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80" r:id="rId4"/>
    <p:sldId id="286" r:id="rId5"/>
    <p:sldId id="318" r:id="rId6"/>
    <p:sldId id="293" r:id="rId7"/>
    <p:sldId id="302" r:id="rId8"/>
    <p:sldId id="298" r:id="rId9"/>
    <p:sldId id="299" r:id="rId10"/>
    <p:sldId id="305" r:id="rId11"/>
    <p:sldId id="320" r:id="rId12"/>
    <p:sldId id="296" r:id="rId13"/>
    <p:sldId id="308" r:id="rId14"/>
    <p:sldId id="310" r:id="rId15"/>
    <p:sldId id="31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 varScale="1">
        <p:scale>
          <a:sx n="109" d="100"/>
          <a:sy n="109" d="100"/>
        </p:scale>
        <p:origin x="120" y="1752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7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Air Force Institute of Technology</a:t>
            </a:r>
          </a:p>
          <a:p>
            <a:r>
              <a:rPr lang="en-US"/>
              <a:t>Electrical and Computer Engineering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D70F4DB-2E8C-4365-A880-E48CDA094176}" type="datetime3">
              <a:rPr lang="en-US" smtClean="0"/>
              <a:pPr/>
              <a:t>13 September 2021</a:t>
            </a:fld>
            <a:endParaRPr lang="en-US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001B5-0DDB-40D1-AD0C-25F15F598C7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5943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index.htm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hyperlink" Target="http://wwww.tutorialspoint.com/codingground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codecadem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EGIFZDyszA&amp;list=PL6gx4Cwl9DGAKWClAD_iKpNC0bGHxGhcx" TargetMode="External"/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Paradigms: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and Object Oriented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810000"/>
            <a:ext cx="914400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Tutorial – Tutorials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4953000"/>
          </a:xfrm>
        </p:spPr>
        <p:txBody>
          <a:bodyPr/>
          <a:lstStyle/>
          <a:p>
            <a:r>
              <a:rPr lang="en-US" sz="2000" dirty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http://www.tutorialspoint.com/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http://www.tutorialspoint.com/java/index.htm</a:t>
            </a:r>
            <a:endParaRPr lang="en-US" sz="1600" dirty="0"/>
          </a:p>
          <a:p>
            <a:r>
              <a:rPr lang="en-US" sz="2000" dirty="0"/>
              <a:t>Pros</a:t>
            </a:r>
          </a:p>
          <a:p>
            <a:pPr lvl="1"/>
            <a:r>
              <a:rPr lang="en-US" sz="1600" dirty="0"/>
              <a:t>Comprehensive</a:t>
            </a:r>
          </a:p>
          <a:p>
            <a:pPr lvl="1"/>
            <a:r>
              <a:rPr lang="en-US" sz="1600" dirty="0"/>
              <a:t>Many other Java related technologies are also offered</a:t>
            </a:r>
          </a:p>
          <a:p>
            <a:pPr lvl="2"/>
            <a:r>
              <a:rPr lang="en-US" sz="1600" dirty="0"/>
              <a:t>AWT, Swing, ANT, eclipse, spring, Maven</a:t>
            </a:r>
            <a:endParaRPr lang="en-US" sz="2000" dirty="0"/>
          </a:p>
          <a:p>
            <a:r>
              <a:rPr lang="en-US" sz="2000" dirty="0"/>
              <a:t>Cons</a:t>
            </a:r>
          </a:p>
          <a:p>
            <a:pPr lvl="1"/>
            <a:r>
              <a:rPr lang="en-US" sz="1600" dirty="0"/>
              <a:t>Not online “interactive” – so you will need an IDE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371600"/>
            <a:ext cx="3067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4343400"/>
            <a:ext cx="19240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95600"/>
            <a:ext cx="1047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6734175" y="2362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734175" y="3886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6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752600"/>
          </a:xfrm>
        </p:spPr>
        <p:txBody>
          <a:bodyPr/>
          <a:lstStyle/>
          <a:p>
            <a:r>
              <a:rPr lang="en-US" dirty="0"/>
              <a:t>Plugins</a:t>
            </a:r>
          </a:p>
          <a:p>
            <a:pPr lvl="1"/>
            <a:r>
              <a:rPr lang="en-US" dirty="0"/>
              <a:t>Java Extension Pack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 err="1"/>
              <a:t>LaTeX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7" y="762000"/>
            <a:ext cx="8162925" cy="383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0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Python</a:t>
            </a:r>
          </a:p>
        </p:txBody>
      </p:sp>
    </p:spTree>
    <p:extLst>
      <p:ext uri="{BB962C8B-B14F-4D97-AF65-F5344CB8AC3E}">
        <p14:creationId xmlns:p14="http://schemas.microsoft.com/office/powerpoint/2010/main" val="26427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endParaRPr lang="en-US" dirty="0"/>
          </a:p>
          <a:p>
            <a:r>
              <a:rPr lang="en-US" dirty="0" err="1"/>
              <a:t>Enthought</a:t>
            </a:r>
            <a:r>
              <a:rPr lang="en-US" dirty="0"/>
              <a:t> Python</a:t>
            </a:r>
          </a:p>
          <a:p>
            <a:pPr lvl="1"/>
            <a:r>
              <a:rPr lang="en-US" dirty="0"/>
              <a:t>Free for academic usage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24000"/>
            <a:ext cx="2438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2" y="3164992"/>
            <a:ext cx="26574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Tutorial – Tutorials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105400" cy="4953000"/>
          </a:xfrm>
        </p:spPr>
        <p:txBody>
          <a:bodyPr/>
          <a:lstStyle/>
          <a:p>
            <a:r>
              <a:rPr lang="en-US" sz="2000" dirty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http://www.tutorialspoint.com/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http://www.tutorialspoint.com/python</a:t>
            </a:r>
            <a:endParaRPr lang="en-US" sz="1600" dirty="0"/>
          </a:p>
          <a:p>
            <a:pPr lvl="1"/>
            <a:r>
              <a:rPr lang="en-US" sz="1600" dirty="0">
                <a:solidFill>
                  <a:schemeClr val="tx2"/>
                </a:solidFill>
                <a:hlinkClick r:id="rId4"/>
              </a:rPr>
              <a:t>http://w</a:t>
            </a:r>
            <a:r>
              <a:rPr lang="en-US" sz="1600" dirty="0">
                <a:hlinkClick r:id="rId4"/>
              </a:rPr>
              <a:t>w</a:t>
            </a:r>
            <a:r>
              <a:rPr lang="en-US" sz="1600" dirty="0">
                <a:solidFill>
                  <a:schemeClr val="tx2"/>
                </a:solidFill>
                <a:hlinkClick r:id="rId4"/>
              </a:rPr>
              <a:t>w.tutorialspoint.com/codingground.htm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Pros</a:t>
            </a:r>
          </a:p>
          <a:p>
            <a:pPr lvl="1"/>
            <a:r>
              <a:rPr lang="en-US" sz="1600" dirty="0"/>
              <a:t>Comprehensive</a:t>
            </a:r>
          </a:p>
          <a:p>
            <a:endParaRPr lang="en-US" sz="2000" dirty="0"/>
          </a:p>
          <a:p>
            <a:r>
              <a:rPr lang="en-US" sz="2000" dirty="0"/>
              <a:t>Cons</a:t>
            </a:r>
          </a:p>
          <a:p>
            <a:pPr lvl="1"/>
            <a:r>
              <a:rPr lang="en-US" sz="1600" dirty="0"/>
              <a:t>You will need an IDE</a:t>
            </a:r>
          </a:p>
          <a:p>
            <a:pPr lvl="1"/>
            <a:r>
              <a:rPr lang="en-US" sz="1600" dirty="0"/>
              <a:t>Or use </a:t>
            </a:r>
            <a:r>
              <a:rPr lang="en-US" sz="1100" dirty="0"/>
              <a:t>http://www.tutorialspoint.com/execute_python3_online.php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371600"/>
            <a:ext cx="3067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6734175" y="2362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3039717"/>
            <a:ext cx="1943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Tutorial – </a:t>
            </a:r>
            <a:r>
              <a:rPr lang="en-US" dirty="0" err="1"/>
              <a:t>codecademy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4953000"/>
          </a:xfrm>
        </p:spPr>
        <p:txBody>
          <a:bodyPr/>
          <a:lstStyle/>
          <a:p>
            <a:r>
              <a:rPr lang="en-US" sz="2000" dirty="0"/>
              <a:t>URL</a:t>
            </a:r>
          </a:p>
          <a:p>
            <a:pPr lvl="1"/>
            <a:r>
              <a:rPr lang="en-US" sz="1600" dirty="0">
                <a:hlinkClick r:id="rId2"/>
              </a:rPr>
              <a:t>http://www.codecademy.com/</a:t>
            </a:r>
            <a:endParaRPr lang="en-US" sz="2000" dirty="0"/>
          </a:p>
          <a:p>
            <a:r>
              <a:rPr lang="en-US" sz="2000" dirty="0"/>
              <a:t>Pros</a:t>
            </a:r>
          </a:p>
          <a:p>
            <a:pPr lvl="1"/>
            <a:r>
              <a:rPr lang="en-US" sz="1600" dirty="0"/>
              <a:t>Structured</a:t>
            </a:r>
          </a:p>
          <a:p>
            <a:pPr lvl="1"/>
            <a:r>
              <a:rPr lang="en-US" sz="1600" dirty="0"/>
              <a:t>Accessible, all lessons are online and executed within browser</a:t>
            </a:r>
          </a:p>
          <a:p>
            <a:pPr lvl="1"/>
            <a:r>
              <a:rPr lang="en-US" sz="1600" dirty="0"/>
              <a:t>Very straightforward</a:t>
            </a:r>
          </a:p>
          <a:p>
            <a:r>
              <a:rPr lang="en-US" sz="2000" dirty="0"/>
              <a:t>Cons</a:t>
            </a:r>
          </a:p>
          <a:p>
            <a:pPr lvl="1"/>
            <a:r>
              <a:rPr lang="en-US" sz="1600" dirty="0"/>
              <a:t>Maybe too structured</a:t>
            </a:r>
          </a:p>
          <a:p>
            <a:pPr lvl="1"/>
            <a:r>
              <a:rPr lang="en-US" sz="1600" dirty="0"/>
              <a:t>Each step must be followed, little freedom to ‘explore’ beyond what is being presented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68905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00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Administrative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Programming Paradigms: Functional and Object Oriented</a:t>
            </a:r>
          </a:p>
          <a:p>
            <a:pPr lvl="1"/>
            <a:r>
              <a:rPr lang="en-US" sz="2000" dirty="0"/>
              <a:t>Location: </a:t>
            </a:r>
            <a:r>
              <a:rPr lang="en-US" sz="2000" dirty="0" err="1"/>
              <a:t>Bldg</a:t>
            </a:r>
            <a:r>
              <a:rPr lang="en-US" sz="2000" dirty="0"/>
              <a:t> 646, Rm 102</a:t>
            </a:r>
          </a:p>
          <a:p>
            <a:pPr eaLnBrk="1" hangingPunct="1"/>
            <a:r>
              <a:rPr lang="en-US" sz="2400" dirty="0"/>
              <a:t>My information</a:t>
            </a:r>
          </a:p>
          <a:p>
            <a:pPr lvl="1"/>
            <a:r>
              <a:rPr lang="en-US" sz="2000" dirty="0"/>
              <a:t>Office: </a:t>
            </a:r>
            <a:r>
              <a:rPr lang="en-US" sz="2000" dirty="0" err="1"/>
              <a:t>Bldg</a:t>
            </a:r>
            <a:r>
              <a:rPr lang="en-US" sz="2000" dirty="0"/>
              <a:t> 642, Rm 203 (Across from Gecko CCR Lab)</a:t>
            </a:r>
          </a:p>
          <a:p>
            <a:pPr lvl="1"/>
            <a:r>
              <a:rPr lang="en-US" sz="2000" dirty="0"/>
              <a:t>Phone: x4395</a:t>
            </a:r>
          </a:p>
          <a:p>
            <a:pPr eaLnBrk="1" hangingPunct="1"/>
            <a:r>
              <a:rPr lang="en-US" sz="2400" dirty="0"/>
              <a:t>Course Materials</a:t>
            </a:r>
          </a:p>
          <a:p>
            <a:pPr lvl="1" eaLnBrk="1" hangingPunct="1"/>
            <a:r>
              <a:rPr lang="en-US" sz="2000" dirty="0"/>
              <a:t>https://git.nykl.net/csce093/csce093</a:t>
            </a:r>
          </a:p>
          <a:p>
            <a:pPr eaLnBrk="1" hangingPunct="1"/>
            <a:r>
              <a:rPr lang="en-US" sz="2400" dirty="0"/>
              <a:t>No grade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Object-oriented programming concepts</a:t>
            </a:r>
          </a:p>
          <a:p>
            <a:pPr lvl="1"/>
            <a:r>
              <a:rPr lang="en-US" sz="2000" dirty="0"/>
              <a:t>Knowledge of fundamental object-oriented concepts such as polymorphism, inheritance, encapsulation and operator overloading</a:t>
            </a:r>
          </a:p>
          <a:p>
            <a:pPr lvl="1"/>
            <a:r>
              <a:rPr lang="en-US" sz="2000" dirty="0"/>
              <a:t>Understanding of these concepts in a few popular languages</a:t>
            </a:r>
          </a:p>
          <a:p>
            <a:pPr lvl="2"/>
            <a:r>
              <a:rPr lang="en-US" sz="2000" dirty="0"/>
              <a:t>Java</a:t>
            </a:r>
          </a:p>
          <a:p>
            <a:pPr lvl="2"/>
            <a:r>
              <a:rPr lang="en-US" sz="2000" dirty="0"/>
              <a:t>Python</a:t>
            </a:r>
          </a:p>
          <a:p>
            <a:pPr lvl="2"/>
            <a:r>
              <a:rPr lang="en-US" sz="2000" dirty="0"/>
              <a:t>C++</a:t>
            </a:r>
          </a:p>
          <a:p>
            <a:endParaRPr lang="en-US" sz="2400" dirty="0"/>
          </a:p>
          <a:p>
            <a:r>
              <a:rPr lang="en-US" sz="2400" dirty="0"/>
              <a:t>Functional programming concepts (time permitting)</a:t>
            </a:r>
          </a:p>
          <a:p>
            <a:pPr lvl="1"/>
            <a:r>
              <a:rPr lang="en-US" sz="2000" dirty="0"/>
              <a:t>Concepts – difference between object-oriented concepts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Overall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Week #1</a:t>
            </a:r>
            <a:endParaRPr lang="en-US" sz="1800" dirty="0"/>
          </a:p>
          <a:p>
            <a:pPr lvl="1"/>
            <a:r>
              <a:rPr lang="en-US" sz="1800" dirty="0"/>
              <a:t>Topic: Programming Tools, GIT, Java JDK, VS Code</a:t>
            </a:r>
          </a:p>
          <a:p>
            <a:r>
              <a:rPr lang="en-US" sz="2000" dirty="0"/>
              <a:t>Week #2</a:t>
            </a:r>
          </a:p>
          <a:p>
            <a:pPr lvl="1"/>
            <a:r>
              <a:rPr lang="en-US" sz="1800" dirty="0"/>
              <a:t>Topic: Java – Fundamentals, procedural and OO programming</a:t>
            </a:r>
          </a:p>
          <a:p>
            <a:r>
              <a:rPr lang="en-US" sz="2000" dirty="0"/>
              <a:t>Week #3</a:t>
            </a:r>
          </a:p>
          <a:p>
            <a:pPr lvl="1"/>
            <a:r>
              <a:rPr lang="en-US" sz="1800" dirty="0"/>
              <a:t>Topic: Python – Fundamentals, procedural and OO programming</a:t>
            </a:r>
          </a:p>
          <a:p>
            <a:pPr lvl="1"/>
            <a:r>
              <a:rPr lang="en-US" sz="1800" dirty="0"/>
              <a:t>Topic: Functional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Distributed Version Control System</a:t>
            </a:r>
          </a:p>
          <a:p>
            <a:pPr lvl="1"/>
            <a:r>
              <a:rPr lang="en-US" dirty="0">
                <a:hlinkClick r:id="rId2"/>
              </a:rPr>
              <a:t>https://try.github.io/levels/1/challenges/1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https://www.youtube.com/watch?v=cEGIFZDyszA&amp;list=PL6gx4Cwl9DGAKWClAD_iKpNC0bGHxGhcx</a:t>
            </a:r>
            <a:endParaRPr lang="en-US" dirty="0"/>
          </a:p>
          <a:p>
            <a:pPr lvl="2"/>
            <a:r>
              <a:rPr lang="en-US" dirty="0"/>
              <a:t>GIT Tutorials on YouTube</a:t>
            </a:r>
          </a:p>
        </p:txBody>
      </p:sp>
    </p:spTree>
    <p:extLst>
      <p:ext uri="{BB962C8B-B14F-4D97-AF65-F5344CB8AC3E}">
        <p14:creationId xmlns:p14="http://schemas.microsoft.com/office/powerpoint/2010/main" val="36696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Java</a:t>
            </a:r>
          </a:p>
        </p:txBody>
      </p:sp>
    </p:spTree>
    <p:extLst>
      <p:ext uri="{BB962C8B-B14F-4D97-AF65-F5344CB8AC3E}">
        <p14:creationId xmlns:p14="http://schemas.microsoft.com/office/powerpoint/2010/main" val="217832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JRE / JDK</a:t>
            </a:r>
          </a:p>
          <a:p>
            <a:pPr lvl="1"/>
            <a:r>
              <a:rPr lang="en-US" dirty="0"/>
              <a:t>JRE: Java Runtime Environment</a:t>
            </a:r>
          </a:p>
          <a:p>
            <a:pPr lvl="1"/>
            <a:r>
              <a:rPr lang="en-US" dirty="0"/>
              <a:t>JDK: Java Development Kit</a:t>
            </a:r>
          </a:p>
          <a:p>
            <a:r>
              <a:rPr lang="en-US" dirty="0"/>
              <a:t>IDEs (development environments)</a:t>
            </a:r>
          </a:p>
          <a:p>
            <a:pPr lvl="1"/>
            <a:r>
              <a:rPr lang="en-US" dirty="0"/>
              <a:t>Dr. Java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 err="1"/>
              <a:t>Netbeans</a:t>
            </a:r>
            <a:endParaRPr lang="en-US" dirty="0"/>
          </a:p>
          <a:p>
            <a:pPr lvl="1"/>
            <a:r>
              <a:rPr lang="en-US" dirty="0"/>
              <a:t>IntelliJ IDEA</a:t>
            </a:r>
          </a:p>
          <a:p>
            <a:pPr lvl="1"/>
            <a:r>
              <a:rPr lang="en-US"/>
              <a:t>VS Code***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8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IDE - Heavyweight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800600" cy="56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45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Java – Lightweight IDE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543800" cy="51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399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2724</TotalTime>
  <Words>447</Words>
  <Application>Microsoft Office PowerPoint</Application>
  <PresentationFormat>On-screen Show (4:3)</PresentationFormat>
  <Paragraphs>95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Programming Paradigms: Functional and Object Oriented  Introduction</vt:lpstr>
      <vt:lpstr>Administrative</vt:lpstr>
      <vt:lpstr>Educational Objectives</vt:lpstr>
      <vt:lpstr>Overall Structure</vt:lpstr>
      <vt:lpstr>PowerPoint Presentation</vt:lpstr>
      <vt:lpstr>Programming in Java</vt:lpstr>
      <vt:lpstr>Tools</vt:lpstr>
      <vt:lpstr>Eclipse IDE - Heavyweight</vt:lpstr>
      <vt:lpstr>Dr Java – Lightweight IDE</vt:lpstr>
      <vt:lpstr>Java Tutorial – Tutorials Point</vt:lpstr>
      <vt:lpstr>VS Code</vt:lpstr>
      <vt:lpstr>Programming in Python</vt:lpstr>
      <vt:lpstr>Tools</vt:lpstr>
      <vt:lpstr>Python Tutorial – Tutorials Point</vt:lpstr>
      <vt:lpstr>Python Tutorial – codecademy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NYKL, SCOTT L CIV USAF AETC AFIT/ENG</cp:lastModifiedBy>
  <cp:revision>603</cp:revision>
  <dcterms:created xsi:type="dcterms:W3CDTF">2006-08-16T00:00:00Z</dcterms:created>
  <dcterms:modified xsi:type="dcterms:W3CDTF">2021-09-13T15:13:31Z</dcterms:modified>
</cp:coreProperties>
</file>