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13"/>
  </p:notesMasterIdLst>
  <p:handoutMasterIdLst>
    <p:handoutMasterId r:id="rId14"/>
  </p:handoutMasterIdLst>
  <p:sldIdLst>
    <p:sldId id="256" r:id="rId2"/>
    <p:sldId id="262" r:id="rId3"/>
    <p:sldId id="263" r:id="rId4"/>
    <p:sldId id="267" r:id="rId5"/>
    <p:sldId id="268" r:id="rId6"/>
    <p:sldId id="269" r:id="rId7"/>
    <p:sldId id="270" r:id="rId8"/>
    <p:sldId id="271" r:id="rId9"/>
    <p:sldId id="289" r:id="rId10"/>
    <p:sldId id="277" r:id="rId11"/>
    <p:sldId id="28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21" autoAdjust="0"/>
    <p:restoredTop sz="99494" autoAdjust="0"/>
  </p:normalViewPr>
  <p:slideViewPr>
    <p:cSldViewPr>
      <p:cViewPr varScale="1">
        <p:scale>
          <a:sx n="82" d="100"/>
          <a:sy n="82" d="100"/>
        </p:scale>
        <p:origin x="1560" y="67"/>
      </p:cViewPr>
      <p:guideLst>
        <p:guide orient="horz" pos="576"/>
        <p:guide pos="2880"/>
      </p:guideLst>
    </p:cSldViewPr>
  </p:slideViewPr>
  <p:notesTextViewPr>
    <p:cViewPr>
      <p:scale>
        <a:sx n="100" d="100"/>
        <a:sy n="100" d="100"/>
      </p:scale>
      <p:origin x="0" y="0"/>
    </p:cViewPr>
  </p:notesTextViewPr>
  <p:notesViewPr>
    <p:cSldViewPr showGuides="1">
      <p:cViewPr varScale="1">
        <p:scale>
          <a:sx n="81" d="100"/>
          <a:sy n="81" d="100"/>
        </p:scale>
        <p:origin x="-229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B2FCEE-F6CE-4B8D-9B1B-4676A6BB0AFB}" type="datetimeFigureOut">
              <a:rPr lang="en-US" smtClean="0"/>
              <a:pPr/>
              <a:t>9/7/2020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997D2-2B4B-4713-992E-D7988F69891F}" type="slidenum">
              <a:rPr lang="en-US" smtClean="0"/>
              <a:pPr/>
              <a:t>‹#›</a:t>
            </a:fld>
            <a:endParaRPr lang="en-US"/>
          </a:p>
        </p:txBody>
      </p:sp>
    </p:spTree>
    <p:extLst>
      <p:ext uri="{BB962C8B-B14F-4D97-AF65-F5344CB8AC3E}">
        <p14:creationId xmlns:p14="http://schemas.microsoft.com/office/powerpoint/2010/main" val="1148693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64091-E49F-4F14-951E-D59F416DB54B}" type="datetimeFigureOut">
              <a:rPr lang="en-US" smtClean="0"/>
              <a:pPr/>
              <a:t>9/7/2020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ABD3E-1973-4866-BE6E-8C27E14F8C12}" type="slidenum">
              <a:rPr lang="en-US" smtClean="0"/>
              <a:pPr/>
              <a:t>‹#›</a:t>
            </a:fld>
            <a:endParaRPr lang="en-US" dirty="0"/>
          </a:p>
        </p:txBody>
      </p:sp>
    </p:spTree>
    <p:extLst>
      <p:ext uri="{BB962C8B-B14F-4D97-AF65-F5344CB8AC3E}">
        <p14:creationId xmlns:p14="http://schemas.microsoft.com/office/powerpoint/2010/main" val="153308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35843" name="Rectangle 3"/>
          <p:cNvSpPr>
            <a:spLocks noGrp="1" noChangeArrowheads="1"/>
          </p:cNvSpPr>
          <p:nvPr>
            <p:ph type="dt" sz="quarter" idx="1"/>
          </p:nvPr>
        </p:nvSpPr>
        <p:spPr>
          <a:noFill/>
        </p:spPr>
        <p:txBody>
          <a:bodyPr/>
          <a:lstStyle/>
          <a:p>
            <a:fld id="{AD57467E-EF7F-44AF-B9AF-5FE8BF649EC0}" type="datetime3">
              <a:rPr lang="en-US" smtClean="0"/>
              <a:pPr/>
              <a:t>7 September 2020</a:t>
            </a:fld>
            <a:endParaRPr lang="en-US" smtClean="0"/>
          </a:p>
        </p:txBody>
      </p:sp>
      <p:sp>
        <p:nvSpPr>
          <p:cNvPr id="35844" name="Rectangle 7"/>
          <p:cNvSpPr>
            <a:spLocks noGrp="1" noChangeArrowheads="1"/>
          </p:cNvSpPr>
          <p:nvPr>
            <p:ph type="sldNum" sz="quarter" idx="5"/>
          </p:nvPr>
        </p:nvSpPr>
        <p:spPr>
          <a:noFill/>
        </p:spPr>
        <p:txBody>
          <a:bodyPr/>
          <a:lstStyle/>
          <a:p>
            <a:fld id="{552D4539-3BD3-473A-AAFB-BC2829B32932}" type="slidenum">
              <a:rPr lang="en-US" smtClean="0"/>
              <a:pPr/>
              <a:t>2</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36867" name="Rectangle 3"/>
          <p:cNvSpPr>
            <a:spLocks noGrp="1" noChangeArrowheads="1"/>
          </p:cNvSpPr>
          <p:nvPr>
            <p:ph type="dt" sz="quarter" idx="1"/>
          </p:nvPr>
        </p:nvSpPr>
        <p:spPr>
          <a:noFill/>
        </p:spPr>
        <p:txBody>
          <a:bodyPr/>
          <a:lstStyle/>
          <a:p>
            <a:fld id="{D835DF65-93CA-4166-ADB2-A3B117E64BAF}" type="datetime3">
              <a:rPr lang="en-US" smtClean="0"/>
              <a:pPr/>
              <a:t>7 September 2020</a:t>
            </a:fld>
            <a:endParaRPr lang="en-US" smtClean="0"/>
          </a:p>
        </p:txBody>
      </p:sp>
      <p:sp>
        <p:nvSpPr>
          <p:cNvPr id="36868" name="Rectangle 7"/>
          <p:cNvSpPr>
            <a:spLocks noGrp="1" noChangeArrowheads="1"/>
          </p:cNvSpPr>
          <p:nvPr>
            <p:ph type="sldNum" sz="quarter" idx="5"/>
          </p:nvPr>
        </p:nvSpPr>
        <p:spPr>
          <a:noFill/>
        </p:spPr>
        <p:txBody>
          <a:bodyPr/>
          <a:lstStyle/>
          <a:p>
            <a:fld id="{0619C5B3-807F-48F4-AAB6-38A3FA3F3962}" type="slidenum">
              <a:rPr lang="en-US" smtClean="0"/>
              <a:pPr/>
              <a:t>3</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0963" name="Rectangle 3"/>
          <p:cNvSpPr>
            <a:spLocks noGrp="1" noChangeArrowheads="1"/>
          </p:cNvSpPr>
          <p:nvPr>
            <p:ph type="dt" sz="quarter" idx="1"/>
          </p:nvPr>
        </p:nvSpPr>
        <p:spPr>
          <a:noFill/>
        </p:spPr>
        <p:txBody>
          <a:bodyPr/>
          <a:lstStyle/>
          <a:p>
            <a:fld id="{89D59C4D-6885-427C-8B6D-F42276117A0A}" type="datetime3">
              <a:rPr lang="en-US" smtClean="0"/>
              <a:pPr/>
              <a:t>7 September 2020</a:t>
            </a:fld>
            <a:endParaRPr lang="en-US" smtClean="0"/>
          </a:p>
        </p:txBody>
      </p:sp>
      <p:sp>
        <p:nvSpPr>
          <p:cNvPr id="40964" name="Rectangle 7"/>
          <p:cNvSpPr>
            <a:spLocks noGrp="1" noChangeArrowheads="1"/>
          </p:cNvSpPr>
          <p:nvPr>
            <p:ph type="sldNum" sz="quarter" idx="5"/>
          </p:nvPr>
        </p:nvSpPr>
        <p:spPr>
          <a:noFill/>
        </p:spPr>
        <p:txBody>
          <a:bodyPr/>
          <a:lstStyle/>
          <a:p>
            <a:fld id="{32DDC960-DBE8-4A78-8055-3E6D39562E25}" type="slidenum">
              <a:rPr lang="en-US" smtClean="0"/>
              <a:pPr/>
              <a:t>4</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p:spPr>
        <p:txBody>
          <a:bodyPr/>
          <a:lstStyle/>
          <a:p>
            <a:pPr>
              <a:buNone/>
            </a:pPr>
            <a:r>
              <a:rPr lang="en-US" sz="900" smtClean="0"/>
              <a:t>A program always has two audiences</a:t>
            </a:r>
          </a:p>
          <a:p>
            <a:pPr lvl="1"/>
            <a:r>
              <a:rPr lang="en-US" sz="900" smtClean="0"/>
              <a:t>One is people—the ones who create the program in the first place and the ones that have to maintain it.  A program needs to be intelligible to people.</a:t>
            </a:r>
          </a:p>
          <a:p>
            <a:pPr lvl="1"/>
            <a:r>
              <a:rPr lang="en-US" sz="900" smtClean="0"/>
              <a:t>The other is machines—the devices that store and execute streams of instructions at high speed.  Each make and model of computer chip (or CPU) has its own unique set of very primitive instructions that it can execute.  Such devices lead mind-numbing existences—read the next instruction, execute it, repeat.  Millions (or billions) of times each second, for days or years on end.</a:t>
            </a:r>
          </a:p>
          <a:p>
            <a:r>
              <a:rPr lang="en-US" sz="900" smtClean="0"/>
              <a:t>There are two kinds of translator</a:t>
            </a:r>
          </a:p>
          <a:p>
            <a:pPr lvl="1"/>
            <a:r>
              <a:rPr lang="en-US" sz="900" smtClean="0"/>
              <a:t>A </a:t>
            </a:r>
            <a:r>
              <a:rPr lang="en-US" sz="900" i="1" smtClean="0"/>
              <a:t>compiler</a:t>
            </a:r>
            <a:r>
              <a:rPr lang="en-US" sz="900" smtClean="0"/>
              <a:t> takes a program in the source language and translates it all at once into an equivalent program in the target language.  The target program can then be executed as many times as desired without being recompiled.</a:t>
            </a:r>
          </a:p>
          <a:p>
            <a:pPr lvl="1"/>
            <a:r>
              <a:rPr lang="en-US" sz="900" smtClean="0"/>
              <a:t>An </a:t>
            </a:r>
            <a:r>
              <a:rPr lang="en-US" sz="900" i="1" smtClean="0"/>
              <a:t>interpreter</a:t>
            </a:r>
            <a:r>
              <a:rPr lang="en-US" sz="900" smtClean="0"/>
              <a:t> takes a program written in the source language, reads and executes the first instruction, then the next, and so on.  The target program has to be interpreted every time it is run (in fact, each statement may have to be interpreted every time it is encountered).   This process may not seem much like “translation,” but in effect the interpreter is translated the source language into the language used to write the interpreter (are you lost yet?).</a:t>
            </a:r>
          </a:p>
          <a:p>
            <a:pPr lvl="1"/>
            <a:r>
              <a:rPr lang="en-US" sz="900" smtClean="0"/>
              <a:t>Ultimately, machine languages are “interpreted” by a piece of hardware that reads and executes each instruction without translating them into some other form.  The use of the term in the previous bullet refers specifically to software interpreters, but the concept is the same.</a:t>
            </a:r>
          </a:p>
          <a:p>
            <a:pPr lvl="1"/>
            <a:endParaRPr lang="en-US" sz="900" smtClean="0"/>
          </a:p>
          <a:p>
            <a:pPr lvl="0"/>
            <a:r>
              <a:rPr lang="en-US" sz="900" smtClean="0"/>
              <a:t>Difference between two descriptions of something using different linguistic representations is called the semantic gap.  One one hand we have high level natural language humans understand, but it ambiguous, and precise, unambiguous computational representation.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1987" name="Rectangle 3"/>
          <p:cNvSpPr>
            <a:spLocks noGrp="1" noChangeArrowheads="1"/>
          </p:cNvSpPr>
          <p:nvPr>
            <p:ph type="dt" sz="quarter" idx="1"/>
          </p:nvPr>
        </p:nvSpPr>
        <p:spPr>
          <a:noFill/>
        </p:spPr>
        <p:txBody>
          <a:bodyPr/>
          <a:lstStyle/>
          <a:p>
            <a:fld id="{D87C679D-3038-424B-B6CF-286ADA9839B2}" type="datetime3">
              <a:rPr lang="en-US" smtClean="0"/>
              <a:pPr/>
              <a:t>7 September 2020</a:t>
            </a:fld>
            <a:endParaRPr lang="en-US" smtClean="0"/>
          </a:p>
        </p:txBody>
      </p:sp>
      <p:sp>
        <p:nvSpPr>
          <p:cNvPr id="41988" name="Rectangle 7"/>
          <p:cNvSpPr>
            <a:spLocks noGrp="1" noChangeArrowheads="1"/>
          </p:cNvSpPr>
          <p:nvPr>
            <p:ph type="sldNum" sz="quarter" idx="5"/>
          </p:nvPr>
        </p:nvSpPr>
        <p:spPr>
          <a:noFill/>
        </p:spPr>
        <p:txBody>
          <a:bodyPr/>
          <a:lstStyle/>
          <a:p>
            <a:fld id="{31626465-87AD-454A-9CD1-999E0869DEC7}" type="slidenum">
              <a:rPr lang="en-US" smtClean="0"/>
              <a:pPr/>
              <a:t>5</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4035" name="Rectangle 3"/>
          <p:cNvSpPr>
            <a:spLocks noGrp="1" noChangeArrowheads="1"/>
          </p:cNvSpPr>
          <p:nvPr>
            <p:ph type="dt" sz="quarter" idx="1"/>
          </p:nvPr>
        </p:nvSpPr>
        <p:spPr>
          <a:noFill/>
        </p:spPr>
        <p:txBody>
          <a:bodyPr/>
          <a:lstStyle/>
          <a:p>
            <a:fld id="{35CC6A7E-E159-444F-B533-E68DBF1A58E3}" type="datetime3">
              <a:rPr lang="en-US" smtClean="0"/>
              <a:pPr/>
              <a:t>7 September 2020</a:t>
            </a:fld>
            <a:endParaRPr lang="en-US" smtClean="0"/>
          </a:p>
        </p:txBody>
      </p:sp>
      <p:sp>
        <p:nvSpPr>
          <p:cNvPr id="44036" name="Rectangle 7"/>
          <p:cNvSpPr>
            <a:spLocks noGrp="1" noChangeArrowheads="1"/>
          </p:cNvSpPr>
          <p:nvPr>
            <p:ph type="sldNum" sz="quarter" idx="5"/>
          </p:nvPr>
        </p:nvSpPr>
        <p:spPr>
          <a:noFill/>
        </p:spPr>
        <p:txBody>
          <a:bodyPr/>
          <a:lstStyle/>
          <a:p>
            <a:fld id="{8D63C05C-6C5E-4046-B5D7-C1526CAF6945}" type="slidenum">
              <a:rPr lang="en-US" smtClean="0"/>
              <a:pPr/>
              <a:t>6</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5059" name="Rectangle 3"/>
          <p:cNvSpPr>
            <a:spLocks noGrp="1" noChangeArrowheads="1"/>
          </p:cNvSpPr>
          <p:nvPr>
            <p:ph type="dt" sz="quarter" idx="1"/>
          </p:nvPr>
        </p:nvSpPr>
        <p:spPr>
          <a:noFill/>
        </p:spPr>
        <p:txBody>
          <a:bodyPr/>
          <a:lstStyle/>
          <a:p>
            <a:fld id="{93909E8D-1264-4D76-8256-BD37706DBC30}" type="datetime3">
              <a:rPr lang="en-US" smtClean="0"/>
              <a:pPr/>
              <a:t>7 September 2020</a:t>
            </a:fld>
            <a:endParaRPr lang="en-US" smtClean="0"/>
          </a:p>
        </p:txBody>
      </p:sp>
      <p:sp>
        <p:nvSpPr>
          <p:cNvPr id="45060" name="Rectangle 7"/>
          <p:cNvSpPr>
            <a:spLocks noGrp="1" noChangeArrowheads="1"/>
          </p:cNvSpPr>
          <p:nvPr>
            <p:ph type="sldNum" sz="quarter" idx="5"/>
          </p:nvPr>
        </p:nvSpPr>
        <p:spPr>
          <a:noFill/>
        </p:spPr>
        <p:txBody>
          <a:bodyPr/>
          <a:lstStyle/>
          <a:p>
            <a:fld id="{78AF0C7B-39CC-43BD-AB7A-4FBE853CE025}" type="slidenum">
              <a:rPr lang="en-US" smtClean="0"/>
              <a:pPr/>
              <a:t>7</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43011" name="Rectangle 3"/>
          <p:cNvSpPr>
            <a:spLocks noGrp="1" noChangeArrowheads="1"/>
          </p:cNvSpPr>
          <p:nvPr>
            <p:ph type="dt" sz="quarter" idx="1"/>
          </p:nvPr>
        </p:nvSpPr>
        <p:spPr>
          <a:noFill/>
        </p:spPr>
        <p:txBody>
          <a:bodyPr/>
          <a:lstStyle/>
          <a:p>
            <a:fld id="{FDF1B9A6-54A1-400F-B6B3-67D41596C46F}" type="datetime3">
              <a:rPr lang="en-US" smtClean="0"/>
              <a:pPr/>
              <a:t>7 September 2020</a:t>
            </a:fld>
            <a:endParaRPr lang="en-US" smtClean="0"/>
          </a:p>
        </p:txBody>
      </p:sp>
      <p:sp>
        <p:nvSpPr>
          <p:cNvPr id="43012" name="Rectangle 7"/>
          <p:cNvSpPr>
            <a:spLocks noGrp="1" noChangeArrowheads="1"/>
          </p:cNvSpPr>
          <p:nvPr>
            <p:ph type="sldNum" sz="quarter" idx="5"/>
          </p:nvPr>
        </p:nvSpPr>
        <p:spPr>
          <a:noFill/>
        </p:spPr>
        <p:txBody>
          <a:bodyPr/>
          <a:lstStyle/>
          <a:p>
            <a:fld id="{72BB649B-EE7E-4DF9-AD68-37BA9825A56C}" type="slidenum">
              <a:rPr lang="en-US" smtClean="0"/>
              <a:pPr/>
              <a:t>8</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p:spPr>
        <p:txBody>
          <a:bodyPr/>
          <a:lstStyle/>
          <a:p>
            <a:r>
              <a:rPr lang="en-US" smtClean="0"/>
              <a:t>A source code file has one class definition</a:t>
            </a:r>
          </a:p>
          <a:p>
            <a:endParaRPr lang="en-US" smtClean="0"/>
          </a:p>
          <a:p>
            <a:r>
              <a:rPr lang="en-US" smtClean="0"/>
              <a:t>A class has one or more methods</a:t>
            </a:r>
          </a:p>
          <a:p>
            <a:endParaRPr lang="en-US" smtClean="0"/>
          </a:p>
          <a:p>
            <a:r>
              <a:rPr lang="en-US" smtClean="0"/>
              <a:t>Methods consist of statements.  The main method is where your program starts running.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Air Force Institute of Technology</a:t>
            </a:r>
          </a:p>
          <a:p>
            <a:r>
              <a:rPr lang="en-US" smtClean="0"/>
              <a:t>Electrical and Computer Engineering</a:t>
            </a:r>
          </a:p>
        </p:txBody>
      </p:sp>
      <p:sp>
        <p:nvSpPr>
          <p:cNvPr id="50179" name="Rectangle 3"/>
          <p:cNvSpPr>
            <a:spLocks noGrp="1" noChangeArrowheads="1"/>
          </p:cNvSpPr>
          <p:nvPr>
            <p:ph type="dt" sz="quarter" idx="1"/>
          </p:nvPr>
        </p:nvSpPr>
        <p:spPr>
          <a:noFill/>
        </p:spPr>
        <p:txBody>
          <a:bodyPr/>
          <a:lstStyle/>
          <a:p>
            <a:fld id="{55503CDE-DA31-4D62-885D-A3826D2E5214}" type="datetime3">
              <a:rPr lang="en-US" smtClean="0"/>
              <a:pPr/>
              <a:t>7 September 2020</a:t>
            </a:fld>
            <a:endParaRPr lang="en-US" smtClean="0"/>
          </a:p>
        </p:txBody>
      </p:sp>
      <p:sp>
        <p:nvSpPr>
          <p:cNvPr id="50180" name="Rectangle 7"/>
          <p:cNvSpPr>
            <a:spLocks noGrp="1" noChangeArrowheads="1"/>
          </p:cNvSpPr>
          <p:nvPr>
            <p:ph type="sldNum" sz="quarter" idx="5"/>
          </p:nvPr>
        </p:nvSpPr>
        <p:spPr>
          <a:noFill/>
        </p:spPr>
        <p:txBody>
          <a:bodyPr/>
          <a:lstStyle/>
          <a:p>
            <a:fld id="{79C90111-05F3-4FBC-B7F0-1CF76DA98805}" type="slidenum">
              <a:rPr lang="en-US" smtClean="0"/>
              <a:pPr/>
              <a:t>10</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a:prstGeom prst="rect">
            <a:avLst/>
          </a:prstGeom>
        </p:spPr>
        <p:txBody>
          <a:bodyPr/>
          <a:lstStyle>
            <a:lvl1pPr algn="l">
              <a:defRPr sz="4200" b="1">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953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9"/>
          <p:cNvSpPr>
            <a:spLocks noChangeArrowheads="1"/>
          </p:cNvSpPr>
          <p:nvPr userDrawn="1"/>
        </p:nvSpPr>
        <p:spPr bwMode="auto">
          <a:xfrm flipV="1">
            <a:off x="0" y="1066800"/>
            <a:ext cx="9144000" cy="47625"/>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anchor="ctr"/>
          <a:lstStyle/>
          <a:p>
            <a:pPr>
              <a:defRPr/>
            </a:pPr>
            <a:endParaRPr lang="en-US" dirty="0"/>
          </a:p>
        </p:txBody>
      </p:sp>
      <p:sp>
        <p:nvSpPr>
          <p:cNvPr id="12" name="TextBox 11"/>
          <p:cNvSpPr txBox="1"/>
          <p:nvPr userDrawn="1"/>
        </p:nvSpPr>
        <p:spPr>
          <a:xfrm>
            <a:off x="7848600" y="6324600"/>
            <a:ext cx="914400" cy="338554"/>
          </a:xfrm>
          <a:prstGeom prst="rect">
            <a:avLst/>
          </a:prstGeom>
          <a:noFill/>
        </p:spPr>
        <p:txBody>
          <a:bodyPr wrap="square" rtlCol="0">
            <a:spAutoFit/>
          </a:bodyPr>
          <a:lstStyle/>
          <a:p>
            <a:pPr algn="r"/>
            <a:fld id="{941633ED-35B7-4A6A-847F-576322AB8A36}" type="slidenum">
              <a:rPr lang="en-US" sz="1600" smtClean="0"/>
              <a:pPr algn="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r>
              <a:rPr lang="en-US"/>
              <a:t>CSCE 593</a:t>
            </a:r>
          </a:p>
        </p:txBody>
      </p:sp>
      <p:sp>
        <p:nvSpPr>
          <p:cNvPr id="6" name="Footer Placeholder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r>
              <a:rPr lang="en-US"/>
              <a:t>Introduction to Software Engineering</a:t>
            </a:r>
          </a:p>
        </p:txBody>
      </p:sp>
      <p:sp>
        <p:nvSpPr>
          <p:cNvPr id="7" name="Slide Number Placeholder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39A8F4A3-36A5-4157-BB00-7A6E2ED69AD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5943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6LCYam-Ggj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9"/>
          <p:cNvSpPr txBox="1">
            <a:spLocks noChangeArrowheads="1"/>
          </p:cNvSpPr>
          <p:nvPr/>
        </p:nvSpPr>
        <p:spPr bwMode="auto">
          <a:xfrm>
            <a:off x="0" y="304800"/>
            <a:ext cx="9144000" cy="839945"/>
          </a:xfrm>
          <a:prstGeom prst="rect">
            <a:avLst/>
          </a:prstGeom>
          <a:noFill/>
          <a:ln w="9525">
            <a:noFill/>
            <a:miter lim="800000"/>
            <a:headEnd/>
            <a:tailEnd/>
          </a:ln>
          <a:effectLst/>
        </p:spPr>
        <p:txBody>
          <a:bodyPr wrap="square" lIns="100303" tIns="50151" rIns="100303" bIns="50151">
            <a:spAutoFit/>
          </a:bodyPr>
          <a:lstStyle/>
          <a:p>
            <a:pPr algn="ctr" defTabSz="1003300">
              <a:defRPr/>
            </a:pPr>
            <a:r>
              <a:rPr lang="en-US" sz="4800" b="1" dirty="0">
                <a:solidFill>
                  <a:srgbClr val="000066"/>
                </a:solidFill>
                <a:effectLst>
                  <a:outerShdw blurRad="38100" dist="38100" dir="2700000" algn="tl">
                    <a:srgbClr val="C0C0C0"/>
                  </a:outerShdw>
                </a:effectLst>
              </a:rPr>
              <a:t>Air Force Institute of Technology</a:t>
            </a:r>
            <a:endParaRPr lang="en-US" sz="4800" b="1" dirty="0">
              <a:effectLst>
                <a:outerShdw blurRad="38100" dist="38100" dir="2700000" algn="tl">
                  <a:srgbClr val="C0C0C0"/>
                </a:outerShdw>
              </a:effectLst>
            </a:endParaRPr>
          </a:p>
        </p:txBody>
      </p:sp>
      <p:sp>
        <p:nvSpPr>
          <p:cNvPr id="2" name="Title 1"/>
          <p:cNvSpPr>
            <a:spLocks noGrp="1"/>
          </p:cNvSpPr>
          <p:nvPr>
            <p:ph type="ctrTitle"/>
          </p:nvPr>
        </p:nvSpPr>
        <p:spPr>
          <a:xfrm>
            <a:off x="0" y="1600200"/>
            <a:ext cx="9144000" cy="1981200"/>
          </a:xfrm>
        </p:spPr>
        <p:txBody>
          <a:bodyPr>
            <a:noAutofit/>
          </a:bodyPr>
          <a:lstStyle/>
          <a:p>
            <a:r>
              <a:rPr lang="en-US" sz="2800" b="1" smtClean="0">
                <a:effectLst>
                  <a:outerShdw blurRad="38100" dist="38100" dir="2700000" algn="tl">
                    <a:srgbClr val="000000">
                      <a:alpha val="43137"/>
                    </a:srgbClr>
                  </a:outerShdw>
                </a:effectLst>
              </a:rPr>
              <a:t>Object </a:t>
            </a:r>
            <a:r>
              <a:rPr lang="en-US" sz="2800" b="1" dirty="0" smtClean="0">
                <a:effectLst>
                  <a:outerShdw blurRad="38100" dist="38100" dir="2700000" algn="tl">
                    <a:srgbClr val="000000">
                      <a:alpha val="43137"/>
                    </a:srgbClr>
                  </a:outerShdw>
                </a:effectLst>
              </a:rPr>
              <a:t>Oriented Programming</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Using Java</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 Introduction to Java</a:t>
            </a:r>
            <a:endParaRPr lang="en-US" sz="2800" dirty="0"/>
          </a:p>
        </p:txBody>
      </p:sp>
      <p:pic>
        <p:nvPicPr>
          <p:cNvPr id="7" name="Picture 28" descr="AFITCampus"/>
          <p:cNvPicPr>
            <a:picLocks noChangeAspect="1" noChangeArrowheads="1"/>
          </p:cNvPicPr>
          <p:nvPr/>
        </p:nvPicPr>
        <p:blipFill>
          <a:blip r:embed="rId2" cstate="print"/>
          <a:srcRect/>
          <a:stretch>
            <a:fillRect/>
          </a:stretch>
        </p:blipFill>
        <p:spPr bwMode="auto">
          <a:xfrm>
            <a:off x="0" y="5105400"/>
            <a:ext cx="9144000" cy="1752600"/>
          </a:xfrm>
          <a:prstGeom prst="rect">
            <a:avLst/>
          </a:prstGeom>
          <a:noFill/>
          <a:ln w="9525">
            <a:noFill/>
            <a:miter lim="800000"/>
            <a:headEnd/>
            <a:tailEnd/>
          </a:ln>
        </p:spPr>
      </p:pic>
      <p:sp>
        <p:nvSpPr>
          <p:cNvPr id="9" name="Title 1"/>
          <p:cNvSpPr txBox="1">
            <a:spLocks/>
          </p:cNvSpPr>
          <p:nvPr/>
        </p:nvSpPr>
        <p:spPr>
          <a:xfrm>
            <a:off x="0" y="3733800"/>
            <a:ext cx="9144000" cy="1219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Scott </a:t>
            </a:r>
            <a:r>
              <a:rPr kumimoji="0" lang="en-US" sz="2400" b="0" i="0" u="none" strike="noStrike" kern="1200" cap="none" spc="0" normalizeH="0" baseline="0" noProof="0" dirty="0" err="1" smtClean="0">
                <a:ln>
                  <a:noFill/>
                </a:ln>
                <a:solidFill>
                  <a:schemeClr val="tx1"/>
                </a:solidFill>
                <a:effectLst/>
                <a:uLnTx/>
                <a:uFillTx/>
                <a:latin typeface="+mj-lt"/>
                <a:ea typeface="+mj-ea"/>
                <a:cs typeface="+mj-cs"/>
              </a:rPr>
              <a:t>Nykl</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 PhD</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0" name="Straight Connector 9"/>
          <p:cNvCxnSpPr/>
          <p:nvPr/>
        </p:nvCxnSpPr>
        <p:spPr>
          <a:xfrm>
            <a:off x="0" y="1295400"/>
            <a:ext cx="91440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Java Program: </a:t>
            </a:r>
            <a:r>
              <a:rPr lang="en-US" dirty="0" err="1" smtClean="0"/>
              <a:t>HelloWorld</a:t>
            </a:r>
            <a:endParaRPr lang="en-US" dirty="0" smtClean="0"/>
          </a:p>
        </p:txBody>
      </p:sp>
      <p:pic>
        <p:nvPicPr>
          <p:cNvPr id="5122" name="Picture 2"/>
          <p:cNvPicPr>
            <a:picLocks noChangeAspect="1" noChangeArrowheads="1"/>
          </p:cNvPicPr>
          <p:nvPr/>
        </p:nvPicPr>
        <p:blipFill>
          <a:blip r:embed="rId3" cstate="print"/>
          <a:srcRect/>
          <a:stretch>
            <a:fillRect/>
          </a:stretch>
        </p:blipFill>
        <p:spPr bwMode="auto">
          <a:xfrm>
            <a:off x="1600200" y="2286000"/>
            <a:ext cx="6022127"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Project and Program Output</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066800" y="1600200"/>
            <a:ext cx="7097176" cy="4748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Topic Overview</a:t>
            </a:r>
          </a:p>
        </p:txBody>
      </p:sp>
      <p:sp>
        <p:nvSpPr>
          <p:cNvPr id="8195" name="Rectangle 3"/>
          <p:cNvSpPr>
            <a:spLocks noGrp="1" noChangeArrowheads="1"/>
          </p:cNvSpPr>
          <p:nvPr>
            <p:ph idx="1"/>
          </p:nvPr>
        </p:nvSpPr>
        <p:spPr/>
        <p:txBody>
          <a:bodyPr/>
          <a:lstStyle/>
          <a:p>
            <a:pPr eaLnBrk="1" hangingPunct="1"/>
            <a:r>
              <a:rPr lang="en-US" sz="2800" smtClean="0"/>
              <a:t>Introduce programming</a:t>
            </a:r>
          </a:p>
          <a:p>
            <a:pPr eaLnBrk="1" hangingPunct="1"/>
            <a:endParaRPr lang="en-US" sz="2800" smtClean="0"/>
          </a:p>
          <a:p>
            <a:pPr eaLnBrk="1" hangingPunct="1"/>
            <a:r>
              <a:rPr lang="en-US" sz="2800" smtClean="0"/>
              <a:t>Introduce Java</a:t>
            </a:r>
          </a:p>
          <a:p>
            <a:pPr eaLnBrk="1" hangingPunct="1"/>
            <a:endParaRPr lang="en-US" sz="2800" smtClean="0"/>
          </a:p>
          <a:p>
            <a:pPr eaLnBrk="1" hangingPunct="1"/>
            <a:r>
              <a:rPr lang="en-US" sz="2800" smtClean="0"/>
              <a:t>Setting up a Java development environment</a:t>
            </a:r>
          </a:p>
          <a:p>
            <a:pPr eaLnBrk="1" hangingPunct="1"/>
            <a:endParaRPr lang="en-US" sz="2800" smtClean="0"/>
          </a:p>
          <a:p>
            <a:pPr eaLnBrk="1" hangingPunct="1"/>
            <a:r>
              <a:rPr lang="en-US" sz="2800" smtClean="0"/>
              <a:t>Compiling and running your first Java program</a:t>
            </a:r>
          </a:p>
        </p:txBody>
      </p:sp>
      <p:pic>
        <p:nvPicPr>
          <p:cNvPr id="8196" name="Picture 4" descr="j0238060"/>
          <p:cNvPicPr>
            <a:picLocks noChangeAspect="1" noChangeArrowheads="1"/>
          </p:cNvPicPr>
          <p:nvPr/>
        </p:nvPicPr>
        <p:blipFill>
          <a:blip r:embed="rId3" cstate="print"/>
          <a:srcRect/>
          <a:stretch>
            <a:fillRect/>
          </a:stretch>
        </p:blipFill>
        <p:spPr bwMode="auto">
          <a:xfrm>
            <a:off x="5867400" y="1143000"/>
            <a:ext cx="2487612" cy="2185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lstStyle/>
          <a:p>
            <a:pPr eaLnBrk="1" hangingPunct="1"/>
            <a:r>
              <a:rPr lang="en-US" dirty="0" smtClean="0"/>
              <a:t>What is a Program?</a:t>
            </a:r>
          </a:p>
        </p:txBody>
      </p:sp>
      <p:sp>
        <p:nvSpPr>
          <p:cNvPr id="9219" name="Rectangle 7"/>
          <p:cNvSpPr>
            <a:spLocks noGrp="1" noChangeArrowheads="1"/>
          </p:cNvSpPr>
          <p:nvPr>
            <p:ph idx="1"/>
          </p:nvPr>
        </p:nvSpPr>
        <p:spPr/>
        <p:txBody>
          <a:bodyPr/>
          <a:lstStyle/>
          <a:p>
            <a:pPr eaLnBrk="1" hangingPunct="1"/>
            <a:r>
              <a:rPr lang="en-US" sz="2000" dirty="0" smtClean="0"/>
              <a:t>A step-by-step procedure for computing something</a:t>
            </a:r>
          </a:p>
          <a:p>
            <a:pPr eaLnBrk="1" hangingPunct="1"/>
            <a:r>
              <a:rPr lang="en-US" sz="2000" dirty="0" smtClean="0"/>
              <a:t>What do you mean by </a:t>
            </a:r>
            <a:r>
              <a:rPr lang="en-US" sz="2000" i="1" dirty="0" smtClean="0">
                <a:solidFill>
                  <a:srgbClr val="FF0000"/>
                </a:solidFill>
              </a:rPr>
              <a:t>procedure</a:t>
            </a:r>
            <a:r>
              <a:rPr lang="en-US" sz="2000" dirty="0" smtClean="0"/>
              <a:t>?</a:t>
            </a:r>
          </a:p>
          <a:p>
            <a:pPr lvl="1" eaLnBrk="1" hangingPunct="1"/>
            <a:r>
              <a:rPr lang="en-US" sz="1800" dirty="0" smtClean="0"/>
              <a:t>A set of instructions</a:t>
            </a:r>
          </a:p>
          <a:p>
            <a:pPr lvl="1" eaLnBrk="1" hangingPunct="1"/>
            <a:r>
              <a:rPr lang="en-US" sz="1800" dirty="0" smtClean="0"/>
              <a:t>A recipe (as opposed to a cake)</a:t>
            </a:r>
          </a:p>
          <a:p>
            <a:pPr lvl="1" eaLnBrk="1" hangingPunct="1"/>
            <a:r>
              <a:rPr lang="en-US" sz="1800" dirty="0" smtClean="0"/>
              <a:t>Complete and unambiguous</a:t>
            </a:r>
          </a:p>
          <a:p>
            <a:pPr lvl="2" eaLnBrk="1" hangingPunct="1"/>
            <a:r>
              <a:rPr lang="en-US" sz="1400" dirty="0" smtClean="0"/>
              <a:t>To whom?</a:t>
            </a:r>
          </a:p>
          <a:p>
            <a:pPr eaLnBrk="1" hangingPunct="1"/>
            <a:r>
              <a:rPr lang="en-US" sz="2000" dirty="0" smtClean="0"/>
              <a:t>What do you mean by </a:t>
            </a:r>
            <a:r>
              <a:rPr lang="en-US" sz="2000" i="1" dirty="0" smtClean="0">
                <a:solidFill>
                  <a:srgbClr val="FF0000"/>
                </a:solidFill>
              </a:rPr>
              <a:t>computing something</a:t>
            </a:r>
            <a:r>
              <a:rPr lang="en-US" sz="2000" dirty="0" smtClean="0"/>
              <a:t>?</a:t>
            </a:r>
          </a:p>
          <a:p>
            <a:pPr lvl="1" eaLnBrk="1" hangingPunct="1"/>
            <a:r>
              <a:rPr lang="en-US" sz="1800" dirty="0" smtClean="0"/>
              <a:t>Could be almost anything</a:t>
            </a:r>
          </a:p>
          <a:p>
            <a:pPr lvl="1" eaLnBrk="1" hangingPunct="1"/>
            <a:r>
              <a:rPr lang="en-US" sz="1800" dirty="0" smtClean="0"/>
              <a:t>A calculator computes the results of mathematical expressions</a:t>
            </a:r>
          </a:p>
          <a:p>
            <a:pPr lvl="1" eaLnBrk="1" hangingPunct="1"/>
            <a:r>
              <a:rPr lang="en-US" sz="1800" dirty="0" smtClean="0"/>
              <a:t>A first-person shooter game computes a virtual world and gratuitious violence</a:t>
            </a:r>
          </a:p>
          <a:p>
            <a:pPr lvl="1" eaLnBrk="1" hangingPunct="1"/>
            <a:r>
              <a:rPr lang="en-US" sz="1800" dirty="0" smtClean="0"/>
              <a:t>The computers in your car compute the timing of the fuel injectors and spark plugs, control the anti-lock brakes, monitor collision sensors to activate the air bag, tune the radio, &amp; so on</a:t>
            </a:r>
          </a:p>
        </p:txBody>
      </p:sp>
      <p:pic>
        <p:nvPicPr>
          <p:cNvPr id="9220" name="Picture 8" descr="j0233317"/>
          <p:cNvPicPr>
            <a:picLocks noChangeAspect="1" noChangeArrowheads="1"/>
          </p:cNvPicPr>
          <p:nvPr/>
        </p:nvPicPr>
        <p:blipFill>
          <a:blip r:embed="rId3" cstate="print"/>
          <a:srcRect/>
          <a:stretch>
            <a:fillRect/>
          </a:stretch>
        </p:blipFill>
        <p:spPr bwMode="auto">
          <a:xfrm>
            <a:off x="6524625" y="1811338"/>
            <a:ext cx="2162175" cy="2205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200" dirty="0" smtClean="0"/>
              <a:t>What Languages are Used for Programming?</a:t>
            </a:r>
          </a:p>
        </p:txBody>
      </p:sp>
      <p:sp>
        <p:nvSpPr>
          <p:cNvPr id="13315" name="Rectangle 3"/>
          <p:cNvSpPr>
            <a:spLocks noGrp="1" noChangeArrowheads="1"/>
          </p:cNvSpPr>
          <p:nvPr>
            <p:ph idx="1"/>
          </p:nvPr>
        </p:nvSpPr>
        <p:spPr/>
        <p:txBody>
          <a:bodyPr/>
          <a:lstStyle/>
          <a:p>
            <a:pPr eaLnBrk="1" hangingPunct="1">
              <a:lnSpc>
                <a:spcPct val="90000"/>
              </a:lnSpc>
            </a:pPr>
            <a:r>
              <a:rPr lang="en-US" sz="2800" smtClean="0"/>
              <a:t>We need a notation for writing sets of instructions</a:t>
            </a:r>
          </a:p>
          <a:p>
            <a:pPr lvl="1" eaLnBrk="1" hangingPunct="1">
              <a:lnSpc>
                <a:spcPct val="90000"/>
              </a:lnSpc>
            </a:pPr>
            <a:r>
              <a:rPr lang="en-US" sz="2400" smtClean="0"/>
              <a:t>That make sense to a human</a:t>
            </a:r>
          </a:p>
          <a:p>
            <a:pPr lvl="1" eaLnBrk="1" hangingPunct="1">
              <a:lnSpc>
                <a:spcPct val="90000"/>
              </a:lnSpc>
            </a:pPr>
            <a:r>
              <a:rPr lang="en-US" sz="2400" smtClean="0"/>
              <a:t>That make sense to a computer</a:t>
            </a:r>
          </a:p>
          <a:p>
            <a:pPr eaLnBrk="1" hangingPunct="1">
              <a:lnSpc>
                <a:spcPct val="90000"/>
              </a:lnSpc>
            </a:pPr>
            <a:r>
              <a:rPr lang="en-US" sz="2800" smtClean="0"/>
              <a:t>The fact is, no one language can serve two masters</a:t>
            </a:r>
          </a:p>
          <a:p>
            <a:pPr eaLnBrk="1" hangingPunct="1">
              <a:lnSpc>
                <a:spcPct val="90000"/>
              </a:lnSpc>
            </a:pPr>
            <a:r>
              <a:rPr lang="en-US" sz="2800" i="1" smtClean="0">
                <a:solidFill>
                  <a:srgbClr val="FF0000"/>
                </a:solidFill>
              </a:rPr>
              <a:t>Translators</a:t>
            </a:r>
            <a:r>
              <a:rPr lang="en-US" sz="2800" smtClean="0"/>
              <a:t> convert one language to another</a:t>
            </a:r>
          </a:p>
          <a:p>
            <a:pPr lvl="1" eaLnBrk="1" hangingPunct="1">
              <a:lnSpc>
                <a:spcPct val="90000"/>
              </a:lnSpc>
            </a:pPr>
            <a:r>
              <a:rPr lang="en-US" sz="2400" smtClean="0"/>
              <a:t>E.g., from a human-readable one into a machine one</a:t>
            </a:r>
          </a:p>
          <a:p>
            <a:pPr lvl="1" eaLnBrk="1" hangingPunct="1">
              <a:lnSpc>
                <a:spcPct val="90000"/>
              </a:lnSpc>
            </a:pPr>
            <a:r>
              <a:rPr lang="en-US" sz="2400" smtClean="0"/>
              <a:t>Rarely done the other way, because the first way is “lossy”</a:t>
            </a:r>
          </a:p>
          <a:p>
            <a:pPr lvl="2" eaLnBrk="1" hangingPunct="1">
              <a:lnSpc>
                <a:spcPct val="90000"/>
              </a:lnSpc>
            </a:pPr>
            <a:r>
              <a:rPr lang="en-US" sz="1800" smtClean="0"/>
              <a:t>Abstract structure is lost that cannot be reconstructed</a:t>
            </a:r>
          </a:p>
        </p:txBody>
      </p:sp>
      <p:grpSp>
        <p:nvGrpSpPr>
          <p:cNvPr id="2" name="Group 4"/>
          <p:cNvGrpSpPr>
            <a:grpSpLocks/>
          </p:cNvGrpSpPr>
          <p:nvPr/>
        </p:nvGrpSpPr>
        <p:grpSpPr bwMode="auto">
          <a:xfrm>
            <a:off x="779463" y="4751388"/>
            <a:ext cx="7615237" cy="2035175"/>
            <a:chOff x="491" y="1652"/>
            <a:chExt cx="4797" cy="1282"/>
          </a:xfrm>
        </p:grpSpPr>
        <p:pic>
          <p:nvPicPr>
            <p:cNvPr id="13317" name="Picture 5" descr="j0234687"/>
            <p:cNvPicPr>
              <a:picLocks noChangeAspect="1" noChangeArrowheads="1" noCrop="1"/>
            </p:cNvPicPr>
            <p:nvPr/>
          </p:nvPicPr>
          <p:blipFill>
            <a:blip r:embed="rId3" cstate="print"/>
            <a:srcRect/>
            <a:stretch>
              <a:fillRect/>
            </a:stretch>
          </p:blipFill>
          <p:spPr bwMode="auto">
            <a:xfrm>
              <a:off x="491" y="1861"/>
              <a:ext cx="1429" cy="842"/>
            </a:xfrm>
            <a:prstGeom prst="rect">
              <a:avLst/>
            </a:prstGeom>
            <a:noFill/>
            <a:ln w="9525">
              <a:noFill/>
              <a:miter lim="800000"/>
              <a:headEnd/>
              <a:tailEnd/>
            </a:ln>
          </p:spPr>
        </p:pic>
        <p:pic>
          <p:nvPicPr>
            <p:cNvPr id="13318" name="Picture 6" descr="j0183478"/>
            <p:cNvPicPr>
              <a:picLocks noChangeAspect="1" noChangeArrowheads="1"/>
            </p:cNvPicPr>
            <p:nvPr/>
          </p:nvPicPr>
          <p:blipFill>
            <a:blip r:embed="rId4" cstate="print"/>
            <a:srcRect/>
            <a:stretch>
              <a:fillRect/>
            </a:stretch>
          </p:blipFill>
          <p:spPr bwMode="auto">
            <a:xfrm>
              <a:off x="3976" y="1652"/>
              <a:ext cx="1312" cy="1282"/>
            </a:xfrm>
            <a:prstGeom prst="rect">
              <a:avLst/>
            </a:prstGeom>
            <a:noFill/>
            <a:ln w="9525">
              <a:noFill/>
              <a:miter lim="800000"/>
              <a:headEnd/>
              <a:tailEnd/>
            </a:ln>
          </p:spPr>
        </p:pic>
        <p:sp>
          <p:nvSpPr>
            <p:cNvPr id="13319" name="AutoShape 7"/>
            <p:cNvSpPr>
              <a:spLocks noChangeArrowheads="1"/>
            </p:cNvSpPr>
            <p:nvPr/>
          </p:nvSpPr>
          <p:spPr bwMode="auto">
            <a:xfrm rot="-5400000">
              <a:off x="2428" y="1449"/>
              <a:ext cx="1010" cy="1688"/>
            </a:xfrm>
            <a:prstGeom prst="upDownArrow">
              <a:avLst>
                <a:gd name="adj1" fmla="val 59213"/>
                <a:gd name="adj2" fmla="val 34254"/>
              </a:avLst>
            </a:prstGeom>
            <a:solidFill>
              <a:srgbClr val="EF6737"/>
            </a:solidFill>
            <a:ln w="9525">
              <a:solidFill>
                <a:schemeClr val="tx1"/>
              </a:solidFill>
              <a:miter lim="800000"/>
              <a:headEnd/>
              <a:tailEnd/>
            </a:ln>
          </p:spPr>
          <p:txBody>
            <a:bodyPr anchor="ctr">
              <a:spAutoFit/>
            </a:bodyPr>
            <a:lstStyle/>
            <a:p>
              <a:endParaRPr lang="en-US"/>
            </a:p>
          </p:txBody>
        </p:sp>
        <p:sp>
          <p:nvSpPr>
            <p:cNvPr id="13320" name="Text Box 8"/>
            <p:cNvSpPr txBox="1">
              <a:spLocks noChangeArrowheads="1"/>
            </p:cNvSpPr>
            <p:nvPr/>
          </p:nvSpPr>
          <p:spPr bwMode="auto">
            <a:xfrm>
              <a:off x="2235" y="2008"/>
              <a:ext cx="1426" cy="542"/>
            </a:xfrm>
            <a:prstGeom prst="rect">
              <a:avLst/>
            </a:prstGeom>
            <a:noFill/>
            <a:ln w="9525">
              <a:noFill/>
              <a:miter lim="800000"/>
              <a:headEnd/>
              <a:tailEnd/>
            </a:ln>
          </p:spPr>
          <p:txBody>
            <a:bodyPr>
              <a:spAutoFit/>
            </a:bodyPr>
            <a:lstStyle/>
            <a:p>
              <a:pPr>
                <a:lnSpc>
                  <a:spcPct val="90000"/>
                </a:lnSpc>
                <a:spcBef>
                  <a:spcPct val="0"/>
                </a:spcBef>
              </a:pPr>
              <a:r>
                <a:rPr lang="en-US" sz="2800"/>
                <a:t>Semantic Gap</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Introducing… Java!</a:t>
            </a:r>
          </a:p>
        </p:txBody>
      </p:sp>
      <p:sp>
        <p:nvSpPr>
          <p:cNvPr id="14339" name="Rectangle 3"/>
          <p:cNvSpPr>
            <a:spLocks noGrp="1" noChangeArrowheads="1"/>
          </p:cNvSpPr>
          <p:nvPr>
            <p:ph idx="1"/>
          </p:nvPr>
        </p:nvSpPr>
        <p:spPr/>
        <p:txBody>
          <a:bodyPr/>
          <a:lstStyle/>
          <a:p>
            <a:pPr eaLnBrk="1" hangingPunct="1"/>
            <a:r>
              <a:rPr lang="en-US" sz="2800" dirty="0" smtClean="0"/>
              <a:t>A programming language</a:t>
            </a:r>
          </a:p>
          <a:p>
            <a:pPr lvl="1" eaLnBrk="1" hangingPunct="1"/>
            <a:r>
              <a:rPr lang="en-US" sz="2400" dirty="0" smtClean="0"/>
              <a:t>A human-readable notation for describing how to compute something</a:t>
            </a:r>
          </a:p>
          <a:p>
            <a:pPr lvl="1" eaLnBrk="1" hangingPunct="1"/>
            <a:r>
              <a:rPr lang="en-US" sz="2400" dirty="0" smtClean="0"/>
              <a:t>Translatable into a machine-interpretable form for execution</a:t>
            </a:r>
          </a:p>
          <a:p>
            <a:pPr eaLnBrk="1" hangingPunct="1"/>
            <a:r>
              <a:rPr lang="en-US" sz="2800" dirty="0" smtClean="0"/>
              <a:t>An object-oriented language</a:t>
            </a:r>
          </a:p>
          <a:p>
            <a:pPr lvl="1" eaLnBrk="1" hangingPunct="1"/>
            <a:r>
              <a:rPr lang="en-US" sz="2400" dirty="0" smtClean="0"/>
              <a:t>The basic building blocks of Java programs are “objects” and “classes”</a:t>
            </a:r>
          </a:p>
          <a:p>
            <a:pPr eaLnBrk="1" hangingPunct="1"/>
            <a:r>
              <a:rPr lang="en-US" sz="2800" dirty="0" smtClean="0"/>
              <a:t>Key design goal:  “write once, run anywhere”</a:t>
            </a:r>
          </a:p>
          <a:p>
            <a:pPr lvl="1" eaLnBrk="1" hangingPunct="1"/>
            <a:r>
              <a:rPr lang="en-US" sz="2400" dirty="0" smtClean="0"/>
              <a:t>Write one application and have it work properly on whatever device it happens to run on</a:t>
            </a:r>
          </a:p>
        </p:txBody>
      </p:sp>
      <p:pic>
        <p:nvPicPr>
          <p:cNvPr id="14341" name="Picture 8" descr="java_sun"/>
          <p:cNvPicPr>
            <a:picLocks noChangeAspect="1" noChangeArrowheads="1"/>
          </p:cNvPicPr>
          <p:nvPr/>
        </p:nvPicPr>
        <p:blipFill>
          <a:blip r:embed="rId3" cstate="print"/>
          <a:srcRect/>
          <a:stretch>
            <a:fillRect/>
          </a:stretch>
        </p:blipFill>
        <p:spPr bwMode="auto">
          <a:xfrm>
            <a:off x="7848600" y="0"/>
            <a:ext cx="1057275" cy="1528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4"/>
          <p:cNvSpPr>
            <a:spLocks noGrp="1" noChangeArrowheads="1"/>
          </p:cNvSpPr>
          <p:nvPr>
            <p:ph type="title"/>
          </p:nvPr>
        </p:nvSpPr>
        <p:spPr/>
        <p:txBody>
          <a:bodyPr/>
          <a:lstStyle/>
          <a:p>
            <a:pPr eaLnBrk="1" hangingPunct="1"/>
            <a:r>
              <a:rPr lang="en-US" smtClean="0"/>
              <a:t>The Java Environment</a:t>
            </a:r>
          </a:p>
        </p:txBody>
      </p:sp>
      <p:sp>
        <p:nvSpPr>
          <p:cNvPr id="16387" name="Rectangle 15"/>
          <p:cNvSpPr>
            <a:spLocks noGrp="1" noChangeArrowheads="1"/>
          </p:cNvSpPr>
          <p:nvPr>
            <p:ph idx="1"/>
          </p:nvPr>
        </p:nvSpPr>
        <p:spPr/>
        <p:txBody>
          <a:bodyPr/>
          <a:lstStyle/>
          <a:p>
            <a:pPr eaLnBrk="1" hangingPunct="1"/>
            <a:r>
              <a:rPr lang="en-US" sz="2400" smtClean="0"/>
              <a:t>Java “source code” is compiled to an intermediate form called “bytecode”</a:t>
            </a:r>
          </a:p>
          <a:p>
            <a:pPr eaLnBrk="1" hangingPunct="1"/>
            <a:r>
              <a:rPr lang="en-US" sz="2400" smtClean="0"/>
              <a:t>The bytecode is interpreted by a simulated computer (i.e., a program) called the Java Virtual Machine (JVM) that is specific to your machine</a:t>
            </a:r>
          </a:p>
        </p:txBody>
      </p:sp>
      <p:grpSp>
        <p:nvGrpSpPr>
          <p:cNvPr id="2" name="Group 4"/>
          <p:cNvGrpSpPr>
            <a:grpSpLocks/>
          </p:cNvGrpSpPr>
          <p:nvPr/>
        </p:nvGrpSpPr>
        <p:grpSpPr bwMode="auto">
          <a:xfrm>
            <a:off x="534988" y="3849688"/>
            <a:ext cx="8027987" cy="2851150"/>
            <a:chOff x="327" y="2290"/>
            <a:chExt cx="5057" cy="1790"/>
          </a:xfrm>
        </p:grpSpPr>
        <p:sp>
          <p:nvSpPr>
            <p:cNvPr id="16389" name="AutoShape 5"/>
            <p:cNvSpPr>
              <a:spLocks noChangeArrowheads="1"/>
            </p:cNvSpPr>
            <p:nvPr/>
          </p:nvSpPr>
          <p:spPr bwMode="auto">
            <a:xfrm>
              <a:off x="4761" y="2993"/>
              <a:ext cx="336" cy="384"/>
            </a:xfrm>
            <a:prstGeom prst="downArrow">
              <a:avLst>
                <a:gd name="adj1" fmla="val 50000"/>
                <a:gd name="adj2" fmla="val 28571"/>
              </a:avLst>
            </a:prstGeom>
            <a:gradFill rotWithShape="0">
              <a:gsLst>
                <a:gs pos="0">
                  <a:srgbClr val="DDDDDD"/>
                </a:gs>
                <a:gs pos="100000">
                  <a:srgbClr val="666666"/>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0" name="AutoShape 6"/>
            <p:cNvSpPr>
              <a:spLocks noChangeArrowheads="1"/>
            </p:cNvSpPr>
            <p:nvPr/>
          </p:nvSpPr>
          <p:spPr bwMode="auto">
            <a:xfrm>
              <a:off x="327" y="231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Java</a:t>
              </a:r>
            </a:p>
            <a:p>
              <a:pPr eaLnBrk="1" hangingPunct="1">
                <a:spcBef>
                  <a:spcPct val="0"/>
                </a:spcBef>
              </a:pPr>
              <a:r>
                <a:rPr lang="en-US" sz="2400" b="0"/>
                <a:t>Code</a:t>
              </a:r>
            </a:p>
          </p:txBody>
        </p:sp>
        <p:sp>
          <p:nvSpPr>
            <p:cNvPr id="16391" name="AutoShape 7"/>
            <p:cNvSpPr>
              <a:spLocks noChangeArrowheads="1"/>
            </p:cNvSpPr>
            <p:nvPr/>
          </p:nvSpPr>
          <p:spPr bwMode="auto">
            <a:xfrm>
              <a:off x="1630" y="2290"/>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Java</a:t>
              </a:r>
            </a:p>
            <a:p>
              <a:pPr eaLnBrk="1" hangingPunct="1">
                <a:spcBef>
                  <a:spcPct val="0"/>
                </a:spcBef>
              </a:pPr>
              <a:r>
                <a:rPr lang="en-US" sz="2400" b="0"/>
                <a:t>Compiler</a:t>
              </a:r>
            </a:p>
          </p:txBody>
        </p:sp>
        <p:sp>
          <p:nvSpPr>
            <p:cNvPr id="16392" name="AutoShape 8"/>
            <p:cNvSpPr>
              <a:spLocks noChangeArrowheads="1"/>
            </p:cNvSpPr>
            <p:nvPr/>
          </p:nvSpPr>
          <p:spPr bwMode="auto">
            <a:xfrm>
              <a:off x="1122"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3" name="AutoShape 9"/>
            <p:cNvSpPr>
              <a:spLocks noChangeArrowheads="1"/>
            </p:cNvSpPr>
            <p:nvPr/>
          </p:nvSpPr>
          <p:spPr bwMode="auto">
            <a:xfrm>
              <a:off x="2663"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4" name="AutoShape 10"/>
            <p:cNvSpPr>
              <a:spLocks noChangeArrowheads="1"/>
            </p:cNvSpPr>
            <p:nvPr/>
          </p:nvSpPr>
          <p:spPr bwMode="auto">
            <a:xfrm>
              <a:off x="3171" y="231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Byte</a:t>
              </a:r>
            </a:p>
            <a:p>
              <a:pPr eaLnBrk="1" hangingPunct="1">
                <a:spcBef>
                  <a:spcPct val="0"/>
                </a:spcBef>
              </a:pPr>
              <a:r>
                <a:rPr lang="en-US" sz="2400" b="0"/>
                <a:t>Code</a:t>
              </a:r>
            </a:p>
          </p:txBody>
        </p:sp>
        <p:sp>
          <p:nvSpPr>
            <p:cNvPr id="16395" name="AutoShape 11"/>
            <p:cNvSpPr>
              <a:spLocks noChangeArrowheads="1"/>
            </p:cNvSpPr>
            <p:nvPr/>
          </p:nvSpPr>
          <p:spPr bwMode="auto">
            <a:xfrm>
              <a:off x="4474" y="2290"/>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JVM</a:t>
              </a:r>
            </a:p>
          </p:txBody>
        </p:sp>
        <p:sp>
          <p:nvSpPr>
            <p:cNvPr id="16396" name="AutoShape 12"/>
            <p:cNvSpPr>
              <a:spLocks noChangeArrowheads="1"/>
            </p:cNvSpPr>
            <p:nvPr/>
          </p:nvSpPr>
          <p:spPr bwMode="auto">
            <a:xfrm>
              <a:off x="3966" y="241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6397" name="AutoShape 13"/>
            <p:cNvSpPr>
              <a:spLocks noChangeArrowheads="1"/>
            </p:cNvSpPr>
            <p:nvPr/>
          </p:nvSpPr>
          <p:spPr bwMode="auto">
            <a:xfrm>
              <a:off x="4474" y="3504"/>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CPU</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type="title"/>
          </p:nvPr>
        </p:nvSpPr>
        <p:spPr/>
        <p:txBody>
          <a:bodyPr/>
          <a:lstStyle/>
          <a:p>
            <a:pPr eaLnBrk="1" hangingPunct="1"/>
            <a:r>
              <a:rPr lang="en-US" smtClean="0"/>
              <a:t>The Java Environment</a:t>
            </a:r>
          </a:p>
        </p:txBody>
      </p:sp>
      <p:sp>
        <p:nvSpPr>
          <p:cNvPr id="17411" name="Rectangle 11"/>
          <p:cNvSpPr>
            <a:spLocks noGrp="1" noChangeArrowheads="1"/>
          </p:cNvSpPr>
          <p:nvPr>
            <p:ph idx="1"/>
          </p:nvPr>
        </p:nvSpPr>
        <p:spPr/>
        <p:txBody>
          <a:bodyPr/>
          <a:lstStyle/>
          <a:p>
            <a:pPr eaLnBrk="1" hangingPunct="1"/>
            <a:r>
              <a:rPr lang="en-US" sz="2400" smtClean="0"/>
              <a:t>Java maintains its portability by keeping the bytecode the same across all platforms</a:t>
            </a:r>
          </a:p>
          <a:p>
            <a:pPr eaLnBrk="1" hangingPunct="1"/>
            <a:r>
              <a:rPr lang="en-US" sz="2400" smtClean="0"/>
              <a:t>The JVM specification is open so that vendors can write one for their platforms</a:t>
            </a:r>
          </a:p>
          <a:p>
            <a:pPr eaLnBrk="1" hangingPunct="1"/>
            <a:r>
              <a:rPr lang="en-US" sz="2400" smtClean="0"/>
              <a:t>JVMs are available for Windows, Linux, Android, and others</a:t>
            </a:r>
          </a:p>
        </p:txBody>
      </p:sp>
      <p:grpSp>
        <p:nvGrpSpPr>
          <p:cNvPr id="2" name="Group 4"/>
          <p:cNvGrpSpPr>
            <a:grpSpLocks/>
          </p:cNvGrpSpPr>
          <p:nvPr/>
        </p:nvGrpSpPr>
        <p:grpSpPr bwMode="auto">
          <a:xfrm>
            <a:off x="4135438" y="3887788"/>
            <a:ext cx="3513137" cy="2841625"/>
            <a:chOff x="3190" y="2080"/>
            <a:chExt cx="2213" cy="1790"/>
          </a:xfrm>
        </p:grpSpPr>
        <p:sp>
          <p:nvSpPr>
            <p:cNvPr id="17413" name="AutoShape 5"/>
            <p:cNvSpPr>
              <a:spLocks noChangeArrowheads="1"/>
            </p:cNvSpPr>
            <p:nvPr/>
          </p:nvSpPr>
          <p:spPr bwMode="auto">
            <a:xfrm>
              <a:off x="4780" y="2783"/>
              <a:ext cx="336" cy="384"/>
            </a:xfrm>
            <a:prstGeom prst="downArrow">
              <a:avLst>
                <a:gd name="adj1" fmla="val 50000"/>
                <a:gd name="adj2" fmla="val 28571"/>
              </a:avLst>
            </a:prstGeom>
            <a:gradFill rotWithShape="0">
              <a:gsLst>
                <a:gs pos="0">
                  <a:srgbClr val="DDDDDD"/>
                </a:gs>
                <a:gs pos="100000">
                  <a:srgbClr val="666666"/>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7414" name="AutoShape 6"/>
            <p:cNvSpPr>
              <a:spLocks noChangeArrowheads="1"/>
            </p:cNvSpPr>
            <p:nvPr/>
          </p:nvSpPr>
          <p:spPr bwMode="auto">
            <a:xfrm>
              <a:off x="3190" y="2104"/>
              <a:ext cx="672" cy="528"/>
            </a:xfrm>
            <a:prstGeom prst="flowChartProcess">
              <a:avLst/>
            </a:prstGeom>
            <a:gradFill rotWithShape="0">
              <a:gsLst>
                <a:gs pos="0">
                  <a:srgbClr val="F7F7F7"/>
                </a:gs>
                <a:gs pos="100000">
                  <a:srgbClr val="DDDDDD"/>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pPr eaLnBrk="1" hangingPunct="1">
                <a:spcBef>
                  <a:spcPct val="0"/>
                </a:spcBef>
              </a:pPr>
              <a:r>
                <a:rPr lang="en-US" sz="2400" b="0"/>
                <a:t>Byte</a:t>
              </a:r>
            </a:p>
            <a:p>
              <a:pPr eaLnBrk="1" hangingPunct="1">
                <a:spcBef>
                  <a:spcPct val="0"/>
                </a:spcBef>
              </a:pPr>
              <a:r>
                <a:rPr lang="en-US" sz="2400" b="0"/>
                <a:t>Code</a:t>
              </a:r>
            </a:p>
          </p:txBody>
        </p:sp>
        <p:sp>
          <p:nvSpPr>
            <p:cNvPr id="17415" name="AutoShape 7"/>
            <p:cNvSpPr>
              <a:spLocks noChangeArrowheads="1"/>
            </p:cNvSpPr>
            <p:nvPr/>
          </p:nvSpPr>
          <p:spPr bwMode="auto">
            <a:xfrm>
              <a:off x="4493" y="2080"/>
              <a:ext cx="910" cy="576"/>
            </a:xfrm>
            <a:prstGeom prst="flowChartAlternateProcess">
              <a:avLst/>
            </a:prstGeom>
            <a:gradFill rotWithShape="0">
              <a:gsLst>
                <a:gs pos="0">
                  <a:srgbClr val="F0F0FF"/>
                </a:gs>
                <a:gs pos="100000">
                  <a:srgbClr val="DDDD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FF"/>
              </a:extrusionClr>
            </a:sp3d>
          </p:spPr>
          <p:txBody>
            <a:bodyPr wrap="none" anchor="ctr">
              <a:flatTx/>
            </a:bodyPr>
            <a:lstStyle/>
            <a:p>
              <a:pPr eaLnBrk="1" hangingPunct="1">
                <a:spcBef>
                  <a:spcPct val="0"/>
                </a:spcBef>
              </a:pPr>
              <a:r>
                <a:rPr lang="en-US" sz="2400" b="0"/>
                <a:t>JVM</a:t>
              </a:r>
            </a:p>
          </p:txBody>
        </p:sp>
        <p:sp>
          <p:nvSpPr>
            <p:cNvPr id="17416" name="AutoShape 8"/>
            <p:cNvSpPr>
              <a:spLocks noChangeArrowheads="1"/>
            </p:cNvSpPr>
            <p:nvPr/>
          </p:nvSpPr>
          <p:spPr bwMode="auto">
            <a:xfrm>
              <a:off x="3985" y="2200"/>
              <a:ext cx="384" cy="336"/>
            </a:xfrm>
            <a:prstGeom prst="rightArrow">
              <a:avLst>
                <a:gd name="adj1" fmla="val 50000"/>
                <a:gd name="adj2" fmla="val 28571"/>
              </a:avLst>
            </a:prstGeom>
            <a:gradFill rotWithShape="0">
              <a:gsLst>
                <a:gs pos="0">
                  <a:srgbClr val="DDDDDD"/>
                </a:gs>
                <a:gs pos="100000">
                  <a:srgbClr val="9A9A9A"/>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DDDD"/>
              </a:extrusionClr>
            </a:sp3d>
          </p:spPr>
          <p:txBody>
            <a:bodyPr wrap="none" anchor="ctr">
              <a:flatTx/>
            </a:bodyPr>
            <a:lstStyle/>
            <a:p>
              <a:endParaRPr lang="en-US"/>
            </a:p>
          </p:txBody>
        </p:sp>
        <p:sp>
          <p:nvSpPr>
            <p:cNvPr id="17417" name="AutoShape 9"/>
            <p:cNvSpPr>
              <a:spLocks noChangeArrowheads="1"/>
            </p:cNvSpPr>
            <p:nvPr/>
          </p:nvSpPr>
          <p:spPr bwMode="auto">
            <a:xfrm>
              <a:off x="4493" y="3294"/>
              <a:ext cx="910" cy="576"/>
            </a:xfrm>
            <a:prstGeom prst="flowChartAlternateProcess">
              <a:avLst/>
            </a:prstGeom>
            <a:gradFill rotWithShape="0">
              <a:gsLst>
                <a:gs pos="0">
                  <a:srgbClr val="F2F4DF"/>
                </a:gs>
                <a:gs pos="100000">
                  <a:srgbClr val="D7DF9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7DF9F"/>
              </a:extrusionClr>
            </a:sp3d>
          </p:spPr>
          <p:txBody>
            <a:bodyPr wrap="none" anchor="ctr">
              <a:flatTx/>
            </a:bodyPr>
            <a:lstStyle/>
            <a:p>
              <a:pPr eaLnBrk="1" hangingPunct="1">
                <a:spcBef>
                  <a:spcPct val="0"/>
                </a:spcBef>
              </a:pPr>
              <a:r>
                <a:rPr lang="en-US" sz="2400" b="0"/>
                <a:t>CPU</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Example Java Program</a:t>
            </a:r>
          </a:p>
        </p:txBody>
      </p:sp>
      <p:pic>
        <p:nvPicPr>
          <p:cNvPr id="4" name="Picture 2"/>
          <p:cNvPicPr>
            <a:picLocks noChangeAspect="1" noChangeArrowheads="1"/>
          </p:cNvPicPr>
          <p:nvPr/>
        </p:nvPicPr>
        <p:blipFill>
          <a:blip r:embed="rId3" cstate="print"/>
          <a:srcRect/>
          <a:stretch>
            <a:fillRect/>
          </a:stretch>
        </p:blipFill>
        <p:spPr bwMode="auto">
          <a:xfrm>
            <a:off x="1447800" y="2286000"/>
            <a:ext cx="6022127"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JAVA</a:t>
            </a:r>
            <a:endParaRPr lang="en-US" dirty="0"/>
          </a:p>
        </p:txBody>
      </p:sp>
      <p:sp>
        <p:nvSpPr>
          <p:cNvPr id="3" name="Content Placeholder 2"/>
          <p:cNvSpPr>
            <a:spLocks noGrp="1"/>
          </p:cNvSpPr>
          <p:nvPr>
            <p:ph idx="1"/>
          </p:nvPr>
        </p:nvSpPr>
        <p:spPr/>
        <p:txBody>
          <a:bodyPr/>
          <a:lstStyle/>
          <a:p>
            <a:r>
              <a:rPr lang="en-US" dirty="0" smtClean="0"/>
              <a:t>Walk Thru the slides at:</a:t>
            </a:r>
          </a:p>
          <a:p>
            <a:r>
              <a:rPr lang="en-US" dirty="0"/>
              <a:t>"C:\repos\csce093\setupVSCode_and_JDK\000-Setup VS Code and </a:t>
            </a:r>
            <a:r>
              <a:rPr lang="en-US" dirty="0" smtClean="0"/>
              <a:t>JDK.pptx“</a:t>
            </a:r>
          </a:p>
          <a:p>
            <a:r>
              <a:rPr lang="en-US" dirty="0" smtClean="0"/>
              <a:t>My YouTube Video showing this:</a:t>
            </a:r>
          </a:p>
          <a:p>
            <a:r>
              <a:rPr lang="en-US" dirty="0">
                <a:hlinkClick r:id="rId2"/>
              </a:rPr>
              <a:t>https://</a:t>
            </a:r>
            <a:r>
              <a:rPr lang="en-US" dirty="0" smtClean="0">
                <a:hlinkClick r:id="rId2"/>
              </a:rPr>
              <a:t>www.youtube.com/watch?v=6LCYam-GgjE</a:t>
            </a:r>
            <a:endParaRPr lang="en-US" dirty="0" smtClean="0"/>
          </a:p>
          <a:p>
            <a:r>
              <a:rPr lang="en-US" dirty="0" smtClean="0"/>
              <a:t>Install </a:t>
            </a:r>
            <a:r>
              <a:rPr lang="en-US" dirty="0" err="1" smtClean="0"/>
              <a:t>OpenJDK</a:t>
            </a:r>
            <a:r>
              <a:rPr lang="en-US" smtClean="0"/>
              <a:t> and VS Code</a:t>
            </a:r>
            <a:endParaRPr lang="en-US" dirty="0"/>
          </a:p>
        </p:txBody>
      </p:sp>
    </p:spTree>
    <p:extLst>
      <p:ext uri="{BB962C8B-B14F-4D97-AF65-F5344CB8AC3E}">
        <p14:creationId xmlns:p14="http://schemas.microsoft.com/office/powerpoint/2010/main" val="192353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1966</TotalTime>
  <Words>875</Words>
  <Application>Microsoft Office PowerPoint</Application>
  <PresentationFormat>On-screen Show (4:3)</PresentationFormat>
  <Paragraphs>115</Paragraphs>
  <Slides>11</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Object Oriented Programming Using Java   Introduction to Java</vt:lpstr>
      <vt:lpstr>Topic Overview</vt:lpstr>
      <vt:lpstr>What is a Program?</vt:lpstr>
      <vt:lpstr>What Languages are Used for Programming?</vt:lpstr>
      <vt:lpstr>Introducing… Java!</vt:lpstr>
      <vt:lpstr>The Java Environment</vt:lpstr>
      <vt:lpstr>The Java Environment</vt:lpstr>
      <vt:lpstr>Example Java Program</vt:lpstr>
      <vt:lpstr>Setup JAVA</vt:lpstr>
      <vt:lpstr>Java Program: HelloWorld</vt:lpstr>
      <vt:lpstr>Eclipse Project and Program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Update</dc:title>
  <dc:creator>me</dc:creator>
  <cp:lastModifiedBy>user</cp:lastModifiedBy>
  <cp:revision>542</cp:revision>
  <dcterms:created xsi:type="dcterms:W3CDTF">2006-08-16T00:00:00Z</dcterms:created>
  <dcterms:modified xsi:type="dcterms:W3CDTF">2020-09-07T21:33:27Z</dcterms:modified>
</cp:coreProperties>
</file>