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6" r:id="rId14"/>
    <p:sldId id="277" r:id="rId15"/>
    <p:sldId id="278" r:id="rId16"/>
    <p:sldId id="280" r:id="rId17"/>
    <p:sldId id="279" r:id="rId18"/>
    <p:sldId id="281" r:id="rId19"/>
    <p:sldId id="282" r:id="rId20"/>
    <p:sldId id="267" r:id="rId21"/>
    <p:sldId id="274" r:id="rId22"/>
    <p:sldId id="275" r:id="rId23"/>
    <p:sldId id="268" r:id="rId24"/>
    <p:sldId id="269" r:id="rId25"/>
    <p:sldId id="270" r:id="rId26"/>
    <p:sldId id="271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85" d="100"/>
          <a:sy n="85" d="100"/>
        </p:scale>
        <p:origin x="1471" y="43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6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8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360CDF3-7C04-4453-A430-360A76B1C677}" type="datetime3">
              <a:rPr lang="en-US" smtClean="0"/>
              <a:pPr/>
              <a:t>11 September 2019</a:t>
            </a:fld>
            <a:endParaRPr lang="en-US" smtClean="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D7BB76-3895-490F-9BE8-2E228BBDD8B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D68B408-B872-4F37-B45D-9EE92EF51128}" type="datetime3">
              <a:rPr lang="en-US" smtClean="0"/>
              <a:pPr/>
              <a:t>11 September 2019</a:t>
            </a:fld>
            <a:endParaRPr lang="en-US" smtClean="0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8480E-F45B-4021-B526-F2B24A3B867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769902E-1400-409A-ABD9-8E5260CFEC55}" type="datetime3">
              <a:rPr lang="en-US" smtClean="0"/>
              <a:pPr/>
              <a:t>11 September 2019</a:t>
            </a:fld>
            <a:endParaRPr lang="en-US" smtClean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7CB83-CBA8-4984-AE81-265CF48DE85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BBE01A1-E349-471D-BB3E-A678EE820998}" type="datetime3">
              <a:rPr lang="en-US" smtClean="0"/>
              <a:pPr/>
              <a:t>11 September 2019</a:t>
            </a:fld>
            <a:endParaRPr lang="en-US" smtClean="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FCB14-17F7-4CA5-AF0A-36F49C27E99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A45760E-5D83-4F98-9C75-1AC4B25972D4}" type="datetime3">
              <a:rPr lang="en-US" smtClean="0"/>
              <a:pPr/>
              <a:t>11 September 2019</a:t>
            </a:fld>
            <a:endParaRPr lang="en-US" smtClean="0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782F6-0256-4936-94F4-C73373700A8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943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world.com/javaqa/2000-05/03-qa-0526-pas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the Java Library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4294981" y="3925258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2853523" y="2890044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5174448" y="5014119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 = d;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5149850" y="20701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6580188" y="32512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cxnSp>
        <p:nvCxnSpPr>
          <p:cNvPr id="11271" name="Straight Arrow Connector 7"/>
          <p:cNvCxnSpPr>
            <a:cxnSpLocks noChangeShapeType="1"/>
          </p:cNvCxnSpPr>
          <p:nvPr/>
        </p:nvCxnSpPr>
        <p:spPr bwMode="auto">
          <a:xfrm>
            <a:off x="3960813" y="3562350"/>
            <a:ext cx="2619375" cy="180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3559175" y="3865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1274" name="TextBox 11"/>
          <p:cNvSpPr txBox="1">
            <a:spLocks noChangeArrowheads="1"/>
          </p:cNvSpPr>
          <p:nvPr/>
        </p:nvSpPr>
        <p:spPr bwMode="auto">
          <a:xfrm>
            <a:off x="4983163" y="486727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</a:t>
            </a:r>
          </a:p>
        </p:txBody>
      </p:sp>
      <p:cxnSp>
        <p:nvCxnSpPr>
          <p:cNvPr id="11276" name="Straight Arrow Connector 13"/>
          <p:cNvCxnSpPr>
            <a:cxnSpLocks noChangeShapeType="1"/>
          </p:cNvCxnSpPr>
          <p:nvPr/>
        </p:nvCxnSpPr>
        <p:spPr bwMode="auto">
          <a:xfrm flipV="1">
            <a:off x="6281738" y="3743325"/>
            <a:ext cx="298450" cy="1943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77" name="TextBox 14"/>
          <p:cNvSpPr txBox="1">
            <a:spLocks noChangeArrowheads="1"/>
          </p:cNvSpPr>
          <p:nvPr/>
        </p:nvSpPr>
        <p:spPr bwMode="auto">
          <a:xfrm>
            <a:off x="5880100" y="59896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Pass-by-value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int x = 7;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foo.go(x);   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System.out.print(x);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public void go (int z) {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z = 0;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12292" name="Content Placeholder 3"/>
          <p:cNvSpPr>
            <a:spLocks noGrp="1"/>
          </p:cNvSpPr>
          <p:nvPr>
            <p:ph sz="half" idx="4294967295"/>
          </p:nvPr>
        </p:nvSpPr>
        <p:spPr>
          <a:xfrm>
            <a:off x="4419600" y="1600200"/>
            <a:ext cx="43434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int x = 7;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int y = 0;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y = foo.go(x);   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System.out.print(x + “ “ + y);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public int go (int z) {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z = 3;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return z;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001000" cy="496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 by value</a:t>
            </a:r>
            <a:br>
              <a:rPr lang="en-US" dirty="0" smtClean="0"/>
            </a:br>
            <a:r>
              <a:rPr lang="en-US" sz="3200" dirty="0" smtClean="0"/>
              <a:t>(Really?)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Video class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447800"/>
            <a:ext cx="7852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Pass by Value?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01000" cy="496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/>
          <a:lstStyle/>
          <a:p>
            <a:r>
              <a:rPr lang="en-US" dirty="0" smtClean="0"/>
              <a:t>Pass by value</a:t>
            </a:r>
            <a:br>
              <a:rPr lang="en-US" dirty="0" smtClean="0"/>
            </a:br>
            <a:r>
              <a:rPr lang="en-US" sz="3200" dirty="0" smtClean="0"/>
              <a:t>(Really?)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Yes, the REFERENCE is passed by value!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56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/>
          <a:lstStyle/>
          <a:p>
            <a:r>
              <a:rPr lang="en-US" sz="2800" dirty="0" smtClean="0"/>
              <a:t>Java doesn’t pass method arguments by reference; it passes them by value</a:t>
            </a:r>
          </a:p>
          <a:p>
            <a:r>
              <a:rPr lang="en-US" sz="2800" dirty="0" smtClean="0"/>
              <a:t>The following code will not swap values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9925"/>
            <a:ext cx="655221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532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What is the Output?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410200" cy="497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37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295400"/>
          </a:xfrm>
        </p:spPr>
        <p:txBody>
          <a:bodyPr/>
          <a:lstStyle/>
          <a:p>
            <a:r>
              <a:rPr lang="en-US" sz="2400" dirty="0" smtClean="0"/>
              <a:t>Example presented here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www.javaworld.com/javaqa/2000-05/03-qa-0526-pass.html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2709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Primitives and References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Wrappers</a:t>
            </a:r>
            <a:endParaRPr lang="en-US" sz="100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Collections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Overview of the standard collections</a:t>
            </a:r>
            <a:endParaRPr lang="en-US" sz="120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Lists</a:t>
            </a:r>
            <a:endParaRPr lang="en-US" sz="100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Sets</a:t>
            </a:r>
            <a:endParaRPr lang="en-US" sz="100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Maps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3200400" cy="4953000"/>
          </a:xfrm>
        </p:spPr>
        <p:txBody>
          <a:bodyPr/>
          <a:lstStyle/>
          <a:p>
            <a:pPr eaLnBrk="1" hangingPunct="1"/>
            <a:r>
              <a:rPr lang="en-US" sz="2800" smtClean="0"/>
              <a:t>Boolean</a:t>
            </a:r>
          </a:p>
          <a:p>
            <a:pPr eaLnBrk="1" hangingPunct="1"/>
            <a:r>
              <a:rPr lang="en-US" sz="2800" smtClean="0"/>
              <a:t>Character</a:t>
            </a:r>
          </a:p>
          <a:p>
            <a:pPr eaLnBrk="1" hangingPunct="1"/>
            <a:r>
              <a:rPr lang="en-US" sz="2800" smtClean="0"/>
              <a:t>Byte</a:t>
            </a:r>
          </a:p>
          <a:p>
            <a:pPr eaLnBrk="1" hangingPunct="1"/>
            <a:r>
              <a:rPr lang="en-US" sz="2800" smtClean="0"/>
              <a:t>Short</a:t>
            </a:r>
          </a:p>
          <a:p>
            <a:pPr eaLnBrk="1" hangingPunct="1"/>
            <a:r>
              <a:rPr lang="en-US" sz="2800" smtClean="0"/>
              <a:t>Integer</a:t>
            </a:r>
          </a:p>
          <a:p>
            <a:pPr eaLnBrk="1" hangingPunct="1"/>
            <a:r>
              <a:rPr lang="en-US" sz="2800" smtClean="0"/>
              <a:t>Long</a:t>
            </a:r>
          </a:p>
          <a:p>
            <a:pPr eaLnBrk="1" hangingPunct="1"/>
            <a:r>
              <a:rPr lang="en-US" sz="2800" smtClean="0"/>
              <a:t>Float</a:t>
            </a:r>
          </a:p>
          <a:p>
            <a:pPr eaLnBrk="1" hangingPunct="1"/>
            <a:r>
              <a:rPr lang="en-US" sz="2800" smtClean="0"/>
              <a:t>Double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3976688" y="1600200"/>
            <a:ext cx="44815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Integer.toString(int x);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Integer.parseInt(String s);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Double.parseDouble(String s);</a:t>
            </a:r>
          </a:p>
          <a:p>
            <a:pPr marL="342900" indent="-342900">
              <a:spcBef>
                <a:spcPct val="20000"/>
              </a:spcBef>
            </a:pPr>
            <a:endParaRPr lang="en-US" b="1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String str = “244.85”;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Integer.toString(3);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Integer.parseInt(str);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Double.parseDouble(str);</a:t>
            </a:r>
          </a:p>
          <a:p>
            <a:pPr marL="342900" indent="-342900">
              <a:spcBef>
                <a:spcPct val="20000"/>
              </a:spcBef>
            </a:pPr>
            <a:endParaRPr lang="en-US" b="1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String str = “Hello”;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Integer.parseInt(str);</a:t>
            </a:r>
          </a:p>
          <a:p>
            <a:pPr marL="342900" indent="-342900">
              <a:spcBef>
                <a:spcPct val="20000"/>
              </a:spcBef>
            </a:pP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85247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 – Exception!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7924800" cy="492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Collections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Calibri" pitchFamily="34" charset="0"/>
              </a:rPr>
              <a:t>Store groups (or collections) of object references</a:t>
            </a: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Key Interfaces</a:t>
            </a: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ArrayList</a:t>
            </a: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List</a:t>
            </a:r>
            <a:endParaRPr lang="en-US" sz="2400" dirty="0" smtClean="0">
              <a:latin typeface="Calibri" pitchFamily="34" charset="0"/>
            </a:endParaRP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Set</a:t>
            </a: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Map</a:t>
            </a:r>
          </a:p>
          <a:p>
            <a:pPr lvl="1" eaLnBrk="1" hangingPunct="1"/>
            <a:endParaRPr lang="en-US" sz="2400" dirty="0" smtClean="0">
              <a:latin typeface="Calibri" pitchFamily="34" charset="0"/>
            </a:endParaRP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Approach:</a:t>
            </a: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Pick an interface (program requirements)</a:t>
            </a: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Pick a concrete implementation (size/time tradeoffs)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85800"/>
            <a:ext cx="9067800" cy="5591391"/>
          </a:xfrm>
          <a:prstGeom prst="rect">
            <a:avLst/>
          </a:prstGeom>
        </p:spPr>
      </p:pic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Use List </a:t>
            </a:r>
            <a:r>
              <a:rPr lang="en-US" sz="2400" dirty="0" smtClean="0">
                <a:latin typeface="Calibri" pitchFamily="34" charset="0"/>
              </a:rPr>
              <a:t>interface for fast insertion and removal:</a:t>
            </a:r>
            <a:endParaRPr lang="en-US" sz="2400" dirty="0" smtClean="0">
              <a:latin typeface="Calibri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List&lt;Egg&gt;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eggList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&lt;Egg&gt;();</a:t>
            </a:r>
            <a:endParaRPr 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You can copy a list by passing it to the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List&lt;Egg&gt;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aCopy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&lt;Egg&gt;(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eggList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Use </a:t>
            </a:r>
            <a:r>
              <a:rPr lang="en-US" sz="2400" dirty="0" err="1" smtClean="0">
                <a:latin typeface="Calibri" pitchFamily="34" charset="0"/>
              </a:rPr>
              <a:t>ArrayList</a:t>
            </a:r>
            <a:r>
              <a:rPr lang="en-US" sz="2400" dirty="0" smtClean="0">
                <a:latin typeface="Calibri" pitchFamily="34" charset="0"/>
              </a:rPr>
              <a:t> for direct access: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List&lt;Egg&gt;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myEggVector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&lt;Egg&gt;();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Egg one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myEggVector.get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Use </a:t>
            </a:r>
            <a:r>
              <a:rPr lang="en-US" sz="2400" dirty="0" err="1" smtClean="0">
                <a:latin typeface="Calibri" pitchFamily="34" charset="0"/>
              </a:rPr>
              <a:t>LinkedList</a:t>
            </a:r>
            <a:r>
              <a:rPr lang="en-US" sz="2400" dirty="0" smtClean="0">
                <a:latin typeface="Calibri" pitchFamily="34" charset="0"/>
              </a:rPr>
              <a:t> for “queue-like” 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List&lt;Egg&gt;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myEggQueue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&lt;Egg&gt;();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myEggQueue.add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(e1);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Egg first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myEggQueue.getFirst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Egg last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myEggQueue.getLast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Calibri" pitchFamily="34" charset="0"/>
              </a:rPr>
              <a:t>Typical pattern:</a:t>
            </a:r>
          </a:p>
          <a:p>
            <a:pPr lvl="1" eaLnBrk="1" hangingPunct="1"/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Set&lt;Egg&gt;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myEggs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&lt;Egg&gt;();</a:t>
            </a:r>
          </a:p>
          <a:p>
            <a:pPr eaLnBrk="1" hangingPunct="1"/>
            <a:endParaRPr lang="en-US" sz="2400" dirty="0" smtClean="0">
              <a:latin typeface="Calibri" pitchFamily="34" charset="0"/>
            </a:endParaRP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Sets use “semantic” equality, i.e., “.equals()” not ==</a:t>
            </a:r>
          </a:p>
          <a:p>
            <a:pPr eaLnBrk="1" hangingPunct="1"/>
            <a:endParaRPr lang="en-US" sz="2400" dirty="0" smtClean="0">
              <a:latin typeface="Calibri" pitchFamily="34" charset="0"/>
            </a:endParaRP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No duplicates</a:t>
            </a:r>
          </a:p>
          <a:p>
            <a:pPr lvl="1" eaLnBrk="1" hangingPunct="1"/>
            <a:r>
              <a:rPr lang="en-US" sz="2000" dirty="0" smtClean="0">
                <a:latin typeface="Calibri" pitchFamily="34" charset="0"/>
              </a:rPr>
              <a:t>Ignores you if you try to add something twice—which can simplify your code (e.g., Observer pattern).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Calibri" pitchFamily="34" charset="0"/>
              </a:rPr>
              <a:t>Typical pattern:</a:t>
            </a:r>
          </a:p>
          <a:p>
            <a:pPr lvl="1" eaLnBrk="1" hangingPunct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Map&lt;String, Egg&gt;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nameToEgg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&lt;String, Egg&gt;();</a:t>
            </a:r>
          </a:p>
          <a:p>
            <a:pPr lvl="1"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For each “key” in the map (the first type) one “value” may exist in the map (the second type)</a:t>
            </a:r>
          </a:p>
          <a:p>
            <a:pPr lvl="1" eaLnBrk="1" hangingPunct="1"/>
            <a:r>
              <a:rPr lang="en-US" sz="2000" dirty="0" smtClean="0">
                <a:latin typeface="Calibri" pitchFamily="34" charset="0"/>
              </a:rPr>
              <a:t>If you “put” the same key twice the original value is overwritten.</a:t>
            </a:r>
          </a:p>
          <a:p>
            <a:pPr eaLnBrk="1" hangingPunct="1"/>
            <a:endParaRPr lang="en-US" sz="2400" dirty="0" smtClean="0">
              <a:latin typeface="Calibri" pitchFamily="34" charset="0"/>
            </a:endParaRP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Example: Think of a map like a phone book</a:t>
            </a:r>
          </a:p>
          <a:p>
            <a:pPr lvl="1" eaLnBrk="1" hangingPunct="1"/>
            <a:r>
              <a:rPr lang="en-US" sz="2000" dirty="0" smtClean="0">
                <a:latin typeface="Calibri" pitchFamily="34" charset="0"/>
              </a:rPr>
              <a:t>Key: name</a:t>
            </a:r>
          </a:p>
          <a:p>
            <a:pPr lvl="1" eaLnBrk="1" hangingPunct="1"/>
            <a:r>
              <a:rPr lang="en-US" sz="2000" dirty="0" smtClean="0">
                <a:latin typeface="Calibri" pitchFamily="34" charset="0"/>
              </a:rPr>
              <a:t>Value: phone number</a:t>
            </a:r>
          </a:p>
          <a:p>
            <a:pPr lvl="1" eaLnBrk="1" hangingPunct="1"/>
            <a:endParaRPr lang="en-US" sz="2000" dirty="0" smtClean="0">
              <a:latin typeface="Calibri" pitchFamily="34" charset="0"/>
            </a:endParaRPr>
          </a:p>
          <a:p>
            <a:pPr lvl="1" eaLnBrk="1" hangingPunct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Map&lt;String, String&gt;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phoneList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&lt;String, String&gt;();</a:t>
            </a:r>
          </a:p>
          <a:p>
            <a:pPr lvl="1" eaLnBrk="1" hangingPunct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number =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phoneList.get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(String);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Calibri" pitchFamily="34" charset="0"/>
              </a:rPr>
              <a:t>Hold fundamental values, i.e., simple bit patterns</a:t>
            </a:r>
          </a:p>
          <a:p>
            <a:r>
              <a:rPr lang="en-US" sz="2800" smtClean="0">
                <a:latin typeface="Calibri" pitchFamily="34" charset="0"/>
              </a:rPr>
              <a:t>Have a name, size, and type:</a:t>
            </a:r>
          </a:p>
          <a:p>
            <a:pPr lvl="1"/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int count;</a:t>
            </a:r>
          </a:p>
          <a:p>
            <a:r>
              <a:rPr lang="en-US" sz="2800" smtClean="0">
                <a:latin typeface="Calibri" pitchFamily="34" charset="0"/>
                <a:cs typeface="Courier New" pitchFamily="49" charset="0"/>
              </a:rPr>
              <a:t>Sizes (in bits):</a:t>
            </a:r>
          </a:p>
          <a:p>
            <a:endParaRPr lang="en-US" sz="2800" smtClean="0">
              <a:cs typeface="Courier New" pitchFamily="49" charset="0"/>
            </a:endParaRPr>
          </a:p>
          <a:p>
            <a:endParaRPr lang="en-US" sz="2800" smtClean="0">
              <a:cs typeface="Courier New" pitchFamily="49" charset="0"/>
            </a:endParaRPr>
          </a:p>
          <a:p>
            <a:endParaRPr lang="en-US" sz="2800" smtClean="0">
              <a:cs typeface="Courier New" pitchFamily="49" charset="0"/>
            </a:endParaRPr>
          </a:p>
          <a:p>
            <a:endParaRPr lang="en-US" sz="2800" smtClean="0">
              <a:cs typeface="Courier New" pitchFamily="49" charset="0"/>
            </a:endParaRPr>
          </a:p>
          <a:p>
            <a:r>
              <a:rPr lang="en-US" sz="2800" smtClean="0">
                <a:latin typeface="Calibri" pitchFamily="34" charset="0"/>
                <a:cs typeface="Courier New" pitchFamily="49" charset="0"/>
              </a:rPr>
              <a:t>Java is strongly typed language</a:t>
            </a:r>
          </a:p>
          <a:p>
            <a:pPr lvl="1">
              <a:buFontTx/>
              <a:buNone/>
            </a:pPr>
            <a:endParaRPr lang="en-US" sz="2400" smtClean="0"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73163" y="349567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byte: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long: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short: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float: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char: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double: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int: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boolean: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Three basic rules for names: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mtClean="0">
                <a:latin typeface="Calibri" pitchFamily="34" charset="0"/>
              </a:rPr>
              <a:t>Must start with a letter, underscore, or dollar sign.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mtClean="0">
                <a:latin typeface="Calibri" pitchFamily="34" charset="0"/>
              </a:rPr>
              <a:t>After the first character, you can use numbers.  However, a name cannot start with a number.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mtClean="0">
                <a:latin typeface="Calibri" pitchFamily="34" charset="0"/>
              </a:rPr>
              <a:t>Cannot be a reserved word</a:t>
            </a:r>
          </a:p>
          <a:p>
            <a:pPr marL="514350" indent="-457200">
              <a:defRPr/>
            </a:pPr>
            <a:r>
              <a:rPr lang="en-US" smtClean="0">
                <a:latin typeface="Calibri" pitchFamily="34" charset="0"/>
              </a:rPr>
              <a:t>Java is case sensitive</a:t>
            </a:r>
          </a:p>
          <a:p>
            <a:pPr marL="914400" lvl="1" indent="-457200"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latin typeface="Calibri" pitchFamily="34" charset="0"/>
              </a:rPr>
              <a:t> and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latin typeface="Calibri" pitchFamily="34" charset="0"/>
              </a:rPr>
              <a:t> are entirely different things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References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Calibri" pitchFamily="34" charset="0"/>
              </a:rPr>
              <a:t>No such thing as an object variable</a:t>
            </a:r>
          </a:p>
          <a:p>
            <a:pPr lvl="1"/>
            <a:r>
              <a:rPr lang="en-US" sz="2400" smtClean="0">
                <a:latin typeface="Calibri" pitchFamily="34" charset="0"/>
              </a:rPr>
              <a:t>Only an object </a:t>
            </a:r>
            <a:r>
              <a:rPr lang="en-US" sz="2400" i="1" smtClean="0">
                <a:latin typeface="Calibri" pitchFamily="34" charset="0"/>
              </a:rPr>
              <a:t>reference</a:t>
            </a:r>
            <a:r>
              <a:rPr lang="en-US" sz="2400" smtClean="0">
                <a:latin typeface="Calibri" pitchFamily="34" charset="0"/>
              </a:rPr>
              <a:t> variable</a:t>
            </a:r>
          </a:p>
          <a:p>
            <a:r>
              <a:rPr lang="en-US" sz="2800" smtClean="0">
                <a:latin typeface="Calibri" pitchFamily="34" charset="0"/>
              </a:rPr>
              <a:t>Object reference variables</a:t>
            </a:r>
          </a:p>
          <a:p>
            <a:pPr lvl="1"/>
            <a:r>
              <a:rPr lang="en-US" sz="2400" smtClean="0">
                <a:latin typeface="Calibri" pitchFamily="34" charset="0"/>
              </a:rPr>
              <a:t>Represent a way to access an object – what is inside doesn’t matter</a:t>
            </a:r>
          </a:p>
          <a:p>
            <a:pPr lvl="1"/>
            <a:r>
              <a:rPr lang="en-US" sz="2400" smtClean="0">
                <a:latin typeface="Calibri" pitchFamily="34" charset="0"/>
              </a:rPr>
              <a:t>Something like a pointer or an address</a:t>
            </a:r>
          </a:p>
          <a:p>
            <a:pPr lvl="1"/>
            <a:r>
              <a:rPr lang="en-US" sz="2400" smtClean="0">
                <a:latin typeface="Calibri" pitchFamily="34" charset="0"/>
              </a:rPr>
              <a:t>JVM knows how to access the object that is referenced</a:t>
            </a:r>
          </a:p>
          <a:p>
            <a:r>
              <a:rPr lang="en-US" sz="2800" smtClean="0">
                <a:latin typeface="Calibri" pitchFamily="34" charset="0"/>
              </a:rPr>
              <a:t>Can think of an object reference as a remote control for an object in memory</a:t>
            </a:r>
          </a:p>
          <a:p>
            <a:r>
              <a:rPr lang="en-US" sz="2800" smtClean="0">
                <a:latin typeface="Calibri" pitchFamily="34" charset="0"/>
              </a:rPr>
              <a:t>Used to access objects – cannot do arithmetic on them, increment them, etc.  Java is not C!</a:t>
            </a:r>
          </a:p>
          <a:p>
            <a:pPr lvl="1"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4464852" y="3891758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90600"/>
          </a:xfrm>
        </p:spPr>
        <p:txBody>
          <a:bodyPr/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Book b = new Book();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Book c = new Book();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5149850" y="20701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6580188" y="32512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pic>
        <p:nvPicPr>
          <p:cNvPr id="7174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2978142" y="2834482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75" name="Straight Arrow Connector 7"/>
          <p:cNvCxnSpPr>
            <a:cxnSpLocks noChangeShapeType="1"/>
            <a:endCxn id="4" idx="2"/>
          </p:cNvCxnSpPr>
          <p:nvPr/>
        </p:nvCxnSpPr>
        <p:spPr bwMode="auto">
          <a:xfrm flipV="1">
            <a:off x="3960813" y="2562225"/>
            <a:ext cx="1193800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3559175" y="3865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b</a:t>
            </a:r>
          </a:p>
        </p:txBody>
      </p:sp>
      <p:cxnSp>
        <p:nvCxnSpPr>
          <p:cNvPr id="7178" name="Straight Arrow Connector 10"/>
          <p:cNvCxnSpPr>
            <a:cxnSpLocks noChangeShapeType="1"/>
            <a:endCxn id="5" idx="2"/>
          </p:cNvCxnSpPr>
          <p:nvPr/>
        </p:nvCxnSpPr>
        <p:spPr bwMode="auto">
          <a:xfrm flipV="1">
            <a:off x="5384800" y="3743325"/>
            <a:ext cx="1200150" cy="820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79" name="TextBox 11"/>
          <p:cNvSpPr txBox="1">
            <a:spLocks noChangeArrowheads="1"/>
          </p:cNvSpPr>
          <p:nvPr/>
        </p:nvSpPr>
        <p:spPr bwMode="auto">
          <a:xfrm>
            <a:off x="4983163" y="486727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5318922" y="5014119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4464852" y="3891756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2942423" y="2807329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Book d = c;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5149850" y="20701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6580188" y="32512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cxnSp>
        <p:nvCxnSpPr>
          <p:cNvPr id="8199" name="Straight Arrow Connector 7"/>
          <p:cNvCxnSpPr>
            <a:cxnSpLocks noChangeShapeType="1"/>
            <a:endCxn id="4" idx="2"/>
          </p:cNvCxnSpPr>
          <p:nvPr/>
        </p:nvCxnSpPr>
        <p:spPr bwMode="auto">
          <a:xfrm flipV="1">
            <a:off x="3960813" y="2562225"/>
            <a:ext cx="1193800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00" name="TextBox 8"/>
          <p:cNvSpPr txBox="1">
            <a:spLocks noChangeArrowheads="1"/>
          </p:cNvSpPr>
          <p:nvPr/>
        </p:nvSpPr>
        <p:spPr bwMode="auto">
          <a:xfrm>
            <a:off x="3559175" y="3865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cxnSp>
        <p:nvCxnSpPr>
          <p:cNvPr id="8202" name="Straight Arrow Connector 10"/>
          <p:cNvCxnSpPr>
            <a:cxnSpLocks noChangeShapeType="1"/>
            <a:endCxn id="5" idx="2"/>
          </p:cNvCxnSpPr>
          <p:nvPr/>
        </p:nvCxnSpPr>
        <p:spPr bwMode="auto">
          <a:xfrm flipV="1">
            <a:off x="5384800" y="3743325"/>
            <a:ext cx="1200150" cy="820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03" name="TextBox 11"/>
          <p:cNvSpPr txBox="1">
            <a:spLocks noChangeArrowheads="1"/>
          </p:cNvSpPr>
          <p:nvPr/>
        </p:nvSpPr>
        <p:spPr bwMode="auto">
          <a:xfrm>
            <a:off x="4983163" y="486727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</a:t>
            </a:r>
          </a:p>
        </p:txBody>
      </p:sp>
      <p:cxnSp>
        <p:nvCxnSpPr>
          <p:cNvPr id="8205" name="Straight Arrow Connector 13"/>
          <p:cNvCxnSpPr>
            <a:cxnSpLocks noChangeShapeType="1"/>
          </p:cNvCxnSpPr>
          <p:nvPr/>
        </p:nvCxnSpPr>
        <p:spPr bwMode="auto">
          <a:xfrm flipV="1">
            <a:off x="6281738" y="3743325"/>
            <a:ext cx="298450" cy="1943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06" name="TextBox 14"/>
          <p:cNvSpPr txBox="1">
            <a:spLocks noChangeArrowheads="1"/>
          </p:cNvSpPr>
          <p:nvPr/>
        </p:nvSpPr>
        <p:spPr bwMode="auto">
          <a:xfrm>
            <a:off x="5880100" y="59896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2942423" y="2807329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5226049" y="5014119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4366410" y="3952247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 = b;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5149850" y="20701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6580188" y="32512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cxnSp>
        <p:nvCxnSpPr>
          <p:cNvPr id="9223" name="Straight Arrow Connector 7"/>
          <p:cNvCxnSpPr>
            <a:cxnSpLocks noChangeShapeType="1"/>
            <a:endCxn id="4" idx="2"/>
          </p:cNvCxnSpPr>
          <p:nvPr/>
        </p:nvCxnSpPr>
        <p:spPr bwMode="auto">
          <a:xfrm flipV="1">
            <a:off x="3960813" y="2562225"/>
            <a:ext cx="1193800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3559175" y="3865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cxnSp>
        <p:nvCxnSpPr>
          <p:cNvPr id="9226" name="Straight Arrow Connector 10"/>
          <p:cNvCxnSpPr>
            <a:cxnSpLocks noChangeShapeType="1"/>
            <a:endCxn id="4" idx="1"/>
          </p:cNvCxnSpPr>
          <p:nvPr/>
        </p:nvCxnSpPr>
        <p:spPr bwMode="auto">
          <a:xfrm flipV="1">
            <a:off x="5384800" y="3052763"/>
            <a:ext cx="579438" cy="151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27" name="TextBox 11"/>
          <p:cNvSpPr txBox="1">
            <a:spLocks noChangeArrowheads="1"/>
          </p:cNvSpPr>
          <p:nvPr/>
        </p:nvSpPr>
        <p:spPr bwMode="auto">
          <a:xfrm>
            <a:off x="4983163" y="486727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</a:t>
            </a:r>
          </a:p>
        </p:txBody>
      </p:sp>
      <p:cxnSp>
        <p:nvCxnSpPr>
          <p:cNvPr id="9229" name="Straight Arrow Connector 13"/>
          <p:cNvCxnSpPr>
            <a:cxnSpLocks noChangeShapeType="1"/>
          </p:cNvCxnSpPr>
          <p:nvPr/>
        </p:nvCxnSpPr>
        <p:spPr bwMode="auto">
          <a:xfrm flipV="1">
            <a:off x="6281738" y="3743325"/>
            <a:ext cx="298450" cy="1943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30" name="TextBox 14"/>
          <p:cNvSpPr txBox="1">
            <a:spLocks noChangeArrowheads="1"/>
          </p:cNvSpPr>
          <p:nvPr/>
        </p:nvSpPr>
        <p:spPr bwMode="auto">
          <a:xfrm>
            <a:off x="5880100" y="59896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2942423" y="2807329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5263349" y="5014118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4314030" y="3939548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 = null;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5149850" y="20701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6580188" y="32512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cxnSp>
        <p:nvCxnSpPr>
          <p:cNvPr id="10247" name="Straight Arrow Connector 7"/>
          <p:cNvCxnSpPr>
            <a:cxnSpLocks noChangeShapeType="1"/>
            <a:endCxn id="4" idx="2"/>
          </p:cNvCxnSpPr>
          <p:nvPr/>
        </p:nvCxnSpPr>
        <p:spPr bwMode="auto">
          <a:xfrm flipV="1">
            <a:off x="3960813" y="2562225"/>
            <a:ext cx="1193800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3559175" y="3865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0250" name="TextBox 11"/>
          <p:cNvSpPr txBox="1">
            <a:spLocks noChangeArrowheads="1"/>
          </p:cNvSpPr>
          <p:nvPr/>
        </p:nvSpPr>
        <p:spPr bwMode="auto">
          <a:xfrm>
            <a:off x="4983163" y="486727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</a:t>
            </a:r>
          </a:p>
        </p:txBody>
      </p:sp>
      <p:cxnSp>
        <p:nvCxnSpPr>
          <p:cNvPr id="10252" name="Straight Arrow Connector 13"/>
          <p:cNvCxnSpPr>
            <a:cxnSpLocks noChangeShapeType="1"/>
          </p:cNvCxnSpPr>
          <p:nvPr/>
        </p:nvCxnSpPr>
        <p:spPr bwMode="auto">
          <a:xfrm flipV="1">
            <a:off x="6281738" y="3743325"/>
            <a:ext cx="298450" cy="1943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53" name="TextBox 14"/>
          <p:cNvSpPr txBox="1">
            <a:spLocks noChangeArrowheads="1"/>
          </p:cNvSpPr>
          <p:nvPr/>
        </p:nvSpPr>
        <p:spPr bwMode="auto">
          <a:xfrm>
            <a:off x="5880100" y="59896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</TotalTime>
  <Words>743</Words>
  <Application>Microsoft Office PowerPoint</Application>
  <PresentationFormat>On-screen Show (4:3)</PresentationFormat>
  <Paragraphs>211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Object Oriented Programming Using Java   Using the Java Library</vt:lpstr>
      <vt:lpstr>Outline</vt:lpstr>
      <vt:lpstr>Primitives</vt:lpstr>
      <vt:lpstr>Identifiers</vt:lpstr>
      <vt:lpstr>Object References</vt:lpstr>
      <vt:lpstr>Pointers</vt:lpstr>
      <vt:lpstr>Pointers</vt:lpstr>
      <vt:lpstr>Pointers</vt:lpstr>
      <vt:lpstr>Pointers</vt:lpstr>
      <vt:lpstr>Pointers</vt:lpstr>
      <vt:lpstr>Pass-by-value</vt:lpstr>
      <vt:lpstr>Example Output</vt:lpstr>
      <vt:lpstr>Pass by value (Really?)</vt:lpstr>
      <vt:lpstr>Example: Video class</vt:lpstr>
      <vt:lpstr>Example: Pass by Value?</vt:lpstr>
      <vt:lpstr>Pass by value (Really?)  Yes, the REFERENCE is passed by value!</vt:lpstr>
      <vt:lpstr>Method Arguments</vt:lpstr>
      <vt:lpstr>Exercise – What is the Output?</vt:lpstr>
      <vt:lpstr>Output</vt:lpstr>
      <vt:lpstr>Wrappers</vt:lpstr>
      <vt:lpstr>Example Output</vt:lpstr>
      <vt:lpstr>Example Output – Exception!</vt:lpstr>
      <vt:lpstr>Collections</vt:lpstr>
      <vt:lpstr>Collections</vt:lpstr>
      <vt:lpstr>Lists</vt:lpstr>
      <vt:lpstr>Sets</vt:lpstr>
      <vt:lpstr>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519</cp:revision>
  <dcterms:created xsi:type="dcterms:W3CDTF">2006-08-16T00:00:00Z</dcterms:created>
  <dcterms:modified xsi:type="dcterms:W3CDTF">2019-09-12T02:58:23Z</dcterms:modified>
</cp:coreProperties>
</file>