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2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7" r:id="rId3"/>
    <p:sldId id="319" r:id="rId4"/>
    <p:sldId id="280" r:id="rId5"/>
    <p:sldId id="286" r:id="rId6"/>
    <p:sldId id="318" r:id="rId7"/>
    <p:sldId id="293" r:id="rId8"/>
    <p:sldId id="302" r:id="rId9"/>
    <p:sldId id="298" r:id="rId10"/>
    <p:sldId id="299" r:id="rId11"/>
    <p:sldId id="305" r:id="rId12"/>
    <p:sldId id="320" r:id="rId13"/>
    <p:sldId id="296" r:id="rId14"/>
    <p:sldId id="308" r:id="rId15"/>
    <p:sldId id="310" r:id="rId16"/>
    <p:sldId id="311" r:id="rId17"/>
    <p:sldId id="312" r:id="rId18"/>
    <p:sldId id="313" r:id="rId19"/>
    <p:sldId id="314" r:id="rId20"/>
    <p:sldId id="315" r:id="rId21"/>
    <p:sldId id="316" r:id="rId22"/>
    <p:sldId id="31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76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21" autoAdjust="0"/>
    <p:restoredTop sz="99494" autoAdjust="0"/>
  </p:normalViewPr>
  <p:slideViewPr>
    <p:cSldViewPr>
      <p:cViewPr varScale="1">
        <p:scale>
          <a:sx n="85" d="100"/>
          <a:sy n="85" d="100"/>
        </p:scale>
        <p:origin x="1471" y="43"/>
      </p:cViewPr>
      <p:guideLst>
        <p:guide orient="horz" pos="57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1" d="100"/>
          <a:sy n="81" d="100"/>
        </p:scale>
        <p:origin x="-2292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2FCEE-F6CE-4B8D-9B1B-4676A6BB0AFB}" type="datetimeFigureOut">
              <a:rPr lang="en-US" smtClean="0"/>
              <a:pPr/>
              <a:t>9/9/2019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997D2-2B4B-4713-992E-D7988F6989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671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764091-E49F-4F14-951E-D59F416DB54B}" type="datetimeFigureOut">
              <a:rPr lang="en-US" smtClean="0"/>
              <a:pPr/>
              <a:t>9/9/2019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AABD3E-1973-4866-BE6E-8C27E14F8C1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584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Air Force Institute of Technology</a:t>
            </a:r>
          </a:p>
          <a:p>
            <a:r>
              <a:rPr lang="en-US" smtClean="0"/>
              <a:t>Electrical and Computer Engineering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4D70F4DB-2E8C-4365-A880-E48CDA094176}" type="datetime3">
              <a:rPr lang="en-US" smtClean="0"/>
              <a:pPr/>
              <a:t>9 September 2019</a:t>
            </a:fld>
            <a:endParaRPr lang="en-US" smtClean="0"/>
          </a:p>
        </p:txBody>
      </p:sp>
      <p:sp>
        <p:nvSpPr>
          <p:cNvPr id="3379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9001B5-0DDB-40D1-AD0C-25F15F598C7B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337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E95D915-9A01-430B-BE16-95EEF089CB1E}" type="slidenum">
              <a:rPr lang="en-US" smtClean="0"/>
              <a:pPr/>
              <a:t>18</a:t>
            </a:fld>
            <a:endParaRPr lang="en-US" dirty="0" smtClean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305800" cy="762000"/>
          </a:xfrm>
          <a:prstGeom prst="rect">
            <a:avLst/>
          </a:prstGeom>
        </p:spPr>
        <p:txBody>
          <a:bodyPr/>
          <a:lstStyle>
            <a:lvl1pPr algn="l">
              <a:defRPr sz="4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953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9"/>
          <p:cNvSpPr>
            <a:spLocks noChangeArrowheads="1"/>
          </p:cNvSpPr>
          <p:nvPr userDrawn="1"/>
        </p:nvSpPr>
        <p:spPr bwMode="auto">
          <a:xfrm flipV="1">
            <a:off x="0" y="1066800"/>
            <a:ext cx="9144000" cy="47625"/>
          </a:xfrm>
          <a:prstGeom prst="rect">
            <a:avLst/>
          </a:prstGeom>
          <a:gradFill rotWithShape="0">
            <a:gsLst>
              <a:gs pos="0">
                <a:srgbClr val="000099"/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7848600" y="6324600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941633ED-35B7-4A6A-847F-576322AB8A36}" type="slidenum">
              <a:rPr lang="en-US" sz="1600" smtClean="0"/>
              <a:pPr algn="r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00800"/>
            <a:ext cx="21336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CSCE 593</a:t>
            </a: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Engineering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A8F4A3-36A5-4157-BB00-7A6E2ED69A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274638"/>
            <a:ext cx="5943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utorialspoint.com/java/index.htm" TargetMode="External"/><Relationship Id="rId2" Type="http://schemas.openxmlformats.org/officeDocument/2006/relationships/hyperlink" Target="http://www.tutorialspoint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utorialspoint.com/python" TargetMode="External"/><Relationship Id="rId2" Type="http://schemas.openxmlformats.org/officeDocument/2006/relationships/hyperlink" Target="http://www.tutorialspoint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4.png"/><Relationship Id="rId4" Type="http://schemas.openxmlformats.org/officeDocument/2006/relationships/hyperlink" Target="http://wwww.tutorialspoint.com/codingground.html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www.codecademy.com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studio.com/" TargetMode="External"/><Relationship Id="rId2" Type="http://schemas.openxmlformats.org/officeDocument/2006/relationships/hyperlink" Target="http://www.r-project.org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://tryr.codeschool.com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utorialspoint.com/codingground.htm" TargetMode="External"/><Relationship Id="rId2" Type="http://schemas.openxmlformats.org/officeDocument/2006/relationships/hyperlink" Target="http://www.cyclismo.org/tutorial/R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cEGIFZDyszA&amp;list=PL6gx4Cwl9DGAKWClAD_iKpNC0bGHxGhcx" TargetMode="External"/><Relationship Id="rId2" Type="http://schemas.openxmlformats.org/officeDocument/2006/relationships/hyperlink" Target="https://try.github.io/levels/1/challenges/1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9"/>
          <p:cNvSpPr txBox="1">
            <a:spLocks noChangeArrowheads="1"/>
          </p:cNvSpPr>
          <p:nvPr/>
        </p:nvSpPr>
        <p:spPr bwMode="auto">
          <a:xfrm>
            <a:off x="0" y="304800"/>
            <a:ext cx="9144000" cy="839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00303" tIns="50151" rIns="100303" bIns="50151">
            <a:spAutoFit/>
          </a:bodyPr>
          <a:lstStyle/>
          <a:p>
            <a:pPr algn="ctr" defTabSz="1003300">
              <a:defRPr/>
            </a:pPr>
            <a:r>
              <a:rPr lang="en-US" sz="48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Air Force Institute of Technology</a:t>
            </a:r>
            <a:endParaRPr lang="en-US" sz="48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600200"/>
            <a:ext cx="9144000" cy="1981200"/>
          </a:xfrm>
        </p:spPr>
        <p:txBody>
          <a:bodyPr>
            <a:no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Programming Paradigms:</a:t>
            </a:r>
            <a:b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Functional and Object 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Oriented</a:t>
            </a:r>
            <a:b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  <a:endParaRPr lang="en-US" sz="2800" dirty="0"/>
          </a:p>
        </p:txBody>
      </p:sp>
      <p:pic>
        <p:nvPicPr>
          <p:cNvPr id="7" name="Picture 28" descr="AFITCampu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105400"/>
            <a:ext cx="91440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0" y="3810000"/>
            <a:ext cx="9144000" cy="6096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Scott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Nykl</a:t>
            </a: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, PhD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1295400"/>
            <a:ext cx="9144000" cy="0"/>
          </a:xfrm>
          <a:prstGeom prst="line">
            <a:avLst/>
          </a:prstGeom>
          <a:ln w="1905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</a:t>
            </a:r>
            <a:r>
              <a:rPr lang="en-US" dirty="0" smtClean="0"/>
              <a:t> Java – Lightweight IDE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295400"/>
            <a:ext cx="7543800" cy="5159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53996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Tutorial – Tutorials 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3886200" cy="4953000"/>
          </a:xfrm>
        </p:spPr>
        <p:txBody>
          <a:bodyPr/>
          <a:lstStyle/>
          <a:p>
            <a:r>
              <a:rPr lang="en-US" sz="2000" dirty="0" smtClean="0"/>
              <a:t>URL</a:t>
            </a:r>
          </a:p>
          <a:p>
            <a:pPr lvl="1"/>
            <a:r>
              <a:rPr lang="en-US" sz="1600" dirty="0">
                <a:hlinkClick r:id="rId2"/>
              </a:rPr>
              <a:t>http://www.tutorialspoint.com</a:t>
            </a:r>
            <a:r>
              <a:rPr lang="en-US" sz="1600" dirty="0" smtClean="0">
                <a:hlinkClick r:id="rId2"/>
              </a:rPr>
              <a:t>/</a:t>
            </a:r>
            <a:endParaRPr lang="en-US" sz="1600" dirty="0" smtClean="0"/>
          </a:p>
          <a:p>
            <a:pPr lvl="1"/>
            <a:r>
              <a:rPr lang="en-US" sz="1600" dirty="0">
                <a:hlinkClick r:id="rId3"/>
              </a:rPr>
              <a:t>http://</a:t>
            </a:r>
            <a:r>
              <a:rPr lang="en-US" sz="1600" dirty="0" smtClean="0">
                <a:hlinkClick r:id="rId3"/>
              </a:rPr>
              <a:t>www.tutorialspoint.com/java/index.htm</a:t>
            </a:r>
            <a:endParaRPr lang="en-US" sz="1600" dirty="0" smtClean="0"/>
          </a:p>
          <a:p>
            <a:r>
              <a:rPr lang="en-US" sz="2000" dirty="0" smtClean="0"/>
              <a:t>Pros</a:t>
            </a:r>
          </a:p>
          <a:p>
            <a:pPr lvl="1"/>
            <a:r>
              <a:rPr lang="en-US" sz="1600" dirty="0" smtClean="0"/>
              <a:t>Comprehensive</a:t>
            </a:r>
          </a:p>
          <a:p>
            <a:pPr lvl="1"/>
            <a:r>
              <a:rPr lang="en-US" sz="1600" dirty="0" smtClean="0"/>
              <a:t>Many other Java related technologies are also offered</a:t>
            </a:r>
          </a:p>
          <a:p>
            <a:pPr lvl="2"/>
            <a:r>
              <a:rPr lang="en-US" sz="1600" dirty="0" smtClean="0"/>
              <a:t>AWT, Swing, ANT, eclipse, spring, Maven</a:t>
            </a:r>
            <a:endParaRPr lang="en-US" sz="2000" dirty="0"/>
          </a:p>
          <a:p>
            <a:r>
              <a:rPr lang="en-US" sz="2000" dirty="0" smtClean="0"/>
              <a:t>Cons</a:t>
            </a:r>
          </a:p>
          <a:p>
            <a:pPr lvl="1"/>
            <a:r>
              <a:rPr lang="en-US" sz="1600" dirty="0" smtClean="0"/>
              <a:t>Not online “interactive” – so you will need an IDE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4950" y="1371600"/>
            <a:ext cx="306705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6450" y="4343400"/>
            <a:ext cx="192405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2895600"/>
            <a:ext cx="1047750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own Arrow 3"/>
          <p:cNvSpPr/>
          <p:nvPr/>
        </p:nvSpPr>
        <p:spPr>
          <a:xfrm>
            <a:off x="6734175" y="2362200"/>
            <a:ext cx="2286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>
            <a:off x="6734175" y="3886200"/>
            <a:ext cx="2286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365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VS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495800"/>
            <a:ext cx="8229600" cy="1752600"/>
          </a:xfrm>
        </p:spPr>
        <p:txBody>
          <a:bodyPr/>
          <a:lstStyle/>
          <a:p>
            <a:r>
              <a:rPr lang="en-US" dirty="0" smtClean="0"/>
              <a:t>Plugins</a:t>
            </a:r>
          </a:p>
          <a:p>
            <a:pPr lvl="1"/>
            <a:r>
              <a:rPr lang="en-US" dirty="0" smtClean="0"/>
              <a:t>Java Extension Pack</a:t>
            </a:r>
          </a:p>
          <a:p>
            <a:pPr lvl="1"/>
            <a:r>
              <a:rPr lang="en-US" dirty="0" smtClean="0"/>
              <a:t>C/C++</a:t>
            </a:r>
          </a:p>
          <a:p>
            <a:pPr lvl="1"/>
            <a:r>
              <a:rPr lang="en-US" dirty="0" err="1" smtClean="0"/>
              <a:t>LaTeX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8637" y="762000"/>
            <a:ext cx="8162925" cy="3830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4065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Programming in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70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</a:p>
          <a:p>
            <a:endParaRPr lang="en-US" dirty="0"/>
          </a:p>
          <a:p>
            <a:r>
              <a:rPr lang="en-US" dirty="0" err="1" smtClean="0"/>
              <a:t>Enthought</a:t>
            </a:r>
            <a:r>
              <a:rPr lang="en-US" dirty="0" smtClean="0"/>
              <a:t> Python</a:t>
            </a:r>
          </a:p>
          <a:p>
            <a:pPr lvl="1"/>
            <a:r>
              <a:rPr lang="en-US" dirty="0" smtClean="0"/>
              <a:t>Free for academic usage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1524000"/>
            <a:ext cx="24384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4062" y="3164992"/>
            <a:ext cx="265747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15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Tutorial – Tutorials 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5105400" cy="4953000"/>
          </a:xfrm>
        </p:spPr>
        <p:txBody>
          <a:bodyPr/>
          <a:lstStyle/>
          <a:p>
            <a:r>
              <a:rPr lang="en-US" sz="2000" dirty="0" smtClean="0"/>
              <a:t>URL</a:t>
            </a:r>
          </a:p>
          <a:p>
            <a:pPr lvl="1"/>
            <a:r>
              <a:rPr lang="en-US" sz="1600" dirty="0">
                <a:hlinkClick r:id="rId2"/>
              </a:rPr>
              <a:t>http://www.tutorialspoint.com</a:t>
            </a:r>
            <a:r>
              <a:rPr lang="en-US" sz="1600" dirty="0" smtClean="0">
                <a:hlinkClick r:id="rId2"/>
              </a:rPr>
              <a:t>/</a:t>
            </a:r>
            <a:endParaRPr lang="en-US" sz="1600" dirty="0" smtClean="0"/>
          </a:p>
          <a:p>
            <a:pPr lvl="1"/>
            <a:r>
              <a:rPr lang="en-US" sz="1600" dirty="0">
                <a:hlinkClick r:id="rId3"/>
              </a:rPr>
              <a:t>http://</a:t>
            </a:r>
            <a:r>
              <a:rPr lang="en-US" sz="1600" dirty="0" smtClean="0">
                <a:hlinkClick r:id="rId3"/>
              </a:rPr>
              <a:t>www.tutorialspoint.com/python</a:t>
            </a:r>
            <a:endParaRPr lang="en-US" sz="1600" dirty="0" smtClean="0"/>
          </a:p>
          <a:p>
            <a:pPr lvl="1"/>
            <a:r>
              <a:rPr lang="en-US" sz="1600" dirty="0">
                <a:solidFill>
                  <a:schemeClr val="tx2"/>
                </a:solidFill>
                <a:hlinkClick r:id="rId4"/>
              </a:rPr>
              <a:t>http</a:t>
            </a:r>
            <a:r>
              <a:rPr lang="en-US" sz="1600" dirty="0" smtClean="0">
                <a:solidFill>
                  <a:schemeClr val="tx2"/>
                </a:solidFill>
                <a:hlinkClick r:id="rId4"/>
              </a:rPr>
              <a:t>://w</a:t>
            </a:r>
            <a:r>
              <a:rPr lang="en-US" sz="1600" dirty="0" smtClean="0">
                <a:hlinkClick r:id="rId4"/>
              </a:rPr>
              <a:t>w</a:t>
            </a:r>
            <a:r>
              <a:rPr lang="en-US" sz="1600" dirty="0" smtClean="0">
                <a:solidFill>
                  <a:schemeClr val="tx2"/>
                </a:solidFill>
                <a:hlinkClick r:id="rId4"/>
              </a:rPr>
              <a:t>w.tutorialspoint.com/codingground.htm</a:t>
            </a:r>
            <a:endParaRPr lang="en-US" sz="1600" dirty="0" smtClean="0">
              <a:solidFill>
                <a:schemeClr val="tx2"/>
              </a:solidFill>
            </a:endParaRPr>
          </a:p>
          <a:p>
            <a:endParaRPr lang="en-US" sz="2000" dirty="0" smtClean="0"/>
          </a:p>
          <a:p>
            <a:r>
              <a:rPr lang="en-US" sz="2000" dirty="0" smtClean="0"/>
              <a:t>Pros</a:t>
            </a:r>
          </a:p>
          <a:p>
            <a:pPr lvl="1"/>
            <a:r>
              <a:rPr lang="en-US" sz="1600" dirty="0" smtClean="0"/>
              <a:t>Comprehensive</a:t>
            </a:r>
          </a:p>
          <a:p>
            <a:endParaRPr lang="en-US" sz="2000" dirty="0" smtClean="0"/>
          </a:p>
          <a:p>
            <a:r>
              <a:rPr lang="en-US" sz="2000" dirty="0" smtClean="0"/>
              <a:t>Cons</a:t>
            </a:r>
          </a:p>
          <a:p>
            <a:pPr lvl="1"/>
            <a:r>
              <a:rPr lang="en-US" sz="1600" dirty="0" smtClean="0"/>
              <a:t>You will need an IDE</a:t>
            </a:r>
          </a:p>
          <a:p>
            <a:pPr lvl="1"/>
            <a:r>
              <a:rPr lang="en-US" sz="1600" dirty="0"/>
              <a:t>Or use </a:t>
            </a:r>
            <a:r>
              <a:rPr lang="en-US" sz="1100" dirty="0"/>
              <a:t>http://www.tutorialspoint.com/execute_python3_online.php</a:t>
            </a:r>
            <a:endParaRPr lang="en-US" sz="16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4950" y="1371600"/>
            <a:ext cx="306705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own Arrow 3"/>
          <p:cNvSpPr/>
          <p:nvPr/>
        </p:nvSpPr>
        <p:spPr>
          <a:xfrm>
            <a:off x="6734175" y="2362200"/>
            <a:ext cx="2286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6925" y="3039717"/>
            <a:ext cx="1943100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253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Tutorial – </a:t>
            </a:r>
            <a:r>
              <a:rPr lang="en-US" dirty="0" err="1" smtClean="0"/>
              <a:t>codecademy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3886200" cy="4953000"/>
          </a:xfrm>
        </p:spPr>
        <p:txBody>
          <a:bodyPr/>
          <a:lstStyle/>
          <a:p>
            <a:r>
              <a:rPr lang="en-US" sz="2000" dirty="0" smtClean="0"/>
              <a:t>URL</a:t>
            </a:r>
          </a:p>
          <a:p>
            <a:pPr lvl="1"/>
            <a:r>
              <a:rPr lang="en-US" sz="1600" dirty="0">
                <a:hlinkClick r:id="rId2"/>
              </a:rPr>
              <a:t>http://www.codecademy.com</a:t>
            </a:r>
            <a:r>
              <a:rPr lang="en-US" sz="1600" dirty="0" smtClean="0">
                <a:hlinkClick r:id="rId2"/>
              </a:rPr>
              <a:t>/</a:t>
            </a:r>
            <a:endParaRPr lang="en-US" sz="2000" dirty="0" smtClean="0"/>
          </a:p>
          <a:p>
            <a:r>
              <a:rPr lang="en-US" sz="2000" dirty="0"/>
              <a:t>Pros</a:t>
            </a:r>
          </a:p>
          <a:p>
            <a:pPr lvl="1"/>
            <a:r>
              <a:rPr lang="en-US" sz="1600" dirty="0"/>
              <a:t>Structured</a:t>
            </a:r>
          </a:p>
          <a:p>
            <a:pPr lvl="1"/>
            <a:r>
              <a:rPr lang="en-US" sz="1600" dirty="0"/>
              <a:t>Accessible, all lessons are online and executed within browser</a:t>
            </a:r>
          </a:p>
          <a:p>
            <a:pPr lvl="1"/>
            <a:r>
              <a:rPr lang="en-US" sz="1600" dirty="0"/>
              <a:t>Very straightforward</a:t>
            </a:r>
          </a:p>
          <a:p>
            <a:r>
              <a:rPr lang="en-US" sz="2000" dirty="0"/>
              <a:t>Cons</a:t>
            </a:r>
          </a:p>
          <a:p>
            <a:pPr lvl="1"/>
            <a:r>
              <a:rPr lang="en-US" sz="1600" dirty="0"/>
              <a:t>Maybe </a:t>
            </a:r>
            <a:r>
              <a:rPr lang="en-US" sz="1600" dirty="0" smtClean="0"/>
              <a:t>too </a:t>
            </a:r>
            <a:r>
              <a:rPr lang="en-US" sz="1600" dirty="0"/>
              <a:t>structured</a:t>
            </a:r>
          </a:p>
          <a:p>
            <a:pPr lvl="1"/>
            <a:r>
              <a:rPr lang="en-US" sz="1600" dirty="0"/>
              <a:t>Each step must be followed, little freedom to ‘explore’ beyond what is being </a:t>
            </a:r>
            <a:r>
              <a:rPr lang="en-US" sz="1600" dirty="0" smtClean="0"/>
              <a:t>presented</a:t>
            </a:r>
            <a:endParaRPr lang="en-US" sz="16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447800"/>
            <a:ext cx="2689058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000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Programming in R</a:t>
            </a:r>
            <a:br>
              <a:rPr lang="en-US" dirty="0" smtClean="0"/>
            </a:br>
            <a:r>
              <a:rPr lang="en-US" dirty="0" smtClean="0"/>
              <a:t>(if we get there)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947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Resources - Books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457200" y="4414949"/>
            <a:ext cx="8229600" cy="1833451"/>
          </a:xfrm>
        </p:spPr>
        <p:txBody>
          <a:bodyPr/>
          <a:lstStyle/>
          <a:p>
            <a:r>
              <a:rPr lang="en-US" sz="2000" dirty="0" smtClean="0"/>
              <a:t>Discovering statistics – good depth to learning statistics using R as a tool</a:t>
            </a:r>
          </a:p>
          <a:p>
            <a:r>
              <a:rPr lang="en-US" sz="2000" dirty="0" smtClean="0"/>
              <a:t>R in action – less learning stats, but very good overview or stats in relation to R functions (worth purchasing)</a:t>
            </a:r>
          </a:p>
          <a:p>
            <a:r>
              <a:rPr lang="en-US" sz="2000" dirty="0" smtClean="0"/>
              <a:t>Advanced R – less about statistics, mostly focused on R as a programming language (free online!)</a:t>
            </a:r>
          </a:p>
          <a:p>
            <a:r>
              <a:rPr lang="en-US" sz="2000" dirty="0"/>
              <a:t>http://www.tutorialspoint.com/codingground.htm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12468" y="1406834"/>
            <a:ext cx="1905000" cy="3008115"/>
            <a:chOff x="588668" y="1406834"/>
            <a:chExt cx="1905000" cy="3008115"/>
          </a:xfrm>
        </p:grpSpPr>
        <p:sp>
          <p:nvSpPr>
            <p:cNvPr id="13" name="TextBox 12"/>
            <p:cNvSpPr txBox="1"/>
            <p:nvPr/>
          </p:nvSpPr>
          <p:spPr>
            <a:xfrm>
              <a:off x="588668" y="3891729"/>
              <a:ext cx="1905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Discovering Statistics Using R</a:t>
              </a:r>
            </a:p>
          </p:txBody>
        </p: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4868" y="1406834"/>
              <a:ext cx="1752600" cy="23574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8" name="Group 7"/>
          <p:cNvGrpSpPr/>
          <p:nvPr/>
        </p:nvGrpSpPr>
        <p:grpSpPr>
          <a:xfrm>
            <a:off x="3434194" y="1399059"/>
            <a:ext cx="2057400" cy="2900391"/>
            <a:chOff x="2704445" y="1406835"/>
            <a:chExt cx="2057400" cy="2900391"/>
          </a:xfrm>
        </p:grpSpPr>
        <p:pic>
          <p:nvPicPr>
            <p:cNvPr id="4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85839" y="1406835"/>
              <a:ext cx="1894613" cy="23574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2704445" y="3999449"/>
              <a:ext cx="2057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R in Action, 2</a:t>
              </a:r>
              <a:r>
                <a:rPr lang="en-US" sz="1400" baseline="30000" dirty="0" smtClean="0"/>
                <a:t>nd</a:t>
              </a:r>
              <a:r>
                <a:rPr lang="en-US" sz="1400" dirty="0" smtClean="0"/>
                <a:t> Edition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477000" y="1406835"/>
            <a:ext cx="1532666" cy="2900392"/>
            <a:chOff x="5029200" y="1406835"/>
            <a:chExt cx="1532666" cy="2900392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9200" y="1406835"/>
              <a:ext cx="1532666" cy="23574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5029509" y="3999450"/>
              <a:ext cx="15323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Advanced 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2041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/>
              <a:t>Using R – Ad hoc verses Programming</a:t>
            </a:r>
            <a:endParaRPr lang="en-US" sz="40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Ad hoc</a:t>
            </a:r>
          </a:p>
          <a:p>
            <a:pPr lvl="1"/>
            <a:r>
              <a:rPr lang="en-US" sz="2400" dirty="0" smtClean="0"/>
              <a:t>Many user of R fall into this category</a:t>
            </a:r>
          </a:p>
          <a:p>
            <a:pPr lvl="1"/>
            <a:r>
              <a:rPr lang="en-US" sz="2400" dirty="0" smtClean="0"/>
              <a:t>Examples: plot a histogram, perform a regression analysis</a:t>
            </a:r>
          </a:p>
          <a:p>
            <a:endParaRPr lang="en-US" sz="2800" dirty="0"/>
          </a:p>
          <a:p>
            <a:r>
              <a:rPr lang="en-US" sz="2800" dirty="0" smtClean="0"/>
              <a:t>Programming</a:t>
            </a:r>
          </a:p>
          <a:p>
            <a:pPr lvl="1"/>
            <a:r>
              <a:rPr lang="en-US" sz="2400" dirty="0" smtClean="0"/>
              <a:t>Developing software using R as a programming language</a:t>
            </a:r>
          </a:p>
          <a:p>
            <a:pPr lvl="1"/>
            <a:r>
              <a:rPr lang="en-US" sz="2400" dirty="0" smtClean="0"/>
              <a:t>Examples: development of statistical reports, statistical methodology, production of sophisticated graphical presentation of data, students in statistical computing courses</a:t>
            </a:r>
            <a:endParaRPr lang="en-US" sz="2400" dirty="0"/>
          </a:p>
        </p:txBody>
      </p:sp>
      <p:sp>
        <p:nvSpPr>
          <p:cNvPr id="10" name="Striped Right Arrow 9"/>
          <p:cNvSpPr/>
          <p:nvPr/>
        </p:nvSpPr>
        <p:spPr>
          <a:xfrm>
            <a:off x="212835" y="3276600"/>
            <a:ext cx="228600" cy="38100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79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Administrative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 smtClean="0"/>
              <a:t>Programming Paradigms: Functional and Object Oriented</a:t>
            </a:r>
          </a:p>
          <a:p>
            <a:pPr lvl="1"/>
            <a:r>
              <a:rPr lang="en-US" sz="2000" dirty="0" smtClean="0"/>
              <a:t>Date: 10 Sept - 26 Sept</a:t>
            </a:r>
          </a:p>
          <a:p>
            <a:pPr lvl="1"/>
            <a:r>
              <a:rPr lang="en-US" sz="2000" dirty="0" smtClean="0"/>
              <a:t>Time: 0800-1100</a:t>
            </a:r>
          </a:p>
          <a:p>
            <a:pPr lvl="1"/>
            <a:r>
              <a:rPr lang="en-US" sz="2000" dirty="0" smtClean="0"/>
              <a:t>Location: </a:t>
            </a:r>
            <a:r>
              <a:rPr lang="en-US" sz="2000" dirty="0" err="1" smtClean="0"/>
              <a:t>Bldg</a:t>
            </a:r>
            <a:r>
              <a:rPr lang="en-US" sz="2000" dirty="0" smtClean="0"/>
              <a:t> 646, Rm 102</a:t>
            </a:r>
          </a:p>
          <a:p>
            <a:pPr eaLnBrk="1" hangingPunct="1"/>
            <a:r>
              <a:rPr lang="en-US" sz="2400" dirty="0" smtClean="0"/>
              <a:t>My information</a:t>
            </a:r>
          </a:p>
          <a:p>
            <a:pPr lvl="1"/>
            <a:r>
              <a:rPr lang="en-US" sz="2000" dirty="0" smtClean="0"/>
              <a:t>Office: </a:t>
            </a:r>
            <a:r>
              <a:rPr lang="en-US" sz="2000" dirty="0" err="1" smtClean="0"/>
              <a:t>Bldg</a:t>
            </a:r>
            <a:r>
              <a:rPr lang="en-US" sz="2000" dirty="0" smtClean="0"/>
              <a:t> 642, Rm 203 (Across from Gecko CCR Lab)</a:t>
            </a:r>
          </a:p>
          <a:p>
            <a:pPr lvl="1"/>
            <a:r>
              <a:rPr lang="en-US" sz="2000" dirty="0" smtClean="0"/>
              <a:t>Phone: x4395</a:t>
            </a:r>
          </a:p>
          <a:p>
            <a:pPr eaLnBrk="1" hangingPunct="1"/>
            <a:r>
              <a:rPr lang="en-US" sz="2400" dirty="0" smtClean="0"/>
              <a:t>Course Materials</a:t>
            </a:r>
          </a:p>
          <a:p>
            <a:pPr lvl="1" eaLnBrk="1" hangingPunct="1"/>
            <a:r>
              <a:rPr lang="en-US" sz="2000" dirty="0" smtClean="0"/>
              <a:t>https://git.nykl.net/csce093/csce093</a:t>
            </a:r>
          </a:p>
          <a:p>
            <a:pPr eaLnBrk="1" hangingPunct="1"/>
            <a:r>
              <a:rPr lang="en-US" sz="2400" dirty="0" smtClean="0"/>
              <a:t>No grade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</a:t>
            </a:r>
          </a:p>
          <a:p>
            <a:pPr lvl="1"/>
            <a:r>
              <a:rPr lang="en-US" dirty="0" smtClean="0"/>
              <a:t>R</a:t>
            </a:r>
          </a:p>
          <a:p>
            <a:pPr lvl="2"/>
            <a:r>
              <a:rPr lang="en-US" dirty="0" smtClean="0"/>
              <a:t>The R Project for Statistical Computing</a:t>
            </a:r>
          </a:p>
          <a:p>
            <a:pPr lvl="2"/>
            <a:r>
              <a:rPr lang="en-US" dirty="0" smtClean="0"/>
              <a:t>URL: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://www.r-project.org</a:t>
            </a:r>
            <a:r>
              <a:rPr lang="en-US" dirty="0" smtClean="0">
                <a:hlinkClick r:id="rId2"/>
              </a:rPr>
              <a:t>/</a:t>
            </a:r>
            <a:endParaRPr lang="en-US" dirty="0"/>
          </a:p>
          <a:p>
            <a:pPr lvl="1"/>
            <a:r>
              <a:rPr lang="en-US" dirty="0" err="1" smtClean="0"/>
              <a:t>RStudio</a:t>
            </a:r>
            <a:endParaRPr lang="en-US" dirty="0" smtClean="0"/>
          </a:p>
          <a:p>
            <a:pPr lvl="2"/>
            <a:r>
              <a:rPr lang="en-US" dirty="0" smtClean="0"/>
              <a:t>IDE for R</a:t>
            </a:r>
          </a:p>
          <a:p>
            <a:pPr lvl="2"/>
            <a:r>
              <a:rPr lang="en-US" dirty="0"/>
              <a:t>URL: </a:t>
            </a:r>
            <a:r>
              <a:rPr lang="en-US" dirty="0">
                <a:hlinkClick r:id="rId3"/>
              </a:rPr>
              <a:t>http://www.rstudio.com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Also 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752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Tutorial – Try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3886200" cy="4953000"/>
          </a:xfrm>
        </p:spPr>
        <p:txBody>
          <a:bodyPr/>
          <a:lstStyle/>
          <a:p>
            <a:r>
              <a:rPr lang="en-US" sz="2000" dirty="0" smtClean="0"/>
              <a:t>URL</a:t>
            </a:r>
          </a:p>
          <a:p>
            <a:pPr lvl="1"/>
            <a:r>
              <a:rPr lang="en-US" sz="1600" dirty="0">
                <a:hlinkClick r:id="rId2"/>
              </a:rPr>
              <a:t>http://tryr.codeschool.com/</a:t>
            </a:r>
            <a:endParaRPr lang="en-US" sz="1600" dirty="0" smtClean="0"/>
          </a:p>
          <a:p>
            <a:r>
              <a:rPr lang="en-US" sz="2000" dirty="0" smtClean="0"/>
              <a:t>Pros</a:t>
            </a:r>
          </a:p>
          <a:p>
            <a:pPr lvl="1"/>
            <a:r>
              <a:rPr lang="en-US" sz="1600" dirty="0" smtClean="0"/>
              <a:t>Structured</a:t>
            </a:r>
          </a:p>
          <a:p>
            <a:pPr lvl="1"/>
            <a:r>
              <a:rPr lang="en-US" sz="1600" dirty="0" smtClean="0"/>
              <a:t>Accessible, all lessons are online and executed within browser</a:t>
            </a:r>
          </a:p>
          <a:p>
            <a:pPr lvl="1"/>
            <a:r>
              <a:rPr lang="en-US" sz="1600" dirty="0" smtClean="0"/>
              <a:t>Very straightforward</a:t>
            </a:r>
          </a:p>
          <a:p>
            <a:r>
              <a:rPr lang="en-US" sz="2000" dirty="0" smtClean="0"/>
              <a:t>Cons</a:t>
            </a:r>
          </a:p>
          <a:p>
            <a:pPr lvl="1"/>
            <a:r>
              <a:rPr lang="en-US" sz="1600" dirty="0" smtClean="0"/>
              <a:t>Maybe too structured</a:t>
            </a:r>
          </a:p>
          <a:p>
            <a:pPr lvl="1"/>
            <a:r>
              <a:rPr lang="en-US" sz="1600" dirty="0" smtClean="0"/>
              <a:t>Each step must be followed, little freedom to ‘explore’ beyond what is being presented</a:t>
            </a:r>
          </a:p>
          <a:p>
            <a:pPr lvl="1"/>
            <a:r>
              <a:rPr lang="en-US" sz="1600" dirty="0" smtClean="0"/>
              <a:t>Won’t become familiar with ‘</a:t>
            </a:r>
            <a:r>
              <a:rPr lang="en-US" sz="1600" dirty="0" err="1" smtClean="0"/>
              <a:t>RStudio</a:t>
            </a:r>
            <a:r>
              <a:rPr lang="en-US" sz="1600" dirty="0" smtClean="0"/>
              <a:t>’ an important IDE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266962"/>
            <a:ext cx="4583368" cy="5438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1294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Tutorial – </a:t>
            </a:r>
            <a:r>
              <a:rPr lang="en-US" dirty="0"/>
              <a:t>R Tutorial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4114800" cy="4953000"/>
          </a:xfrm>
        </p:spPr>
        <p:txBody>
          <a:bodyPr/>
          <a:lstStyle/>
          <a:p>
            <a:r>
              <a:rPr lang="en-US" sz="2000" dirty="0" smtClean="0"/>
              <a:t>URL</a:t>
            </a:r>
          </a:p>
          <a:p>
            <a:pPr lvl="1"/>
            <a:r>
              <a:rPr lang="en-US" sz="1600" dirty="0">
                <a:hlinkClick r:id="rId2"/>
              </a:rPr>
              <a:t>http://www.cyclismo.org/tutorial/R/ </a:t>
            </a:r>
            <a:endParaRPr lang="en-US" sz="1600" dirty="0" smtClean="0"/>
          </a:p>
          <a:p>
            <a:pPr lvl="1"/>
            <a:r>
              <a:rPr lang="en-US" sz="1600" dirty="0">
                <a:hlinkClick r:id="rId3"/>
              </a:rPr>
              <a:t>http</a:t>
            </a:r>
            <a:r>
              <a:rPr lang="en-US" sz="1600">
                <a:hlinkClick r:id="rId3"/>
              </a:rPr>
              <a:t>://</a:t>
            </a:r>
            <a:r>
              <a:rPr lang="en-US" sz="1600" smtClean="0">
                <a:hlinkClick r:id="rId3"/>
              </a:rPr>
              <a:t>www.tutorialspoint.com/codingground.htm</a:t>
            </a:r>
            <a:endParaRPr lang="en-US" sz="1600" dirty="0" smtClean="0"/>
          </a:p>
          <a:p>
            <a:r>
              <a:rPr lang="en-US" sz="2000" dirty="0" smtClean="0"/>
              <a:t>Pros</a:t>
            </a:r>
            <a:endParaRPr lang="en-US" sz="2400" dirty="0" smtClean="0"/>
          </a:p>
          <a:p>
            <a:pPr lvl="1"/>
            <a:r>
              <a:rPr lang="en-US" sz="1600" dirty="0" smtClean="0"/>
              <a:t>Comprehensive, both R as a language and as a statistical tool are covered</a:t>
            </a:r>
          </a:p>
          <a:p>
            <a:pPr lvl="1"/>
            <a:r>
              <a:rPr lang="en-US" sz="1600" dirty="0" smtClean="0"/>
              <a:t>Use </a:t>
            </a:r>
            <a:r>
              <a:rPr lang="en-US" sz="1600" dirty="0" err="1" smtClean="0"/>
              <a:t>RStudio</a:t>
            </a:r>
            <a:r>
              <a:rPr lang="en-US" sz="1600" dirty="0" smtClean="0"/>
              <a:t> to work problems</a:t>
            </a:r>
          </a:p>
          <a:p>
            <a:r>
              <a:rPr lang="en-US" sz="1800" dirty="0" smtClean="0"/>
              <a:t>Cons</a:t>
            </a:r>
            <a:endParaRPr lang="en-US" sz="2000" dirty="0" smtClean="0"/>
          </a:p>
          <a:p>
            <a:pPr lvl="1"/>
            <a:r>
              <a:rPr lang="en-US" sz="1600" dirty="0" smtClean="0"/>
              <a:t>A bit of intermixing “language” issues with application domain focus (statistical calculations)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838200"/>
            <a:ext cx="4276725" cy="587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4572000" y="2590800"/>
            <a:ext cx="381000" cy="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572000" y="2819400"/>
            <a:ext cx="381000" cy="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572000" y="3048000"/>
            <a:ext cx="381000" cy="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572000" y="3962400"/>
            <a:ext cx="381000" cy="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567966" y="5791200"/>
            <a:ext cx="381000" cy="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572000" y="6019800"/>
            <a:ext cx="381000" cy="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0031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</a:t>
            </a:r>
            <a:r>
              <a:rPr lang="en-US" dirty="0" smtClean="0"/>
              <a:t> Mullins Research Talk @ 1300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Mandatory All ENG: Building 646 Room 102</a:t>
            </a:r>
          </a:p>
          <a:p>
            <a:r>
              <a:rPr lang="en-US" dirty="0" smtClean="0"/>
              <a:t>TODAY (10 Sept 2019)!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510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Educational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Object-oriented programming concepts</a:t>
            </a:r>
          </a:p>
          <a:p>
            <a:pPr lvl="1"/>
            <a:r>
              <a:rPr lang="en-US" sz="2000" dirty="0" smtClean="0"/>
              <a:t>Knowledge of fundamental object-oriented concepts such as polymorphism, inheritance, encapsulation and operator overloading</a:t>
            </a:r>
          </a:p>
          <a:p>
            <a:pPr lvl="1"/>
            <a:r>
              <a:rPr lang="en-US" sz="2000" dirty="0" smtClean="0"/>
              <a:t>Understanding of these concepts in a few popular languages</a:t>
            </a:r>
          </a:p>
          <a:p>
            <a:pPr lvl="2"/>
            <a:r>
              <a:rPr lang="en-US" sz="2000" dirty="0" smtClean="0"/>
              <a:t>Java</a:t>
            </a:r>
          </a:p>
          <a:p>
            <a:pPr lvl="2"/>
            <a:r>
              <a:rPr lang="en-US" sz="2000" dirty="0" smtClean="0"/>
              <a:t>Python</a:t>
            </a:r>
          </a:p>
          <a:p>
            <a:pPr lvl="2"/>
            <a:r>
              <a:rPr lang="en-US" sz="2000" dirty="0" smtClean="0"/>
              <a:t>C++</a:t>
            </a:r>
          </a:p>
          <a:p>
            <a:endParaRPr lang="en-US" sz="2400" dirty="0"/>
          </a:p>
          <a:p>
            <a:r>
              <a:rPr lang="en-US" sz="2400" dirty="0" smtClean="0"/>
              <a:t>Functional programming concepts (time permitting)</a:t>
            </a:r>
          </a:p>
          <a:p>
            <a:pPr lvl="1"/>
            <a:r>
              <a:rPr lang="en-US" sz="2000" dirty="0" smtClean="0"/>
              <a:t>Concepts – difference between object-oriented concepts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Overall Structure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Week #1</a:t>
            </a:r>
          </a:p>
          <a:p>
            <a:pPr lvl="1"/>
            <a:r>
              <a:rPr lang="en-US" sz="1800" dirty="0"/>
              <a:t>Class: Mon-Fri </a:t>
            </a:r>
            <a:r>
              <a:rPr lang="en-US" sz="1800" dirty="0" smtClean="0"/>
              <a:t>(10 </a:t>
            </a:r>
            <a:r>
              <a:rPr lang="en-US" sz="1800" dirty="0"/>
              <a:t>Sept - </a:t>
            </a:r>
            <a:r>
              <a:rPr lang="en-US" sz="1800" dirty="0" smtClean="0"/>
              <a:t>12 </a:t>
            </a:r>
            <a:r>
              <a:rPr lang="en-US" sz="1800" dirty="0"/>
              <a:t>Sept)</a:t>
            </a:r>
          </a:p>
          <a:p>
            <a:pPr lvl="1"/>
            <a:r>
              <a:rPr lang="en-US" sz="1800" dirty="0"/>
              <a:t>Topic: </a:t>
            </a:r>
            <a:r>
              <a:rPr lang="en-US" sz="1800" dirty="0" smtClean="0"/>
              <a:t>Programming Tools, GIT, Java JDK, VS Code</a:t>
            </a:r>
            <a:endParaRPr lang="en-US" sz="1800" dirty="0"/>
          </a:p>
          <a:p>
            <a:r>
              <a:rPr lang="en-US" sz="2000" dirty="0"/>
              <a:t>Week #2</a:t>
            </a:r>
          </a:p>
          <a:p>
            <a:pPr lvl="1"/>
            <a:r>
              <a:rPr lang="en-US" sz="1800" dirty="0"/>
              <a:t>Class: Tues-Fri </a:t>
            </a:r>
            <a:r>
              <a:rPr lang="en-US" sz="1800" dirty="0" smtClean="0"/>
              <a:t>(17-19 </a:t>
            </a:r>
            <a:r>
              <a:rPr lang="en-US" sz="1800" dirty="0"/>
              <a:t>Sept)</a:t>
            </a:r>
          </a:p>
          <a:p>
            <a:pPr lvl="1"/>
            <a:r>
              <a:rPr lang="en-US" sz="1800" dirty="0"/>
              <a:t>Topic: Java – Fundamentals, procedural and OO programming</a:t>
            </a:r>
          </a:p>
          <a:p>
            <a:r>
              <a:rPr lang="en-US" sz="2000" dirty="0"/>
              <a:t>Week #3</a:t>
            </a:r>
          </a:p>
          <a:p>
            <a:pPr lvl="1"/>
            <a:r>
              <a:rPr lang="en-US" sz="1800" dirty="0"/>
              <a:t>Class: Mon-Fri (</a:t>
            </a:r>
            <a:r>
              <a:rPr lang="en-US" sz="1800" dirty="0" smtClean="0"/>
              <a:t>14-26 </a:t>
            </a:r>
            <a:r>
              <a:rPr lang="en-US" sz="1800" dirty="0"/>
              <a:t>Sept)</a:t>
            </a:r>
          </a:p>
          <a:p>
            <a:pPr lvl="1"/>
            <a:r>
              <a:rPr lang="en-US" sz="1800" dirty="0"/>
              <a:t>Topic: Python – </a:t>
            </a:r>
            <a:r>
              <a:rPr lang="en-US" sz="1800" dirty="0" smtClean="0"/>
              <a:t>Fundamentals</a:t>
            </a:r>
            <a:r>
              <a:rPr lang="en-US" sz="1800" dirty="0"/>
              <a:t>, procedural and OO </a:t>
            </a:r>
            <a:r>
              <a:rPr lang="en-US" sz="1800" dirty="0" smtClean="0"/>
              <a:t>programming</a:t>
            </a:r>
          </a:p>
          <a:p>
            <a:pPr lvl="1"/>
            <a:r>
              <a:rPr lang="en-US" sz="1800" dirty="0" smtClean="0"/>
              <a:t>Topic: Functional programming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GIT</a:t>
            </a:r>
          </a:p>
          <a:p>
            <a:pPr lvl="1"/>
            <a:r>
              <a:rPr lang="en-US" dirty="0" smtClean="0"/>
              <a:t>Distributed Version Control System</a:t>
            </a:r>
          </a:p>
          <a:p>
            <a:pPr lvl="1"/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try.github.io/levels/1/challenges/1</a:t>
            </a:r>
            <a:endParaRPr lang="en-US" dirty="0" smtClean="0"/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www.youtube.com/watch?v=cEGIFZDyszA&amp;list=PL6gx4Cwl9DGAKWClAD_iKpNC0bGHxGhcx</a:t>
            </a:r>
            <a:endParaRPr lang="en-US" dirty="0" smtClean="0"/>
          </a:p>
          <a:p>
            <a:pPr lvl="2"/>
            <a:r>
              <a:rPr lang="en-US" dirty="0" smtClean="0"/>
              <a:t>GIT Tutorials on YouTube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64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Programming in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323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JRE / JDK</a:t>
            </a:r>
          </a:p>
          <a:p>
            <a:pPr lvl="1"/>
            <a:r>
              <a:rPr lang="en-US" dirty="0" smtClean="0"/>
              <a:t>JRE: Java Runtime Environment</a:t>
            </a:r>
          </a:p>
          <a:p>
            <a:pPr lvl="1"/>
            <a:r>
              <a:rPr lang="en-US" dirty="0" smtClean="0"/>
              <a:t>JDK: Java Development Kit</a:t>
            </a:r>
          </a:p>
          <a:p>
            <a:r>
              <a:rPr lang="en-US" dirty="0" smtClean="0"/>
              <a:t>IDEs (</a:t>
            </a:r>
            <a:r>
              <a:rPr lang="en-US" dirty="0"/>
              <a:t>d</a:t>
            </a:r>
            <a:r>
              <a:rPr lang="en-US" dirty="0" smtClean="0"/>
              <a:t>evelopment environments)</a:t>
            </a:r>
          </a:p>
          <a:p>
            <a:pPr lvl="1"/>
            <a:r>
              <a:rPr lang="en-US" dirty="0" smtClean="0"/>
              <a:t>Dr. Java</a:t>
            </a:r>
          </a:p>
          <a:p>
            <a:pPr lvl="1"/>
            <a:r>
              <a:rPr lang="en-US" dirty="0" smtClean="0"/>
              <a:t>Eclipse</a:t>
            </a:r>
          </a:p>
          <a:p>
            <a:pPr lvl="1"/>
            <a:r>
              <a:rPr lang="en-US" dirty="0" err="1" smtClean="0"/>
              <a:t>Netbeans</a:t>
            </a:r>
            <a:endParaRPr lang="en-US" dirty="0" smtClean="0"/>
          </a:p>
          <a:p>
            <a:pPr lvl="1"/>
            <a:r>
              <a:rPr lang="en-US" dirty="0" smtClean="0"/>
              <a:t>IntelliJ </a:t>
            </a:r>
            <a:r>
              <a:rPr lang="en-US" dirty="0" smtClean="0"/>
              <a:t>IDEA</a:t>
            </a:r>
            <a:endParaRPr lang="en-US" dirty="0"/>
          </a:p>
          <a:p>
            <a:pPr lvl="1"/>
            <a:r>
              <a:rPr lang="en-US" smtClean="0"/>
              <a:t>VS Code***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09080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Eclipse IDE - Heavyweight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143000"/>
            <a:ext cx="4800600" cy="563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7459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2672</TotalTime>
  <Words>675</Words>
  <Application>Microsoft Office PowerPoint</Application>
  <PresentationFormat>On-screen Show (4:3)</PresentationFormat>
  <Paragraphs>150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Calibri</vt:lpstr>
      <vt:lpstr>Office Theme</vt:lpstr>
      <vt:lpstr>Programming Paradigms: Functional and Object Oriented  Introduction</vt:lpstr>
      <vt:lpstr>Administrative</vt:lpstr>
      <vt:lpstr>Dr Mullins Research Talk @ 1300</vt:lpstr>
      <vt:lpstr>Educational Objectives</vt:lpstr>
      <vt:lpstr>Overall Structure</vt:lpstr>
      <vt:lpstr>PowerPoint Presentation</vt:lpstr>
      <vt:lpstr>Programming in Java</vt:lpstr>
      <vt:lpstr>Tools</vt:lpstr>
      <vt:lpstr>Eclipse IDE - Heavyweight</vt:lpstr>
      <vt:lpstr>Dr Java – Lightweight IDE</vt:lpstr>
      <vt:lpstr>Java Tutorial – Tutorials Point</vt:lpstr>
      <vt:lpstr>VS Code</vt:lpstr>
      <vt:lpstr>Programming in Python</vt:lpstr>
      <vt:lpstr>Tools</vt:lpstr>
      <vt:lpstr>Python Tutorial – Tutorials Point</vt:lpstr>
      <vt:lpstr>Python Tutorial – codecademy</vt:lpstr>
      <vt:lpstr>Programming in R (if we get there)</vt:lpstr>
      <vt:lpstr>Resources - Books</vt:lpstr>
      <vt:lpstr>Using R – Ad hoc verses Programming</vt:lpstr>
      <vt:lpstr>Tools</vt:lpstr>
      <vt:lpstr>R Tutorial – Try R</vt:lpstr>
      <vt:lpstr>R Tutorial – R Tutorial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Committee Update</dc:title>
  <dc:creator>me</dc:creator>
  <cp:lastModifiedBy>user</cp:lastModifiedBy>
  <cp:revision>600</cp:revision>
  <dcterms:created xsi:type="dcterms:W3CDTF">2006-08-16T00:00:00Z</dcterms:created>
  <dcterms:modified xsi:type="dcterms:W3CDTF">2019-09-10T02:14:28Z</dcterms:modified>
</cp:coreProperties>
</file>