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67" r:id="rId21"/>
    <p:sldId id="274" r:id="rId22"/>
    <p:sldId id="275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>
        <p:scale>
          <a:sx n="100" d="100"/>
          <a:sy n="100" d="100"/>
        </p:scale>
        <p:origin x="3684" y="152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60CDF3-7C04-4453-A430-360A76B1C677}" type="datetime3">
              <a:rPr lang="en-US" smtClean="0"/>
              <a:pPr/>
              <a:t>12 September 2018</a:t>
            </a:fld>
            <a:endParaRPr lang="en-US" smtClean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7BB76-3895-490F-9BE8-2E228BBDD8B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68B408-B872-4F37-B45D-9EE92EF51128}" type="datetime3">
              <a:rPr lang="en-US" smtClean="0"/>
              <a:pPr/>
              <a:t>12 September 2018</a:t>
            </a:fld>
            <a:endParaRPr lang="en-US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8480E-F45B-4021-B526-F2B24A3B867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769902E-1400-409A-ABD9-8E5260CFEC55}" type="datetime3">
              <a:rPr lang="en-US" smtClean="0"/>
              <a:pPr/>
              <a:t>12 September 2018</a:t>
            </a:fld>
            <a:endParaRPr lang="en-US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7CB83-CBA8-4984-AE81-265CF48DE85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BE01A1-E349-471D-BB3E-A678EE820998}" type="datetime3">
              <a:rPr lang="en-US" smtClean="0"/>
              <a:pPr/>
              <a:t>12 September 2018</a:t>
            </a:fld>
            <a:endParaRPr lang="en-US" smtClean="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CB14-17F7-4CA5-AF0A-36F49C27E99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A45760E-5D83-4F98-9C75-1AC4B25972D4}" type="datetime3">
              <a:rPr lang="en-US" smtClean="0"/>
              <a:pPr/>
              <a:t>12 September 2018</a:t>
            </a:fld>
            <a:endParaRPr lang="en-US" smtClean="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782F6-0256-4936-94F4-C73373700A8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qa/2000-05/03-qa-0526-pas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the Java Library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294981" y="392525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853523" y="2890044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174448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 = d;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11271" name="Straight Arrow Connector 7"/>
          <p:cNvCxnSpPr>
            <a:cxnSpLocks noChangeShapeType="1"/>
          </p:cNvCxnSpPr>
          <p:nvPr/>
        </p:nvCxnSpPr>
        <p:spPr bwMode="auto">
          <a:xfrm>
            <a:off x="3960813" y="3562350"/>
            <a:ext cx="2619375" cy="180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11276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Pass-by-value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x = 7;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foo.go(x); 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System.out.print(x);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public void go (int z)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z = 0;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4294967295"/>
          </p:nvPr>
        </p:nvSpPr>
        <p:spPr>
          <a:xfrm>
            <a:off x="4419600" y="1600200"/>
            <a:ext cx="4343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x = 7;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y = 0;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y = foo.go(x); 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System.out.print(x + “ “ + y);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public int go (int z)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z = 3;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return z;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01000" cy="49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sz="3200" dirty="0" smtClean="0"/>
              <a:t>(Really?)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Video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7800"/>
            <a:ext cx="7852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 by Value?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49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/>
          <a:lstStyle/>
          <a:p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sz="3200" dirty="0" smtClean="0"/>
              <a:t>(Really?)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Yes, the REFERENCE is passed by value!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56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r>
              <a:rPr lang="en-US" sz="2800" dirty="0" smtClean="0"/>
              <a:t>Java doesn’t pass method arguments by reference; it passes them by value</a:t>
            </a:r>
          </a:p>
          <a:p>
            <a:r>
              <a:rPr lang="en-US" sz="2800" dirty="0" smtClean="0"/>
              <a:t>The following code will not swap values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9925"/>
            <a:ext cx="655221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3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What is the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10200" cy="49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7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sz="2400" dirty="0" smtClean="0"/>
              <a:t>Example presented here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www.javaworld.com/javaqa/2000-05/03-qa-0526-pass.html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70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Primitives and References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Wrappers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Collections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Overview of the standard collections</a:t>
            </a:r>
            <a:endParaRPr lang="en-US" sz="12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Lists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Sets</a:t>
            </a:r>
            <a:endParaRPr lang="en-US" sz="1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mtClean="0">
                <a:latin typeface="Calibri" pitchFamily="34" charset="0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32004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Boolean</a:t>
            </a:r>
          </a:p>
          <a:p>
            <a:pPr eaLnBrk="1" hangingPunct="1"/>
            <a:r>
              <a:rPr lang="en-US" sz="2800" smtClean="0"/>
              <a:t>Character</a:t>
            </a:r>
          </a:p>
          <a:p>
            <a:pPr eaLnBrk="1" hangingPunct="1"/>
            <a:r>
              <a:rPr lang="en-US" sz="2800" smtClean="0"/>
              <a:t>Byte</a:t>
            </a:r>
          </a:p>
          <a:p>
            <a:pPr eaLnBrk="1" hangingPunct="1"/>
            <a:r>
              <a:rPr lang="en-US" sz="2800" smtClean="0"/>
              <a:t>Short</a:t>
            </a:r>
          </a:p>
          <a:p>
            <a:pPr eaLnBrk="1" hangingPunct="1"/>
            <a:r>
              <a:rPr lang="en-US" sz="2800" smtClean="0"/>
              <a:t>Integer</a:t>
            </a:r>
          </a:p>
          <a:p>
            <a:pPr eaLnBrk="1" hangingPunct="1"/>
            <a:r>
              <a:rPr lang="en-US" sz="2800" smtClean="0"/>
              <a:t>Long</a:t>
            </a:r>
          </a:p>
          <a:p>
            <a:pPr eaLnBrk="1" hangingPunct="1"/>
            <a:r>
              <a:rPr lang="en-US" sz="2800" smtClean="0"/>
              <a:t>Float</a:t>
            </a:r>
          </a:p>
          <a:p>
            <a:pPr eaLnBrk="1" hangingPunct="1"/>
            <a:r>
              <a:rPr lang="en-US" sz="2800" smtClean="0"/>
              <a:t>Double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976688" y="1600200"/>
            <a:ext cx="4481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Integer.toString(int x);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Integer.parseInt(String s);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Double.parseDouble(String s);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String str = “244.85”;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Integer.toString(3);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Double.parseDouble(str);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String str = “Hello”;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Integer.parseInt(str);</a:t>
            </a:r>
          </a:p>
          <a:p>
            <a:pPr marL="342900" indent="-342900">
              <a:spcBef>
                <a:spcPct val="20000"/>
              </a:spcBef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5247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 – Exception!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924800" cy="492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Calibri" pitchFamily="34" charset="0"/>
              </a:rPr>
              <a:t>Store groups (or collections) of object references</a:t>
            </a:r>
          </a:p>
          <a:p>
            <a:pPr eaLnBrk="1" hangingPunct="1"/>
            <a:endParaRPr lang="en-US" sz="2800" smtClean="0">
              <a:latin typeface="Calibri" pitchFamily="34" charset="0"/>
            </a:endParaRPr>
          </a:p>
          <a:p>
            <a:pPr eaLnBrk="1" hangingPunct="1"/>
            <a:r>
              <a:rPr lang="en-US" sz="2800" smtClean="0">
                <a:latin typeface="Calibri" pitchFamily="34" charset="0"/>
              </a:rPr>
              <a:t>Key Interfaces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List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Set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Map</a:t>
            </a:r>
          </a:p>
          <a:p>
            <a:pPr lvl="1" eaLnBrk="1" hangingPunct="1"/>
            <a:endParaRPr lang="en-US" sz="2400" smtClean="0">
              <a:latin typeface="Calibri" pitchFamily="34" charset="0"/>
            </a:endParaRPr>
          </a:p>
          <a:p>
            <a:pPr eaLnBrk="1" hangingPunct="1"/>
            <a:r>
              <a:rPr lang="en-US" sz="2800" smtClean="0">
                <a:latin typeface="Calibri" pitchFamily="34" charset="0"/>
              </a:rPr>
              <a:t>Approach: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Pick an interface (program requirements)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Pick a concrete implementation (size/time tradeoffs)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9067800" cy="5591391"/>
          </a:xfrm>
          <a:prstGeom prst="rect">
            <a:avLst/>
          </a:prstGeom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List interface as much as possible: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You can copy a list by passing it to the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aCopy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for direct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myEggVector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one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myEggVector.get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Use </a:t>
            </a:r>
            <a:r>
              <a:rPr lang="en-US" sz="2400" dirty="0" err="1" smtClean="0">
                <a:latin typeface="Calibri" pitchFamily="34" charset="0"/>
              </a:rPr>
              <a:t>LinkedList</a:t>
            </a:r>
            <a:r>
              <a:rPr lang="en-US" sz="2400" dirty="0" smtClean="0">
                <a:latin typeface="Calibri" pitchFamily="34" charset="0"/>
              </a:rPr>
              <a:t> for “queue-like”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List&lt;Egg&gt;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myEggQueue.add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(e1);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first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myEggQueue.getFirst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Egg last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myEggQueue.getLast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pitchFamily="34" charset="0"/>
              </a:rPr>
              <a:t>Typical pattern:</a:t>
            </a:r>
          </a:p>
          <a:p>
            <a:pPr lvl="1" eaLnBrk="1" hangingPunct="1"/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Set&lt;Egg&gt;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myEggs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&lt;Egg&gt;();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Sets use “semantic” equality, i.e., “.equals()” not ==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No duplicates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Ignores you if you try to add something twice—which can simplify your code (e.g., Observer pattern).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pitchFamily="34" charset="0"/>
              </a:rPr>
              <a:t>Typical pattern:</a:t>
            </a: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Map&lt;String, Egg&gt;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nameToEgg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&lt;String, Egg&gt;();</a:t>
            </a:r>
          </a:p>
          <a:p>
            <a:pPr lvl="1"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For each “key” in the map (the first type) one “value” may exist in the map (the second type)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If you “put” the same key twice the original value is overwritten.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Example: Think of a map like a phone book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Key: name</a:t>
            </a:r>
          </a:p>
          <a:p>
            <a:pPr lvl="1" eaLnBrk="1" hangingPunct="1"/>
            <a:r>
              <a:rPr lang="en-US" sz="2000" dirty="0" smtClean="0">
                <a:latin typeface="Calibri" pitchFamily="34" charset="0"/>
              </a:rPr>
              <a:t>Value: phone number</a:t>
            </a:r>
          </a:p>
          <a:p>
            <a:pPr lvl="1" eaLnBrk="1" hangingPunct="1"/>
            <a:endParaRPr lang="en-US" sz="2000" dirty="0" smtClean="0">
              <a:latin typeface="Calibri" pitchFamily="34" charset="0"/>
            </a:endParaRP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Map&lt;String, String&gt;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phoneList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&lt;String, String&gt;();</a:t>
            </a:r>
          </a:p>
          <a:p>
            <a:pPr lvl="1" eaLnBrk="1" hangingPunct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number =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phoneList.get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(String);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alibri" pitchFamily="34" charset="0"/>
              </a:rPr>
              <a:t>Hold fundamental values, i.e., simple bit patterns</a:t>
            </a:r>
          </a:p>
          <a:p>
            <a:r>
              <a:rPr lang="en-US" sz="2800" smtClean="0">
                <a:latin typeface="Calibri" pitchFamily="34" charset="0"/>
              </a:rPr>
              <a:t>Have a name, size, and type:</a:t>
            </a:r>
          </a:p>
          <a:p>
            <a:pPr lvl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 count;</a:t>
            </a:r>
          </a:p>
          <a:p>
            <a:r>
              <a:rPr lang="en-US" sz="2800" smtClean="0">
                <a:latin typeface="Calibri" pitchFamily="34" charset="0"/>
                <a:cs typeface="Courier New" pitchFamily="49" charset="0"/>
              </a:rPr>
              <a:t>Sizes (in bits):</a:t>
            </a: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endParaRPr lang="en-US" sz="2800" smtClean="0">
              <a:cs typeface="Courier New" pitchFamily="49" charset="0"/>
            </a:endParaRPr>
          </a:p>
          <a:p>
            <a:r>
              <a:rPr lang="en-US" sz="2800" smtClean="0">
                <a:latin typeface="Calibri" pitchFamily="34" charset="0"/>
                <a:cs typeface="Courier New" pitchFamily="49" charset="0"/>
              </a:rPr>
              <a:t>Java is strongly typed language</a:t>
            </a:r>
          </a:p>
          <a:p>
            <a:pPr lvl="1">
              <a:buFontTx/>
              <a:buNone/>
            </a:pPr>
            <a:endParaRPr lang="en-US" sz="2400" smtClean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73163" y="34956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byte: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long: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short: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float: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char: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double: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int: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boolean: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Three basic rules for names: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Must start with a letter, underscore, or dollar sign.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After the first character, you can use numbers.  However, a name cannot start with a number.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mtClean="0">
                <a:latin typeface="Calibri" pitchFamily="34" charset="0"/>
              </a:rPr>
              <a:t>Cannot be a reserved word</a:t>
            </a:r>
          </a:p>
          <a:p>
            <a:pPr marL="514350" indent="-457200">
              <a:defRPr/>
            </a:pPr>
            <a:r>
              <a:rPr lang="en-US" smtClean="0">
                <a:latin typeface="Calibri" pitchFamily="34" charset="0"/>
              </a:rPr>
              <a:t>Java is case sensitive</a:t>
            </a:r>
          </a:p>
          <a:p>
            <a:pPr marL="914400" lvl="1" indent="-457200"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latin typeface="Calibri" pitchFamily="34" charset="0"/>
              </a:rPr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latin typeface="Calibri" pitchFamily="34" charset="0"/>
              </a:rPr>
              <a:t> are entirely different things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References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alibri" pitchFamily="34" charset="0"/>
              </a:rPr>
              <a:t>No such thing as an object variable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Only an object </a:t>
            </a:r>
            <a:r>
              <a:rPr lang="en-US" sz="2400" i="1" smtClean="0">
                <a:latin typeface="Calibri" pitchFamily="34" charset="0"/>
              </a:rPr>
              <a:t>reference</a:t>
            </a:r>
            <a:r>
              <a:rPr lang="en-US" sz="2400" smtClean="0">
                <a:latin typeface="Calibri" pitchFamily="34" charset="0"/>
              </a:rPr>
              <a:t> variable</a:t>
            </a:r>
          </a:p>
          <a:p>
            <a:r>
              <a:rPr lang="en-US" sz="2800" smtClean="0">
                <a:latin typeface="Calibri" pitchFamily="34" charset="0"/>
              </a:rPr>
              <a:t>Object reference variables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Represent a way to access an object – what is inside doesn’t matter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Something like a pointer or an address</a:t>
            </a:r>
          </a:p>
          <a:p>
            <a:pPr lvl="1"/>
            <a:r>
              <a:rPr lang="en-US" sz="2400" smtClean="0">
                <a:latin typeface="Calibri" pitchFamily="34" charset="0"/>
              </a:rPr>
              <a:t>JVM knows how to access the object that is referenced</a:t>
            </a:r>
          </a:p>
          <a:p>
            <a:r>
              <a:rPr lang="en-US" sz="2800" smtClean="0">
                <a:latin typeface="Calibri" pitchFamily="34" charset="0"/>
              </a:rPr>
              <a:t>Can think of an object reference as a remote control for an object in memory</a:t>
            </a:r>
          </a:p>
          <a:p>
            <a:r>
              <a:rPr lang="en-US" sz="2800" smtClean="0">
                <a:latin typeface="Calibri" pitchFamily="34" charset="0"/>
              </a:rPr>
              <a:t>Used to access objects – cannot do arithmetic on them, increment them, etc.  Java is not C!</a:t>
            </a:r>
          </a:p>
          <a:p>
            <a:pPr lvl="1"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464852" y="389175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b = new Book();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c = new Book();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pic>
        <p:nvPicPr>
          <p:cNvPr id="717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78142" y="2834482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5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cxnSp>
        <p:nvCxnSpPr>
          <p:cNvPr id="7178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5384800" y="3743325"/>
            <a:ext cx="1200150" cy="820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9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318922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464852" y="3891756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Book d = c;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8199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cxnSp>
        <p:nvCxnSpPr>
          <p:cNvPr id="8202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5384800" y="3743325"/>
            <a:ext cx="1200150" cy="820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3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8205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6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226049" y="501411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366410" y="3952247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= b;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9223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cxnSp>
        <p:nvCxnSpPr>
          <p:cNvPr id="9226" name="Straight Arrow Connector 10"/>
          <p:cNvCxnSpPr>
            <a:cxnSpLocks noChangeShapeType="1"/>
            <a:endCxn id="4" idx="1"/>
          </p:cNvCxnSpPr>
          <p:nvPr/>
        </p:nvCxnSpPr>
        <p:spPr bwMode="auto">
          <a:xfrm flipV="1">
            <a:off x="5384800" y="3052763"/>
            <a:ext cx="579438" cy="151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7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9229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2942423" y="2807329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5263349" y="501411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skurkows\Local Settings\Temporary Internet Files\Content.IE5\9ABCV56Y\MPj02898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131554">
            <a:off x="4314030" y="3939548"/>
            <a:ext cx="8969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= null;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49850" y="20701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6580188" y="3251200"/>
            <a:ext cx="1628775" cy="98425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/>
              <a:t>Book Object</a:t>
            </a:r>
          </a:p>
        </p:txBody>
      </p:sp>
      <p:cxnSp>
        <p:nvCxnSpPr>
          <p:cNvPr id="10247" name="Straight Arrow Connector 7"/>
          <p:cNvCxnSpPr>
            <a:cxnSpLocks noChangeShapeType="1"/>
            <a:endCxn id="4" idx="2"/>
          </p:cNvCxnSpPr>
          <p:nvPr/>
        </p:nvCxnSpPr>
        <p:spPr bwMode="auto">
          <a:xfrm flipV="1">
            <a:off x="3960813" y="2562225"/>
            <a:ext cx="1193800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3559175" y="3865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4983163" y="48672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</a:t>
            </a:r>
          </a:p>
        </p:txBody>
      </p:sp>
      <p:cxnSp>
        <p:nvCxnSpPr>
          <p:cNvPr id="10252" name="Straight Arrow Connector 13"/>
          <p:cNvCxnSpPr>
            <a:cxnSpLocks noChangeShapeType="1"/>
          </p:cNvCxnSpPr>
          <p:nvPr/>
        </p:nvCxnSpPr>
        <p:spPr bwMode="auto">
          <a:xfrm flipV="1">
            <a:off x="6281738" y="3743325"/>
            <a:ext cx="298450" cy="1943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3" name="TextBox 14"/>
          <p:cNvSpPr txBox="1">
            <a:spLocks noChangeArrowheads="1"/>
          </p:cNvSpPr>
          <p:nvPr/>
        </p:nvSpPr>
        <p:spPr bwMode="auto">
          <a:xfrm>
            <a:off x="5880100" y="59896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741</Words>
  <Application>Microsoft Office PowerPoint</Application>
  <PresentationFormat>On-screen Show (4:3)</PresentationFormat>
  <Paragraphs>210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Object Oriented Programming Using Java   Using the Java Library</vt:lpstr>
      <vt:lpstr>Outline</vt:lpstr>
      <vt:lpstr>Primitives</vt:lpstr>
      <vt:lpstr>Identifiers</vt:lpstr>
      <vt:lpstr>Object References</vt:lpstr>
      <vt:lpstr>Pointers</vt:lpstr>
      <vt:lpstr>Pointers</vt:lpstr>
      <vt:lpstr>Pointers</vt:lpstr>
      <vt:lpstr>Pointers</vt:lpstr>
      <vt:lpstr>Pointers</vt:lpstr>
      <vt:lpstr>Pass-by-value</vt:lpstr>
      <vt:lpstr>Example Output</vt:lpstr>
      <vt:lpstr>Pass by value (Really?)</vt:lpstr>
      <vt:lpstr>Example: Video class</vt:lpstr>
      <vt:lpstr>Example: Pass by Value?</vt:lpstr>
      <vt:lpstr>Pass by value (Really?)  Yes, the REFERENCE is passed by value!</vt:lpstr>
      <vt:lpstr>Method Arguments</vt:lpstr>
      <vt:lpstr>Exercise – What is the Output?</vt:lpstr>
      <vt:lpstr>Output</vt:lpstr>
      <vt:lpstr>Wrappers</vt:lpstr>
      <vt:lpstr>Example Output</vt:lpstr>
      <vt:lpstr>Example Output – Exception!</vt:lpstr>
      <vt:lpstr>Collections</vt:lpstr>
      <vt:lpstr>Collections</vt:lpstr>
      <vt:lpstr>Lists</vt:lpstr>
      <vt:lpstr>Sets</vt:lpstr>
      <vt:lpstr>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517</cp:revision>
  <dcterms:created xsi:type="dcterms:W3CDTF">2006-08-16T00:00:00Z</dcterms:created>
  <dcterms:modified xsi:type="dcterms:W3CDTF">2018-09-12T11:20:58Z</dcterms:modified>
</cp:coreProperties>
</file>