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68" d="100"/>
          <a:sy n="168" d="100"/>
        </p:scale>
        <p:origin x="-1908" y="-6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3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AC724CE-E3D6-4687-8DA3-04A525359847}" type="datetime3">
              <a:rPr lang="en-US" smtClean="0"/>
              <a:pPr/>
              <a:t>7 September 2016</a:t>
            </a:fld>
            <a:endParaRPr lang="en-US" smtClean="0"/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A87F0-45E7-4736-9194-B9D7EBC246C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Air Force Institute of Technology</a:t>
            </a:r>
          </a:p>
          <a:p>
            <a:pPr>
              <a:defRPr/>
            </a:pPr>
            <a:r>
              <a:rPr lang="en-US" smtClean="0"/>
              <a:t>Electrical and Computer Engineering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49E91C8-F37C-4572-80D5-01A23E2DE2E9}" type="datetime3">
              <a:rPr lang="en-US" smtClean="0"/>
              <a:pPr>
                <a:defRPr/>
              </a:pPr>
              <a:t>7 September 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ABBE3-A992-4EA4-9042-588E7834F7E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Static and Utilities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Nykl,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“static” Keyword</a:t>
            </a:r>
          </a:p>
          <a:p>
            <a:pPr eaLnBrk="1" hangingPunct="1"/>
            <a:r>
              <a:rPr lang="en-US" smtClean="0"/>
              <a:t>The “final” Keyword</a:t>
            </a:r>
          </a:p>
          <a:p>
            <a:pPr eaLnBrk="1" hangingPunct="1"/>
            <a:r>
              <a:rPr lang="en-US" smtClean="0"/>
              <a:t>Utilities</a:t>
            </a:r>
          </a:p>
          <a:p>
            <a:pPr lvl="1" eaLnBrk="1" hangingPunct="1"/>
            <a:r>
              <a:rPr lang="en-US" smtClean="0"/>
              <a:t>Math</a:t>
            </a:r>
          </a:p>
          <a:p>
            <a:pPr lvl="1" eaLnBrk="1" hangingPunct="1"/>
            <a:r>
              <a:rPr lang="en-US" smtClean="0"/>
              <a:t>Wrappers</a:t>
            </a:r>
          </a:p>
          <a:p>
            <a:pPr lvl="1" eaLnBrk="1" hangingPunct="1"/>
            <a:r>
              <a:rPr lang="en-US" smtClean="0"/>
              <a:t>Dates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“static” Keyword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Classes with only static methods</a:t>
            </a:r>
          </a:p>
          <a:p>
            <a:pPr lvl="1" eaLnBrk="1" hangingPunct="1"/>
            <a:r>
              <a:rPr lang="en-US" sz="2000" smtClean="0"/>
              <a:t>No variables</a:t>
            </a:r>
          </a:p>
          <a:p>
            <a:pPr lvl="1" eaLnBrk="1" hangingPunct="1"/>
            <a:r>
              <a:rPr lang="en-US" sz="2000" smtClean="0"/>
              <a:t>No instantiation</a:t>
            </a:r>
          </a:p>
          <a:p>
            <a:pPr eaLnBrk="1" hangingPunct="1"/>
            <a:r>
              <a:rPr lang="en-US" sz="2400" smtClean="0"/>
              <a:t>private constructor</a:t>
            </a:r>
          </a:p>
          <a:p>
            <a:pPr lvl="1" eaLnBrk="1" hangingPunct="1"/>
            <a:r>
              <a:rPr lang="en-US" sz="2000" smtClean="0"/>
              <a:t>Can only be called within the class (therefore can’t instantiate it)</a:t>
            </a:r>
          </a:p>
          <a:p>
            <a:pPr eaLnBrk="1" hangingPunct="1"/>
            <a:r>
              <a:rPr lang="en-US" sz="2400" smtClean="0"/>
              <a:t>static variable</a:t>
            </a:r>
          </a:p>
          <a:p>
            <a:pPr lvl="1" eaLnBrk="1" hangingPunct="1"/>
            <a:r>
              <a:rPr lang="en-US" sz="2000" smtClean="0"/>
              <a:t>DogCount  (part of the class not each instance of class)</a:t>
            </a:r>
          </a:p>
          <a:p>
            <a:pPr eaLnBrk="1" hangingPunct="1"/>
            <a:r>
              <a:rPr lang="en-US" sz="2400" smtClean="0"/>
              <a:t>static methods </a:t>
            </a:r>
          </a:p>
          <a:p>
            <a:pPr lvl="1" eaLnBrk="1" hangingPunct="1"/>
            <a:r>
              <a:rPr lang="en-US" sz="2000" smtClean="0"/>
              <a:t>Cannot use non-static variables</a:t>
            </a:r>
          </a:p>
          <a:p>
            <a:pPr lvl="1" eaLnBrk="1" hangingPunct="1"/>
            <a:r>
              <a:rPr lang="en-US" sz="2000" smtClean="0"/>
              <a:t>Cannot use non-static methods</a:t>
            </a:r>
          </a:p>
          <a:p>
            <a:pPr lvl="1" eaLnBrk="1" hangingPunct="1"/>
            <a:r>
              <a:rPr lang="en-US" sz="2000" smtClean="0"/>
              <a:t>Why?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293938" y="6165850"/>
            <a:ext cx="40989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Remember to initialize a static variable!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“final” Keyword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Once initialized it can never change</a:t>
            </a:r>
          </a:p>
          <a:p>
            <a:pPr eaLnBrk="1" hangingPunct="1"/>
            <a:r>
              <a:rPr lang="en-US" sz="2400" smtClean="0"/>
              <a:t>Can be used with “static” keyword </a:t>
            </a:r>
          </a:p>
          <a:p>
            <a:pPr lvl="1" eaLnBrk="1" hangingPunct="1"/>
            <a:r>
              <a:rPr lang="en-US" sz="2000" smtClean="0"/>
              <a:t>I.e., Math class</a:t>
            </a:r>
          </a:p>
          <a:p>
            <a:pPr lvl="2"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static final double PI = 3.141592653589793;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Can be used with almost anything</a:t>
            </a:r>
          </a:p>
          <a:p>
            <a:pPr lvl="1" eaLnBrk="1" hangingPunct="1"/>
            <a:r>
              <a:rPr lang="en-US" sz="2000" smtClean="0"/>
              <a:t>“final” methods</a:t>
            </a:r>
          </a:p>
          <a:p>
            <a:pPr lvl="2" eaLnBrk="1" hangingPunct="1"/>
            <a:r>
              <a:rPr lang="en-US" sz="1800" smtClean="0"/>
              <a:t>Cannot override</a:t>
            </a:r>
          </a:p>
          <a:p>
            <a:pPr lvl="2" eaLnBrk="1" hangingPunct="1"/>
            <a:r>
              <a:rPr lang="en-US" sz="1800" smtClean="0"/>
              <a:t>What about overload?</a:t>
            </a:r>
          </a:p>
          <a:p>
            <a:pPr lvl="1" eaLnBrk="1" hangingPunct="1"/>
            <a:r>
              <a:rPr lang="en-US" sz="2000" smtClean="0"/>
              <a:t>“final” class</a:t>
            </a:r>
          </a:p>
          <a:p>
            <a:pPr lvl="2" eaLnBrk="1" hangingPunct="1"/>
            <a:r>
              <a:rPr lang="en-US" sz="1800" smtClean="0"/>
              <a:t>Cannot “extend” the class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556000" y="6257925"/>
            <a:ext cx="19335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Exercise page 285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Utilities - Math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Math.random()</a:t>
            </a:r>
          </a:p>
          <a:p>
            <a:pPr eaLnBrk="1" hangingPunct="1"/>
            <a:r>
              <a:rPr lang="en-US" sz="2400" smtClean="0"/>
              <a:t>Math.abs()</a:t>
            </a:r>
          </a:p>
          <a:p>
            <a:pPr eaLnBrk="1" hangingPunct="1"/>
            <a:r>
              <a:rPr lang="en-US" sz="2400" smtClean="0"/>
              <a:t>Math.round()</a:t>
            </a:r>
          </a:p>
          <a:p>
            <a:pPr eaLnBrk="1" hangingPunct="1"/>
            <a:r>
              <a:rPr lang="en-US" sz="2400" smtClean="0"/>
              <a:t>Math.min()</a:t>
            </a:r>
          </a:p>
          <a:p>
            <a:pPr eaLnBrk="1" hangingPunct="1"/>
            <a:r>
              <a:rPr lang="en-US" sz="2400" smtClean="0"/>
              <a:t>Math.max()</a:t>
            </a:r>
          </a:p>
          <a:p>
            <a:pPr eaLnBrk="1" hangingPunct="1"/>
            <a:r>
              <a:rPr lang="en-US" sz="2400" smtClean="0"/>
              <a:t>Math.PI</a:t>
            </a:r>
          </a:p>
          <a:p>
            <a:pPr eaLnBrk="1" hangingPunct="1"/>
            <a:r>
              <a:rPr lang="en-US" sz="2400" smtClean="0"/>
              <a:t>Math.sqrt()</a:t>
            </a:r>
          </a:p>
          <a:p>
            <a:pPr eaLnBrk="1" hangingPunct="1"/>
            <a:r>
              <a:rPr lang="en-US" sz="2400" smtClean="0"/>
              <a:t>Math.tan()</a:t>
            </a:r>
          </a:p>
          <a:p>
            <a:pPr eaLnBrk="1" hangingPunct="1"/>
            <a:r>
              <a:rPr lang="en-US" sz="2400" smtClean="0"/>
              <a:t>Math.cos()</a:t>
            </a:r>
          </a:p>
          <a:p>
            <a:pPr eaLnBrk="1" hangingPunct="1"/>
            <a:r>
              <a:rPr lang="en-US" sz="2400" smtClean="0"/>
              <a:t>Math.sin()</a:t>
            </a:r>
          </a:p>
        </p:txBody>
      </p:sp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654425" y="6165850"/>
            <a:ext cx="22383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Description page 286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Utilities - Wrappers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2971800" cy="4953000"/>
          </a:xfrm>
        </p:spPr>
        <p:txBody>
          <a:bodyPr/>
          <a:lstStyle/>
          <a:p>
            <a:pPr eaLnBrk="1" hangingPunct="1"/>
            <a:r>
              <a:rPr lang="en-US" sz="2800" smtClean="0"/>
              <a:t>Boolean</a:t>
            </a:r>
          </a:p>
          <a:p>
            <a:pPr eaLnBrk="1" hangingPunct="1"/>
            <a:r>
              <a:rPr lang="en-US" sz="2800" smtClean="0"/>
              <a:t>Character</a:t>
            </a:r>
          </a:p>
          <a:p>
            <a:pPr eaLnBrk="1" hangingPunct="1"/>
            <a:r>
              <a:rPr lang="en-US" sz="2800" smtClean="0"/>
              <a:t>Byte</a:t>
            </a:r>
          </a:p>
          <a:p>
            <a:pPr eaLnBrk="1" hangingPunct="1"/>
            <a:r>
              <a:rPr lang="en-US" sz="2800" smtClean="0"/>
              <a:t>Short</a:t>
            </a:r>
          </a:p>
          <a:p>
            <a:pPr eaLnBrk="1" hangingPunct="1"/>
            <a:r>
              <a:rPr lang="en-US" sz="2800" smtClean="0"/>
              <a:t>Integer</a:t>
            </a:r>
          </a:p>
          <a:p>
            <a:pPr eaLnBrk="1" hangingPunct="1"/>
            <a:r>
              <a:rPr lang="en-US" sz="2800" smtClean="0"/>
              <a:t>Long</a:t>
            </a:r>
          </a:p>
          <a:p>
            <a:pPr eaLnBrk="1" hangingPunct="1"/>
            <a:r>
              <a:rPr lang="en-US" sz="2800" smtClean="0"/>
              <a:t>Float</a:t>
            </a:r>
          </a:p>
          <a:p>
            <a:pPr eaLnBrk="1" hangingPunct="1"/>
            <a:r>
              <a:rPr lang="en-US" sz="2800" smtClean="0"/>
              <a:t>Double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3976688" y="1600200"/>
            <a:ext cx="48577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en-US" sz="2000" b="0">
                <a:latin typeface="Courier New" pitchFamily="49" charset="0"/>
              </a:rPr>
              <a:t>Integer.toString(int x);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sz="2000" b="0">
                <a:latin typeface="Courier New" pitchFamily="49" charset="0"/>
              </a:rPr>
              <a:t>Integer.parseInt(String s);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sz="2000" b="0">
                <a:latin typeface="Courier New" pitchFamily="49" charset="0"/>
              </a:rPr>
              <a:t>Double.parseDouble(String s);</a:t>
            </a:r>
          </a:p>
          <a:p>
            <a:pPr marL="342900" indent="-342900" algn="l" eaLnBrk="1" hangingPunct="1">
              <a:spcBef>
                <a:spcPct val="20000"/>
              </a:spcBef>
            </a:pPr>
            <a:endParaRPr lang="en-US" sz="2000" b="0">
              <a:latin typeface="Courier New" pitchFamily="49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sz="2000" b="0">
                <a:latin typeface="Courier New" pitchFamily="49" charset="0"/>
              </a:rPr>
              <a:t>String str = “244.85”;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sz="2000" b="0">
                <a:latin typeface="Courier New" pitchFamily="49" charset="0"/>
              </a:rPr>
              <a:t>Integer.toString(3);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sz="2000" b="0">
                <a:latin typeface="Courier New" pitchFamily="49" charset="0"/>
              </a:rPr>
              <a:t>Integer.parseInt(str);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sz="2000" b="0">
                <a:latin typeface="Courier New" pitchFamily="49" charset="0"/>
              </a:rPr>
              <a:t>Double.parseDouble(str);</a:t>
            </a:r>
          </a:p>
          <a:p>
            <a:pPr marL="342900" indent="-342900" algn="l" eaLnBrk="1" hangingPunct="1">
              <a:spcBef>
                <a:spcPct val="20000"/>
              </a:spcBef>
            </a:pPr>
            <a:endParaRPr lang="en-US" sz="2000" b="0">
              <a:latin typeface="Courier New" pitchFamily="49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sz="2000" b="0">
                <a:latin typeface="Courier New" pitchFamily="49" charset="0"/>
              </a:rPr>
              <a:t>String str = “Hello”;</a:t>
            </a:r>
          </a:p>
          <a:p>
            <a:pPr marL="342900" indent="-342900" algn="l" eaLnBrk="1" hangingPunct="1">
              <a:spcBef>
                <a:spcPct val="20000"/>
              </a:spcBef>
            </a:pPr>
            <a:r>
              <a:rPr lang="en-US" sz="2000" b="0">
                <a:latin typeface="Courier New" pitchFamily="49" charset="0"/>
              </a:rPr>
              <a:t>Integer.parseInt(str);</a:t>
            </a:r>
          </a:p>
          <a:p>
            <a:pPr marL="342900" indent="-342900" algn="l" eaLnBrk="1" hangingPunct="1">
              <a:spcBef>
                <a:spcPct val="20000"/>
              </a:spcBef>
            </a:pPr>
            <a:endParaRPr lang="en-US" sz="2000" b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Utilities - Dates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Date class “deprecated” since Java 2</a:t>
            </a:r>
          </a:p>
          <a:p>
            <a:pPr eaLnBrk="1" hangingPunct="1"/>
            <a:r>
              <a:rPr lang="en-US" sz="2400" smtClean="0"/>
              <a:t>Date class still good for timestamps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Date today = new Date();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Java 5+ uses abstract Calendar class</a:t>
            </a:r>
          </a:p>
          <a:p>
            <a:pPr lvl="1" eaLnBrk="1" hangingPunct="1"/>
            <a:r>
              <a:rPr lang="en-US" sz="2000" smtClean="0"/>
              <a:t>Only one instance of Calendar established by JVM</a:t>
            </a:r>
          </a:p>
          <a:p>
            <a:pPr lvl="1" eaLnBrk="1" hangingPunct="1"/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Calendar cal = Calendar.getInstance();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3654425" y="6165850"/>
            <a:ext cx="22383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Description page 306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256</Words>
  <Application>Microsoft Office PowerPoint</Application>
  <PresentationFormat>On-screen Show (4:3)</PresentationFormat>
  <Paragraphs>86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 Oriented Programming Using Java   Static and Utilities</vt:lpstr>
      <vt:lpstr>Outline</vt:lpstr>
      <vt:lpstr>The “static” Keyword</vt:lpstr>
      <vt:lpstr>The “final” Keyword</vt:lpstr>
      <vt:lpstr>Utilities - Math</vt:lpstr>
      <vt:lpstr>Utilities - Wrappers</vt:lpstr>
      <vt:lpstr>Utilities - Dates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501</cp:revision>
  <dcterms:created xsi:type="dcterms:W3CDTF">2006-08-16T00:00:00Z</dcterms:created>
  <dcterms:modified xsi:type="dcterms:W3CDTF">2016-09-07T21:54:18Z</dcterms:modified>
</cp:coreProperties>
</file>