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335"/>
            <a:r>
              <a:rPr lang="en-US" smtClean="0"/>
              <a:t>Air Force Institute of Technology</a:t>
            </a:r>
          </a:p>
          <a:p>
            <a:pPr defTabSz="910335"/>
            <a:r>
              <a:rPr lang="en-US" smtClean="0"/>
              <a:t>Electrical and Computer Engineering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335"/>
            <a:fld id="{FCAF938B-40C1-4BA2-9975-B34AC5FE9FAA}" type="datetime3">
              <a:rPr lang="en-US" smtClean="0"/>
              <a:pPr defTabSz="910335"/>
              <a:t>7 September 2016</a:t>
            </a:fld>
            <a:endParaRPr lang="en-US" smtClean="0"/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335"/>
            <a:fld id="{7F22B2ED-DD65-4B01-B30F-D6AB414BF244}" type="slidenum">
              <a:rPr lang="en-US" smtClean="0"/>
              <a:pPr defTabSz="910335"/>
              <a:t>2</a:t>
            </a:fld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Interfaces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  <a:p>
            <a:pPr lvl="1" eaLnBrk="1" hangingPunct="1"/>
            <a:r>
              <a:rPr lang="en-US" smtClean="0"/>
              <a:t>In Java</a:t>
            </a:r>
          </a:p>
          <a:p>
            <a:pPr lvl="1" eaLnBrk="1" hangingPunct="1"/>
            <a:r>
              <a:rPr lang="en-US" smtClean="0"/>
              <a:t>Referencing an object via an interface</a:t>
            </a:r>
          </a:p>
          <a:p>
            <a:pPr lvl="1" eaLnBrk="1" hangingPunct="1"/>
            <a:r>
              <a:rPr lang="en-US" smtClean="0"/>
              <a:t>A main program</a:t>
            </a:r>
          </a:p>
          <a:p>
            <a:pPr lvl="1" eaLnBrk="1" hangingPunct="1"/>
            <a:r>
              <a:rPr lang="en-US" smtClean="0"/>
              <a:t>An anti-example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 a software system objects can take on many roles.  One way to specify a role in Java (and UML) is with an interface</a:t>
            </a:r>
          </a:p>
        </p:txBody>
      </p:sp>
      <p:pic>
        <p:nvPicPr>
          <p:cNvPr id="4100" name="Picture 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243138"/>
            <a:ext cx="8915400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40"/>
          <p:cNvSpPr txBox="1">
            <a:spLocks noChangeArrowheads="1"/>
          </p:cNvSpPr>
          <p:nvPr/>
        </p:nvSpPr>
        <p:spPr bwMode="auto">
          <a:xfrm>
            <a:off x="1228725" y="5830888"/>
            <a:ext cx="68722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is a class?  What is an interface?</a:t>
            </a:r>
            <a:br>
              <a:rPr lang="en-US"/>
            </a:br>
            <a:r>
              <a:rPr lang="en-US"/>
              <a:t>What can each class “act as”?</a:t>
            </a:r>
            <a:br>
              <a:rPr lang="en-US"/>
            </a:br>
            <a:r>
              <a:rPr lang="en-US"/>
              <a:t>How are objects different than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in Java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are declared as follows</a:t>
            </a:r>
          </a:p>
          <a:p>
            <a:pPr lvl="1" eaLnBrk="1" hangingPunct="1"/>
            <a:r>
              <a:rPr lang="en-US" smtClean="0"/>
              <a:t>Methods are always public</a:t>
            </a:r>
          </a:p>
          <a:p>
            <a:pPr lvl="1"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interface BankCustomer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void doBanking();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interface Parent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void watchKids();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interface Driver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void driveCar()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lvl="1"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4213" y="4329113"/>
            <a:ext cx="5848350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in Java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Classes that want their objects to be able to act in a role defined by an interface “implement” that interface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class Human implements BankCustomer, Parent, Driver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doBanking()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watchKids()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driveCar()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getName()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Set&lt;Kid&gt; getKids()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class Robot implements BankCustomer, Driver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doBanking()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driveCar()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int getBatteryLifeRemaining() { /* do stuff */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class that implements an interface MUST declare concrete implementations of each method the interface specifies (or be declared abstract)—if not your class won’t compile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class can have other methods, e.g., </a:t>
            </a:r>
            <a:r>
              <a:rPr lang="en-US" sz="2000" smtClean="0">
                <a:latin typeface="Courier New" pitchFamily="49" charset="0"/>
              </a:rPr>
              <a:t>getKids()</a:t>
            </a:r>
            <a:r>
              <a:rPr lang="en-US" sz="2000" smtClean="0"/>
              <a:t> in </a:t>
            </a:r>
            <a:r>
              <a:rPr lang="en-US" sz="2000" smtClean="0">
                <a:latin typeface="Courier New" pitchFamily="49" charset="0"/>
              </a:rPr>
              <a:t>Human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62238" y="6219825"/>
            <a:ext cx="32480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Java roles must be declared!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Referencing Object via an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interface can be the type for a reference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At runtime these references point to concrete objects but only allow the client code to call the methods specified by the interface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class Bank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final Set&lt;BankCustomer&gt; customers =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new HashSet&lt;BankCustomer&gt;();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addCustomer(BankCustomer newCustomer)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customers.add(newCustomer);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void serviceAllCustomers()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for (BankCustomer c : customers)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  c.doBanking();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main program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Now we can interact with the bank using objects that implement the </a:t>
            </a:r>
            <a:r>
              <a:rPr lang="en-US" sz="2800" smtClean="0">
                <a:latin typeface="Courier New" pitchFamily="49" charset="0"/>
              </a:rPr>
              <a:t>BankCustomer</a:t>
            </a:r>
            <a:r>
              <a:rPr lang="en-US" sz="2800" smtClean="0"/>
              <a:t> interface</a:t>
            </a:r>
          </a:p>
          <a:p>
            <a:pPr lvl="1" eaLnBrk="1" hangingPunct="1"/>
            <a:r>
              <a:rPr lang="en-US" sz="2400" smtClean="0"/>
              <a:t>Example:</a:t>
            </a:r>
          </a:p>
          <a:p>
            <a:pPr lvl="2" eaLnBrk="1" hangingPunct="1">
              <a:buFontTx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class Main {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static void main(String[] args) {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Bank b = new Bank();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Human jane = new Human();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Robot r2d2 = new Robot();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b.addCustomer(jane);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b.addCustomer(r2d2);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b.serviceAllCustomers();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Anti-Example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class Bank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private final Set&lt;Human&gt; humanCustomers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new HashSet&lt;Human&gt;();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private final Set&lt;Robot&gt; robotCustomers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new HashSet&lt;Robot&gt;();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public void addCustomer(Human newCustomer)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humanCustomers.add(newCustomer);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public void addCustomer(Robot newCustomer)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robotCustomers.add(newCustomer);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public void serviceAllCustomers()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for (Human hc : humanCustomers)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  hc.doBanking();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	 for (Robot rc : robotCustomers)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  rc.doBanking();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05300" y="5521325"/>
            <a:ext cx="3819525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same main program would work</a:t>
            </a:r>
            <a:br>
              <a:rPr lang="en-US"/>
            </a:br>
            <a:r>
              <a:rPr lang="en-US"/>
              <a:t>How is this Bank better or worse?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Interfaces: The final word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467600" cy="4953000"/>
          </a:xfrm>
        </p:spPr>
        <p:txBody>
          <a:bodyPr/>
          <a:lstStyle/>
          <a:p>
            <a:pPr eaLnBrk="1" hangingPunct="1"/>
            <a:r>
              <a:rPr lang="en-US" sz="2400" smtClean="0"/>
              <a:t>Interfaces are a technique software engineers use to support </a:t>
            </a:r>
            <a:r>
              <a:rPr lang="en-US" sz="2400" i="1" smtClean="0"/>
              <a:t>information hiding</a:t>
            </a:r>
          </a:p>
          <a:p>
            <a:pPr lvl="1" eaLnBrk="1" hangingPunct="1"/>
            <a:endParaRPr lang="en-US" sz="2000" i="1" smtClean="0"/>
          </a:p>
          <a:p>
            <a:pPr lvl="1" eaLnBrk="1" hangingPunct="1"/>
            <a:r>
              <a:rPr lang="en-US" sz="2000" i="1" smtClean="0">
                <a:solidFill>
                  <a:schemeClr val="accent2"/>
                </a:solidFill>
              </a:rPr>
              <a:t>Information hiding</a:t>
            </a:r>
            <a:r>
              <a:rPr lang="en-US" sz="2000" smtClean="0"/>
              <a:t> is a fundamental and enduring concept of software engineering introduced in 1972 by David Parnas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In our example, the use of the </a:t>
            </a:r>
            <a:r>
              <a:rPr lang="en-US" sz="2000" smtClean="0">
                <a:latin typeface="Courier New" pitchFamily="49" charset="0"/>
              </a:rPr>
              <a:t>BankCustomer</a:t>
            </a:r>
            <a:r>
              <a:rPr lang="en-US" sz="2000" smtClean="0"/>
              <a:t> interface hides from the </a:t>
            </a:r>
            <a:r>
              <a:rPr lang="en-US" sz="2000" smtClean="0">
                <a:latin typeface="Courier New" pitchFamily="49" charset="0"/>
              </a:rPr>
              <a:t>Bank</a:t>
            </a:r>
            <a:r>
              <a:rPr lang="en-US" sz="2000" smtClean="0"/>
              <a:t> class all the other roles and behaviors its customer objects have—roles and behaviors the </a:t>
            </a:r>
            <a:r>
              <a:rPr lang="en-US" sz="2000" smtClean="0">
                <a:latin typeface="Courier New" pitchFamily="49" charset="0"/>
              </a:rPr>
              <a:t>Bank</a:t>
            </a:r>
            <a:r>
              <a:rPr lang="en-US" sz="2000" smtClean="0"/>
              <a:t> is not concerned about and should not know about</a:t>
            </a:r>
          </a:p>
        </p:txBody>
      </p:sp>
      <p:pic>
        <p:nvPicPr>
          <p:cNvPr id="10244" name="Picture 5" descr="j02333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3084513"/>
            <a:ext cx="184785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897188" y="6219825"/>
            <a:ext cx="27781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Design guidance page 227!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594</Words>
  <Application>Microsoft Office PowerPoint</Application>
  <PresentationFormat>On-screen Show (4:3)</PresentationFormat>
  <Paragraphs>106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Using Java   Interfaces</vt:lpstr>
      <vt:lpstr>Outline</vt:lpstr>
      <vt:lpstr>Interfaces</vt:lpstr>
      <vt:lpstr>Interfaces in Java</vt:lpstr>
      <vt:lpstr>Interfaces in Java</vt:lpstr>
      <vt:lpstr>Referencing Object via an Interface</vt:lpstr>
      <vt:lpstr>A main program</vt:lpstr>
      <vt:lpstr>An Anti-Example</vt:lpstr>
      <vt:lpstr>Interfaces: The final 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502</cp:revision>
  <dcterms:created xsi:type="dcterms:W3CDTF">2006-08-16T00:00:00Z</dcterms:created>
  <dcterms:modified xsi:type="dcterms:W3CDTF">2016-09-07T22:06:56Z</dcterms:modified>
</cp:coreProperties>
</file>