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0258" autoAdjust="0"/>
  </p:normalViewPr>
  <p:slideViewPr>
    <p:cSldViewPr>
      <p:cViewPr>
        <p:scale>
          <a:sx n="66" d="100"/>
          <a:sy n="66" d="100"/>
        </p:scale>
        <p:origin x="-4848" y="-192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6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7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375C3E8-4984-4F7F-8579-BD3FB90AE92F}" type="datetime3">
              <a:rPr lang="en-US" smtClean="0"/>
              <a:pPr/>
              <a:t>19 September 2016</a:t>
            </a:fld>
            <a:endParaRPr lang="en-US" smtClean="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D857B-DC1E-4FF4-8DBB-0228624CFF7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AssertionError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Thrown to indicate that an assertion has failed.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LinkageError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Subclasses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LinkageError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 that a class has some dependency on another class; however, the latter class has incompatibly changed after the compilation of the former class.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VirtualMachineError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Thrown to indicate that the Java Virtual Machine is broken or has run out of resources necessary for it to continue operating.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ABD3E-1973-4866-BE6E-8C27E14F8C1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0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Exceptions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 Practice</a:t>
            </a:r>
          </a:p>
        </p:txBody>
      </p:sp>
      <p:graphicFrame>
        <p:nvGraphicFramePr>
          <p:cNvPr id="443440" name="Group 48"/>
          <p:cNvGraphicFramePr>
            <a:graphicFrameLocks noGrp="1"/>
          </p:cNvGraphicFramePr>
          <p:nvPr>
            <p:ph idx="1"/>
          </p:nvPr>
        </p:nvGraphicFramePr>
        <p:xfrm>
          <a:off x="3657600" y="1295400"/>
          <a:ext cx="5029200" cy="4733290"/>
        </p:xfrm>
        <a:graphic>
          <a:graphicData uri="http://schemas.openxmlformats.org/drawingml/2006/table">
            <a:tbl>
              <a:tblPr/>
              <a:tblGrid>
                <a:gridCol w="2781191"/>
                <a:gridCol w="2248009"/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Exception</a:t>
                      </a:r>
                    </a:p>
                  </a:txBody>
                  <a:tcPr marL="150915" marR="15091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Occasion for Use</a:t>
                      </a:r>
                    </a:p>
                  </a:txBody>
                  <a:tcPr marL="150915" marR="15091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IllegalArgumentException</a:t>
                      </a:r>
                    </a:p>
                  </a:txBody>
                  <a:tcPr marL="150915" marR="150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Parameter value is inappropriate</a:t>
                      </a:r>
                    </a:p>
                  </a:txBody>
                  <a:tcPr marL="150915" marR="150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IllegalStateException</a:t>
                      </a:r>
                    </a:p>
                  </a:txBody>
                  <a:tcPr marL="150915" marR="150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Object state is inappropriate for method invocation</a:t>
                      </a:r>
                    </a:p>
                  </a:txBody>
                  <a:tcPr marL="150915" marR="150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NullPointerException</a:t>
                      </a:r>
                    </a:p>
                  </a:txBody>
                  <a:tcPr marL="150915" marR="150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Parameter value is null where prohibited</a:t>
                      </a:r>
                    </a:p>
                  </a:txBody>
                  <a:tcPr marL="150915" marR="150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IndexOutOfBoundsException</a:t>
                      </a:r>
                    </a:p>
                  </a:txBody>
                  <a:tcPr marL="150915" marR="150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Index parameter value is out of range</a:t>
                      </a:r>
                    </a:p>
                  </a:txBody>
                  <a:tcPr marL="150915" marR="150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ConcurrentModificationException</a:t>
                      </a:r>
                    </a:p>
                  </a:txBody>
                  <a:tcPr marL="150915" marR="150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Concurrent modification of object has been detected where prohibited</a:t>
                      </a:r>
                    </a:p>
                  </a:txBody>
                  <a:tcPr marL="150915" marR="150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UnsupportedOperationException</a:t>
                      </a:r>
                    </a:p>
                  </a:txBody>
                  <a:tcPr marL="150915" marR="150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Object does not support method</a:t>
                      </a:r>
                    </a:p>
                  </a:txBody>
                  <a:tcPr marL="150915" marR="150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3514725" cy="457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000" smtClean="0"/>
              <a:t>Reuse Subclasses of </a:t>
            </a:r>
            <a:r>
              <a:rPr lang="en-US" sz="2000" smtClean="0">
                <a:latin typeface="Courier New" pitchFamily="49" charset="0"/>
              </a:rPr>
              <a:t>RuntimeException</a:t>
            </a:r>
          </a:p>
          <a:p>
            <a:pPr eaLnBrk="1" hangingPunct="1"/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000" smtClean="0"/>
              <a:t>Avoid throwing/catching </a:t>
            </a:r>
            <a:r>
              <a:rPr lang="en-US" sz="2000" smtClean="0">
                <a:latin typeface="Courier New" pitchFamily="49" charset="0"/>
              </a:rPr>
              <a:t>Throwable</a:t>
            </a:r>
            <a:r>
              <a:rPr lang="en-US" sz="2000" smtClean="0"/>
              <a:t> or </a:t>
            </a:r>
            <a:r>
              <a:rPr lang="en-US" sz="2000" smtClean="0">
                <a:latin typeface="Courier New" pitchFamily="49" charset="0"/>
              </a:rPr>
              <a:t>Exception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Actually do something when you catch an exception</a:t>
            </a:r>
          </a:p>
          <a:p>
            <a:pPr lvl="1" eaLnBrk="1" hangingPunct="1"/>
            <a:r>
              <a:rPr lang="en-US" sz="1800" smtClean="0"/>
              <a:t>Avoid empty catch blocks—comment them to avoid the “is this intended? Or a bug?” thinking by the maintainer</a:t>
            </a:r>
          </a:p>
        </p:txBody>
      </p:sp>
      <p:pic>
        <p:nvPicPr>
          <p:cNvPr id="11294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0825" y="131763"/>
            <a:ext cx="1019175" cy="1285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Josh on Exceptions</a:t>
            </a:r>
          </a:p>
        </p:txBody>
      </p:sp>
      <p:sp>
        <p:nvSpPr>
          <p:cNvPr id="12291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Use exceptions only for exceptional conditions</a:t>
            </a:r>
          </a:p>
          <a:p>
            <a:pPr eaLnBrk="1" hangingPunct="1"/>
            <a:r>
              <a:rPr lang="en-US" sz="2400" smtClean="0"/>
              <a:t>Use checked exceptions for recoverable conditions and run-time exceptions for programming errors</a:t>
            </a:r>
          </a:p>
          <a:p>
            <a:pPr eaLnBrk="1" hangingPunct="1"/>
            <a:r>
              <a:rPr lang="en-US" sz="2400" smtClean="0"/>
              <a:t>Avoid unnecessary use of checked exceptions</a:t>
            </a:r>
          </a:p>
          <a:p>
            <a:pPr eaLnBrk="1" hangingPunct="1"/>
            <a:r>
              <a:rPr lang="en-US" sz="2400" smtClean="0"/>
              <a:t>Favor the use of standard exceptions</a:t>
            </a:r>
          </a:p>
          <a:p>
            <a:pPr eaLnBrk="1" hangingPunct="1"/>
            <a:r>
              <a:rPr lang="en-US" sz="2400" smtClean="0"/>
              <a:t>Throw exceptions appropriate to the abstraction</a:t>
            </a:r>
          </a:p>
          <a:p>
            <a:pPr eaLnBrk="1" hangingPunct="1"/>
            <a:r>
              <a:rPr lang="en-US" sz="2400" smtClean="0"/>
              <a:t>Document all exceptions thrown by each method</a:t>
            </a:r>
          </a:p>
          <a:p>
            <a:pPr eaLnBrk="1" hangingPunct="1"/>
            <a:r>
              <a:rPr lang="en-US" sz="2400" smtClean="0"/>
              <a:t>Include failure-capture information in detail messages</a:t>
            </a:r>
          </a:p>
          <a:p>
            <a:pPr eaLnBrk="1" hangingPunct="1"/>
            <a:r>
              <a:rPr lang="en-US" sz="2400" smtClean="0"/>
              <a:t>Strive for failure atomicity</a:t>
            </a:r>
          </a:p>
          <a:p>
            <a:pPr eaLnBrk="1" hangingPunct="1"/>
            <a:r>
              <a:rPr lang="en-US" sz="2400" smtClean="0"/>
              <a:t>Don’t ignore exceptions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 t="22333"/>
          <a:stretch>
            <a:fillRect/>
          </a:stretch>
        </p:blipFill>
        <p:spPr bwMode="auto">
          <a:xfrm>
            <a:off x="6172200" y="0"/>
            <a:ext cx="2590800" cy="134145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0913" y="5303838"/>
            <a:ext cx="1019175" cy="1285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084638" y="6172200"/>
            <a:ext cx="300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Items 39-47 of Effective Java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r>
              <a:rPr lang="en-US" b="1" dirty="0"/>
              <a:t>Checked:</a:t>
            </a:r>
            <a:r>
              <a:rPr lang="en-US" dirty="0"/>
              <a:t> </a:t>
            </a:r>
            <a:r>
              <a:rPr lang="en-US" dirty="0" smtClean="0"/>
              <a:t>Checked </a:t>
            </a:r>
            <a:r>
              <a:rPr lang="en-US" dirty="0"/>
              <a:t>at compile time.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some code </a:t>
            </a:r>
            <a:r>
              <a:rPr lang="en-US" dirty="0" smtClean="0"/>
              <a:t>throws </a:t>
            </a:r>
            <a:r>
              <a:rPr lang="en-US" dirty="0"/>
              <a:t>a checked exception, then the method must either handle the exception or it must specify the exception using </a:t>
            </a:r>
            <a:r>
              <a:rPr lang="en-US" i="1" dirty="0" smtClean="0"/>
              <a:t>throws </a:t>
            </a:r>
            <a:r>
              <a:rPr lang="en-US" dirty="0" smtClean="0"/>
              <a:t>keyword</a:t>
            </a:r>
            <a:r>
              <a:rPr lang="en-US" dirty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0129"/>
              </p:ext>
            </p:extLst>
          </p:nvPr>
        </p:nvGraphicFramePr>
        <p:xfrm>
          <a:off x="647700" y="3581400"/>
          <a:ext cx="7620000" cy="3306763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33067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import java.io.*;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class Main {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    public static void main(String[] </a:t>
                      </a:r>
                      <a:r>
                        <a:rPr lang="en-US" sz="1500" b="0" i="0" dirty="0" err="1">
                          <a:effectLst/>
                          <a:latin typeface="Consolas"/>
                        </a:rPr>
                        <a:t>args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) {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1500" b="0" i="0" dirty="0" err="1">
                          <a:effectLst/>
                          <a:latin typeface="Consolas"/>
                        </a:rPr>
                        <a:t>FileReader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 file = new </a:t>
                      </a:r>
                      <a:r>
                        <a:rPr lang="en-US" sz="1500" b="0" i="0" dirty="0" err="1">
                          <a:effectLst/>
                          <a:latin typeface="Consolas"/>
                        </a:rPr>
                        <a:t>FileReader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("C:\\test\\a.txt");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1500" b="0" i="0" dirty="0" err="1">
                          <a:effectLst/>
                          <a:latin typeface="Consolas"/>
                        </a:rPr>
                        <a:t>BufferedReader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 </a:t>
                      </a:r>
                      <a:r>
                        <a:rPr lang="en-US" sz="1500" b="0" i="0" dirty="0" err="1">
                          <a:effectLst/>
                          <a:latin typeface="Consolas"/>
                        </a:rPr>
                        <a:t>fileInput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 = new </a:t>
                      </a:r>
                      <a:r>
                        <a:rPr lang="en-US" sz="1500" b="0" i="0" dirty="0" err="1">
                          <a:effectLst/>
                          <a:latin typeface="Consolas"/>
                        </a:rPr>
                        <a:t>BufferedReader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(file</a:t>
                      </a:r>
                      <a:r>
                        <a:rPr lang="en-US" sz="1500" b="0" i="0" dirty="0" smtClean="0">
                          <a:effectLst/>
                          <a:latin typeface="Consolas"/>
                        </a:rPr>
                        <a:t>);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         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        // Print first 3 lines of file "C:\test\a.txt"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        for (</a:t>
                      </a:r>
                      <a:r>
                        <a:rPr lang="en-US" sz="1500" b="0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 counter = 0; counter &lt; 3; counter++) 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US" sz="1500" b="0" i="0" dirty="0" err="1">
                          <a:effectLst/>
                          <a:latin typeface="Consolas"/>
                        </a:rPr>
                        <a:t>System.out.println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US" sz="1500" b="0" i="0" dirty="0" err="1">
                          <a:effectLst/>
                          <a:latin typeface="Consolas"/>
                        </a:rPr>
                        <a:t>fileInput.readLine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());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         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1500" b="0" i="0" dirty="0" err="1">
                          <a:effectLst/>
                          <a:latin typeface="Consolas"/>
                        </a:rPr>
                        <a:t>fileInput.close</a:t>
                      </a:r>
                      <a:r>
                        <a:rPr lang="en-US" sz="1500" b="0" i="0" dirty="0">
                          <a:effectLst/>
                          <a:latin typeface="Consolas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US" sz="1500" b="0" i="0" dirty="0">
                          <a:effectLst/>
                          <a:latin typeface="Consolas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compile previous slide’s code: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4212" y="2099104"/>
            <a:ext cx="8266687" cy="114004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Exception in thread "main"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java.lang.RuntimeException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Uncompilable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source code - unreported exception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java.io.FileNotFoundException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must be caught or declared to be thrown at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Main.main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(Main.java:5)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9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Unchecked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Unchecked:</a:t>
            </a:r>
            <a:r>
              <a:rPr lang="en-US" dirty="0"/>
              <a:t> </a:t>
            </a:r>
            <a:r>
              <a:rPr lang="en-US" dirty="0" smtClean="0"/>
              <a:t>Not </a:t>
            </a:r>
            <a:r>
              <a:rPr lang="en-US" dirty="0"/>
              <a:t>checked at compiled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C++, all exceptions are </a:t>
            </a:r>
            <a:r>
              <a:rPr lang="en-US" dirty="0" smtClean="0"/>
              <a:t>unchecked -- not </a:t>
            </a:r>
            <a:r>
              <a:rPr lang="en-US" dirty="0"/>
              <a:t>forced by the compiler to either handle or specify the exception. </a:t>
            </a:r>
            <a:endParaRPr lang="en-US" dirty="0" smtClean="0"/>
          </a:p>
          <a:p>
            <a:r>
              <a:rPr lang="en-US" dirty="0" smtClean="0"/>
              <a:t>Up </a:t>
            </a:r>
            <a:r>
              <a:rPr lang="en-US" dirty="0"/>
              <a:t>to the programmers to be civilized, and specify or catch the exceptions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Java exceptions </a:t>
            </a:r>
            <a:r>
              <a:rPr lang="en-US" dirty="0" smtClean="0"/>
              <a:t>under</a:t>
            </a:r>
            <a:r>
              <a:rPr lang="en-US" dirty="0"/>
              <a:t> </a:t>
            </a:r>
            <a:r>
              <a:rPr lang="en-US" i="1" dirty="0"/>
              <a:t>Error </a:t>
            </a:r>
            <a:r>
              <a:rPr lang="en-US" dirty="0"/>
              <a:t>and </a:t>
            </a:r>
            <a:r>
              <a:rPr lang="en-US" i="1" dirty="0" err="1"/>
              <a:t>RuntimeException</a:t>
            </a:r>
            <a:r>
              <a:rPr lang="en-US" i="1" dirty="0"/>
              <a:t> </a:t>
            </a:r>
            <a:r>
              <a:rPr lang="en-US" dirty="0"/>
              <a:t>classes are unchecked exceptions, everything else under </a:t>
            </a:r>
            <a:r>
              <a:rPr lang="en-US" dirty="0" err="1"/>
              <a:t>throwable</a:t>
            </a:r>
            <a:r>
              <a:rPr lang="en-US" dirty="0"/>
              <a:t> is checked.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0"/>
            <a:ext cx="6629400" cy="67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95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http://www.geeksforgeeks.org/checked-vs-unchecked-exceptions-in-java/</a:t>
            </a:r>
          </a:p>
        </p:txBody>
      </p:sp>
    </p:spTree>
    <p:extLst>
      <p:ext uri="{BB962C8B-B14F-4D97-AF65-F5344CB8AC3E}">
        <p14:creationId xmlns:p14="http://schemas.microsoft.com/office/powerpoint/2010/main" val="25618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or Abuse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Consider the below Java snippet</a:t>
            </a:r>
          </a:p>
          <a:p>
            <a:pPr lvl="1"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try {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int i = 0;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while (true) 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   a[i++].f();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} catch (ArrayIndexOutOfBoundsException e) {}</a:t>
            </a:r>
          </a:p>
          <a:p>
            <a:pPr lvl="1" eaLnBrk="1" hangingPunct="1"/>
            <a:endParaRPr lang="en-US" sz="2000" smtClean="0">
              <a:latin typeface="Courier New" pitchFamily="49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0913" y="5303838"/>
            <a:ext cx="1019175" cy="1285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or Abuse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Consider the below Java snippet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import edu.afit.dbwrapper.Database;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import com.oracle.OracleQueryException;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try {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Database db = Database.getInstance();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db.setQuery(“select * from FOLKS”);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db.runQuery();  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} catch (OracleQueryException e) {}</a:t>
            </a:r>
          </a:p>
          <a:p>
            <a:pPr lvl="1" eaLnBrk="1" hangingPunct="1"/>
            <a:endParaRPr lang="en-US" sz="2000" smtClean="0">
              <a:latin typeface="Courier New" pitchFamily="49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0913" y="5303838"/>
            <a:ext cx="1019175" cy="1285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Exceptions</a:t>
            </a:r>
          </a:p>
          <a:p>
            <a:pPr lvl="1" eaLnBrk="1" hangingPunct="1"/>
            <a:r>
              <a:rPr lang="en-US" sz="2400" smtClean="0"/>
              <a:t>Motivation</a:t>
            </a:r>
          </a:p>
          <a:p>
            <a:pPr lvl="1" eaLnBrk="1" hangingPunct="1"/>
            <a:r>
              <a:rPr lang="en-US" sz="2400" smtClean="0"/>
              <a:t>What is </a:t>
            </a:r>
            <a:r>
              <a:rPr lang="en-US" sz="2400" i="1" smtClean="0"/>
              <a:t>structured exception handling</a:t>
            </a:r>
          </a:p>
          <a:p>
            <a:pPr lvl="1" eaLnBrk="1" hangingPunct="1"/>
            <a:r>
              <a:rPr lang="en-US" sz="2400" smtClean="0"/>
              <a:t>Examples</a:t>
            </a:r>
          </a:p>
          <a:p>
            <a:pPr lvl="1" eaLnBrk="1" hangingPunct="1"/>
            <a:r>
              <a:rPr lang="en-US" sz="2400" smtClean="0"/>
              <a:t>Exceptions in Java</a:t>
            </a:r>
          </a:p>
          <a:p>
            <a:pPr lvl="2" eaLnBrk="1" hangingPunct="1"/>
            <a:r>
              <a:rPr lang="en-US" sz="2000" smtClean="0"/>
              <a:t>How to throw an exception</a:t>
            </a:r>
          </a:p>
          <a:p>
            <a:pPr lvl="2" eaLnBrk="1" hangingPunct="1"/>
            <a:r>
              <a:rPr lang="en-US" sz="2000" smtClean="0"/>
              <a:t>How to catch an exception</a:t>
            </a:r>
          </a:p>
          <a:p>
            <a:pPr lvl="2" eaLnBrk="1" hangingPunct="1"/>
            <a:r>
              <a:rPr lang="en-US" sz="2000" smtClean="0"/>
              <a:t>Finally—critical code in the face of exceptional control flow</a:t>
            </a:r>
          </a:p>
          <a:p>
            <a:pPr lvl="1" eaLnBrk="1" hangingPunct="1"/>
            <a:r>
              <a:rPr lang="en-US" sz="2400" smtClean="0"/>
              <a:t>Best Practice</a:t>
            </a:r>
          </a:p>
          <a:p>
            <a:pPr lvl="2" eaLnBrk="1" hangingPunct="1"/>
            <a:r>
              <a:rPr lang="en-US" sz="2000" smtClean="0"/>
              <a:t>Josh on Exceptions (Effective Java)</a:t>
            </a:r>
          </a:p>
          <a:p>
            <a:pPr lvl="1"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“Why Have Structured Exception Handling?”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Compilers can prove the absence of some anomalous behaviors at runtime</a:t>
            </a:r>
          </a:p>
          <a:p>
            <a:pPr eaLnBrk="1" hangingPunct="1"/>
            <a:r>
              <a:rPr lang="en-US" sz="2400" smtClean="0"/>
              <a:t>What about everything else?</a:t>
            </a:r>
          </a:p>
          <a:p>
            <a:pPr lvl="1" eaLnBrk="1" hangingPunct="1"/>
            <a:r>
              <a:rPr lang="en-US" sz="2000" smtClean="0"/>
              <a:t>Early languages just crashed—they let the OS deal with the mess</a:t>
            </a:r>
          </a:p>
          <a:p>
            <a:pPr lvl="1" eaLnBrk="1" hangingPunct="1"/>
            <a:r>
              <a:rPr lang="en-US" sz="2000" smtClean="0"/>
              <a:t>Modern languages include structured exception handling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Structured exception handling</a:t>
            </a:r>
            <a:r>
              <a:rPr lang="en-US" sz="2400" smtClean="0"/>
              <a:t> is a principled way for the language to define its runtime behavior even in the presence of anomalous events</a:t>
            </a:r>
          </a:p>
          <a:p>
            <a:pPr lvl="1" eaLnBrk="1" hangingPunct="1"/>
            <a:r>
              <a:rPr lang="en-US" sz="2000" smtClean="0"/>
              <a:t>What does a C program do when dereferencing a </a:t>
            </a:r>
            <a:r>
              <a:rPr lang="en-US" sz="2000" smtClean="0">
                <a:latin typeface="Courier New" pitchFamily="49" charset="0"/>
              </a:rPr>
              <a:t>0</a:t>
            </a:r>
            <a:r>
              <a:rPr lang="en-US" sz="2000" smtClean="0"/>
              <a:t> pointer?</a:t>
            </a:r>
          </a:p>
          <a:p>
            <a:pPr lvl="1" eaLnBrk="1" hangingPunct="1"/>
            <a:r>
              <a:rPr lang="en-US" sz="2000" smtClean="0"/>
              <a:t>What does a Java program do when dereferencing a </a:t>
            </a:r>
            <a:r>
              <a:rPr lang="en-US" sz="2000" smtClean="0">
                <a:latin typeface="Courier New" pitchFamily="49" charset="0"/>
              </a:rPr>
              <a:t>null</a:t>
            </a:r>
            <a:r>
              <a:rPr lang="en-US" sz="2000" smtClean="0"/>
              <a:t> pointer?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725613" y="6165850"/>
            <a:ext cx="52355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Exceptions happen at runtime—not at compile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 seen this…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044" y="1295400"/>
            <a:ext cx="6125911" cy="4953000"/>
          </a:xfrm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71525" y="6257925"/>
            <a:ext cx="7502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Because exceptions happen at runtime—the default is to print a stack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Simple Example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/>
          <a:srcRect l="24638" t="9308" r="32768" b="30493"/>
          <a:stretch>
            <a:fillRect/>
          </a:stretch>
        </p:blipFill>
        <p:spPr bwMode="auto">
          <a:xfrm>
            <a:off x="57150" y="1498600"/>
            <a:ext cx="4638675" cy="5330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/>
          <a:srcRect l="24594" t="71764" r="26884"/>
          <a:stretch>
            <a:fillRect/>
          </a:stretch>
        </p:blipFill>
        <p:spPr bwMode="auto">
          <a:xfrm>
            <a:off x="4114800" y="2997200"/>
            <a:ext cx="4986338" cy="2359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4981575" y="1985963"/>
            <a:ext cx="3862388" cy="650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stack trace is the “path” through your code that raised the exception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4752975" y="5562600"/>
            <a:ext cx="422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Eclipse has hyperlinks to source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Exceptions in Java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4876800" y="1295400"/>
            <a:ext cx="3810000" cy="4953000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Courier New" pitchFamily="49" charset="0"/>
              </a:rPr>
              <a:t>Throwable</a:t>
            </a:r>
            <a:r>
              <a:rPr lang="en-US" sz="2000" smtClean="0"/>
              <a:t> is the base class for all exceptions</a:t>
            </a:r>
          </a:p>
          <a:p>
            <a:pPr eaLnBrk="1" hangingPunct="1"/>
            <a:r>
              <a:rPr lang="en-US" sz="2000" smtClean="0"/>
              <a:t>Java has </a:t>
            </a:r>
            <a:r>
              <a:rPr lang="en-US" sz="2000" i="1" smtClean="0">
                <a:solidFill>
                  <a:schemeClr val="accent2"/>
                </a:solidFill>
              </a:rPr>
              <a:t>checked</a:t>
            </a:r>
            <a:r>
              <a:rPr lang="en-US" sz="2000" smtClean="0"/>
              <a:t> and </a:t>
            </a:r>
            <a:r>
              <a:rPr lang="en-US" sz="2000" i="1" smtClean="0">
                <a:solidFill>
                  <a:schemeClr val="accent2"/>
                </a:solidFill>
              </a:rPr>
              <a:t>unchecked</a:t>
            </a:r>
            <a:r>
              <a:rPr lang="en-US" sz="2000" smtClean="0"/>
              <a:t> exceptions</a:t>
            </a:r>
          </a:p>
          <a:p>
            <a:pPr lvl="1" eaLnBrk="1" hangingPunct="1"/>
            <a:r>
              <a:rPr lang="en-US" sz="1800" smtClean="0"/>
              <a:t>Subclass </a:t>
            </a: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Exception</a:t>
            </a:r>
            <a:r>
              <a:rPr lang="en-US" sz="1800" smtClean="0"/>
              <a:t> for exceptions for things that can go wrong at runtime</a:t>
            </a:r>
          </a:p>
          <a:p>
            <a:pPr lvl="1" eaLnBrk="1" hangingPunct="1"/>
            <a:r>
              <a:rPr lang="en-US" sz="1800" smtClean="0"/>
              <a:t>Subclass </a:t>
            </a: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RuntimeException</a:t>
            </a:r>
            <a:r>
              <a:rPr lang="en-US" sz="1800" smtClean="0"/>
              <a:t> for things that can go wrong because you messed up</a:t>
            </a:r>
          </a:p>
          <a:p>
            <a:pPr lvl="1" eaLnBrk="1" hangingPunct="1"/>
            <a:r>
              <a:rPr lang="en-US" sz="1800" smtClean="0"/>
              <a:t>Subclass </a:t>
            </a: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Error</a:t>
            </a:r>
            <a:r>
              <a:rPr lang="en-US" sz="1800" smtClean="0"/>
              <a:t> for unrecoverable problems</a:t>
            </a:r>
          </a:p>
          <a:p>
            <a:pPr lvl="2" eaLnBrk="1" hangingPunct="1"/>
            <a:r>
              <a:rPr lang="en-US" sz="1400" smtClean="0"/>
              <a:t>One shouldn’t catch an error (except in test code)</a:t>
            </a: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852488" y="2125663"/>
            <a:ext cx="1260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Throwable</a:t>
            </a:r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1527175" y="3694113"/>
            <a:ext cx="1171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Exception</a:t>
            </a:r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280988" y="3694113"/>
            <a:ext cx="765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Error</a:t>
            </a:r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852488" y="5180013"/>
            <a:ext cx="2022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RuntimeException</a:t>
            </a:r>
          </a:p>
        </p:txBody>
      </p:sp>
      <p:sp>
        <p:nvSpPr>
          <p:cNvPr id="7176" name="AutoShape 11"/>
          <p:cNvSpPr>
            <a:spLocks noChangeArrowheads="1"/>
          </p:cNvSpPr>
          <p:nvPr/>
        </p:nvSpPr>
        <p:spPr bwMode="auto">
          <a:xfrm>
            <a:off x="1316038" y="2501900"/>
            <a:ext cx="360362" cy="3286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1931988" y="4070350"/>
            <a:ext cx="360362" cy="3286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AutoShape 14"/>
          <p:cNvSpPr>
            <a:spLocks noChangeArrowheads="1"/>
          </p:cNvSpPr>
          <p:nvPr/>
        </p:nvSpPr>
        <p:spPr bwMode="auto">
          <a:xfrm>
            <a:off x="477838" y="4070350"/>
            <a:ext cx="360362" cy="3286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9" name="AutoShape 15"/>
          <p:cNvSpPr>
            <a:spLocks noChangeArrowheads="1"/>
          </p:cNvSpPr>
          <p:nvPr/>
        </p:nvSpPr>
        <p:spPr bwMode="auto">
          <a:xfrm>
            <a:off x="1611313" y="5556250"/>
            <a:ext cx="360362" cy="3286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7180" name="AutoShape 16"/>
          <p:cNvCxnSpPr>
            <a:cxnSpLocks noChangeShapeType="1"/>
            <a:stCxn id="7176" idx="3"/>
            <a:endCxn id="7173" idx="0"/>
          </p:cNvCxnSpPr>
          <p:nvPr/>
        </p:nvCxnSpPr>
        <p:spPr bwMode="auto">
          <a:xfrm rot="16200000" flipH="1">
            <a:off x="1373188" y="2954338"/>
            <a:ext cx="863600" cy="615950"/>
          </a:xfrm>
          <a:prstGeom prst="curved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AutoShape 17"/>
          <p:cNvCxnSpPr>
            <a:cxnSpLocks noChangeShapeType="1"/>
            <a:stCxn id="7176" idx="3"/>
            <a:endCxn id="7174" idx="0"/>
          </p:cNvCxnSpPr>
          <p:nvPr/>
        </p:nvCxnSpPr>
        <p:spPr bwMode="auto">
          <a:xfrm rot="5400000">
            <a:off x="648494" y="2845594"/>
            <a:ext cx="863600" cy="833438"/>
          </a:xfrm>
          <a:prstGeom prst="curved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AutoShape 18"/>
          <p:cNvCxnSpPr>
            <a:cxnSpLocks noChangeShapeType="1"/>
            <a:stCxn id="7177" idx="3"/>
            <a:endCxn id="7175" idx="0"/>
          </p:cNvCxnSpPr>
          <p:nvPr/>
        </p:nvCxnSpPr>
        <p:spPr bwMode="auto">
          <a:xfrm rot="5400000">
            <a:off x="1597819" y="4664869"/>
            <a:ext cx="781050" cy="249238"/>
          </a:xfrm>
          <a:prstGeom prst="curved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Text Box 19"/>
          <p:cNvSpPr txBox="1">
            <a:spLocks noChangeArrowheads="1"/>
          </p:cNvSpPr>
          <p:nvPr/>
        </p:nvSpPr>
        <p:spPr bwMode="auto">
          <a:xfrm>
            <a:off x="3422650" y="3881438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7184" name="Text Box 21"/>
          <p:cNvSpPr txBox="1">
            <a:spLocks noChangeArrowheads="1"/>
          </p:cNvSpPr>
          <p:nvPr/>
        </p:nvSpPr>
        <p:spPr bwMode="auto">
          <a:xfrm>
            <a:off x="1760538" y="62658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7185" name="Text Box 22"/>
          <p:cNvSpPr txBox="1">
            <a:spLocks noChangeArrowheads="1"/>
          </p:cNvSpPr>
          <p:nvPr/>
        </p:nvSpPr>
        <p:spPr bwMode="auto">
          <a:xfrm>
            <a:off x="280988" y="518001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7186" name="AutoShape 23"/>
          <p:cNvCxnSpPr>
            <a:cxnSpLocks noChangeShapeType="1"/>
            <a:stCxn id="7178" idx="3"/>
            <a:endCxn id="7185" idx="0"/>
          </p:cNvCxnSpPr>
          <p:nvPr/>
        </p:nvCxnSpPr>
        <p:spPr bwMode="auto">
          <a:xfrm rot="5400000">
            <a:off x="184944" y="4706144"/>
            <a:ext cx="781050" cy="166688"/>
          </a:xfrm>
          <a:prstGeom prst="curvedConnector3">
            <a:avLst>
              <a:gd name="adj1" fmla="val 497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24"/>
          <p:cNvCxnSpPr>
            <a:cxnSpLocks noChangeShapeType="1"/>
            <a:stCxn id="7177" idx="3"/>
            <a:endCxn id="7183" idx="0"/>
          </p:cNvCxnSpPr>
          <p:nvPr/>
        </p:nvCxnSpPr>
        <p:spPr bwMode="auto">
          <a:xfrm rot="5400000" flipH="1" flipV="1">
            <a:off x="2614613" y="3379788"/>
            <a:ext cx="517525" cy="1520825"/>
          </a:xfrm>
          <a:prstGeom prst="curvedConnector5">
            <a:avLst>
              <a:gd name="adj1" fmla="val -43866"/>
              <a:gd name="adj2" fmla="val 48958"/>
              <a:gd name="adj3" fmla="val 144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8" name="AutoShape 25"/>
          <p:cNvCxnSpPr>
            <a:cxnSpLocks noChangeShapeType="1"/>
            <a:stCxn id="7179" idx="3"/>
            <a:endCxn id="7184" idx="0"/>
          </p:cNvCxnSpPr>
          <p:nvPr/>
        </p:nvCxnSpPr>
        <p:spPr bwMode="auto">
          <a:xfrm rot="16200000" flipH="1">
            <a:off x="1691482" y="5985669"/>
            <a:ext cx="381000" cy="179387"/>
          </a:xfrm>
          <a:prstGeom prst="curvedConnector3">
            <a:avLst>
              <a:gd name="adj1" fmla="val 49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89" name="Rectangle 27"/>
          <p:cNvSpPr>
            <a:spLocks noChangeArrowheads="1"/>
          </p:cNvSpPr>
          <p:nvPr/>
        </p:nvSpPr>
        <p:spPr bwMode="auto">
          <a:xfrm>
            <a:off x="1316038" y="3386138"/>
            <a:ext cx="2798762" cy="1328737"/>
          </a:xfrm>
          <a:prstGeom prst="rect">
            <a:avLst/>
          </a:prstGeom>
          <a:noFill/>
          <a:ln w="3810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0" name="Text Box 28"/>
          <p:cNvSpPr txBox="1">
            <a:spLocks noChangeArrowheads="1"/>
          </p:cNvSpPr>
          <p:nvPr/>
        </p:nvSpPr>
        <p:spPr bwMode="auto">
          <a:xfrm>
            <a:off x="3200400" y="43989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checked</a:t>
            </a:r>
          </a:p>
        </p:txBody>
      </p: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633788" y="5983288"/>
            <a:ext cx="5191125" cy="3762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Best Practice: Reuse standard exceptions whenever</a:t>
            </a:r>
          </a:p>
        </p:txBody>
      </p:sp>
      <p:pic>
        <p:nvPicPr>
          <p:cNvPr id="7192" name="Picture 30" descr="j01965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125663"/>
            <a:ext cx="1109663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3" name="AutoShape 31"/>
          <p:cNvSpPr>
            <a:spLocks/>
          </p:cNvSpPr>
          <p:nvPr/>
        </p:nvSpPr>
        <p:spPr bwMode="auto">
          <a:xfrm>
            <a:off x="3422650" y="5180013"/>
            <a:ext cx="1606550" cy="466725"/>
          </a:xfrm>
          <a:prstGeom prst="borderCallout1">
            <a:avLst>
              <a:gd name="adj1" fmla="val 17602"/>
              <a:gd name="adj2" fmla="val 104745"/>
              <a:gd name="adj3" fmla="val -30560"/>
              <a:gd name="adj4" fmla="val 12411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assert</a:t>
            </a:r>
            <a:r>
              <a:rPr lang="en-US" sz="1200"/>
              <a:t> </a:t>
            </a:r>
            <a:r>
              <a:rPr lang="en-US" sz="1200" b="0"/>
              <a:t>throws </a:t>
            </a:r>
            <a:r>
              <a:rPr lang="en-US" sz="1200">
                <a:latin typeface="Courier New" pitchFamily="49" charset="0"/>
              </a:rPr>
              <a:t>AssertionError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Throw an Exception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throw new IllegalStateException();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Exceptions are normal objects and can have constructor arguments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throw new IllegalArgumentException(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  “x value of “ + x +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  “ is larger than the board width of “ +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  board.width);</a:t>
            </a:r>
          </a:p>
          <a:p>
            <a:pPr lvl="1" eaLnBrk="1" hangingPunct="1"/>
            <a:r>
              <a:rPr lang="en-US" sz="2400" smtClean="0"/>
              <a:t>Make message as detailed as possible (so you understand what went wrong)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Catching an Exception/Must-run Code in the Face of Exceptions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Use a try-catch block to catch an exception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try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doSomething();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catch (IOException e)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throw new IllegalStateException(“lost my file”, 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a try-finally block when something must always run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ReadWriteLock l = new ReentrantReadWriteLock();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l.readLock().lock();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try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// do critical section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 finally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l.readLock().unlock();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  <a:endParaRPr lang="en-US" sz="2400" smtClean="0">
              <a:latin typeface="Courier New" pitchFamily="49" charset="0"/>
            </a:endParaRPr>
          </a:p>
        </p:txBody>
      </p:sp>
      <p:pic>
        <p:nvPicPr>
          <p:cNvPr id="9220" name="Picture 4" descr="MCj027968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9138" y="4479925"/>
            <a:ext cx="320198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finally block </a:t>
            </a:r>
            <a:r>
              <a:rPr lang="en-US" i="1" smtClean="0"/>
              <a:t>always</a:t>
            </a:r>
            <a:r>
              <a:rPr lang="en-US" smtClean="0"/>
              <a:t> gets run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/>
          <a:srcRect l="28406" t="19847" r="22641"/>
          <a:stretch>
            <a:fillRect/>
          </a:stretch>
        </p:blipFill>
        <p:spPr bwMode="auto">
          <a:xfrm>
            <a:off x="1830388" y="1201738"/>
            <a:ext cx="5761037" cy="5475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679</Words>
  <Application>Microsoft Office PowerPoint</Application>
  <PresentationFormat>On-screen Show (4:3)</PresentationFormat>
  <Paragraphs>158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Object Oriented Programming Using Java   Exceptions</vt:lpstr>
      <vt:lpstr>Outline</vt:lpstr>
      <vt:lpstr>“Why Have Structured Exception Handling?”</vt:lpstr>
      <vt:lpstr>Ever seen this…</vt:lpstr>
      <vt:lpstr>A Simple Example</vt:lpstr>
      <vt:lpstr>Exceptions in Java</vt:lpstr>
      <vt:lpstr>How to Throw an Exception</vt:lpstr>
      <vt:lpstr>Catching an Exception/Must-run Code in the Face of Exceptions</vt:lpstr>
      <vt:lpstr>The finally block always gets run</vt:lpstr>
      <vt:lpstr>Best Practice</vt:lpstr>
      <vt:lpstr>Josh on Exceptions</vt:lpstr>
      <vt:lpstr>Checked Exceptions</vt:lpstr>
      <vt:lpstr>PowerPoint Presentation</vt:lpstr>
      <vt:lpstr>Unchecked Exception</vt:lpstr>
      <vt:lpstr>PowerPoint Presentation</vt:lpstr>
      <vt:lpstr>Use or Abuse</vt:lpstr>
      <vt:lpstr>Use or Abuse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504</cp:revision>
  <dcterms:created xsi:type="dcterms:W3CDTF">2006-08-16T00:00:00Z</dcterms:created>
  <dcterms:modified xsi:type="dcterms:W3CDTF">2016-09-19T11:55:23Z</dcterms:modified>
</cp:coreProperties>
</file>