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1" autoAdjust="0"/>
    <p:restoredTop sz="99494" autoAdjust="0"/>
  </p:normalViewPr>
  <p:slideViewPr>
    <p:cSldViewPr>
      <p:cViewPr varScale="1">
        <p:scale>
          <a:sx n="168" d="100"/>
          <a:sy n="168" d="100"/>
        </p:scale>
        <p:origin x="-1908" y="-68"/>
      </p:cViewPr>
      <p:guideLst>
        <p:guide orient="horz" pos="5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-22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FCEE-F6CE-4B8D-9B1B-4676A6BB0AFB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997D2-2B4B-4713-992E-D7988F698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82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64091-E49F-4F14-951E-D59F416DB54B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BD3E-1973-4866-BE6E-8C27E14F8C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13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Air Force Institute of Technology</a:t>
            </a:r>
          </a:p>
          <a:p>
            <a:r>
              <a:rPr lang="en-US" smtClean="0"/>
              <a:t>Electrical and Computer Engineering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B803F82-8F8F-49DE-8D1D-AF320A378C67}" type="datetime3">
              <a:rPr lang="en-US" smtClean="0"/>
              <a:pPr/>
              <a:t>7 September 2016</a:t>
            </a:fld>
            <a:endParaRPr lang="en-US" smtClean="0"/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858FA9-7257-4B30-B435-A1F7633C264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762000"/>
          </a:xfrm>
          <a:prstGeom prst="rect">
            <a:avLst/>
          </a:prstGeom>
        </p:spPr>
        <p:txBody>
          <a:bodyPr/>
          <a:lstStyle>
            <a:lvl1pPr algn="l">
              <a:defRPr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 flipV="1">
            <a:off x="0" y="1066800"/>
            <a:ext cx="9144000" cy="476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8600" y="6324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1633ED-35B7-4A6A-847F-576322AB8A36}" type="slidenum">
              <a:rPr lang="en-US" sz="1600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593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Engineering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8F4A3-36A5-4157-BB00-7A6E2ED69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5943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0" y="304800"/>
            <a:ext cx="9144000" cy="83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303" tIns="50151" rIns="100303" bIns="50151">
            <a:spAutoFit/>
          </a:bodyPr>
          <a:lstStyle/>
          <a:p>
            <a:pPr algn="ctr" defTabSz="1003300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Air Force Institute of Technology</a:t>
            </a:r>
            <a:endParaRPr lang="en-US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981200"/>
          </a:xfrm>
        </p:spPr>
        <p:txBody>
          <a:bodyPr>
            <a:noAutofit/>
          </a:bodyPr>
          <a:lstStyle/>
          <a:p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Oriented Programming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Getting GUI</a:t>
            </a:r>
            <a:endParaRPr lang="en-US" sz="2800" dirty="0"/>
          </a:p>
        </p:txBody>
      </p:sp>
      <p:pic>
        <p:nvPicPr>
          <p:cNvPr id="7" name="Picture 28" descr="AFITCamp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3733800"/>
            <a:ext cx="9144000" cy="1219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Scott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Nykl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PhD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Eclipse exercise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Eclipse helps you with inner classes</a:t>
            </a:r>
          </a:p>
          <a:p>
            <a:pPr lvl="1" eaLnBrk="1" hangingPunct="1"/>
            <a:r>
              <a:rPr lang="en-US" sz="2000" smtClean="0"/>
              <a:t>When you type </a:t>
            </a:r>
            <a:r>
              <a:rPr lang="en-US" sz="1400" b="1" smtClean="0">
                <a:solidFill>
                  <a:schemeClr val="accent2"/>
                </a:solidFill>
                <a:latin typeface="Courier New" pitchFamily="49" charset="0"/>
              </a:rPr>
              <a:t>new ActionListener(){}</a:t>
            </a:r>
            <a:r>
              <a:rPr lang="en-US" sz="2000" smtClean="0"/>
              <a:t> it will fill in the unimplemented methods (correctly) for you</a:t>
            </a:r>
          </a:p>
          <a:p>
            <a:pPr eaLnBrk="1" hangingPunct="1"/>
            <a:r>
              <a:rPr lang="en-US" sz="2400" smtClean="0"/>
              <a:t>Let’s change the program to take two clicks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25" y="3340100"/>
            <a:ext cx="2857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52813" y="4873625"/>
            <a:ext cx="2857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668588" y="4411663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CLICK!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019800" y="5916613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CLICK!</a:t>
            </a:r>
          </a:p>
        </p:txBody>
      </p:sp>
      <p:pic>
        <p:nvPicPr>
          <p:cNvPr id="11272" name="Picture 8" descr="j02333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8213" y="5999163"/>
            <a:ext cx="842962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 solution</a:t>
            </a:r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2"/>
          <a:srcRect l="25221" t="5817" r="21097" b="55035"/>
          <a:stretch>
            <a:fillRect/>
          </a:stretch>
        </p:blipFill>
        <p:spPr bwMode="auto">
          <a:xfrm>
            <a:off x="1481138" y="1066800"/>
            <a:ext cx="6459537" cy="57673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0" y="2709863"/>
            <a:ext cx="14097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Remember </a:t>
            </a:r>
            <a:r>
              <a:rPr lang="en-US">
                <a:solidFill>
                  <a:schemeClr val="accent2"/>
                </a:solidFill>
              </a:rPr>
              <a:t>final</a:t>
            </a:r>
            <a:r>
              <a:rPr lang="en-US"/>
              <a:t> is required!</a:t>
            </a:r>
          </a:p>
        </p:txBody>
      </p:sp>
      <p:sp>
        <p:nvSpPr>
          <p:cNvPr id="12293" name="Line 6"/>
          <p:cNvSpPr>
            <a:spLocks noChangeShapeType="1"/>
          </p:cNvSpPr>
          <p:nvPr/>
        </p:nvSpPr>
        <p:spPr bwMode="auto">
          <a:xfrm>
            <a:off x="1255713" y="3068638"/>
            <a:ext cx="1255712" cy="44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exercises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2914650"/>
            <a:ext cx="3508375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238" y="1784350"/>
            <a:ext cx="45116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5327650" y="2182813"/>
            <a:ext cx="214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Refresh problems!!!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Mini music video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8275" y="1581150"/>
            <a:ext cx="4748213" cy="474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Getting started</a:t>
            </a:r>
          </a:p>
          <a:p>
            <a:pPr lvl="1" eaLnBrk="1" hangingPunct="1"/>
            <a:r>
              <a:rPr lang="en-US" smtClean="0"/>
              <a:t>SimpleGUI</a:t>
            </a:r>
          </a:p>
          <a:p>
            <a:pPr eaLnBrk="1" hangingPunct="1"/>
            <a:r>
              <a:rPr lang="en-US" smtClean="0"/>
              <a:t>The Observer Pattern</a:t>
            </a:r>
          </a:p>
          <a:p>
            <a:pPr lvl="1" eaLnBrk="1" hangingPunct="1"/>
            <a:r>
              <a:rPr lang="en-US" smtClean="0"/>
              <a:t>Reacting to events</a:t>
            </a:r>
          </a:p>
          <a:p>
            <a:pPr eaLnBrk="1" hangingPunct="1"/>
            <a:r>
              <a:rPr lang="en-US" smtClean="0"/>
              <a:t>Java Programs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a Simple GUI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a frame (a JFrame)</a:t>
            </a:r>
          </a:p>
          <a:p>
            <a:pPr lvl="1">
              <a:spcAft>
                <a:spcPts val="1200"/>
              </a:spcAft>
              <a:buFontTx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JFrame frame = new JFrame();</a:t>
            </a:r>
          </a:p>
          <a:p>
            <a:r>
              <a:rPr lang="en-US" smtClean="0"/>
              <a:t>Make a widget (button, text field, etc.)</a:t>
            </a:r>
          </a:p>
          <a:p>
            <a:pPr lvl="1">
              <a:spcAft>
                <a:spcPts val="1200"/>
              </a:spcAft>
              <a:buFontTx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JButton button = new JButton("Click me");</a:t>
            </a:r>
          </a:p>
          <a:p>
            <a:r>
              <a:rPr lang="en-US" smtClean="0"/>
              <a:t>Add the widget to the frame</a:t>
            </a:r>
          </a:p>
          <a:p>
            <a:pPr lvl="1">
              <a:spcAft>
                <a:spcPts val="1200"/>
              </a:spcAft>
              <a:buFontTx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frame.getContentPane().add(button);</a:t>
            </a:r>
          </a:p>
          <a:p>
            <a:r>
              <a:rPr lang="en-US" smtClean="0"/>
              <a:t>Display it (give it a size and make it visible)</a:t>
            </a:r>
          </a:p>
          <a:p>
            <a:pPr lvl="1">
              <a:buFontTx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frame.setSize(300,300);</a:t>
            </a:r>
          </a:p>
          <a:p>
            <a:pPr lvl="1">
              <a:buFontTx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frame.setVisible(true);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GUI</a:t>
            </a:r>
          </a:p>
        </p:txBody>
      </p:sp>
      <p:pic>
        <p:nvPicPr>
          <p:cNvPr id="5123" name="Picture 9"/>
          <p:cNvPicPr>
            <a:picLocks noChangeAspect="1" noChangeArrowheads="1"/>
          </p:cNvPicPr>
          <p:nvPr/>
        </p:nvPicPr>
        <p:blipFill>
          <a:blip r:embed="rId2"/>
          <a:srcRect l="28510" t="11279" r="15094" b="45117"/>
          <a:stretch>
            <a:fillRect/>
          </a:stretch>
        </p:blipFill>
        <p:spPr bwMode="auto">
          <a:xfrm>
            <a:off x="271463" y="2717800"/>
            <a:ext cx="6037262" cy="35591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512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50" y="274638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Line 11"/>
          <p:cNvSpPr>
            <a:spLocks noChangeShapeType="1"/>
          </p:cNvSpPr>
          <p:nvPr/>
        </p:nvSpPr>
        <p:spPr bwMode="auto">
          <a:xfrm flipV="1">
            <a:off x="4897438" y="666750"/>
            <a:ext cx="1411287" cy="381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26" name="Line 12"/>
          <p:cNvSpPr>
            <a:spLocks noChangeShapeType="1"/>
          </p:cNvSpPr>
          <p:nvPr/>
        </p:nvSpPr>
        <p:spPr bwMode="auto">
          <a:xfrm flipV="1">
            <a:off x="5284788" y="1984375"/>
            <a:ext cx="2076450" cy="311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27" name="Text Box 13"/>
          <p:cNvSpPr txBox="1">
            <a:spLocks noChangeArrowheads="1"/>
          </p:cNvSpPr>
          <p:nvPr/>
        </p:nvSpPr>
        <p:spPr bwMode="auto">
          <a:xfrm>
            <a:off x="131763" y="6372225"/>
            <a:ext cx="8867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Use </a:t>
            </a:r>
            <a:r>
              <a:rPr lang="en-US" b="0">
                <a:solidFill>
                  <a:schemeClr val="accent2"/>
                </a:solidFill>
                <a:latin typeface="Courier New" pitchFamily="49" charset="0"/>
              </a:rPr>
              <a:t>final</a:t>
            </a:r>
            <a:r>
              <a:rPr lang="en-US" b="0"/>
              <a:t> as much as possible…Why? Because anonymous inner classes can reference them</a:t>
            </a:r>
          </a:p>
        </p:txBody>
      </p:sp>
      <p:sp>
        <p:nvSpPr>
          <p:cNvPr id="5128" name="Line 14"/>
          <p:cNvSpPr>
            <a:spLocks noChangeShapeType="1"/>
          </p:cNvSpPr>
          <p:nvPr/>
        </p:nvSpPr>
        <p:spPr bwMode="auto">
          <a:xfrm flipV="1">
            <a:off x="6308725" y="666750"/>
            <a:ext cx="2324100" cy="407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29" name="Text Box 15"/>
          <p:cNvSpPr txBox="1">
            <a:spLocks noChangeArrowheads="1"/>
          </p:cNvSpPr>
          <p:nvPr/>
        </p:nvSpPr>
        <p:spPr bwMode="auto">
          <a:xfrm>
            <a:off x="7077075" y="4014788"/>
            <a:ext cx="1781175" cy="925512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Can’t we use the button to exit?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Event-driven programming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Who is in control of SimpleGUI?  You or SWING?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How is this different from other Java programs we have written?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The Observer Pattern (Gang of Four)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Defines a one-to-many dependency between objects so that when one object changes state, all of its dependents are notified and updated automatically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113" y="3184525"/>
            <a:ext cx="2857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676400" y="4273550"/>
            <a:ext cx="1009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CLICK!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V="1">
            <a:off x="3889375" y="2944813"/>
            <a:ext cx="2495550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3889375" y="3703638"/>
            <a:ext cx="249555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3889375" y="3703638"/>
            <a:ext cx="3208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6384925" y="2657475"/>
            <a:ext cx="712788" cy="5270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7097713" y="3319463"/>
            <a:ext cx="806450" cy="7683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6353175" y="3997325"/>
            <a:ext cx="449263" cy="5524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5718175" y="4754563"/>
            <a:ext cx="2579688" cy="6508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Observer objects to the click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1470025" y="5903913"/>
            <a:ext cx="1358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Subject</a:t>
            </a:r>
          </a:p>
        </p:txBody>
      </p:sp>
      <p:sp>
        <p:nvSpPr>
          <p:cNvPr id="7182" name="Text Box 15"/>
          <p:cNvSpPr txBox="1">
            <a:spLocks noChangeArrowheads="1"/>
          </p:cNvSpPr>
          <p:nvPr/>
        </p:nvSpPr>
        <p:spPr bwMode="auto">
          <a:xfrm>
            <a:off x="6034088" y="5903913"/>
            <a:ext cx="1536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Observer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Observer Pattern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You can think of this as an OO “callback” from the subject (e.g., the button) to the observers (e.g., our program)</a:t>
            </a:r>
          </a:p>
          <a:p>
            <a:pPr eaLnBrk="1" hangingPunct="1"/>
            <a:r>
              <a:rPr lang="en-US" sz="2400" smtClean="0"/>
              <a:t>The subject is not directly coupled to the observer</a:t>
            </a:r>
          </a:p>
          <a:p>
            <a:pPr lvl="1" eaLnBrk="1" hangingPunct="1"/>
            <a:r>
              <a:rPr lang="en-US" sz="2000" smtClean="0"/>
              <a:t>SWING has to ship without our program!</a:t>
            </a:r>
          </a:p>
          <a:p>
            <a:pPr eaLnBrk="1" hangingPunct="1"/>
            <a:r>
              <a:rPr lang="en-US" sz="2400" smtClean="0"/>
              <a:t>Thus our program ACTS-AS a button observer</a:t>
            </a:r>
          </a:p>
          <a:p>
            <a:pPr lvl="1" eaLnBrk="1" hangingPunct="1"/>
            <a:r>
              <a:rPr lang="en-US" sz="2000" smtClean="0"/>
              <a:t>An interface is used!</a:t>
            </a:r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1141413" y="4087813"/>
            <a:ext cx="1069975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 Narrow" pitchFamily="34" charset="0"/>
              </a:rPr>
              <a:t>«interface»</a:t>
            </a:r>
            <a:br>
              <a:rPr lang="en-US" sz="1600">
                <a:latin typeface="Arial Narrow" pitchFamily="34" charset="0"/>
              </a:rPr>
            </a:br>
            <a:r>
              <a:rPr lang="en-US" sz="1600">
                <a:latin typeface="Arial Narrow" pitchFamily="34" charset="0"/>
              </a:rPr>
              <a:t>Observer</a:t>
            </a:r>
          </a:p>
        </p:txBody>
      </p:sp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1141413" y="4678363"/>
            <a:ext cx="106997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>
                <a:latin typeface="Arial Narrow" pitchFamily="34" charset="0"/>
              </a:rPr>
              <a:t>notify()</a:t>
            </a:r>
          </a:p>
        </p:txBody>
      </p:sp>
      <p:sp>
        <p:nvSpPr>
          <p:cNvPr id="8198" name="Text Box 8"/>
          <p:cNvSpPr txBox="1">
            <a:spLocks noChangeArrowheads="1"/>
          </p:cNvSpPr>
          <p:nvPr/>
        </p:nvSpPr>
        <p:spPr bwMode="auto">
          <a:xfrm>
            <a:off x="5554663" y="4119563"/>
            <a:ext cx="2065337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Arial Narrow" pitchFamily="34" charset="0"/>
              </a:rPr>
              <a:t>Subject</a:t>
            </a:r>
          </a:p>
        </p:txBody>
      </p:sp>
      <p:sp>
        <p:nvSpPr>
          <p:cNvPr id="8199" name="Text Box 9"/>
          <p:cNvSpPr txBox="1">
            <a:spLocks noChangeArrowheads="1"/>
          </p:cNvSpPr>
          <p:nvPr/>
        </p:nvSpPr>
        <p:spPr bwMode="auto">
          <a:xfrm>
            <a:off x="5554663" y="4471988"/>
            <a:ext cx="2065337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>
                <a:latin typeface="Arial Narrow" pitchFamily="34" charset="0"/>
              </a:rPr>
              <a:t>registerObserver()</a:t>
            </a:r>
            <a:br>
              <a:rPr lang="en-US" sz="1600">
                <a:latin typeface="Arial Narrow" pitchFamily="34" charset="0"/>
              </a:rPr>
            </a:br>
            <a:r>
              <a:rPr lang="en-US" sz="1600">
                <a:latin typeface="Arial Narrow" pitchFamily="34" charset="0"/>
              </a:rPr>
              <a:t>removeObserver()</a:t>
            </a:r>
            <a:br>
              <a:rPr lang="en-US" sz="1600">
                <a:latin typeface="Arial Narrow" pitchFamily="34" charset="0"/>
              </a:rPr>
            </a:br>
            <a:r>
              <a:rPr lang="en-US" sz="1600">
                <a:latin typeface="Arial Narrow" pitchFamily="34" charset="0"/>
              </a:rPr>
              <a:t>notifyObservers()</a:t>
            </a:r>
          </a:p>
        </p:txBody>
      </p:sp>
      <p:sp>
        <p:nvSpPr>
          <p:cNvPr id="8200" name="Text Box 10"/>
          <p:cNvSpPr txBox="1">
            <a:spLocks noChangeArrowheads="1"/>
          </p:cNvSpPr>
          <p:nvPr/>
        </p:nvSpPr>
        <p:spPr bwMode="auto">
          <a:xfrm>
            <a:off x="155575" y="5937250"/>
            <a:ext cx="164465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 Narrow" pitchFamily="34" charset="0"/>
              </a:rPr>
              <a:t>ConcreteObserver</a:t>
            </a:r>
          </a:p>
        </p:txBody>
      </p:sp>
      <p:sp>
        <p:nvSpPr>
          <p:cNvPr id="8201" name="Text Box 11"/>
          <p:cNvSpPr txBox="1">
            <a:spLocks noChangeArrowheads="1"/>
          </p:cNvSpPr>
          <p:nvPr/>
        </p:nvSpPr>
        <p:spPr bwMode="auto">
          <a:xfrm>
            <a:off x="155575" y="6283325"/>
            <a:ext cx="164465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>
                <a:latin typeface="Arial Narrow" pitchFamily="34" charset="0"/>
              </a:rPr>
              <a:t>notify()</a:t>
            </a:r>
          </a:p>
        </p:txBody>
      </p:sp>
      <p:sp>
        <p:nvSpPr>
          <p:cNvPr id="8202" name="Text Box 12"/>
          <p:cNvSpPr txBox="1">
            <a:spLocks noChangeArrowheads="1"/>
          </p:cNvSpPr>
          <p:nvPr/>
        </p:nvSpPr>
        <p:spPr bwMode="auto">
          <a:xfrm>
            <a:off x="2211388" y="5937250"/>
            <a:ext cx="164465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 Narrow" pitchFamily="34" charset="0"/>
              </a:rPr>
              <a:t>ConcreteObserver</a:t>
            </a:r>
          </a:p>
        </p:txBody>
      </p:sp>
      <p:sp>
        <p:nvSpPr>
          <p:cNvPr id="8203" name="Text Box 13"/>
          <p:cNvSpPr txBox="1">
            <a:spLocks noChangeArrowheads="1"/>
          </p:cNvSpPr>
          <p:nvPr/>
        </p:nvSpPr>
        <p:spPr bwMode="auto">
          <a:xfrm>
            <a:off x="2211388" y="6283325"/>
            <a:ext cx="164465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>
                <a:latin typeface="Arial Narrow" pitchFamily="34" charset="0"/>
              </a:rPr>
              <a:t>notify()</a:t>
            </a:r>
          </a:p>
        </p:txBody>
      </p:sp>
      <p:sp>
        <p:nvSpPr>
          <p:cNvPr id="8204" name="AutoShape 14"/>
          <p:cNvSpPr>
            <a:spLocks noChangeArrowheads="1"/>
          </p:cNvSpPr>
          <p:nvPr/>
        </p:nvSpPr>
        <p:spPr bwMode="auto">
          <a:xfrm>
            <a:off x="1536700" y="5024438"/>
            <a:ext cx="263525" cy="3460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8205" name="AutoShape 15"/>
          <p:cNvCxnSpPr>
            <a:cxnSpLocks noChangeShapeType="1"/>
            <a:stCxn id="8204" idx="3"/>
            <a:endCxn id="8202" idx="0"/>
          </p:cNvCxnSpPr>
          <p:nvPr/>
        </p:nvCxnSpPr>
        <p:spPr bwMode="auto">
          <a:xfrm rot="16200000" flipH="1">
            <a:off x="2067719" y="4971257"/>
            <a:ext cx="566737" cy="1365250"/>
          </a:xfrm>
          <a:prstGeom prst="curved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8206" name="AutoShape 16"/>
          <p:cNvCxnSpPr>
            <a:cxnSpLocks noChangeShapeType="1"/>
            <a:stCxn id="8204" idx="3"/>
            <a:endCxn id="8200" idx="0"/>
          </p:cNvCxnSpPr>
          <p:nvPr/>
        </p:nvCxnSpPr>
        <p:spPr bwMode="auto">
          <a:xfrm rot="5400000">
            <a:off x="1039813" y="5308600"/>
            <a:ext cx="566737" cy="690563"/>
          </a:xfrm>
          <a:prstGeom prst="curved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8207" name="AutoShape 17"/>
          <p:cNvCxnSpPr>
            <a:cxnSpLocks noChangeShapeType="1"/>
            <a:stCxn id="8199" idx="1"/>
            <a:endCxn id="8196" idx="3"/>
          </p:cNvCxnSpPr>
          <p:nvPr/>
        </p:nvCxnSpPr>
        <p:spPr bwMode="auto">
          <a:xfrm rot="10800000">
            <a:off x="2211388" y="4383088"/>
            <a:ext cx="3343275" cy="50641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208" name="Text Box 18"/>
          <p:cNvSpPr txBox="1">
            <a:spLocks noChangeArrowheads="1"/>
          </p:cNvSpPr>
          <p:nvPr/>
        </p:nvSpPr>
        <p:spPr bwMode="auto">
          <a:xfrm>
            <a:off x="2211388" y="40878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8209" name="Text Box 19"/>
          <p:cNvSpPr txBox="1">
            <a:spLocks noChangeArrowheads="1"/>
          </p:cNvSpPr>
          <p:nvPr/>
        </p:nvSpPr>
        <p:spPr bwMode="auto">
          <a:xfrm>
            <a:off x="4953000" y="5988050"/>
            <a:ext cx="1968500" cy="3667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This is the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Our Program Observing JButton</a:t>
            </a: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565150" y="1489075"/>
            <a:ext cx="1790700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Arial Narrow" pitchFamily="34" charset="0"/>
              </a:rPr>
              <a:t>«interface»</a:t>
            </a:r>
            <a:br>
              <a:rPr lang="en-US" sz="1600">
                <a:latin typeface="Arial Narrow" pitchFamily="34" charset="0"/>
              </a:rPr>
            </a:br>
            <a:r>
              <a:rPr lang="en-US" sz="1600">
                <a:latin typeface="Arial Narrow" pitchFamily="34" charset="0"/>
              </a:rPr>
              <a:t>ActionListener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565150" y="2079625"/>
            <a:ext cx="17907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>
                <a:latin typeface="Arial Narrow" pitchFamily="34" charset="0"/>
              </a:rPr>
              <a:t>actionPerformed()</a:t>
            </a:r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5554663" y="1520825"/>
            <a:ext cx="2065337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Arial Narrow" pitchFamily="34" charset="0"/>
              </a:rPr>
              <a:t>JButton</a:t>
            </a:r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5554663" y="1873250"/>
            <a:ext cx="2065337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>
                <a:latin typeface="Arial Narrow" pitchFamily="34" charset="0"/>
              </a:rPr>
              <a:t>addActionListener()</a:t>
            </a:r>
            <a:br>
              <a:rPr lang="en-US" sz="1600">
                <a:latin typeface="Arial Narrow" pitchFamily="34" charset="0"/>
              </a:rPr>
            </a:br>
            <a:r>
              <a:rPr lang="en-US" sz="1600">
                <a:latin typeface="Arial Narrow" pitchFamily="34" charset="0"/>
              </a:rPr>
              <a:t>removeActionListener()</a:t>
            </a:r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155575" y="3338513"/>
            <a:ext cx="164465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Arial Narrow" pitchFamily="34" charset="0"/>
              </a:rPr>
              <a:t>OurProgram ?</a:t>
            </a:r>
          </a:p>
        </p:txBody>
      </p:sp>
      <p:sp>
        <p:nvSpPr>
          <p:cNvPr id="9224" name="Text Box 9"/>
          <p:cNvSpPr txBox="1">
            <a:spLocks noChangeArrowheads="1"/>
          </p:cNvSpPr>
          <p:nvPr/>
        </p:nvSpPr>
        <p:spPr bwMode="auto">
          <a:xfrm>
            <a:off x="155575" y="3684588"/>
            <a:ext cx="164465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>
                <a:latin typeface="Arial Narrow" pitchFamily="34" charset="0"/>
              </a:rPr>
              <a:t>actionPerformed()</a:t>
            </a:r>
          </a:p>
        </p:txBody>
      </p:sp>
      <p:sp>
        <p:nvSpPr>
          <p:cNvPr id="9225" name="AutoShape 12"/>
          <p:cNvSpPr>
            <a:spLocks noChangeArrowheads="1"/>
          </p:cNvSpPr>
          <p:nvPr/>
        </p:nvSpPr>
        <p:spPr bwMode="auto">
          <a:xfrm>
            <a:off x="1536700" y="2425700"/>
            <a:ext cx="263525" cy="3460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9226" name="AutoShape 14"/>
          <p:cNvCxnSpPr>
            <a:cxnSpLocks noChangeShapeType="1"/>
            <a:stCxn id="9225" idx="3"/>
            <a:endCxn id="9223" idx="0"/>
          </p:cNvCxnSpPr>
          <p:nvPr/>
        </p:nvCxnSpPr>
        <p:spPr bwMode="auto">
          <a:xfrm rot="5400000">
            <a:off x="1039813" y="2709862"/>
            <a:ext cx="566738" cy="690563"/>
          </a:xfrm>
          <a:prstGeom prst="curved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9227" name="AutoShape 15"/>
          <p:cNvCxnSpPr>
            <a:cxnSpLocks noChangeShapeType="1"/>
            <a:stCxn id="9222" idx="1"/>
            <a:endCxn id="9219" idx="3"/>
          </p:cNvCxnSpPr>
          <p:nvPr/>
        </p:nvCxnSpPr>
        <p:spPr bwMode="auto">
          <a:xfrm rot="10800000">
            <a:off x="2355850" y="1784350"/>
            <a:ext cx="3198813" cy="384175"/>
          </a:xfrm>
          <a:prstGeom prst="curvedConnector3">
            <a:avLst>
              <a:gd name="adj1" fmla="val 4997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228" name="Text Box 16"/>
          <p:cNvSpPr txBox="1">
            <a:spLocks noChangeArrowheads="1"/>
          </p:cNvSpPr>
          <p:nvPr/>
        </p:nvSpPr>
        <p:spPr bwMode="auto">
          <a:xfrm>
            <a:off x="2306638" y="14890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9229" name="Text Box 33"/>
          <p:cNvSpPr txBox="1">
            <a:spLocks noChangeArrowheads="1"/>
          </p:cNvSpPr>
          <p:nvPr/>
        </p:nvSpPr>
        <p:spPr bwMode="auto">
          <a:xfrm>
            <a:off x="2522538" y="4087813"/>
            <a:ext cx="1069975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 Narrow" pitchFamily="34" charset="0"/>
              </a:rPr>
              <a:t>«interface»</a:t>
            </a:r>
            <a:br>
              <a:rPr lang="en-US" sz="1600">
                <a:latin typeface="Arial Narrow" pitchFamily="34" charset="0"/>
              </a:rPr>
            </a:br>
            <a:r>
              <a:rPr lang="en-US" sz="1600">
                <a:latin typeface="Arial Narrow" pitchFamily="34" charset="0"/>
              </a:rPr>
              <a:t>Observer</a:t>
            </a:r>
          </a:p>
        </p:txBody>
      </p:sp>
      <p:sp>
        <p:nvSpPr>
          <p:cNvPr id="9230" name="Text Box 34"/>
          <p:cNvSpPr txBox="1">
            <a:spLocks noChangeArrowheads="1"/>
          </p:cNvSpPr>
          <p:nvPr/>
        </p:nvSpPr>
        <p:spPr bwMode="auto">
          <a:xfrm>
            <a:off x="2522538" y="4678363"/>
            <a:ext cx="106997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>
                <a:latin typeface="Arial Narrow" pitchFamily="34" charset="0"/>
              </a:rPr>
              <a:t>notify()</a:t>
            </a:r>
          </a:p>
        </p:txBody>
      </p:sp>
      <p:sp>
        <p:nvSpPr>
          <p:cNvPr id="9231" name="Text Box 35"/>
          <p:cNvSpPr txBox="1">
            <a:spLocks noChangeArrowheads="1"/>
          </p:cNvSpPr>
          <p:nvPr/>
        </p:nvSpPr>
        <p:spPr bwMode="auto">
          <a:xfrm>
            <a:off x="6935788" y="4119563"/>
            <a:ext cx="2065337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Arial Narrow" pitchFamily="34" charset="0"/>
              </a:rPr>
              <a:t>Subject</a:t>
            </a:r>
          </a:p>
        </p:txBody>
      </p:sp>
      <p:sp>
        <p:nvSpPr>
          <p:cNvPr id="9232" name="Text Box 36"/>
          <p:cNvSpPr txBox="1">
            <a:spLocks noChangeArrowheads="1"/>
          </p:cNvSpPr>
          <p:nvPr/>
        </p:nvSpPr>
        <p:spPr bwMode="auto">
          <a:xfrm>
            <a:off x="6935788" y="4471988"/>
            <a:ext cx="2065337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>
                <a:latin typeface="Arial Narrow" pitchFamily="34" charset="0"/>
              </a:rPr>
              <a:t>registerObserver()</a:t>
            </a:r>
            <a:br>
              <a:rPr lang="en-US" sz="1600">
                <a:latin typeface="Arial Narrow" pitchFamily="34" charset="0"/>
              </a:rPr>
            </a:br>
            <a:r>
              <a:rPr lang="en-US" sz="1600">
                <a:latin typeface="Arial Narrow" pitchFamily="34" charset="0"/>
              </a:rPr>
              <a:t>removeObserver()</a:t>
            </a:r>
            <a:br>
              <a:rPr lang="en-US" sz="1600">
                <a:latin typeface="Arial Narrow" pitchFamily="34" charset="0"/>
              </a:rPr>
            </a:br>
            <a:r>
              <a:rPr lang="en-US" sz="1600">
                <a:latin typeface="Arial Narrow" pitchFamily="34" charset="0"/>
              </a:rPr>
              <a:t>notifyObservers()</a:t>
            </a:r>
          </a:p>
        </p:txBody>
      </p:sp>
      <p:sp>
        <p:nvSpPr>
          <p:cNvPr id="9233" name="Text Box 37"/>
          <p:cNvSpPr txBox="1">
            <a:spLocks noChangeArrowheads="1"/>
          </p:cNvSpPr>
          <p:nvPr/>
        </p:nvSpPr>
        <p:spPr bwMode="auto">
          <a:xfrm>
            <a:off x="1536700" y="5937250"/>
            <a:ext cx="164465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 Narrow" pitchFamily="34" charset="0"/>
              </a:rPr>
              <a:t>ConcreteObserver</a:t>
            </a:r>
          </a:p>
        </p:txBody>
      </p:sp>
      <p:sp>
        <p:nvSpPr>
          <p:cNvPr id="9234" name="Text Box 38"/>
          <p:cNvSpPr txBox="1">
            <a:spLocks noChangeArrowheads="1"/>
          </p:cNvSpPr>
          <p:nvPr/>
        </p:nvSpPr>
        <p:spPr bwMode="auto">
          <a:xfrm>
            <a:off x="1536700" y="6283325"/>
            <a:ext cx="164465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>
                <a:latin typeface="Arial Narrow" pitchFamily="34" charset="0"/>
              </a:rPr>
              <a:t>notify()</a:t>
            </a:r>
          </a:p>
        </p:txBody>
      </p:sp>
      <p:sp>
        <p:nvSpPr>
          <p:cNvPr id="9235" name="Text Box 39"/>
          <p:cNvSpPr txBox="1">
            <a:spLocks noChangeArrowheads="1"/>
          </p:cNvSpPr>
          <p:nvPr/>
        </p:nvSpPr>
        <p:spPr bwMode="auto">
          <a:xfrm>
            <a:off x="3592513" y="5937250"/>
            <a:ext cx="164465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 Narrow" pitchFamily="34" charset="0"/>
              </a:rPr>
              <a:t>ConcreteObserver</a:t>
            </a:r>
          </a:p>
        </p:txBody>
      </p:sp>
      <p:sp>
        <p:nvSpPr>
          <p:cNvPr id="9236" name="Text Box 40"/>
          <p:cNvSpPr txBox="1">
            <a:spLocks noChangeArrowheads="1"/>
          </p:cNvSpPr>
          <p:nvPr/>
        </p:nvSpPr>
        <p:spPr bwMode="auto">
          <a:xfrm>
            <a:off x="3592513" y="6283325"/>
            <a:ext cx="164465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>
                <a:latin typeface="Arial Narrow" pitchFamily="34" charset="0"/>
              </a:rPr>
              <a:t>notify()</a:t>
            </a:r>
          </a:p>
        </p:txBody>
      </p:sp>
      <p:sp>
        <p:nvSpPr>
          <p:cNvPr id="9237" name="AutoShape 41"/>
          <p:cNvSpPr>
            <a:spLocks noChangeArrowheads="1"/>
          </p:cNvSpPr>
          <p:nvPr/>
        </p:nvSpPr>
        <p:spPr bwMode="auto">
          <a:xfrm>
            <a:off x="2917825" y="5024438"/>
            <a:ext cx="263525" cy="3460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9238" name="AutoShape 42"/>
          <p:cNvCxnSpPr>
            <a:cxnSpLocks noChangeShapeType="1"/>
            <a:stCxn id="9237" idx="3"/>
            <a:endCxn id="9235" idx="0"/>
          </p:cNvCxnSpPr>
          <p:nvPr/>
        </p:nvCxnSpPr>
        <p:spPr bwMode="auto">
          <a:xfrm rot="16200000" flipH="1">
            <a:off x="3448844" y="4971257"/>
            <a:ext cx="566737" cy="1365250"/>
          </a:xfrm>
          <a:prstGeom prst="curved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9239" name="AutoShape 43"/>
          <p:cNvCxnSpPr>
            <a:cxnSpLocks noChangeShapeType="1"/>
            <a:stCxn id="9237" idx="3"/>
            <a:endCxn id="9233" idx="0"/>
          </p:cNvCxnSpPr>
          <p:nvPr/>
        </p:nvCxnSpPr>
        <p:spPr bwMode="auto">
          <a:xfrm rot="5400000">
            <a:off x="2420938" y="5308600"/>
            <a:ext cx="566737" cy="690563"/>
          </a:xfrm>
          <a:prstGeom prst="curved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9240" name="AutoShape 44"/>
          <p:cNvCxnSpPr>
            <a:cxnSpLocks noChangeShapeType="1"/>
            <a:stCxn id="9232" idx="1"/>
            <a:endCxn id="9229" idx="3"/>
          </p:cNvCxnSpPr>
          <p:nvPr/>
        </p:nvCxnSpPr>
        <p:spPr bwMode="auto">
          <a:xfrm rot="10800000">
            <a:off x="3592513" y="4383088"/>
            <a:ext cx="3343275" cy="50641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241" name="Text Box 45"/>
          <p:cNvSpPr txBox="1">
            <a:spLocks noChangeArrowheads="1"/>
          </p:cNvSpPr>
          <p:nvPr/>
        </p:nvSpPr>
        <p:spPr bwMode="auto">
          <a:xfrm>
            <a:off x="3592513" y="40878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9242" name="Text Box 46"/>
          <p:cNvSpPr txBox="1">
            <a:spLocks noChangeArrowheads="1"/>
          </p:cNvSpPr>
          <p:nvPr/>
        </p:nvSpPr>
        <p:spPr bwMode="auto">
          <a:xfrm>
            <a:off x="4633913" y="3846513"/>
            <a:ext cx="920750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Pattern</a:t>
            </a:r>
          </a:p>
        </p:txBody>
      </p:sp>
      <p:sp>
        <p:nvSpPr>
          <p:cNvPr id="9243" name="Line 48"/>
          <p:cNvSpPr>
            <a:spLocks noChangeShapeType="1"/>
          </p:cNvSpPr>
          <p:nvPr/>
        </p:nvSpPr>
        <p:spPr bwMode="auto">
          <a:xfrm>
            <a:off x="2092325" y="3684588"/>
            <a:ext cx="5176838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44" name="Text Box 63"/>
          <p:cNvSpPr txBox="1">
            <a:spLocks noChangeArrowheads="1"/>
          </p:cNvSpPr>
          <p:nvPr/>
        </p:nvSpPr>
        <p:spPr bwMode="auto">
          <a:xfrm>
            <a:off x="3703638" y="3154363"/>
            <a:ext cx="2781300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Our program and JButton</a:t>
            </a:r>
          </a:p>
        </p:txBody>
      </p:sp>
      <p:sp>
        <p:nvSpPr>
          <p:cNvPr id="9245" name="Line 65"/>
          <p:cNvSpPr>
            <a:spLocks noChangeShapeType="1"/>
          </p:cNvSpPr>
          <p:nvPr/>
        </p:nvSpPr>
        <p:spPr bwMode="auto">
          <a:xfrm>
            <a:off x="2306638" y="2463800"/>
            <a:ext cx="742950" cy="1566863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46" name="Line 66"/>
          <p:cNvSpPr>
            <a:spLocks noChangeShapeType="1"/>
          </p:cNvSpPr>
          <p:nvPr/>
        </p:nvSpPr>
        <p:spPr bwMode="auto">
          <a:xfrm>
            <a:off x="1536700" y="4119563"/>
            <a:ext cx="555625" cy="1817687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47" name="Line 67"/>
          <p:cNvSpPr>
            <a:spLocks noChangeShapeType="1"/>
          </p:cNvSpPr>
          <p:nvPr/>
        </p:nvSpPr>
        <p:spPr bwMode="auto">
          <a:xfrm>
            <a:off x="7269163" y="2463800"/>
            <a:ext cx="728662" cy="1566863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48" name="Text Box 68"/>
          <p:cNvSpPr txBox="1">
            <a:spLocks noChangeArrowheads="1"/>
          </p:cNvSpPr>
          <p:nvPr/>
        </p:nvSpPr>
        <p:spPr bwMode="auto">
          <a:xfrm>
            <a:off x="7697788" y="2892425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i="1">
                <a:solidFill>
                  <a:srgbClr val="969696"/>
                </a:solidFill>
              </a:rPr>
              <a:t>mapping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Click to exit</a:t>
            </a:r>
          </a:p>
        </p:txBody>
      </p:sp>
      <p:sp>
        <p:nvSpPr>
          <p:cNvPr id="1024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We’ll use an </a:t>
            </a:r>
            <a:r>
              <a:rPr lang="en-US" sz="2800" i="1" smtClean="0"/>
              <a:t>anonymous inner class</a:t>
            </a:r>
            <a:endParaRPr lang="en-US" sz="2800" smtClean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 l="25035" t="5817" r="21846" b="62920"/>
          <a:stretch>
            <a:fillRect/>
          </a:stretch>
        </p:blipFill>
        <p:spPr bwMode="auto">
          <a:xfrm>
            <a:off x="203200" y="2005013"/>
            <a:ext cx="6678613" cy="48133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024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6600" y="2681288"/>
            <a:ext cx="2857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Text Box 9"/>
          <p:cNvSpPr txBox="1">
            <a:spLocks noChangeArrowheads="1"/>
          </p:cNvSpPr>
          <p:nvPr/>
        </p:nvSpPr>
        <p:spPr bwMode="auto">
          <a:xfrm>
            <a:off x="6959600" y="4829175"/>
            <a:ext cx="2095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new</a:t>
            </a:r>
            <a:r>
              <a:rPr lang="en-US"/>
              <a:t> </a:t>
            </a:r>
            <a:r>
              <a:rPr lang="en-US" b="0"/>
              <a:t>on an interface?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1317625" y="4672013"/>
            <a:ext cx="4848225" cy="1058862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1806</TotalTime>
  <Words>374</Words>
  <Application>Microsoft Office PowerPoint</Application>
  <PresentationFormat>On-screen Show (4:3)</PresentationFormat>
  <Paragraphs>86</Paragraphs>
  <Slides>13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Object Oriented Programming Using Java   Getting GUI</vt:lpstr>
      <vt:lpstr>Outline</vt:lpstr>
      <vt:lpstr>Making a Simple GUI</vt:lpstr>
      <vt:lpstr>Simple GUI</vt:lpstr>
      <vt:lpstr>Event-driven programming</vt:lpstr>
      <vt:lpstr>The Observer Pattern (Gang of Four)</vt:lpstr>
      <vt:lpstr>The Observer Pattern</vt:lpstr>
      <vt:lpstr>Our Program Observing JButton</vt:lpstr>
      <vt:lpstr>Click to exit</vt:lpstr>
      <vt:lpstr>Eclipse exercise</vt:lpstr>
      <vt:lpstr>One solution</vt:lpstr>
      <vt:lpstr>Java exercises</vt:lpstr>
      <vt:lpstr>Mini music video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Committee Update</dc:title>
  <dc:creator>me</dc:creator>
  <cp:lastModifiedBy>user</cp:lastModifiedBy>
  <cp:revision>501</cp:revision>
  <dcterms:created xsi:type="dcterms:W3CDTF">2006-08-16T00:00:00Z</dcterms:created>
  <dcterms:modified xsi:type="dcterms:W3CDTF">2016-09-07T21:59:35Z</dcterms:modified>
</cp:coreProperties>
</file>