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1" autoAdjust="0"/>
    <p:restoredTop sz="99494" autoAdjust="0"/>
  </p:normalViewPr>
  <p:slideViewPr>
    <p:cSldViewPr>
      <p:cViewPr>
        <p:scale>
          <a:sx n="150" d="100"/>
          <a:sy n="150" d="100"/>
        </p:scale>
        <p:origin x="-2428" y="-456"/>
      </p:cViewPr>
      <p:guideLst>
        <p:guide orient="horz" pos="5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-229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FCEE-F6CE-4B8D-9B1B-4676A6BB0AFB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997D2-2B4B-4713-992E-D7988F6989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58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64091-E49F-4F14-951E-D59F416DB54B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ABD3E-1973-4866-BE6E-8C27E14F8C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45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762000"/>
          </a:xfrm>
          <a:prstGeom prst="rect">
            <a:avLst/>
          </a:prstGeom>
        </p:spPr>
        <p:txBody>
          <a:bodyPr/>
          <a:lstStyle>
            <a:lvl1pPr algn="l">
              <a:defRPr sz="4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 flipV="1">
            <a:off x="0" y="1066800"/>
            <a:ext cx="9144000" cy="476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48600" y="63246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1633ED-35B7-4A6A-847F-576322AB8A36}" type="slidenum">
              <a:rPr lang="en-US" sz="1600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593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Engineering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8F4A3-36A5-4157-BB00-7A6E2ED69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0" y="304800"/>
            <a:ext cx="9144000" cy="83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303" tIns="50151" rIns="100303" bIns="50151">
            <a:spAutoFit/>
          </a:bodyPr>
          <a:lstStyle/>
          <a:p>
            <a:pPr algn="ctr" defTabSz="1003300">
              <a:defRPr/>
            </a:pPr>
            <a:r>
              <a:rPr 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Air Force Institute of Technology</a:t>
            </a:r>
            <a:endParaRPr lang="en-US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1981200"/>
          </a:xfrm>
        </p:spPr>
        <p:txBody>
          <a:bodyPr>
            <a:noAutofit/>
          </a:bodyPr>
          <a:lstStyle/>
          <a:p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Oriented Programming</a:t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</a:t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Odds &amp; Ends</a:t>
            </a:r>
            <a:endParaRPr lang="en-US" sz="2800" dirty="0"/>
          </a:p>
        </p:txBody>
      </p:sp>
      <p:pic>
        <p:nvPicPr>
          <p:cNvPr id="7" name="Picture 28" descr="AFITCamp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054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3733800"/>
            <a:ext cx="9144000" cy="1219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Scott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Nykl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 smtClean="0">
                <a:latin typeface="+mj-lt"/>
                <a:ea typeface="+mj-ea"/>
                <a:cs typeface="+mj-cs"/>
              </a:rPr>
              <a:t>Bldg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642, 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Rm 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203</a:t>
            </a:r>
            <a:endParaRPr lang="en-US" sz="20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255-3636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x4395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Victim of the Slasher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does the program print?</a:t>
            </a:r>
          </a:p>
          <a:p>
            <a:pPr lvl="1" eaLnBrk="1" hangingPunct="1">
              <a:buFontTx/>
              <a:buNone/>
            </a:pPr>
            <a:endParaRPr lang="en-US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1800" b="1" smtClean="0">
                <a:solidFill>
                  <a:schemeClr val="accent2"/>
                </a:solidFill>
                <a:latin typeface="Courier New" pitchFamily="49" charset="0"/>
              </a:rPr>
              <a:t>package edu.afit.puzzles;</a:t>
            </a:r>
          </a:p>
          <a:p>
            <a:pPr lvl="1" eaLnBrk="1" hangingPunct="1">
              <a:buFontTx/>
              <a:buNone/>
            </a:pPr>
            <a:endParaRPr lang="en-US" sz="1800" b="1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1800" b="1" smtClean="0">
                <a:solidFill>
                  <a:schemeClr val="accent2"/>
                </a:solidFill>
                <a:latin typeface="Courier New" pitchFamily="49" charset="0"/>
              </a:rPr>
              <a:t>public class Me {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solidFill>
                  <a:schemeClr val="accent2"/>
                </a:solidFill>
                <a:latin typeface="Courier New" pitchFamily="49" charset="0"/>
              </a:rPr>
              <a:t>	public static void main(String[] args) {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solidFill>
                  <a:schemeClr val="accent2"/>
                </a:solidFill>
                <a:latin typeface="Courier New" pitchFamily="49" charset="0"/>
              </a:rPr>
              <a:t>		System.out.println(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solidFill>
                  <a:schemeClr val="accent2"/>
                </a:solidFill>
                <a:latin typeface="Courier New" pitchFamily="49" charset="0"/>
              </a:rPr>
              <a:t>      Me.class.getName().replaceAll(".", "/") +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solidFill>
                  <a:schemeClr val="accent2"/>
                </a:solidFill>
                <a:latin typeface="Courier New" pitchFamily="49" charset="0"/>
              </a:rPr>
              <a:t>      ".class");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solidFill>
                  <a:schemeClr val="accent2"/>
                </a:solidFill>
                <a:latin typeface="Courier New" pitchFamily="49" charset="0"/>
              </a:rPr>
              <a:t>	}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Victim of the Slasher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It prints “///////////////////.class”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replaceAll</a:t>
            </a:r>
            <a:r>
              <a:rPr lang="en-US" sz="2400" smtClean="0"/>
              <a:t> takes a regular expression</a:t>
            </a:r>
          </a:p>
          <a:p>
            <a:pPr lvl="1" eaLnBrk="1" hangingPunct="1"/>
            <a:r>
              <a:rPr lang="en-US" sz="2000" smtClean="0"/>
              <a:t>“.” means any character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Fix: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replaceAll(“\\.", "/")</a:t>
            </a:r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/>
            <a:r>
              <a:rPr lang="en-US" sz="2400" smtClean="0"/>
              <a:t>Be careful when using unfamiliar library methods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Dupe of URL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What does the program print?</a:t>
            </a:r>
          </a:p>
          <a:p>
            <a:pPr lvl="1" eaLnBrk="1" hangingPunct="1">
              <a:buFontTx/>
              <a:buNone/>
            </a:pPr>
            <a:endParaRPr lang="en-US" sz="2400" dirty="0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public class </a:t>
            </a:r>
            <a:r>
              <a:rPr 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BrowserTest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 {</a:t>
            </a:r>
          </a:p>
          <a:p>
            <a:pPr lvl="1" eaLnBrk="1" hangingPunct="1">
              <a:buFontTx/>
              <a:buNone/>
            </a:pP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	public static void main(String[] </a:t>
            </a:r>
            <a:r>
              <a:rPr 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args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) {</a:t>
            </a:r>
          </a:p>
          <a:p>
            <a:pPr lvl="1" eaLnBrk="1" hangingPunct="1">
              <a:buFontTx/>
              <a:buNone/>
            </a:pP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		</a:t>
            </a:r>
            <a:r>
              <a:rPr 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System.out.print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("</a:t>
            </a:r>
            <a:r>
              <a:rPr 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iexplore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:");</a:t>
            </a:r>
          </a:p>
          <a:p>
            <a:pPr lvl="1" eaLnBrk="1" hangingPunct="1">
              <a:buFontTx/>
              <a:buNone/>
            </a:pP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		http://www.google.com</a:t>
            </a:r>
          </a:p>
          <a:p>
            <a:pPr lvl="1" eaLnBrk="1" hangingPunct="1">
              <a:buFontTx/>
              <a:buNone/>
            </a:pP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		</a:t>
            </a:r>
            <a:r>
              <a:rPr 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System.out.println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(":maximize");</a:t>
            </a:r>
          </a:p>
          <a:p>
            <a:pPr lvl="1" eaLnBrk="1" hangingPunct="1">
              <a:buFontTx/>
              <a:buNone/>
            </a:pP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	}</a:t>
            </a:r>
          </a:p>
          <a:p>
            <a:pPr lvl="1" eaLnBrk="1" hangingPunct="1">
              <a:buFontTx/>
              <a:buNone/>
            </a:pP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Dupe of URL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It prints “</a:t>
            </a:r>
            <a:r>
              <a:rPr lang="en-US" sz="2800" dirty="0" err="1" smtClean="0"/>
              <a:t>iexplore</a:t>
            </a:r>
            <a:r>
              <a:rPr lang="en-US" sz="2800" dirty="0" smtClean="0"/>
              <a:t>::maximize”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The “URL” that appears is a statement label followed by and end-of-line comment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Misleading comments and extraneous code cause </a:t>
            </a:r>
            <a:r>
              <a:rPr lang="en-US" sz="2800" dirty="0" err="1" smtClean="0"/>
              <a:t>confustion</a:t>
            </a:r>
            <a:endParaRPr lang="en-US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48200"/>
            <a:ext cx="43338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295400"/>
            <a:ext cx="25241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095875"/>
            <a:ext cx="23050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Hello, Goodbye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What does the program print?</a:t>
            </a:r>
          </a:p>
          <a:p>
            <a:pPr lvl="1"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public class HelloGoodbye {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	public static void main(String[] args) {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		try {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			System.out.println("Hello world");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			System.exit(0);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		} finally {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			System.out.println("Goodbye world");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		}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	}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Hello, Goodbye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It prints “Hello world”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The System.exit method halts the execution of the current thread and all others dead in their tracks</a:t>
            </a:r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Oddity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following method determines whether its sole argument is an odd number.  Does it work?</a:t>
            </a:r>
          </a:p>
          <a:p>
            <a:pPr lvl="1" eaLnBrk="1" hangingPunct="1">
              <a:buFontTx/>
              <a:buNone/>
            </a:pPr>
            <a:endParaRPr lang="en-US" sz="2400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public static boolean isOdd(int i) {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  return i % 2 == 1;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endParaRPr lang="en-US" sz="2400" smtClean="0">
              <a:latin typeface="Courier New" pitchFamily="49" charset="0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661150" y="6491288"/>
            <a:ext cx="248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Puzzlers [Bloch Gafter]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Oddity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No! When the remainder operator returns a nonzero result, it has the same sign as its left operand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Test your methods with negative, zero, and positive values</a:t>
            </a:r>
          </a:p>
          <a:p>
            <a:pPr lvl="1" eaLnBrk="1" hangingPunct="1"/>
            <a:r>
              <a:rPr lang="en-US" sz="2000" smtClean="0"/>
              <a:t>Use JUnit (nicely integrated into Eclipse)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Easy to fix: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public static boolean isOdd(int i) {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  return i % 2 != 0;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r>
              <a:rPr lang="en-US" sz="1800" smtClean="0"/>
              <a:t>faster: </a:t>
            </a: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return (i &amp; 1) != 0;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Long Division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What does the program print?</a:t>
            </a:r>
          </a:p>
          <a:p>
            <a:pPr lvl="1" eaLnBrk="1" hangingPunct="1">
              <a:buFontTx/>
              <a:buNone/>
            </a:pPr>
            <a:endParaRPr lang="en-US" sz="2400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urier New" pitchFamily="49" charset="0"/>
              </a:rPr>
              <a:t>public class LongDivision {</a:t>
            </a:r>
          </a:p>
          <a:p>
            <a:pPr lvl="1" eaLnBrk="1" hangingPunct="1"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urier New" pitchFamily="49" charset="0"/>
              </a:rPr>
              <a:t>	public static void main(String[] args) {</a:t>
            </a:r>
          </a:p>
          <a:p>
            <a:pPr lvl="1" eaLnBrk="1" hangingPunct="1"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urier New" pitchFamily="49" charset="0"/>
              </a:rPr>
              <a:t>		final long MICROS_PER_DAY = 24*60*60*1000*1000;</a:t>
            </a:r>
          </a:p>
          <a:p>
            <a:pPr lvl="1" eaLnBrk="1" hangingPunct="1"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urier New" pitchFamily="49" charset="0"/>
              </a:rPr>
              <a:t>		final long MILLIS_PER_DAY = 24*60*60*1000;</a:t>
            </a:r>
          </a:p>
          <a:p>
            <a:pPr lvl="1" eaLnBrk="1" hangingPunct="1"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urier New" pitchFamily="49" charset="0"/>
              </a:rPr>
              <a:t>		System.out.println(MICROS_PER_DAY / MILLIS_PER_DAY);</a:t>
            </a:r>
          </a:p>
          <a:p>
            <a:pPr lvl="1" eaLnBrk="1" hangingPunct="1"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urier New" pitchFamily="49" charset="0"/>
              </a:rPr>
              <a:t>	}</a:t>
            </a:r>
          </a:p>
          <a:p>
            <a:pPr lvl="1" eaLnBrk="1" hangingPunct="1"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Long Division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It prints “5”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When working with numbers, watch out for overflow—it’s a silent killer</a:t>
            </a:r>
          </a:p>
          <a:p>
            <a:pPr eaLnBrk="1" hangingPunct="1"/>
            <a:r>
              <a:rPr lang="en-US" sz="2400" smtClean="0"/>
              <a:t>Just because a variable is large enough to hold a result doesn’t mean the computation leading to the result is the correct type</a:t>
            </a:r>
          </a:p>
          <a:p>
            <a:pPr lvl="1" eaLnBrk="1" hangingPunct="1">
              <a:buFontTx/>
              <a:buNone/>
            </a:pPr>
            <a:r>
              <a:rPr lang="en-US" sz="1400" b="1" smtClean="0">
                <a:solidFill>
                  <a:schemeClr val="accent2"/>
                </a:solidFill>
                <a:latin typeface="Courier New" pitchFamily="49" charset="0"/>
              </a:rPr>
              <a:t>		final long MICROS_PER_DAY = 24L*60*60*1000*1000;</a:t>
            </a:r>
          </a:p>
          <a:p>
            <a:pPr lvl="1" eaLnBrk="1" hangingPunct="1">
              <a:buFontTx/>
              <a:buNone/>
            </a:pPr>
            <a:r>
              <a:rPr lang="en-US" sz="1400" b="1" smtClean="0">
                <a:solidFill>
                  <a:schemeClr val="accent2"/>
                </a:solidFill>
                <a:latin typeface="Courier New" pitchFamily="49" charset="0"/>
              </a:rPr>
              <a:t>		final long MILLIS_PER_DAY = 24L*60*60*1000;</a:t>
            </a:r>
            <a:endParaRPr lang="en-US" sz="2000" smtClean="0"/>
          </a:p>
          <a:p>
            <a:pPr eaLnBrk="1" hangingPunct="1"/>
            <a:r>
              <a:rPr lang="en-US" sz="2400" smtClean="0"/>
              <a:t>Language design flaw (throw an exception like Ada, switch to a larger internal representation like Lisp)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It’s Elementary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does the program print?</a:t>
            </a:r>
          </a:p>
          <a:p>
            <a:pPr lvl="1" eaLnBrk="1" hangingPunct="1">
              <a:buFontTx/>
              <a:buNone/>
            </a:pPr>
            <a:endParaRPr lang="en-US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1800" b="1" smtClean="0">
                <a:solidFill>
                  <a:schemeClr val="accent2"/>
                </a:solidFill>
                <a:latin typeface="Courier New" pitchFamily="49" charset="0"/>
              </a:rPr>
              <a:t>public class Elementary {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solidFill>
                  <a:schemeClr val="accent2"/>
                </a:solidFill>
                <a:latin typeface="Courier New" pitchFamily="49" charset="0"/>
              </a:rPr>
              <a:t>	public static void main(String[] args) {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solidFill>
                  <a:schemeClr val="accent2"/>
                </a:solidFill>
                <a:latin typeface="Courier New" pitchFamily="49" charset="0"/>
              </a:rPr>
              <a:t>		System.out.println(12345 + 5432l);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solidFill>
                  <a:schemeClr val="accent2"/>
                </a:solidFill>
                <a:latin typeface="Courier New" pitchFamily="49" charset="0"/>
              </a:rPr>
              <a:t>	}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It’s Elementary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 prints “17777”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 second number is </a:t>
            </a:r>
            <a:r>
              <a:rPr lang="en-US" b="1" smtClean="0">
                <a:solidFill>
                  <a:schemeClr val="accent2"/>
                </a:solidFill>
                <a:latin typeface="Courier New" pitchFamily="49" charset="0"/>
              </a:rPr>
              <a:t>5432</a:t>
            </a:r>
            <a:r>
              <a:rPr lang="en-US" b="1" u="sng" smtClean="0">
                <a:solidFill>
                  <a:schemeClr val="accent2"/>
                </a:solidFill>
                <a:latin typeface="Courier New" pitchFamily="49" charset="0"/>
              </a:rPr>
              <a:t>l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Always use </a:t>
            </a:r>
            <a:r>
              <a:rPr lang="en-US" b="1" smtClean="0">
                <a:solidFill>
                  <a:schemeClr val="accent2"/>
                </a:solidFill>
                <a:latin typeface="Courier New" pitchFamily="49" charset="0"/>
              </a:rPr>
              <a:t>5432L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Hello Whirled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What does the program print?</a:t>
            </a:r>
          </a:p>
          <a:p>
            <a:pPr lvl="1" eaLnBrk="1" hangingPunct="1">
              <a:buFontTx/>
              <a:buNone/>
            </a:pPr>
            <a:endParaRPr lang="en-US" sz="1800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urier New" pitchFamily="49" charset="0"/>
              </a:rPr>
              <a:t>/**</a:t>
            </a:r>
          </a:p>
          <a:p>
            <a:pPr lvl="1" eaLnBrk="1" hangingPunct="1"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urier New" pitchFamily="49" charset="0"/>
              </a:rPr>
              <a:t> * Generated by the IBM IDL-to-Java compiler, version 1.0</a:t>
            </a:r>
          </a:p>
          <a:p>
            <a:pPr lvl="1" eaLnBrk="1" hangingPunct="1"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urier New" pitchFamily="49" charset="0"/>
              </a:rPr>
              <a:t> * from F:\TestRoot\apps\a1\units\include\PolicyHome.idl</a:t>
            </a:r>
          </a:p>
          <a:p>
            <a:pPr lvl="1" eaLnBrk="1" hangingPunct="1"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urier New" pitchFamily="49" charset="0"/>
              </a:rPr>
              <a:t> * Wednesday, June 17, 1998 6:44:40 o'clock AM GMT+00:00</a:t>
            </a:r>
          </a:p>
          <a:p>
            <a:pPr lvl="1" eaLnBrk="1" hangingPunct="1"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urier New" pitchFamily="49" charset="0"/>
              </a:rPr>
              <a:t> */</a:t>
            </a:r>
          </a:p>
          <a:p>
            <a:pPr lvl="1" eaLnBrk="1" hangingPunct="1"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urier New" pitchFamily="49" charset="0"/>
              </a:rPr>
              <a:t>public class Test {</a:t>
            </a:r>
          </a:p>
          <a:p>
            <a:pPr lvl="1" eaLnBrk="1" hangingPunct="1"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urier New" pitchFamily="49" charset="0"/>
              </a:rPr>
              <a:t>	public static void main(String[] args) {</a:t>
            </a:r>
          </a:p>
          <a:p>
            <a:pPr lvl="1" eaLnBrk="1" hangingPunct="1"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urier New" pitchFamily="49" charset="0"/>
              </a:rPr>
              <a:t>		System.out.print("Hell");</a:t>
            </a:r>
          </a:p>
          <a:p>
            <a:pPr lvl="1" eaLnBrk="1" hangingPunct="1"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urier New" pitchFamily="49" charset="0"/>
              </a:rPr>
              <a:t>		System.out.println("o world");</a:t>
            </a:r>
          </a:p>
          <a:p>
            <a:pPr lvl="1" eaLnBrk="1" hangingPunct="1"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urier New" pitchFamily="49" charset="0"/>
              </a:rPr>
              <a:t>	}</a:t>
            </a:r>
          </a:p>
          <a:p>
            <a:pPr lvl="1" eaLnBrk="1" hangingPunct="1"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Hello Whirled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It doesn’t compile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The problem is in the 3</a:t>
            </a:r>
            <a:r>
              <a:rPr lang="en-US" sz="2800" baseline="30000" smtClean="0"/>
              <a:t>rd</a:t>
            </a:r>
            <a:r>
              <a:rPr lang="en-US" sz="2800" smtClean="0"/>
              <a:t> line of the comment which contains the characters </a:t>
            </a:r>
            <a:r>
              <a:rPr lang="en-US" sz="2800" b="1" smtClean="0">
                <a:solidFill>
                  <a:schemeClr val="accent2"/>
                </a:solidFill>
                <a:latin typeface="Courier New" pitchFamily="49" charset="0"/>
              </a:rPr>
              <a:t>\units</a:t>
            </a:r>
          </a:p>
          <a:p>
            <a:pPr eaLnBrk="1" hangingPunct="1"/>
            <a:r>
              <a:rPr lang="en-US" sz="2800" smtClean="0"/>
              <a:t>These characters begin with </a:t>
            </a:r>
            <a:r>
              <a:rPr lang="en-US" sz="2800" b="1" smtClean="0">
                <a:solidFill>
                  <a:schemeClr val="accent2"/>
                </a:solidFill>
                <a:latin typeface="Courier New" pitchFamily="49" charset="0"/>
              </a:rPr>
              <a:t>\</a:t>
            </a:r>
            <a:r>
              <a:rPr lang="en-US" sz="2800" smtClean="0"/>
              <a:t> followed by a </a:t>
            </a:r>
            <a:r>
              <a:rPr lang="en-US" sz="2800" b="1" smtClean="0">
                <a:solidFill>
                  <a:schemeClr val="accent2"/>
                </a:solidFill>
                <a:latin typeface="Courier New" pitchFamily="49" charset="0"/>
              </a:rPr>
              <a:t>u</a:t>
            </a:r>
            <a:r>
              <a:rPr lang="en-US" sz="2800" smtClean="0"/>
              <a:t>—denotes the start of a Unicode escape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Unicode escapes must be well formed, even if they appear in comments</a:t>
            </a:r>
          </a:p>
          <a:p>
            <a:pPr lvl="1" eaLnBrk="1" hangingPunct="1"/>
            <a:r>
              <a:rPr lang="en-US" sz="2400" smtClean="0"/>
              <a:t>Don’t put Windows filenames into Java source files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1812</TotalTime>
  <Words>442</Words>
  <Application>Microsoft Office PowerPoint</Application>
  <PresentationFormat>On-screen Show (4:3)</PresentationFormat>
  <Paragraphs>132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Object Oriented Programming Using Java   Odds &amp; Ends</vt:lpstr>
      <vt:lpstr>Oddity</vt:lpstr>
      <vt:lpstr>Oddity</vt:lpstr>
      <vt:lpstr>Long Division</vt:lpstr>
      <vt:lpstr>Long Division</vt:lpstr>
      <vt:lpstr>It’s Elementary</vt:lpstr>
      <vt:lpstr>It’s Elementary</vt:lpstr>
      <vt:lpstr>Hello Whirled</vt:lpstr>
      <vt:lpstr>Hello Whirled</vt:lpstr>
      <vt:lpstr>Victim of the Slasher</vt:lpstr>
      <vt:lpstr>Victim of the Slasher</vt:lpstr>
      <vt:lpstr>Dupe of URL</vt:lpstr>
      <vt:lpstr>Dupe of URL</vt:lpstr>
      <vt:lpstr>Hello, Goodbye</vt:lpstr>
      <vt:lpstr>Hello, Goodbye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Committee Update</dc:title>
  <dc:creator>me</dc:creator>
  <cp:lastModifiedBy>user</cp:lastModifiedBy>
  <cp:revision>501</cp:revision>
  <dcterms:created xsi:type="dcterms:W3CDTF">2006-08-16T00:00:00Z</dcterms:created>
  <dcterms:modified xsi:type="dcterms:W3CDTF">2016-09-20T11:48:44Z</dcterms:modified>
</cp:coreProperties>
</file>