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Serialization and File I/O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Bldg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642,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Rm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203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x4395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I/O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AnalyzePath(String path) {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File name =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File(path);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(name.exists()) {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String date =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java.text.SimpleDateFormat(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"EEE, dd MMM yyyy     </a:t>
            </a:r>
          </a:p>
          <a:p>
            <a:pPr>
              <a:buFontTx/>
              <a:buNone/>
            </a:pP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HH:mm:ss z"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).format(name.lastModified());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System.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out.printf</a:t>
            </a:r>
            <a:r>
              <a:rPr lang="en-US" sz="14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("%s exists %n%s%n%s%nLast Modified: </a:t>
            </a:r>
          </a:p>
          <a:p>
            <a:pPr>
              <a:buFontTx/>
              <a:buNone/>
            </a:pPr>
            <a:r>
              <a:rPr lang="en-US" sz="14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%s%nParent: %s%nSize: %s bytes%n"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 name.getName(),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(name.isFile() ?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"Is a file"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"Is not a file"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(name.isDirectory() ?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"Is a directory"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: 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"Is not a directory"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date,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name.getParent(),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name.length());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System.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out.printf(</a:t>
            </a:r>
            <a:r>
              <a:rPr lang="en-US" sz="14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"%s does not exist%n"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, path);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Saving State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Objects: abstract run-time entities that encapsulate state and behavior.</a:t>
            </a:r>
          </a:p>
          <a:p>
            <a:pPr lvl="1" eaLnBrk="1" hangingPunct="1"/>
            <a:r>
              <a:rPr lang="en-US" sz="2000" smtClean="0"/>
              <a:t>State: instance variables</a:t>
            </a:r>
          </a:p>
          <a:p>
            <a:pPr lvl="1" eaLnBrk="1" hangingPunct="1"/>
            <a:r>
              <a:rPr lang="en-US" sz="2000" smtClean="0"/>
              <a:t>Behavior:  methods</a:t>
            </a:r>
          </a:p>
          <a:p>
            <a:pPr eaLnBrk="1" hangingPunct="1"/>
            <a:r>
              <a:rPr lang="en-US" sz="1800" smtClean="0"/>
              <a:t>What happens if we want to save the state of our program and restore it later?  How might we accomplish this?</a:t>
            </a:r>
          </a:p>
          <a:p>
            <a:pPr lvl="1"/>
            <a:r>
              <a:rPr lang="en-US" sz="2000" smtClean="0"/>
              <a:t>Option One:</a:t>
            </a:r>
          </a:p>
          <a:p>
            <a:pPr lvl="2"/>
            <a:r>
              <a:rPr lang="en-US" sz="1800" smtClean="0"/>
              <a:t>Call every “get” method on every object and save those values to a file. </a:t>
            </a:r>
          </a:p>
          <a:p>
            <a:pPr lvl="1"/>
            <a:r>
              <a:rPr lang="en-US" sz="2000" smtClean="0"/>
              <a:t>Option Two:</a:t>
            </a:r>
          </a:p>
          <a:p>
            <a:pPr lvl="2"/>
            <a:r>
              <a:rPr lang="en-US" sz="1800" smtClean="0"/>
              <a:t>Write a new method that creates a file and writes lines of text, one per object, corresponding with the instance variables of each object:</a:t>
            </a:r>
          </a:p>
          <a:p>
            <a:pPr lvl="2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beagle, Snoopy, 30</a:t>
            </a:r>
          </a:p>
          <a:p>
            <a:pPr lvl="2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	chihuahua, Gidget,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Saving State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Saving state manually is a chore and is error-prone</a:t>
            </a:r>
          </a:p>
          <a:p>
            <a:pPr lvl="1"/>
            <a:r>
              <a:rPr lang="en-US" sz="2000" smtClean="0"/>
              <a:t>Easy to miss capturing state information</a:t>
            </a:r>
          </a:p>
          <a:p>
            <a:pPr lvl="1"/>
            <a:r>
              <a:rPr lang="en-US" sz="2000" smtClean="0"/>
              <a:t>Requires a standard format for reading/writing</a:t>
            </a:r>
          </a:p>
          <a:p>
            <a:pPr lvl="1"/>
            <a:r>
              <a:rPr lang="en-US" sz="2000" smtClean="0"/>
              <a:t>Not portable</a:t>
            </a:r>
          </a:p>
          <a:p>
            <a:pPr eaLnBrk="1" hangingPunct="1"/>
            <a:r>
              <a:rPr lang="en-US" sz="2400" smtClean="0"/>
              <a:t>Fortunately, Java provides a way to save the state of objects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u="sng" smtClean="0">
                <a:solidFill>
                  <a:srgbClr val="0070C0"/>
                </a:solidFill>
              </a:rPr>
              <a:t>Serialization</a:t>
            </a:r>
            <a:r>
              <a:rPr lang="en-US" sz="2400" smtClean="0"/>
              <a:t>:  Representing an object as a series of bytes that includes:</a:t>
            </a:r>
          </a:p>
          <a:p>
            <a:pPr lvl="1" eaLnBrk="1" hangingPunct="1"/>
            <a:r>
              <a:rPr lang="en-US" sz="2000" smtClean="0"/>
              <a:t>The object’s data </a:t>
            </a:r>
          </a:p>
          <a:p>
            <a:pPr lvl="1" eaLnBrk="1" hangingPunct="1"/>
            <a:r>
              <a:rPr lang="en-US" sz="2000" smtClean="0"/>
              <a:t>Information about the object’s type</a:t>
            </a:r>
          </a:p>
          <a:p>
            <a:pPr lvl="1" eaLnBrk="1" hangingPunct="1"/>
            <a:r>
              <a:rPr lang="en-US" sz="2000" smtClean="0"/>
              <a:t>Information about the types of data stored in the object</a:t>
            </a:r>
          </a:p>
          <a:p>
            <a:pPr eaLnBrk="1" hangingPunct="1"/>
            <a:r>
              <a:rPr lang="en-US" sz="2400" smtClean="0"/>
              <a:t>A serialized object can easily be written to a file, sent over a network, etc. and restored later.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Four steps to serializing an object: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smtClean="0"/>
              <a:t>Create an instance of a FileOutputStream object:</a:t>
            </a:r>
          </a:p>
          <a:p>
            <a:pPr marL="349250" lvl="1" indent="-349250" eaLnBrk="1" hangingPunct="1">
              <a:buFontTx/>
              <a:buNone/>
              <a:defRPr/>
            </a:pPr>
            <a:r>
              <a:rPr lang="en-US" sz="1800" smtClean="0"/>
              <a:t>	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FileOutputStream fs = new FileOutputStream(“objects.ser”);</a:t>
            </a:r>
          </a:p>
          <a:p>
            <a:pPr marL="914400" lvl="1" indent="-457200" eaLnBrk="1" hangingPunct="1">
              <a:buFontTx/>
              <a:buNone/>
              <a:defRPr/>
            </a:pPr>
            <a:endParaRPr lang="en-US" sz="2000" b="1" smtClean="0"/>
          </a:p>
          <a:p>
            <a:pPr marL="914400" lvl="1" indent="-457200" eaLnBrk="1" hangingPunct="1">
              <a:buFont typeface="+mj-lt"/>
              <a:buAutoNum type="arabicPeriod" startAt="2"/>
              <a:defRPr/>
            </a:pPr>
            <a:r>
              <a:rPr lang="en-US" sz="2000" smtClean="0"/>
              <a:t>Create an instance of an ObjectOutputStream object:</a:t>
            </a:r>
          </a:p>
          <a:p>
            <a:pPr marL="349250" lvl="1" indent="-349250" eaLnBrk="1" hangingPunct="1">
              <a:buFontTx/>
              <a:buNone/>
              <a:defRPr/>
            </a:pPr>
            <a:r>
              <a:rPr lang="en-US" sz="1800" smtClean="0"/>
              <a:t>	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ObjectOutputStream os = new ObjectOutputStream(fs);</a:t>
            </a:r>
          </a:p>
          <a:p>
            <a:pPr marL="914400" lvl="1" indent="-457200" eaLnBrk="1" hangingPunct="1">
              <a:buFontTx/>
              <a:buNone/>
              <a:defRPr/>
            </a:pPr>
            <a:endParaRPr lang="en-US" sz="2000" smtClean="0"/>
          </a:p>
          <a:p>
            <a:pPr marL="914400" lvl="1" indent="-457200" eaLnBrk="1" hangingPunct="1">
              <a:buFont typeface="+mj-lt"/>
              <a:buAutoNum type="arabicPeriod" startAt="3"/>
              <a:defRPr/>
            </a:pPr>
            <a:r>
              <a:rPr lang="en-US" sz="2000" smtClean="0"/>
              <a:t>Write the object to the OutputFileStream object:</a:t>
            </a:r>
          </a:p>
          <a:p>
            <a:pPr marL="914400" lvl="1" indent="-565150" eaLnBrk="1" hangingPunct="1"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os.writeobject(someobject);</a:t>
            </a:r>
          </a:p>
          <a:p>
            <a:pPr marL="914400" lvl="1" indent="0" eaLnBrk="1" hangingPunct="1">
              <a:buFontTx/>
              <a:buNone/>
              <a:defRPr/>
            </a:pPr>
            <a:endParaRPr lang="en-US" sz="1100" smtClean="0"/>
          </a:p>
          <a:p>
            <a:pPr marL="914400" lvl="1" indent="-457200" eaLnBrk="1" hangingPunct="1">
              <a:buFont typeface="+mj-lt"/>
              <a:buAutoNum type="arabicPeriod" startAt="4"/>
              <a:defRPr/>
            </a:pPr>
            <a:r>
              <a:rPr lang="en-US" sz="2000" smtClean="0"/>
              <a:t>Close the OutputFileStream:</a:t>
            </a:r>
          </a:p>
          <a:p>
            <a:pPr marL="349250" lvl="1" indent="0" eaLnBrk="1" hangingPunct="1"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os.close();</a:t>
            </a:r>
          </a:p>
          <a:p>
            <a:pPr lvl="1" eaLnBrk="1" hangingPunct="1">
              <a:buFontTx/>
              <a:buNone/>
              <a:defRPr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124" name="Text Box 40"/>
          <p:cNvSpPr txBox="1">
            <a:spLocks noChangeArrowheads="1"/>
          </p:cNvSpPr>
          <p:nvPr/>
        </p:nvSpPr>
        <p:spPr bwMode="auto">
          <a:xfrm>
            <a:off x="1349375" y="5989638"/>
            <a:ext cx="6872288" cy="784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These methods are part of the java.io package.</a:t>
            </a:r>
          </a:p>
          <a:p>
            <a:r>
              <a:rPr lang="en-US"/>
              <a:t>Don’t forget to  </a:t>
            </a:r>
            <a:r>
              <a:rPr lang="en-US">
                <a:latin typeface="Courier New" pitchFamily="49" charset="0"/>
                <a:cs typeface="Courier New" pitchFamily="49" charset="0"/>
              </a:rPr>
              <a:t>import java.io.*;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Serialization</a:t>
            </a:r>
          </a:p>
        </p:txBody>
      </p:sp>
      <p:sp>
        <p:nvSpPr>
          <p:cNvPr id="6147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Values of instance variables are saved to the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.ser</a:t>
            </a:r>
            <a:r>
              <a:rPr lang="en-US" sz="2400" smtClean="0"/>
              <a:t> file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What about reference variables?</a:t>
            </a:r>
          </a:p>
          <a:p>
            <a:r>
              <a:rPr lang="en-US" sz="2400" smtClean="0"/>
              <a:t>What about static variables?</a:t>
            </a:r>
          </a:p>
        </p:txBody>
      </p:sp>
      <p:sp>
        <p:nvSpPr>
          <p:cNvPr id="6148" name="Rounded Rectangle 4"/>
          <p:cNvSpPr>
            <a:spLocks noChangeArrowheads="1"/>
          </p:cNvSpPr>
          <p:nvPr/>
        </p:nvSpPr>
        <p:spPr bwMode="auto">
          <a:xfrm>
            <a:off x="477838" y="2211388"/>
            <a:ext cx="2446337" cy="17367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class: rectangle</a:t>
            </a:r>
          </a:p>
          <a:p>
            <a:pPr algn="l">
              <a:spcBef>
                <a:spcPct val="0"/>
              </a:spcBef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 width = 25</a:t>
            </a:r>
          </a:p>
          <a:p>
            <a:pPr algn="l">
              <a:spcBef>
                <a:spcPct val="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 length = 70</a:t>
            </a:r>
          </a:p>
          <a:p>
            <a:pPr algn="l">
              <a:spcBef>
                <a:spcPct val="0"/>
              </a:spcBef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6315075" y="2424113"/>
            <a:ext cx="2020888" cy="1285875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file: rect.ser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0011001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1000110</a:t>
            </a:r>
          </a:p>
          <a:p>
            <a:pPr algn="l">
              <a:spcBef>
                <a:spcPts val="0"/>
              </a:spcBef>
              <a:defRPr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50" name="Straight Arrow Connector 7"/>
          <p:cNvCxnSpPr>
            <a:cxnSpLocks noChangeShapeType="1"/>
            <a:stCxn id="6148" idx="3"/>
            <a:endCxn id="6" idx="1"/>
          </p:cNvCxnSpPr>
          <p:nvPr/>
        </p:nvCxnSpPr>
        <p:spPr bwMode="auto">
          <a:xfrm flipV="1">
            <a:off x="2924175" y="3067050"/>
            <a:ext cx="33909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2873671" y="2679700"/>
            <a:ext cx="3517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os.writeobject(myRectangle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Serialization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Wait…there’s one catch:</a:t>
            </a:r>
          </a:p>
          <a:p>
            <a:pPr>
              <a:defRPr/>
            </a:pPr>
            <a:r>
              <a:rPr lang="en-US" sz="2400" smtClean="0"/>
              <a:t>Classes are NOT serializable by default</a:t>
            </a:r>
          </a:p>
          <a:p>
            <a:pPr>
              <a:defRPr/>
            </a:pPr>
            <a:r>
              <a:rPr lang="en-US" sz="2400" smtClean="0"/>
              <a:t>A serializable class must implement the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400" smtClean="0"/>
              <a:t> interface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smtClean="0"/>
              <a:t>Marker interface:  no methods to implement</a:t>
            </a:r>
          </a:p>
          <a:p>
            <a:pPr marL="690563" indent="-350838">
              <a:buFontTx/>
              <a:buNone/>
              <a:defRPr/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 marL="690563" indent="-350838">
              <a:buFontTx/>
              <a:buNone/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Rectangle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implements Serializable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7763" indent="-457200">
              <a:buFontTx/>
              <a:buNone/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int width;</a:t>
            </a:r>
          </a:p>
          <a:p>
            <a:pPr marL="1147763" indent="-457200">
              <a:buFontTx/>
              <a:buNone/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int height;</a:t>
            </a:r>
          </a:p>
          <a:p>
            <a:pPr marL="1147763" indent="-457200">
              <a:buFontTx/>
              <a:buNone/>
              <a:defRPr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1147763" indent="-457200">
              <a:buFontTx/>
              <a:buNone/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setWidth(int w) {</a:t>
            </a:r>
          </a:p>
          <a:p>
            <a:pPr marL="1147763" indent="-457200">
              <a:buFontTx/>
              <a:buNone/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	width = w;</a:t>
            </a:r>
          </a:p>
          <a:p>
            <a:pPr marL="1147763" indent="-457200">
              <a:buFontTx/>
              <a:buNone/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39725" indent="0">
              <a:buFontTx/>
              <a:buNone/>
              <a:defRPr/>
            </a:pPr>
            <a:r>
              <a:rPr lang="en-US" sz="1400" b="1" smtClean="0"/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561013" y="4338638"/>
            <a:ext cx="2955925" cy="1939925"/>
          </a:xfrm>
          <a:prstGeom prst="round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/>
              <a:t>Serialization is an all or nothing proposition.  If one instance variable in the object graph is not serializable, </a:t>
            </a:r>
          </a:p>
          <a:p>
            <a:pPr>
              <a:spcBef>
                <a:spcPts val="0"/>
              </a:spcBef>
              <a:defRPr/>
            </a:pPr>
            <a:r>
              <a:rPr lang="en-US">
                <a:solidFill>
                  <a:srgbClr val="FF0000"/>
                </a:solidFill>
              </a:rPr>
              <a:t>serialization fails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De-Serialization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Five steps to restoring objects from a file: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000" smtClean="0"/>
              <a:t>Create an instance of a FileInputStream object: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FileInputStream fs = new FileInputStream(“objects.ser”);</a:t>
            </a:r>
            <a:endParaRPr lang="en-US" sz="2000" b="1" smtClean="0"/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2"/>
              <a:defRPr/>
            </a:pPr>
            <a:r>
              <a:rPr lang="en-US" sz="2000" smtClean="0"/>
              <a:t>Create an instance of an ObjectInputStream object: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ObjectInputStream is = new ObjectInputStream(fs);</a:t>
            </a:r>
            <a:endParaRPr lang="en-US" sz="2000" smtClean="0"/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  <a:defRPr/>
            </a:pPr>
            <a:r>
              <a:rPr lang="en-US" sz="2000" smtClean="0"/>
              <a:t>Read the objects from the InputFileStream object: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Object obj = is.readObject();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  <a:defRPr/>
            </a:pPr>
            <a:r>
              <a:rPr lang="en-US" sz="2000" smtClean="0"/>
              <a:t>Cast objects to the appropriate type: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Dog d = (Dog) obj;</a:t>
            </a:r>
            <a:endParaRPr lang="en-US" sz="1100" smtClean="0"/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5"/>
              <a:defRPr/>
            </a:pPr>
            <a:r>
              <a:rPr lang="en-US" sz="2000" smtClean="0"/>
              <a:t>Close the InputFileStream:</a:t>
            </a:r>
          </a:p>
          <a:p>
            <a:pPr marL="806450" lvl="1" indent="-409575" eaLnBrk="1" hangingPunct="1">
              <a:spcBef>
                <a:spcPts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is.close();</a:t>
            </a:r>
          </a:p>
          <a:p>
            <a:pPr lvl="1" eaLnBrk="1" hangingPunct="1">
              <a:buFontTx/>
              <a:buNone/>
              <a:defRPr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8196" name="Text Box 40"/>
          <p:cNvSpPr txBox="1">
            <a:spLocks noChangeArrowheads="1"/>
          </p:cNvSpPr>
          <p:nvPr/>
        </p:nvSpPr>
        <p:spPr bwMode="auto">
          <a:xfrm>
            <a:off x="1349375" y="5989638"/>
            <a:ext cx="6872288" cy="784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These methods are part of the java.io package.</a:t>
            </a:r>
          </a:p>
          <a:p>
            <a:r>
              <a:rPr lang="en-US"/>
              <a:t>Don’t forget to  </a:t>
            </a:r>
            <a:r>
              <a:rPr lang="en-US">
                <a:latin typeface="Courier New" pitchFamily="49" charset="0"/>
                <a:cs typeface="Courier New" pitchFamily="49" charset="0"/>
              </a:rPr>
              <a:t>import java.io.*;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Files are sequential streams of bytes – </a:t>
            </a:r>
          </a:p>
          <a:p>
            <a:pPr lvl="1">
              <a:defRPr/>
            </a:pPr>
            <a:r>
              <a:rPr lang="en-US" sz="2000" smtClean="0"/>
              <a:t>Byte streams versus character streams – Java handles both</a:t>
            </a:r>
          </a:p>
          <a:p>
            <a:pPr>
              <a:defRPr/>
            </a:pPr>
            <a:r>
              <a:rPr lang="en-US" sz="2400" smtClean="0"/>
              <a:t>Opening a file requires instantiating the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600" smtClean="0"/>
              <a:t> </a:t>
            </a:r>
            <a:r>
              <a:rPr lang="en-US" sz="2400" smtClean="0"/>
              <a:t>class and associating a stream of bytes or characters to it</a:t>
            </a:r>
          </a:p>
          <a:p>
            <a:pPr lvl="1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000" smtClean="0"/>
              <a:t> (byte-based input)</a:t>
            </a:r>
          </a:p>
          <a:p>
            <a:pPr lvl="1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000" smtClean="0"/>
              <a:t> (byte-based output)</a:t>
            </a:r>
          </a:p>
          <a:p>
            <a:pPr lvl="1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000" smtClean="0"/>
              <a:t> (character-based input)</a:t>
            </a:r>
          </a:p>
          <a:p>
            <a:pPr lvl="1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1400" smtClean="0"/>
              <a:t> </a:t>
            </a:r>
            <a:r>
              <a:rPr lang="en-US" sz="2000" smtClean="0"/>
              <a:t>(character-based output)</a:t>
            </a:r>
          </a:p>
          <a:p>
            <a:pPr>
              <a:defRPr/>
            </a:pPr>
            <a:r>
              <a:rPr lang="en-US" sz="2400" smtClean="0"/>
              <a:t>First, declare a variable of type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smtClean="0"/>
              <a:t>:</a:t>
            </a:r>
          </a:p>
          <a:p>
            <a:pPr indent="6350"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File fs = new File (path);</a:t>
            </a:r>
          </a:p>
          <a:p>
            <a:pPr>
              <a:defRPr/>
            </a:pPr>
            <a:r>
              <a:rPr lang="en-US" sz="2400" smtClean="0"/>
              <a:t>Note this does not actually open a file or directory or provide any file-processing capabilities.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File object: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Make a new directory</a:t>
            </a:r>
          </a:p>
          <a:p>
            <a:pPr lvl="1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File dir = new File (“Chapter3”);</a:t>
            </a:r>
          </a:p>
          <a:p>
            <a:pPr lvl="1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dir.mkdir();</a:t>
            </a:r>
          </a:p>
          <a:p>
            <a:r>
              <a:rPr lang="en-US" sz="2800" smtClean="0"/>
              <a:t>List contents of a directory</a:t>
            </a:r>
          </a:p>
          <a:p>
            <a:pPr lvl="1"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(dir.isDirectory()) {</a:t>
            </a:r>
          </a:p>
          <a:p>
            <a:pPr lvl="2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String [] dirContents = dir.list();</a:t>
            </a:r>
          </a:p>
          <a:p>
            <a:pPr lvl="2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for (int i = 0; i &lt; dirContents.length; i++) {</a:t>
            </a:r>
          </a:p>
          <a:p>
            <a:pPr lvl="3"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System.out.println(dirContents[i]);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smtClean="0">
                <a:cs typeface="Courier New" pitchFamily="49" charset="0"/>
              </a:rPr>
              <a:t>Get the pathname of a file or directory:</a:t>
            </a:r>
          </a:p>
          <a:p>
            <a:pPr lvl="1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System.out.println(dir.getAbsolutePath());</a:t>
            </a:r>
          </a:p>
          <a:p>
            <a:r>
              <a:rPr lang="en-US" sz="2000" smtClean="0">
                <a:cs typeface="Courier New" pitchFamily="49" charset="0"/>
              </a:rPr>
              <a:t>Delete a file or directory (returns true if successful)</a:t>
            </a:r>
          </a:p>
          <a:p>
            <a:pPr lvl="1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boolean isDeleted = f.delete();</a:t>
            </a:r>
          </a:p>
          <a:p>
            <a:pPr lvl="1"/>
            <a:endParaRPr lang="en-US" sz="1600" smtClean="0">
              <a:cs typeface="Courier New" pitchFamily="49" charset="0"/>
            </a:endParaRPr>
          </a:p>
          <a:p>
            <a:pPr lvl="1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727</Words>
  <Application>Microsoft Office PowerPoint</Application>
  <PresentationFormat>On-screen Show (4:3)</PresentationFormat>
  <Paragraphs>134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Oriented Programming Using Java   Serialization and File I/O</vt:lpstr>
      <vt:lpstr>Saving State</vt:lpstr>
      <vt:lpstr>Saving State</vt:lpstr>
      <vt:lpstr>Serialization</vt:lpstr>
      <vt:lpstr>Serialization</vt:lpstr>
      <vt:lpstr>Serialization</vt:lpstr>
      <vt:lpstr>De-Serialization</vt:lpstr>
      <vt:lpstr>File I/O</vt:lpstr>
      <vt:lpstr>Using the File object:</vt:lpstr>
      <vt:lpstr>File I/O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501</cp:revision>
  <dcterms:created xsi:type="dcterms:W3CDTF">2006-08-16T00:00:00Z</dcterms:created>
  <dcterms:modified xsi:type="dcterms:W3CDTF">2016-09-20T11:53:00Z</dcterms:modified>
</cp:coreProperties>
</file>