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4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Threads and Synchronization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latin typeface="+mj-lt"/>
                <a:ea typeface="+mj-ea"/>
                <a:cs typeface="+mj-cs"/>
              </a:rPr>
              <a:t>Bldg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642,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Rm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203</a:t>
            </a:r>
            <a:endParaRPr lang="en-US" sz="20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x4395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Oftentimes, applications perform multiple tasks that can be done in parallel</a:t>
            </a:r>
          </a:p>
          <a:p>
            <a:pPr lvl="1" eaLnBrk="1" hangingPunct="1"/>
            <a:r>
              <a:rPr lang="en-US" sz="2400" smtClean="0"/>
              <a:t>Efficiency when distributed across multiple processors</a:t>
            </a:r>
          </a:p>
          <a:p>
            <a:pPr lvl="1" eaLnBrk="1" hangingPunct="1"/>
            <a:r>
              <a:rPr lang="en-US" sz="2400" smtClean="0"/>
              <a:t>Performance on single-processor systems – lengthy activities must complete before others can begin</a:t>
            </a:r>
          </a:p>
          <a:p>
            <a:pPr lvl="2" eaLnBrk="1" hangingPunct="1"/>
            <a:r>
              <a:rPr lang="en-US" sz="2000" smtClean="0"/>
              <a:t>e.g. servers handling simultaneous requests from clients, GUI-based applications, etc.</a:t>
            </a:r>
          </a:p>
          <a:p>
            <a:pPr eaLnBrk="1" hangingPunct="1"/>
            <a:r>
              <a:rPr lang="en-US" sz="2800" smtClean="0"/>
              <a:t>Many languages do not have built-in support for concurrency</a:t>
            </a:r>
          </a:p>
          <a:p>
            <a:pPr lvl="1" eaLnBrk="1" hangingPunct="1"/>
            <a:r>
              <a:rPr lang="en-US" sz="2400" smtClean="0"/>
              <a:t>Requires use of non-portable libraries and OS primitives</a:t>
            </a:r>
          </a:p>
          <a:p>
            <a:pPr lvl="1"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Fortunately, Java makes it easy to create and run multiple threads within an single application</a:t>
            </a:r>
          </a:p>
          <a:p>
            <a:pPr lvl="1" eaLnBrk="1" hangingPunct="1"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Thread t = new Thread();</a:t>
            </a:r>
          </a:p>
          <a:p>
            <a:pPr lvl="1" eaLnBrk="1" hangingPunct="1"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t.start();</a:t>
            </a:r>
          </a:p>
          <a:p>
            <a:pPr eaLnBrk="1" hangingPunct="1"/>
            <a:r>
              <a:rPr lang="en-US" sz="2800" smtClean="0">
                <a:cs typeface="Courier New" pitchFamily="49" charset="0"/>
              </a:rPr>
              <a:t>By creating a new Thread object, you launch a separate thread of execution that has its own call stack</a:t>
            </a:r>
          </a:p>
          <a:p>
            <a:pPr eaLnBrk="1" hangingPunct="1"/>
            <a:r>
              <a:rPr lang="en-US" sz="2800" smtClean="0">
                <a:cs typeface="Courier New" pitchFamily="49" charset="0"/>
              </a:rPr>
              <a:t>But there’s one problem...</a:t>
            </a:r>
          </a:p>
          <a:p>
            <a:pPr lvl="1"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Runnable Interface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Courier New" pitchFamily="49" charset="0"/>
              </a:rPr>
              <a:t>Okay, so we need to give our thread a job to do...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public class MyRunnable implements Runnable {</a:t>
            </a:r>
          </a:p>
          <a:p>
            <a:pPr eaLnBrk="1" hangingPunct="1">
              <a:buNone/>
              <a:defRPr/>
            </a:pPr>
            <a:endParaRPr lang="en-US" sz="16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go();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public void go() {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doMore();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public void doMore() {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System.out.println(“top o’ the stack”);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buNone/>
              <a:defRPr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  <a:defRPr/>
            </a:pPr>
            <a:endParaRPr lang="en-US" smtClean="0"/>
          </a:p>
        </p:txBody>
      </p:sp>
      <p:sp>
        <p:nvSpPr>
          <p:cNvPr id="5124" name="Text Box 40"/>
          <p:cNvSpPr txBox="1">
            <a:spLocks noChangeArrowheads="1"/>
          </p:cNvSpPr>
          <p:nvPr/>
        </p:nvSpPr>
        <p:spPr bwMode="auto">
          <a:xfrm>
            <a:off x="1349375" y="5989638"/>
            <a:ext cx="6872288" cy="784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mtClean="0"/>
              <a:t>The Runnable interface is part </a:t>
            </a:r>
            <a:r>
              <a:rPr lang="en-US"/>
              <a:t>of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smtClean="0"/>
              <a:t> </a:t>
            </a:r>
            <a:r>
              <a:rPr lang="en-US"/>
              <a:t>package.</a:t>
            </a:r>
          </a:p>
          <a:p>
            <a:r>
              <a:rPr lang="en-US" smtClean="0"/>
              <a:t>No need to import it!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Putting the Thread and Job Together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public class ThreadTester {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public static void main (String[] args) {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Runnable threadJob = new MyRunnable();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Thread myThread = 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Thread(threadJob)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myThread.start();</a:t>
            </a:r>
          </a:p>
          <a:p>
            <a:pPr eaLnBrk="1" hangingPunct="1">
              <a:buNone/>
              <a:defRPr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System.out.println(“back in main”);</a:t>
            </a:r>
          </a:p>
          <a:p>
            <a:pPr eaLnBrk="1" hangingPunct="1">
              <a:buNone/>
              <a:defRPr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  <a:defRPr/>
            </a:pPr>
            <a:endParaRPr lang="en-US" sz="3200" smtClean="0"/>
          </a:p>
        </p:txBody>
      </p:sp>
      <p:grpSp>
        <p:nvGrpSpPr>
          <p:cNvPr id="2" name="Group 11"/>
          <p:cNvGrpSpPr/>
          <p:nvPr/>
        </p:nvGrpSpPr>
        <p:grpSpPr>
          <a:xfrm>
            <a:off x="2135024" y="4114800"/>
            <a:ext cx="4758583" cy="1621290"/>
            <a:chOff x="921522" y="4858285"/>
            <a:chExt cx="4758583" cy="1621290"/>
          </a:xfrm>
        </p:grpSpPr>
        <p:sp>
          <p:nvSpPr>
            <p:cNvPr id="5" name="Rectangle 4"/>
            <p:cNvSpPr/>
            <p:nvPr/>
          </p:nvSpPr>
          <p:spPr bwMode="auto">
            <a:xfrm>
              <a:off x="922946" y="5665862"/>
              <a:ext cx="1837346" cy="338554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main()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921522" y="5262785"/>
              <a:ext cx="1837346" cy="338554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myThread.start()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835638" y="5664438"/>
              <a:ext cx="1837346" cy="338554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run()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842759" y="5252815"/>
              <a:ext cx="1837346" cy="338554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go()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841335" y="4858285"/>
              <a:ext cx="1837346" cy="338554"/>
            </a:xfrm>
            <a:prstGeom prst="rect">
              <a:avLst/>
            </a:pr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doMore()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05342" y="6110243"/>
              <a:ext cx="139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main thread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69331" y="6091727"/>
              <a:ext cx="1289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new thread</a:t>
              </a:r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89870" y="6118789"/>
            <a:ext cx="529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Question:  What will the output of this program be?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States</a:t>
            </a:r>
          </a:p>
        </p:txBody>
      </p:sp>
      <p:sp>
        <p:nvSpPr>
          <p:cNvPr id="6147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 thread may be in one of four states:</a:t>
            </a:r>
          </a:p>
          <a:p>
            <a:pPr>
              <a:buClr>
                <a:schemeClr val="tx1"/>
              </a:buClr>
            </a:pPr>
            <a:r>
              <a:rPr lang="en-US" sz="2800" b="1" smtClean="0">
                <a:solidFill>
                  <a:srgbClr val="0070C0"/>
                </a:solidFill>
                <a:latin typeface="Calibri" pitchFamily="34" charset="0"/>
              </a:rPr>
              <a:t>New</a:t>
            </a:r>
            <a:r>
              <a:rPr lang="en-US" sz="2800" smtClean="0"/>
              <a:t> (Created but not yet started)</a:t>
            </a:r>
          </a:p>
          <a:p>
            <a:pPr lvl="1">
              <a:buClr>
                <a:schemeClr val="tx1"/>
              </a:buClr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Thread t = new Thread(r);</a:t>
            </a:r>
          </a:p>
          <a:p>
            <a:pPr>
              <a:buClr>
                <a:schemeClr val="tx1"/>
              </a:buClr>
            </a:pPr>
            <a:r>
              <a:rPr lang="en-US" sz="2800" b="1" smtClean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Runnable</a:t>
            </a:r>
            <a:r>
              <a:rPr lang="en-US" sz="2800" smtClean="0">
                <a:cs typeface="Courier New" pitchFamily="49" charset="0"/>
              </a:rPr>
              <a:t> (Started and waiting to run)</a:t>
            </a:r>
          </a:p>
          <a:p>
            <a:pPr marL="742950" lvl="2" indent="-342900">
              <a:buClr>
                <a:schemeClr val="tx1"/>
              </a:buClr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t.start();</a:t>
            </a:r>
          </a:p>
          <a:p>
            <a:pPr>
              <a:buClr>
                <a:schemeClr val="tx1"/>
              </a:buClr>
            </a:pPr>
            <a:r>
              <a:rPr lang="en-US" sz="2800" b="1" smtClean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Running</a:t>
            </a:r>
            <a:r>
              <a:rPr lang="en-US" sz="2800" smtClean="0">
                <a:cs typeface="Courier New" pitchFamily="49" charset="0"/>
              </a:rPr>
              <a:t> (Actually executing)</a:t>
            </a:r>
          </a:p>
          <a:p>
            <a:pPr>
              <a:buClr>
                <a:schemeClr val="tx1"/>
              </a:buClr>
            </a:pPr>
            <a:r>
              <a:rPr lang="en-US" sz="2800" b="1" smtClean="0">
                <a:solidFill>
                  <a:srgbClr val="0070C0"/>
                </a:solidFill>
                <a:latin typeface="Calibri" pitchFamily="34" charset="0"/>
                <a:cs typeface="Courier New" pitchFamily="49" charset="0"/>
              </a:rPr>
              <a:t>Blocked</a:t>
            </a:r>
            <a:r>
              <a:rPr lang="en-US" sz="2800" smtClean="0">
                <a:cs typeface="Courier New" pitchFamily="49" charset="0"/>
              </a:rPr>
              <a:t> (Temporarily not running)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Thread scheduler can move a thread into a blocked state, e.g. calling a blocking I/O operation, call to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sleep()</a:t>
            </a:r>
            <a:r>
              <a:rPr lang="en-US" sz="2400" smtClean="0">
                <a:cs typeface="Courier New" pitchFamily="49" charset="0"/>
              </a:rPr>
              <a:t>, invoking a method on a locked object,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The scheduler in the JVM makes all decisions about which thread is running and which are runnable.</a:t>
            </a:r>
          </a:p>
          <a:p>
            <a:pPr>
              <a:defRPr/>
            </a:pPr>
            <a:r>
              <a:rPr lang="en-US" sz="2800" smtClean="0"/>
              <a:t>No API exists for calling methods on the scheduler!</a:t>
            </a:r>
          </a:p>
          <a:p>
            <a:pPr>
              <a:defRPr/>
            </a:pPr>
            <a:r>
              <a:rPr lang="en-US" sz="2800" smtClean="0"/>
              <a:t>No guarantees about scheduling, so do not base your program’s correctness on the scheduler working in a particular way.</a:t>
            </a:r>
          </a:p>
          <a:p>
            <a:pPr>
              <a:defRPr/>
            </a:pPr>
            <a:r>
              <a:rPr lang="en-US" sz="2800" smtClean="0"/>
              <a:t>You can influence the scheduler kind of, sort of, in a way with a call to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sleep()</a:t>
            </a:r>
            <a:r>
              <a:rPr lang="en-US" sz="2800" smtClean="0">
                <a:cs typeface="Courier New" pitchFamily="49" charset="0"/>
              </a:rPr>
              <a:t>, however...</a:t>
            </a:r>
            <a:endParaRPr lang="en-US" sz="28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Race conditions</a:t>
            </a:r>
          </a:p>
          <a:p>
            <a:pPr>
              <a:spcAft>
                <a:spcPts val="1200"/>
              </a:spcAft>
            </a:pPr>
            <a:r>
              <a:rPr lang="en-US" sz="2400" smtClean="0"/>
              <a:t>Atomicity using the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2400" smtClean="0"/>
              <a:t> keyword:</a:t>
            </a:r>
          </a:p>
          <a:p>
            <a:pPr lvl="1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void Withdraw(int amount) {</a:t>
            </a:r>
          </a:p>
          <a:p>
            <a:pPr lvl="1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int bal = getBalance();</a:t>
            </a:r>
          </a:p>
          <a:p>
            <a:pPr lvl="1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if (bal &gt;= amount)</a:t>
            </a:r>
          </a:p>
          <a:p>
            <a:pPr lvl="1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setBalance(bal – amount);</a:t>
            </a:r>
          </a:p>
          <a:p>
            <a:pPr lvl="1"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smtClean="0">
                <a:cs typeface="Courier New" pitchFamily="49" charset="0"/>
              </a:rPr>
              <a:t>Every object has a lock.  When an object has one or more synchronized methods, a thread can enter a synchronized method only if the thread can acquire the lock</a:t>
            </a:r>
          </a:p>
          <a:p>
            <a:r>
              <a:rPr lang="en-US" sz="2400" smtClean="0">
                <a:cs typeface="Courier New" pitchFamily="49" charset="0"/>
              </a:rPr>
              <a:t>Other threads will block waiting to acquire that object’s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Deadlock Example:</a:t>
            </a:r>
          </a:p>
          <a:p>
            <a:pPr lvl="1">
              <a:defRPr/>
            </a:pPr>
            <a:r>
              <a:rPr lang="en-US" sz="2400" smtClean="0"/>
              <a:t>Thread A acquires the lock for object Foo then goes to sleep</a:t>
            </a:r>
          </a:p>
          <a:p>
            <a:pPr lvl="1">
              <a:defRPr/>
            </a:pPr>
            <a:r>
              <a:rPr lang="en-US" sz="2400" smtClean="0"/>
              <a:t>Thread B enters a synchronized method of object Bar</a:t>
            </a:r>
          </a:p>
          <a:p>
            <a:pPr lvl="1">
              <a:defRPr/>
            </a:pPr>
            <a:r>
              <a:rPr lang="en-US" sz="2400" smtClean="0"/>
              <a:t>Thread B attempts to enter a synchronized method of object Foo, but Thread A has the lock.  Thread B blocks.</a:t>
            </a:r>
          </a:p>
          <a:p>
            <a:pPr lvl="1">
              <a:defRPr/>
            </a:pPr>
            <a:r>
              <a:rPr lang="en-US" sz="2400" smtClean="0"/>
              <a:t>Thread A wakes up and attempts to enter a synchronized method of object Bar, but Thread B has the lock.  Thread A blocks.</a:t>
            </a:r>
          </a:p>
          <a:p>
            <a:pPr lvl="1">
              <a:defRPr/>
            </a:pPr>
            <a:r>
              <a:rPr lang="en-US" sz="2400" smtClean="0"/>
              <a:t>Now neither thread can continue executing because they are both waiting to acquire a lock the other thread has</a:t>
            </a:r>
          </a:p>
          <a:p>
            <a:pPr>
              <a:defRPr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603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Oriented Programming Using Java   Threads and Synchronization</vt:lpstr>
      <vt:lpstr>Concurrency</vt:lpstr>
      <vt:lpstr>Concurrency</vt:lpstr>
      <vt:lpstr>The Runnable Interface</vt:lpstr>
      <vt:lpstr>Putting the Thread and Job Together</vt:lpstr>
      <vt:lpstr>Thread States</vt:lpstr>
      <vt:lpstr>Scheduling</vt:lpstr>
      <vt:lpstr>Synchronization</vt:lpstr>
      <vt:lpstr>Synchronization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500</cp:revision>
  <dcterms:created xsi:type="dcterms:W3CDTF">2006-08-16T00:00:00Z</dcterms:created>
  <dcterms:modified xsi:type="dcterms:W3CDTF">2016-09-20T11:53:51Z</dcterms:modified>
</cp:coreProperties>
</file>