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33"/>
  </p:notesMasterIdLst>
  <p:handoutMasterIdLst>
    <p:handoutMasterId r:id="rId34"/>
  </p:handoutMasterIdLst>
  <p:sldIdLst>
    <p:sldId id="348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15" r:id="rId12"/>
    <p:sldId id="416" r:id="rId13"/>
    <p:sldId id="408" r:id="rId14"/>
    <p:sldId id="417" r:id="rId15"/>
    <p:sldId id="419" r:id="rId16"/>
    <p:sldId id="418" r:id="rId17"/>
    <p:sldId id="409" r:id="rId18"/>
    <p:sldId id="410" r:id="rId19"/>
    <p:sldId id="412" r:id="rId20"/>
    <p:sldId id="420" r:id="rId21"/>
    <p:sldId id="421" r:id="rId22"/>
    <p:sldId id="422" r:id="rId23"/>
    <p:sldId id="413" r:id="rId24"/>
    <p:sldId id="414" r:id="rId25"/>
    <p:sldId id="423" r:id="rId26"/>
    <p:sldId id="411" r:id="rId27"/>
    <p:sldId id="424" r:id="rId28"/>
    <p:sldId id="425" r:id="rId29"/>
    <p:sldId id="426" r:id="rId30"/>
    <p:sldId id="427" r:id="rId31"/>
    <p:sldId id="42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7945" autoAdjust="0"/>
  </p:normalViewPr>
  <p:slideViewPr>
    <p:cSldViewPr>
      <p:cViewPr varScale="1">
        <p:scale>
          <a:sx n="165" d="100"/>
          <a:sy n="165" d="100"/>
        </p:scale>
        <p:origin x="-1988" y="-72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14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2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001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267200"/>
            <a:ext cx="7772400" cy="91757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2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4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docs.pythonsprints.com/python3_porting/py-porting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1524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600200"/>
            <a:ext cx="9144000" cy="2057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Paradigms: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and Object Oriented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3 Language Tutorial – Part III</a:t>
            </a:r>
            <a:endParaRPr lang="en-US" sz="24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810000"/>
            <a:ext cx="9144000" cy="10668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000" dirty="0"/>
              <a:t>Scott </a:t>
            </a:r>
            <a:r>
              <a:rPr lang="en-US" sz="2000" dirty="0" err="1"/>
              <a:t>Nykl</a:t>
            </a:r>
            <a:r>
              <a:rPr lang="en-US" sz="2000" dirty="0"/>
              <a:t>, PhD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dirty="0" err="1"/>
              <a:t>Bldg</a:t>
            </a:r>
            <a:r>
              <a:rPr lang="en-US" dirty="0"/>
              <a:t> 642, Room 203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dirty="0"/>
              <a:t>255-3636 x4395</a:t>
            </a:r>
            <a:endParaRPr lang="en-US" sz="2800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 </a:t>
            </a:r>
            <a:r>
              <a:rPr lang="en-US" sz="2800" b="1" i="1" dirty="0"/>
              <a:t>iterator is an object</a:t>
            </a:r>
            <a:r>
              <a:rPr lang="en-US" sz="2800" dirty="0"/>
              <a:t> that enables a programmer to traverse a </a:t>
            </a:r>
            <a:r>
              <a:rPr lang="en-US" sz="2800" dirty="0" smtClean="0"/>
              <a:t>container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Basic container types, such as list, tuple, and set, qualify as </a:t>
            </a:r>
            <a:r>
              <a:rPr lang="en-US" sz="2800" b="1" i="1" dirty="0" err="1" smtClean="0"/>
              <a:t>iterable</a:t>
            </a:r>
            <a:r>
              <a:rPr lang="en-US" sz="2800" dirty="0" smtClean="0"/>
              <a:t> types</a:t>
            </a:r>
          </a:p>
          <a:p>
            <a:pPr lvl="1"/>
            <a:r>
              <a:rPr lang="en-US" sz="2400" dirty="0" smtClean="0"/>
              <a:t>A string can produce an iteration of its characters</a:t>
            </a:r>
          </a:p>
          <a:p>
            <a:pPr lvl="1"/>
            <a:r>
              <a:rPr lang="en-US" sz="2400" dirty="0" smtClean="0"/>
              <a:t>A dictionary can produce an iteration of its keys</a:t>
            </a:r>
          </a:p>
          <a:p>
            <a:pPr lvl="1"/>
            <a:r>
              <a:rPr lang="en-US" sz="2400" dirty="0" smtClean="0"/>
              <a:t>A file can produce an iteration of its lines</a:t>
            </a:r>
          </a:p>
        </p:txBody>
      </p:sp>
    </p:spTree>
    <p:extLst>
      <p:ext uri="{BB962C8B-B14F-4D97-AF65-F5344CB8AC3E}">
        <p14:creationId xmlns:p14="http://schemas.microsoft.com/office/powerpoint/2010/main" val="24993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Examples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30099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848767" y="1524000"/>
            <a:ext cx="784952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33719" y="1339334"/>
            <a:ext cx="302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Looping over objects in a list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31540" y="3124200"/>
            <a:ext cx="784952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31540" y="5105400"/>
            <a:ext cx="784952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33718" y="2939534"/>
            <a:ext cx="374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Looping over characters in a string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33718" y="4920734"/>
            <a:ext cx="382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Looping over keys in a dictionary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7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Can Consume </a:t>
            </a:r>
            <a:r>
              <a:rPr lang="en-US" dirty="0" err="1" smtClean="0"/>
              <a:t>Iterables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4752109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343399" y="1929442"/>
            <a:ext cx="290319" cy="60960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16082" y="1533262"/>
            <a:ext cx="130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Iterable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316082" y="4267200"/>
            <a:ext cx="317636" cy="993309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16082" y="5260509"/>
            <a:ext cx="130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Iterable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600" y="2812212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rgbClr val="FF0000"/>
                </a:solidFill>
              </a:rPr>
              <a:t>Iterable</a:t>
            </a:r>
            <a:r>
              <a:rPr lang="en-US" sz="2000" b="1" dirty="0" smtClean="0">
                <a:solidFill>
                  <a:srgbClr val="FF0000"/>
                </a:solidFill>
              </a:rPr>
              <a:t>: An object that can produce an </a:t>
            </a:r>
            <a:r>
              <a:rPr lang="en-US" sz="2000" b="1" i="1" dirty="0" smtClean="0">
                <a:solidFill>
                  <a:srgbClr val="FF0000"/>
                </a:solidFill>
              </a:rPr>
              <a:t>iterator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543800" y="3486427"/>
            <a:ext cx="457200" cy="780773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4600" y="429706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 object that manages an iteration through a series of values (i.e., traverse a container)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219200"/>
            <a:ext cx="7479389" cy="154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81399"/>
            <a:ext cx="65341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Example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05942" y="5542351"/>
            <a:ext cx="533400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171" y="1653397"/>
            <a:ext cx="53816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2895600" y="1982638"/>
            <a:ext cx="943872" cy="228600"/>
          </a:xfrm>
          <a:prstGeom prst="round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013494" y="2531853"/>
            <a:ext cx="876299" cy="228600"/>
          </a:xfrm>
          <a:prstGeom prst="round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Iterating: Python 2 vs Python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381000"/>
          </a:xfrm>
        </p:spPr>
        <p:txBody>
          <a:bodyPr/>
          <a:lstStyle/>
          <a:p>
            <a:r>
              <a:rPr lang="en-US" sz="1600" dirty="0"/>
              <a:t>Reference: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docs.pythonsprints.com/python3_porting/py-porting.html</a:t>
            </a:r>
            <a:endParaRPr lang="en-US" sz="1600" dirty="0" smtClean="0"/>
          </a:p>
          <a:p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295400"/>
            <a:ext cx="85534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/>
          <p:cNvSpPr/>
          <p:nvPr/>
        </p:nvSpPr>
        <p:spPr>
          <a:xfrm>
            <a:off x="3347049" y="1447800"/>
            <a:ext cx="304800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84917" y="1628745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Generator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48" y="1537170"/>
            <a:ext cx="3365740" cy="426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 are Classes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597550" y="4301706"/>
            <a:ext cx="1618220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15770" y="3275483"/>
            <a:ext cx="293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Needed for Python 2.6-3.x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13852" y="3462068"/>
            <a:ext cx="1301918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15770" y="4117040"/>
            <a:ext cx="255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Needed for Python 2.5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90800"/>
          </a:xfrm>
        </p:spPr>
        <p:txBody>
          <a:bodyPr/>
          <a:lstStyle/>
          <a:p>
            <a:r>
              <a:rPr lang="en-US" sz="2400" dirty="0" smtClean="0"/>
              <a:t>Python also supports functions and classes that produce an implicit </a:t>
            </a:r>
            <a:r>
              <a:rPr lang="en-US" sz="2400" dirty="0" err="1" smtClean="0"/>
              <a:t>iterable</a:t>
            </a:r>
            <a:r>
              <a:rPr lang="en-US" sz="2400" dirty="0" smtClean="0"/>
              <a:t> series of values, that is, without constructing a data structure to store all of its values</a:t>
            </a:r>
          </a:p>
          <a:p>
            <a:endParaRPr lang="en-US" sz="2400" dirty="0"/>
          </a:p>
          <a:p>
            <a:r>
              <a:rPr lang="en-US" sz="2400" dirty="0" smtClean="0"/>
              <a:t>For example, range(1000000) does not return a list of numbers; it returns a range object that is </a:t>
            </a:r>
            <a:r>
              <a:rPr lang="en-US" sz="2400" dirty="0" err="1" smtClean="0"/>
              <a:t>iterable</a:t>
            </a:r>
            <a:endParaRPr lang="en-US" sz="2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38600"/>
            <a:ext cx="3208185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5105400" y="5198268"/>
            <a:ext cx="784952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0352" y="4598103"/>
            <a:ext cx="3025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Object generates values one at a time, and only as needed</a:t>
            </a:r>
          </a:p>
          <a:p>
            <a:pPr algn="ctr"/>
            <a:endParaRPr lang="en-US" b="1" i="1" dirty="0" smtClean="0">
              <a:solidFill>
                <a:srgbClr val="FF0000"/>
              </a:solidFill>
            </a:endParaRPr>
          </a:p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"lazy evaluation"</a:t>
            </a:r>
          </a:p>
        </p:txBody>
      </p:sp>
    </p:spTree>
    <p:extLst>
      <p:ext uri="{BB962C8B-B14F-4D97-AF65-F5344CB8AC3E}">
        <p14:creationId xmlns:p14="http://schemas.microsoft.com/office/powerpoint/2010/main" val="26597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95400"/>
          </a:xfrm>
        </p:spPr>
        <p:txBody>
          <a:bodyPr/>
          <a:lstStyle/>
          <a:p>
            <a:r>
              <a:rPr lang="en-US" sz="1800" b="1" i="1" dirty="0" smtClean="0"/>
              <a:t>Generators</a:t>
            </a:r>
            <a:r>
              <a:rPr lang="en-US" sz="1800" dirty="0" smtClean="0"/>
              <a:t> simplifies the creation of iterators</a:t>
            </a:r>
            <a:endParaRPr lang="en-US" sz="1800" b="1" i="1" dirty="0" smtClean="0"/>
          </a:p>
          <a:p>
            <a:r>
              <a:rPr lang="en-US" sz="1800" dirty="0" smtClean="0"/>
              <a:t>A generator is implemented with a syntax very similar to a function, but instead of returning values, a </a:t>
            </a:r>
            <a:r>
              <a:rPr lang="en-US" sz="1800" b="1" i="1" dirty="0" smtClean="0"/>
              <a:t>yield</a:t>
            </a:r>
            <a:r>
              <a:rPr lang="en-US" sz="1800" dirty="0" smtClean="0"/>
              <a:t> statement is executed to indicate each element of a series</a:t>
            </a: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43200"/>
            <a:ext cx="478690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Example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371600"/>
            <a:ext cx="26860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457575" y="5829300"/>
            <a:ext cx="1292525" cy="19050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50100" y="5633851"/>
            <a:ext cx="302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 generator is an iterator!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686175" y="1600200"/>
            <a:ext cx="1063925" cy="331232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52975" y="1761060"/>
            <a:ext cx="302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yrange</a:t>
            </a:r>
            <a:r>
              <a:rPr lang="en-US" b="1" dirty="0" smtClean="0">
                <a:solidFill>
                  <a:srgbClr val="FF0000"/>
                </a:solidFill>
              </a:rPr>
              <a:t>() is like range()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e\Dropbox\classes\csce-oo.dsgn-review-2015\gfx\st-thomas-building-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Iterables</a:t>
            </a:r>
            <a:r>
              <a:rPr lang="en-US" dirty="0" smtClean="0"/>
              <a:t> vs Iterators vs Generators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9723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01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36480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584705" y="2007342"/>
            <a:ext cx="559101" cy="9525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43805" y="1811893"/>
            <a:ext cx="250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Mathematical notation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3399" y="3276600"/>
            <a:ext cx="811665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33800"/>
            <a:ext cx="5269992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1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Conveniences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395114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05100"/>
            <a:ext cx="311937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3889587"/>
            <a:ext cx="31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Simultaneous Assignments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431793"/>
            <a:ext cx="395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Conditional Expressions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40679" y="1447800"/>
            <a:ext cx="0" cy="41148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0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and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process of determining the value associated with an identifier is known as </a:t>
            </a:r>
            <a:r>
              <a:rPr lang="en-US" sz="2800" b="1" i="1" dirty="0" smtClean="0"/>
              <a:t>name resolution</a:t>
            </a:r>
          </a:p>
          <a:p>
            <a:endParaRPr lang="en-US" sz="2800" dirty="0" smtClean="0"/>
          </a:p>
          <a:p>
            <a:r>
              <a:rPr lang="en-US" sz="2800" dirty="0" smtClean="0"/>
              <a:t>Whenever an identifier is assigned to a value, that definition is made with a specific </a:t>
            </a:r>
            <a:r>
              <a:rPr lang="en-US" sz="2800" b="1" i="1" dirty="0" smtClean="0"/>
              <a:t>scope</a:t>
            </a:r>
          </a:p>
          <a:p>
            <a:pPr lvl="1"/>
            <a:r>
              <a:rPr lang="en-US" sz="2400" dirty="0" smtClean="0"/>
              <a:t>Top level assignments are </a:t>
            </a:r>
            <a:r>
              <a:rPr lang="en-US" sz="2400" b="1" i="1" dirty="0" smtClean="0"/>
              <a:t>global</a:t>
            </a:r>
            <a:r>
              <a:rPr lang="en-US" sz="2400" dirty="0" smtClean="0"/>
              <a:t> scope</a:t>
            </a:r>
          </a:p>
          <a:p>
            <a:pPr lvl="1"/>
            <a:r>
              <a:rPr lang="en-US" sz="2400" dirty="0" smtClean="0"/>
              <a:t>Assignments within functions are </a:t>
            </a:r>
            <a:r>
              <a:rPr lang="en-US" sz="2400" b="1" i="1" dirty="0" smtClean="0"/>
              <a:t>local</a:t>
            </a:r>
            <a:r>
              <a:rPr lang="en-US" sz="2400" dirty="0" smtClean="0"/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3309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2" y="3200400"/>
            <a:ext cx="75152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and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Each distinct scope in Python is represented using an abstraction known as a </a:t>
            </a:r>
            <a:r>
              <a:rPr lang="en-US" sz="2800" b="1" i="1" dirty="0" smtClean="0"/>
              <a:t>namespace</a:t>
            </a:r>
          </a:p>
          <a:p>
            <a:pPr lvl="1"/>
            <a:r>
              <a:rPr lang="en-US" sz="2400" dirty="0" smtClean="0"/>
              <a:t>A namespace manages all identifiers that are currently defined in a given scope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66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Python implements a namespace with its own dictionary that maps each identifying string to its associated value</a:t>
            </a:r>
          </a:p>
          <a:p>
            <a:endParaRPr lang="en-US" sz="2800" dirty="0"/>
          </a:p>
          <a:p>
            <a:r>
              <a:rPr lang="en-US" sz="2800" dirty="0" smtClean="0"/>
              <a:t>The function </a:t>
            </a:r>
            <a:r>
              <a:rPr lang="en-US" sz="2800" b="1" i="1" dirty="0" err="1" smtClean="0"/>
              <a:t>dir</a:t>
            </a:r>
            <a:r>
              <a:rPr lang="en-US" sz="2800" b="1" i="1" dirty="0" smtClean="0"/>
              <a:t>()</a:t>
            </a:r>
            <a:r>
              <a:rPr lang="en-US" sz="2800" dirty="0" smtClean="0"/>
              <a:t> reports the names of the identifiers in a given namespace (i.e., the keys of the dictionary)</a:t>
            </a:r>
          </a:p>
          <a:p>
            <a:endParaRPr lang="en-US" sz="2800" dirty="0"/>
          </a:p>
          <a:p>
            <a:r>
              <a:rPr lang="en-US" sz="2800" dirty="0" smtClean="0"/>
              <a:t>The function </a:t>
            </a:r>
            <a:r>
              <a:rPr lang="en-US" sz="2800" b="1" i="1" dirty="0" err="1" smtClean="0"/>
              <a:t>vars</a:t>
            </a:r>
            <a:r>
              <a:rPr lang="en-US" sz="2800" b="1" i="1" dirty="0" smtClean="0"/>
              <a:t>()</a:t>
            </a:r>
            <a:r>
              <a:rPr lang="en-US" sz="2800" dirty="0" smtClean="0"/>
              <a:t>, returns the full dictionary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91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9" y="304800"/>
            <a:ext cx="875848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943600" y="2279530"/>
            <a:ext cx="685800" cy="228600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038600" y="2263715"/>
            <a:ext cx="685800" cy="228600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9652" y="4758905"/>
            <a:ext cx="2412521" cy="228600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34241" y="4943653"/>
            <a:ext cx="1880559" cy="228600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5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 smtClean="0"/>
              <a:t>First-class</a:t>
            </a:r>
            <a:r>
              <a:rPr lang="en-US" sz="2400" dirty="0" smtClean="0"/>
              <a:t> objects are instances of a type that can be assigned to an identifier, passed as a parameter, or returned by a function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In terms of namespaces, the assignment introduces the identifier into the current namespace</a:t>
            </a:r>
            <a:endParaRPr 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318689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71" y="4758906"/>
            <a:ext cx="2557754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1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and Import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019800" cy="4953000"/>
          </a:xfrm>
        </p:spPr>
        <p:txBody>
          <a:bodyPr/>
          <a:lstStyle/>
          <a:p>
            <a:r>
              <a:rPr lang="en-US" sz="2800" dirty="0" smtClean="0"/>
              <a:t>Libraries are organized into modules</a:t>
            </a:r>
          </a:p>
          <a:p>
            <a:endParaRPr lang="en-US" sz="2800" dirty="0" smtClean="0"/>
          </a:p>
          <a:p>
            <a:r>
              <a:rPr lang="en-US" sz="2800" dirty="0" smtClean="0"/>
              <a:t>Modules can be imported</a:t>
            </a:r>
          </a:p>
          <a:p>
            <a:pPr lvl="1"/>
            <a:r>
              <a:rPr lang="en-US" sz="2400" dirty="0" smtClean="0"/>
              <a:t>import math</a:t>
            </a:r>
          </a:p>
          <a:p>
            <a:pPr lvl="1"/>
            <a:r>
              <a:rPr lang="en-US" sz="2400" dirty="0" smtClean="0"/>
              <a:t>Formally, this add the identifier, math, to the current namespace</a:t>
            </a:r>
          </a:p>
          <a:p>
            <a:pPr lvl="2"/>
            <a:r>
              <a:rPr lang="en-US" sz="2000" dirty="0" smtClean="0"/>
              <a:t>With the module as its value!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71600"/>
            <a:ext cx="18954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662737" y="5334000"/>
            <a:ext cx="1143000" cy="228600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3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257800" cy="4953000"/>
          </a:xfrm>
        </p:spPr>
        <p:txBody>
          <a:bodyPr/>
          <a:lstStyle/>
          <a:p>
            <a:r>
              <a:rPr lang="en-US" sz="2800" dirty="0" smtClean="0"/>
              <a:t>One form of an import statement (using </a:t>
            </a:r>
            <a:r>
              <a:rPr lang="en-US" sz="2800" b="1" i="1" dirty="0" smtClean="0"/>
              <a:t>from</a:t>
            </a:r>
            <a:r>
              <a:rPr lang="en-US" sz="2800" dirty="0" smtClean="0"/>
              <a:t> keyword) loads definitions into current namespace</a:t>
            </a:r>
            <a:endParaRPr 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371600"/>
            <a:ext cx="30861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519737" y="4953000"/>
            <a:ext cx="1143000" cy="228600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19737" y="5334000"/>
            <a:ext cx="1143000" cy="228600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848600" y="1363692"/>
            <a:ext cx="1143000" cy="228600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752600"/>
          </a:xfrm>
        </p:spPr>
        <p:txBody>
          <a:bodyPr/>
          <a:lstStyle/>
          <a:p>
            <a:r>
              <a:rPr lang="en-US" sz="2800" dirty="0" smtClean="0"/>
              <a:t>Console</a:t>
            </a:r>
          </a:p>
          <a:p>
            <a:pPr lvl="1"/>
            <a:r>
              <a:rPr lang="en-US" sz="2400" dirty="0" smtClean="0"/>
              <a:t>print() function</a:t>
            </a:r>
          </a:p>
          <a:p>
            <a:pPr lvl="1"/>
            <a:r>
              <a:rPr lang="en-US" sz="2400" dirty="0" smtClean="0"/>
              <a:t>input() function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18691"/>
            <a:ext cx="6553200" cy="213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6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Module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3512" y="4381982"/>
            <a:ext cx="266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script using module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92758" y="1447800"/>
            <a:ext cx="3388926" cy="3364312"/>
            <a:chOff x="4892758" y="1447800"/>
            <a:chExt cx="3388926" cy="3364312"/>
          </a:xfrm>
        </p:grpSpPr>
        <p:sp>
          <p:nvSpPr>
            <p:cNvPr id="5" name="TextBox 4"/>
            <p:cNvSpPr txBox="1"/>
            <p:nvPr/>
          </p:nvSpPr>
          <p:spPr>
            <a:xfrm>
              <a:off x="4892758" y="4442780"/>
              <a:ext cx="3388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utility.py module</a:t>
              </a:r>
              <a:endParaRPr lang="en-US" b="1" i="1" dirty="0" smtClean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758" y="1447800"/>
              <a:ext cx="3388926" cy="2934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74" y="1447800"/>
            <a:ext cx="2671626" cy="287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4876800"/>
            <a:ext cx="445043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04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Modules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0580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98895" y="3983151"/>
            <a:ext cx="479306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24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"/>
            <a:ext cx="6032734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868" y="3294960"/>
            <a:ext cx="2890597" cy="327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806986" y="1426685"/>
            <a:ext cx="533400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Exceptions are unexpected events that occur during the execution of a program</a:t>
            </a:r>
          </a:p>
          <a:p>
            <a:pPr lvl="1"/>
            <a:r>
              <a:rPr lang="en-US" sz="2400" dirty="0" smtClean="0"/>
              <a:t>Might result from a logical error or an unanticipated situation</a:t>
            </a:r>
          </a:p>
          <a:p>
            <a:endParaRPr lang="en-US" sz="2800" dirty="0"/>
          </a:p>
          <a:p>
            <a:r>
              <a:rPr lang="en-US" sz="2800" dirty="0" smtClean="0"/>
              <a:t>In Python, exceptions (i.e., errors) are objects that are </a:t>
            </a:r>
            <a:r>
              <a:rPr lang="en-US" sz="2800" b="1" i="1" dirty="0" smtClean="0"/>
              <a:t>raised</a:t>
            </a:r>
            <a:r>
              <a:rPr lang="en-US" sz="2800" dirty="0" smtClean="0"/>
              <a:t> (or </a:t>
            </a:r>
            <a:r>
              <a:rPr lang="en-US" sz="2800" b="1" i="1" dirty="0" smtClean="0"/>
              <a:t>thrown</a:t>
            </a:r>
            <a:r>
              <a:rPr lang="en-US" sz="2800" dirty="0" smtClean="0"/>
              <a:t>) by code that encounters </a:t>
            </a:r>
            <a:r>
              <a:rPr lang="en-US" sz="2800" smtClean="0"/>
              <a:t>an </a:t>
            </a:r>
            <a:r>
              <a:rPr lang="en-US" sz="2800" smtClean="0"/>
              <a:t>unexpected </a:t>
            </a:r>
            <a:r>
              <a:rPr lang="en-US" sz="2800" dirty="0" smtClean="0"/>
              <a:t>circumstance</a:t>
            </a:r>
          </a:p>
          <a:p>
            <a:pPr lvl="1"/>
            <a:r>
              <a:rPr lang="en-US" sz="2400" dirty="0" smtClean="0"/>
              <a:t>A raised error may be </a:t>
            </a:r>
            <a:r>
              <a:rPr lang="en-US" sz="2400" b="1" i="1" dirty="0" smtClean="0"/>
              <a:t>caught</a:t>
            </a:r>
            <a:r>
              <a:rPr lang="en-US" sz="2400" dirty="0" smtClean="0"/>
              <a:t> by a surrounding context that handles the exception in an appropriate fashion</a:t>
            </a:r>
          </a:p>
          <a:p>
            <a:pPr lvl="1"/>
            <a:r>
              <a:rPr lang="en-US" sz="2400" dirty="0" smtClean="0"/>
              <a:t>If uncaught, interpreter might stop executing the 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07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Exception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066800"/>
          </a:xfrm>
        </p:spPr>
        <p:txBody>
          <a:bodyPr/>
          <a:lstStyle/>
          <a:p>
            <a:r>
              <a:rPr lang="en-US" sz="2400" dirty="0" smtClean="0"/>
              <a:t>The exceptions marked would most likely raise an error when compiling Java or C++ code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450317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40884" y="2374135"/>
            <a:ext cx="533400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39048" y="3848559"/>
            <a:ext cx="533400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37212" y="4331465"/>
            <a:ext cx="533400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3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1996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739048" y="2717494"/>
            <a:ext cx="533400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59246" y="4566492"/>
            <a:ext cx="533400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57410" y="6437524"/>
            <a:ext cx="533400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Raising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286000"/>
          </a:xfrm>
        </p:spPr>
        <p:txBody>
          <a:bodyPr/>
          <a:lstStyle/>
          <a:p>
            <a:r>
              <a:rPr lang="en-US" sz="2800" dirty="0" smtClean="0"/>
              <a:t>Checking the validity of function parameters</a:t>
            </a:r>
          </a:p>
          <a:p>
            <a:pPr lvl="1"/>
            <a:r>
              <a:rPr lang="en-US" sz="2400" dirty="0" smtClean="0"/>
              <a:t>Check type</a:t>
            </a:r>
          </a:p>
          <a:p>
            <a:pPr lvl="1"/>
            <a:r>
              <a:rPr lang="en-US" sz="2400" dirty="0" smtClean="0"/>
              <a:t>Then check for appropriate value</a:t>
            </a:r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r>
              <a:rPr lang="en-US" sz="1800" b="1" i="1" dirty="0" smtClean="0">
                <a:solidFill>
                  <a:srgbClr val="FF0000"/>
                </a:solidFill>
              </a:rPr>
              <a:t>Checking the type and value of each parameter demands additional execution time and, if taken to an extreme, seems counter to the nature of Python</a:t>
            </a:r>
            <a:endParaRPr lang="en-US" sz="1800" b="1" i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67062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9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try/except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590800"/>
          </a:xfrm>
        </p:spPr>
        <p:txBody>
          <a:bodyPr/>
          <a:lstStyle/>
          <a:p>
            <a:r>
              <a:rPr lang="en-US" sz="2400" dirty="0" smtClean="0"/>
              <a:t>Advantage of try-except structure is that the non-exceptional case runs efficiently, without extraneous checks for the exceptional condition</a:t>
            </a:r>
          </a:p>
          <a:p>
            <a:endParaRPr lang="en-US" sz="2400" dirty="0" smtClean="0"/>
          </a:p>
          <a:p>
            <a:r>
              <a:rPr lang="en-US" sz="2400" dirty="0" smtClean="0"/>
              <a:t>However, handling the exceptional case requires slightly more time compared to standard conditional statements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720" y="1616725"/>
            <a:ext cx="4508516" cy="143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9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6167</TotalTime>
  <Words>707</Words>
  <Application>Microsoft Office PowerPoint</Application>
  <PresentationFormat>On-screen Show (4:3)</PresentationFormat>
  <Paragraphs>107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Programming Paradigms: Functional and Object Oriented  Python 3 Language Tutorial – Part III</vt:lpstr>
      <vt:lpstr>Language</vt:lpstr>
      <vt:lpstr>Input and Output</vt:lpstr>
      <vt:lpstr>PowerPoint Presentation</vt:lpstr>
      <vt:lpstr>Exception Handling</vt:lpstr>
      <vt:lpstr>Common Exception Types</vt:lpstr>
      <vt:lpstr>Examples</vt:lpstr>
      <vt:lpstr>Raising an Exception</vt:lpstr>
      <vt:lpstr>try/except</vt:lpstr>
      <vt:lpstr>Iterators</vt:lpstr>
      <vt:lpstr>Iterator Examples</vt:lpstr>
      <vt:lpstr>Functions Can Consume Iterables</vt:lpstr>
      <vt:lpstr>Iterator</vt:lpstr>
      <vt:lpstr>Iterator Example</vt:lpstr>
      <vt:lpstr>Iterating: Python 2 vs Python 3</vt:lpstr>
      <vt:lpstr>Iterators are Classes</vt:lpstr>
      <vt:lpstr>Iterator</vt:lpstr>
      <vt:lpstr>Generators</vt:lpstr>
      <vt:lpstr>Generator Example</vt:lpstr>
      <vt:lpstr>Iterables vs Iterators vs Generators</vt:lpstr>
      <vt:lpstr>List Comprehensions</vt:lpstr>
      <vt:lpstr>Python Conveniences</vt:lpstr>
      <vt:lpstr>Scopes and Namespaces</vt:lpstr>
      <vt:lpstr>Scopes and Namespaces</vt:lpstr>
      <vt:lpstr>Implementation</vt:lpstr>
      <vt:lpstr>PowerPoint Presentation</vt:lpstr>
      <vt:lpstr>First-Class Objects</vt:lpstr>
      <vt:lpstr>Modules and Import Statement</vt:lpstr>
      <vt:lpstr>Loading Definitions</vt:lpstr>
      <vt:lpstr>Creating a New Module</vt:lpstr>
      <vt:lpstr>Existing Modules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554 – Fundamentals of Performance Analysis and Experimental Design  Course Introduction</dc:title>
  <dc:creator>me</dc:creator>
  <cp:lastModifiedBy>user</cp:lastModifiedBy>
  <cp:revision>936</cp:revision>
  <dcterms:created xsi:type="dcterms:W3CDTF">2006-08-16T00:00:00Z</dcterms:created>
  <dcterms:modified xsi:type="dcterms:W3CDTF">2016-09-27T11:47:40Z</dcterms:modified>
</cp:coreProperties>
</file>