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7"/>
  </p:notesMasterIdLst>
  <p:handoutMasterIdLst>
    <p:handoutMasterId r:id="rId28"/>
  </p:handoutMasterIdLst>
  <p:sldIdLst>
    <p:sldId id="348" r:id="rId2"/>
    <p:sldId id="399" r:id="rId3"/>
    <p:sldId id="402" r:id="rId4"/>
    <p:sldId id="404" r:id="rId5"/>
    <p:sldId id="403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3" r:id="rId14"/>
    <p:sldId id="412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3" r:id="rId23"/>
    <p:sldId id="421" r:id="rId24"/>
    <p:sldId id="422" r:id="rId25"/>
    <p:sldId id="42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 autoAdjust="0"/>
    <p:restoredTop sz="97945" autoAdjust="0"/>
  </p:normalViewPr>
  <p:slideViewPr>
    <p:cSldViewPr>
      <p:cViewPr varScale="1">
        <p:scale>
          <a:sx n="77" d="100"/>
          <a:sy n="77" d="100"/>
        </p:scale>
        <p:origin x="-340" y="-68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14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2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rgbClr val="001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267200"/>
            <a:ext cx="7772400" cy="91757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27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4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1524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600200"/>
            <a:ext cx="9144000" cy="2057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Paradigms: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and Object Oriented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3 Language Tutorial – Part IV</a:t>
            </a:r>
            <a:endParaRPr lang="en-US" sz="24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3810000"/>
            <a:ext cx="9144000" cy="1066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Scott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Nykl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PhD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 smtClean="0">
                <a:latin typeface="+mj-lt"/>
                <a:ea typeface="+mj-ea"/>
                <a:cs typeface="+mj-cs"/>
              </a:rPr>
              <a:t>Bldg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642, Room 203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255-3636 x4395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9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Methods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922" y="1455667"/>
            <a:ext cx="6487475" cy="475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143000" y="2514600"/>
            <a:ext cx="7010400" cy="495300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43000" y="3162300"/>
            <a:ext cx="7010400" cy="952500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4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701374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Methods to Override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517539" y="4704520"/>
            <a:ext cx="3588026" cy="284922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0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Hierarchy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0"/>
            <a:ext cx="5198479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05200"/>
            <a:ext cx="7322303" cy="32385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676400"/>
            <a:ext cx="61912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91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Example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01417"/>
            <a:ext cx="691515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447800" y="4863544"/>
            <a:ext cx="6686550" cy="394255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375991" y="1331842"/>
            <a:ext cx="1415084" cy="394255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5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Python does not support formal access control, but by </a:t>
            </a:r>
            <a:r>
              <a:rPr lang="en-US" sz="2800" dirty="0"/>
              <a:t>convention</a:t>
            </a:r>
            <a:endParaRPr lang="en-US" sz="2800" dirty="0" smtClean="0"/>
          </a:p>
          <a:p>
            <a:pPr lvl="1"/>
            <a:r>
              <a:rPr lang="en-US" sz="2400" dirty="0" smtClean="0"/>
              <a:t>Names beginning with a single underscore are conventionally akin to protected</a:t>
            </a:r>
          </a:p>
          <a:p>
            <a:pPr lvl="1"/>
            <a:r>
              <a:rPr lang="en-US" sz="2400" dirty="0" smtClean="0"/>
              <a:t>Names beginning with a double underscore (other than special methods) are akin to private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660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4663" y="152400"/>
            <a:ext cx="4518276" cy="1083365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and Class Namespaces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61730"/>
            <a:ext cx="2839116" cy="1948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62" y="2438400"/>
            <a:ext cx="8257417" cy="413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44662" y="1371600"/>
            <a:ext cx="4432138" cy="96906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The use of ‘self’ is what causes identifiers to be added to instance namespace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There is a single instance namespace per object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56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Data Members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17" y="1905000"/>
            <a:ext cx="6705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0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Shallow and Deep Copying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447800"/>
          </a:xfrm>
        </p:spPr>
        <p:txBody>
          <a:bodyPr/>
          <a:lstStyle/>
          <a:p>
            <a:r>
              <a:rPr lang="en-US" sz="2400" dirty="0" smtClean="0"/>
              <a:t>How do I copy an object?</a:t>
            </a:r>
          </a:p>
          <a:p>
            <a:pPr lvl="1"/>
            <a:r>
              <a:rPr lang="en-US" sz="2000" dirty="0" smtClean="0"/>
              <a:t>Consider a variable pointing to a list of colors</a:t>
            </a:r>
          </a:p>
          <a:p>
            <a:pPr lvl="1"/>
            <a:r>
              <a:rPr lang="en-US" sz="2000" dirty="0" smtClean="0"/>
              <a:t>palette = </a:t>
            </a:r>
            <a:r>
              <a:rPr lang="en-US" sz="2000" dirty="0" err="1" smtClean="0"/>
              <a:t>warmtones</a:t>
            </a:r>
            <a:r>
              <a:rPr lang="en-US" sz="2000" dirty="0" smtClean="0"/>
              <a:t>;   # does not copy – just creates an alias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2202919" y="2971800"/>
            <a:ext cx="4865914" cy="3417332"/>
            <a:chOff x="2202919" y="2819400"/>
            <a:chExt cx="4865914" cy="34173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2919" y="2819400"/>
              <a:ext cx="4865914" cy="289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202919" y="5867400"/>
              <a:ext cx="4865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Two aliases for the same list of colors</a:t>
              </a:r>
              <a:endParaRPr lang="en-US" b="1" i="1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35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and Deep Copying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752600"/>
          </a:xfrm>
        </p:spPr>
        <p:txBody>
          <a:bodyPr/>
          <a:lstStyle/>
          <a:p>
            <a:r>
              <a:rPr lang="en-US" sz="2400" dirty="0" smtClean="0"/>
              <a:t>How about creating a new instance, and passing list of interest to constructor?</a:t>
            </a:r>
          </a:p>
          <a:p>
            <a:pPr lvl="1"/>
            <a:r>
              <a:rPr lang="en-US" sz="2000" dirty="0" smtClean="0"/>
              <a:t>palette = list(</a:t>
            </a:r>
            <a:r>
              <a:rPr lang="en-US" sz="2000" dirty="0" err="1" smtClean="0"/>
              <a:t>warmtones</a:t>
            </a:r>
            <a:r>
              <a:rPr lang="en-US" sz="2000" dirty="0" smtClean="0"/>
              <a:t>);    # a new list is created but items are referenced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1447800" y="3352800"/>
            <a:ext cx="6248400" cy="3036332"/>
            <a:chOff x="1447800" y="3124200"/>
            <a:chExt cx="6248400" cy="3036332"/>
          </a:xfrm>
        </p:grpSpPr>
        <p:sp>
          <p:nvSpPr>
            <p:cNvPr id="4" name="TextBox 3"/>
            <p:cNvSpPr txBox="1"/>
            <p:nvPr/>
          </p:nvSpPr>
          <p:spPr>
            <a:xfrm>
              <a:off x="1447800" y="5791200"/>
              <a:ext cx="624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A shallow copy of a list of colors</a:t>
              </a:r>
              <a:endParaRPr lang="en-US" b="1" i="1" dirty="0" smtClean="0">
                <a:solidFill>
                  <a:srgbClr val="FF0000"/>
                </a:solidFill>
              </a:endParaRP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124200"/>
              <a:ext cx="6248400" cy="257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058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e\Dropbox\classes\csce-oo.dsgn-review-2015\gfx\st-thomas-building-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2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and Deep Copying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Shallow is useful in some circumstances, but sometimes we prefer a "full" "deep" copy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33" y="3124200"/>
            <a:ext cx="81915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8933" y="5850949"/>
            <a:ext cx="819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We prefer this – a deep copy of a list of colors</a:t>
            </a:r>
            <a:endParaRPr lang="en-US" b="1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4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and Deep Copying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267200" cy="4953000"/>
          </a:xfrm>
        </p:spPr>
        <p:txBody>
          <a:bodyPr/>
          <a:lstStyle/>
          <a:p>
            <a:r>
              <a:rPr lang="en-US" sz="2400" dirty="0" smtClean="0"/>
              <a:t>Python's copy module</a:t>
            </a:r>
          </a:p>
          <a:p>
            <a:pPr lvl="1"/>
            <a:r>
              <a:rPr lang="en-US" sz="2000" dirty="0" smtClean="0"/>
              <a:t>Supports two functions, copy() and </a:t>
            </a:r>
            <a:r>
              <a:rPr lang="en-US" sz="2000" dirty="0" err="1" smtClean="0"/>
              <a:t>deepcopy</a:t>
            </a:r>
            <a:r>
              <a:rPr lang="en-US" sz="2000" dirty="0" smtClean="0"/>
              <a:t>()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 smtClean="0"/>
              <a:t>copy.copy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 smtClean="0"/>
              <a:t>copy.deepcopy</a:t>
            </a:r>
            <a:r>
              <a:rPr lang="en-US" sz="2000" smtClean="0"/>
              <a:t>()</a:t>
            </a:r>
            <a:endParaRPr lang="en-US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47800"/>
            <a:ext cx="3810219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57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7596" y="2883931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More Thing...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858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Python is a dynamic but strongly typed language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Variable hasn't changed type – it's just an identifier (i.e., name)</a:t>
            </a:r>
          </a:p>
          <a:p>
            <a:pPr lvl="1"/>
            <a:r>
              <a:rPr lang="en-US" sz="2000" dirty="0" smtClean="0"/>
              <a:t>The first statement we created an integer object with the value 3 and </a:t>
            </a:r>
            <a:r>
              <a:rPr lang="en-US" sz="2000" b="1" i="1" dirty="0" smtClean="0"/>
              <a:t>bind</a:t>
            </a:r>
            <a:r>
              <a:rPr lang="en-US" sz="2000" dirty="0" smtClean="0"/>
              <a:t> the name 'variable' to it</a:t>
            </a:r>
          </a:p>
          <a:p>
            <a:endParaRPr lang="en-US" sz="2400" dirty="0"/>
          </a:p>
          <a:p>
            <a:r>
              <a:rPr lang="en-US" sz="2400" dirty="0" smtClean="0"/>
              <a:t>We say Python is strongly typed because objects don't change type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81200"/>
            <a:ext cx="338481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94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352800"/>
          </a:xfrm>
        </p:spPr>
        <p:txBody>
          <a:bodyPr/>
          <a:lstStyle/>
          <a:p>
            <a:r>
              <a:rPr lang="en-US" sz="2000" dirty="0" smtClean="0"/>
              <a:t>It doesn't actually matter what type my data is – just whether or not I can do what I want with it</a:t>
            </a:r>
          </a:p>
          <a:p>
            <a:endParaRPr lang="en-US" sz="2000" dirty="0" smtClean="0"/>
          </a:p>
          <a:p>
            <a:r>
              <a:rPr lang="en-US" sz="2000" dirty="0" smtClean="0"/>
              <a:t>Duck typing in Python allows us to use any object that provides the required behavior without forcing it to be a subclass</a:t>
            </a:r>
          </a:p>
          <a:p>
            <a:endParaRPr lang="en-US" sz="2000" dirty="0"/>
          </a:p>
          <a:p>
            <a:r>
              <a:rPr lang="en-US" sz="2000" dirty="0" smtClean="0"/>
              <a:t>As an interpreted and dynamically typed language, there is no 'compile time' checking of data types in Python, and no formal requirement for declarations of abstract base classes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52400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When I see a bird that walks like a duck and swims list a duck and quacks like a duck, I call that bird a duck</a:t>
            </a:r>
            <a:endParaRPr lang="en-US" sz="20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52400"/>
            <a:ext cx="2235050" cy="127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68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Typing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388620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914400"/>
            <a:ext cx="18764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71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Documentation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637467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71600" y="3967371"/>
            <a:ext cx="637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docstring.py</a:t>
            </a:r>
            <a:endParaRPr lang="en-US" b="1" i="1" dirty="0" smtClean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66800" y="2019300"/>
            <a:ext cx="6934200" cy="495300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66800" y="2895600"/>
            <a:ext cx="6934200" cy="495300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help(object)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600200"/>
            <a:ext cx="55245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124200" y="2667000"/>
            <a:ext cx="4343400" cy="247650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38400" y="3369154"/>
            <a:ext cx="5029200" cy="495300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0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Design Principles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5761461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743200"/>
          </a:xfrm>
        </p:spPr>
        <p:txBody>
          <a:bodyPr/>
          <a:lstStyle/>
          <a:p>
            <a:r>
              <a:rPr lang="en-US" sz="2000" dirty="0"/>
              <a:t>Modularity</a:t>
            </a:r>
          </a:p>
          <a:p>
            <a:pPr lvl="1"/>
            <a:r>
              <a:rPr lang="en-US" sz="1800" dirty="0"/>
              <a:t>Implemented by using </a:t>
            </a:r>
            <a:r>
              <a:rPr lang="en-US" sz="1800" b="1" i="1" dirty="0"/>
              <a:t>modules</a:t>
            </a:r>
            <a:r>
              <a:rPr lang="en-US" sz="1800" dirty="0"/>
              <a:t> to group closely related functions and classes</a:t>
            </a:r>
          </a:p>
          <a:p>
            <a:r>
              <a:rPr lang="en-US" sz="2000" dirty="0"/>
              <a:t>Abstraction</a:t>
            </a:r>
          </a:p>
          <a:p>
            <a:pPr lvl="1"/>
            <a:r>
              <a:rPr lang="en-US" sz="1800" dirty="0"/>
              <a:t>Abstract base </a:t>
            </a:r>
            <a:r>
              <a:rPr lang="en-US" sz="1800" dirty="0" smtClean="0"/>
              <a:t>classes</a:t>
            </a:r>
            <a:endParaRPr lang="en-US" sz="1800" dirty="0"/>
          </a:p>
          <a:p>
            <a:r>
              <a:rPr lang="en-US" sz="2000" dirty="0"/>
              <a:t>Encapsulation</a:t>
            </a:r>
          </a:p>
          <a:p>
            <a:pPr lvl="1"/>
            <a:r>
              <a:rPr lang="en-US" sz="1800" dirty="0"/>
              <a:t>Python provides only loose support for encapsulation</a:t>
            </a:r>
          </a:p>
          <a:p>
            <a:pPr lvl="1"/>
            <a:r>
              <a:rPr lang="en-US" sz="1800" dirty="0"/>
              <a:t>By convention, names that start with a single underscore (e.g., _secret) are assumed to be nonpublic and should not be relied </a:t>
            </a:r>
            <a:r>
              <a:rPr lang="en-US" sz="1800" dirty="0" smtClean="0"/>
              <a:t>upon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78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Classes serve as the primary means for abstraction in object-oriented programming</a:t>
            </a:r>
          </a:p>
          <a:p>
            <a:endParaRPr lang="en-US" sz="2800" dirty="0" smtClean="0"/>
          </a:p>
          <a:p>
            <a:r>
              <a:rPr lang="en-US" sz="2800" dirty="0" smtClean="0"/>
              <a:t>Syntactically, </a:t>
            </a:r>
            <a:r>
              <a:rPr lang="en-US" sz="2800" b="1" i="1" dirty="0" smtClean="0"/>
              <a:t>self</a:t>
            </a:r>
            <a:r>
              <a:rPr lang="en-US" sz="2800" dirty="0" smtClean="0"/>
              <a:t> identifies the instance upon which a method is invoked</a:t>
            </a:r>
          </a:p>
        </p:txBody>
      </p:sp>
    </p:spTree>
    <p:extLst>
      <p:ext uri="{BB962C8B-B14F-4D97-AF65-F5344CB8AC3E}">
        <p14:creationId xmlns:p14="http://schemas.microsoft.com/office/powerpoint/2010/main" val="170149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0788"/>
            <a:ext cx="4876800" cy="676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4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09" y="874643"/>
            <a:ext cx="7292842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09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Instance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7834489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08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6737</TotalTime>
  <Words>492</Words>
  <Application>Microsoft Office PowerPoint</Application>
  <PresentationFormat>On-screen Show (4:3)</PresentationFormat>
  <Paragraphs>71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Programming Paradigms: Functional and Object Oriented  Python 3 Language Tutorial – Part IV</vt:lpstr>
      <vt:lpstr>Language</vt:lpstr>
      <vt:lpstr>Code Documentation</vt:lpstr>
      <vt:lpstr>help(object)</vt:lpstr>
      <vt:lpstr>Object-Oriented Design Principles</vt:lpstr>
      <vt:lpstr>Class Definitions</vt:lpstr>
      <vt:lpstr>PowerPoint Presentation</vt:lpstr>
      <vt:lpstr>PowerPoint Presentation</vt:lpstr>
      <vt:lpstr>Create Instance</vt:lpstr>
      <vt:lpstr>Meaningful Methods</vt:lpstr>
      <vt:lpstr>Meaningful Methods to Override</vt:lpstr>
      <vt:lpstr>Exception Hierarchy</vt:lpstr>
      <vt:lpstr>Inheritance</vt:lpstr>
      <vt:lpstr>Inheritance Example</vt:lpstr>
      <vt:lpstr>Protected Members</vt:lpstr>
      <vt:lpstr>Instance and Class Namespaces</vt:lpstr>
      <vt:lpstr>Class Data Members</vt:lpstr>
      <vt:lpstr>Shallow and Deep Copying</vt:lpstr>
      <vt:lpstr>Shallow and Deep Copying</vt:lpstr>
      <vt:lpstr>Shallow and Deep Copying</vt:lpstr>
      <vt:lpstr>Shallow and Deep Copying</vt:lpstr>
      <vt:lpstr>PowerPoint Presentation</vt:lpstr>
      <vt:lpstr>Dynamic Typing</vt:lpstr>
      <vt:lpstr>Duck Typing</vt:lpstr>
      <vt:lpstr>Duck Typing in Python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Paradigms: Functional and Object Oriented  Python 3 Language Tutorial – Part IV</dc:title>
  <dc:creator>me</dc:creator>
  <cp:lastModifiedBy>user</cp:lastModifiedBy>
  <cp:revision>967</cp:revision>
  <dcterms:created xsi:type="dcterms:W3CDTF">2006-08-16T00:00:00Z</dcterms:created>
  <dcterms:modified xsi:type="dcterms:W3CDTF">2016-09-30T11:49:23Z</dcterms:modified>
</cp:coreProperties>
</file>