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handoutMasters/handoutMaster1.xml" ContentType="application/vnd.openxmlformats-officedocument.presentationml.handoutMaster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696" r:id="rId46"/>
    <p:sldMasterId id="2147483697" r:id="rId48"/>
    <p:sldMasterId id="2147483698" r:id="rId50"/>
    <p:sldMasterId id="2147483699" r:id="rId52"/>
  </p:sldMasterIdLst>
  <p:notesMasterIdLst>
    <p:notesMasterId r:id="rId56"/>
  </p:notesMasterIdLst>
  <p:handoutMasterIdLst>
    <p:handoutMasterId r:id="rId54"/>
  </p:handoutMasterIdLst>
  <p:sldIdLst>
    <p:sldId id="257" r:id="rId58"/>
    <p:sldId id="258" r:id="rId59"/>
    <p:sldId id="260" r:id="rId61"/>
    <p:sldId id="259" r:id="rId63"/>
    <p:sldId id="274" r:id="rId64"/>
    <p:sldId id="273" r:id="rId65"/>
    <p:sldId id="262" r:id="rId66"/>
    <p:sldId id="263" r:id="rId68"/>
    <p:sldId id="264" r:id="rId69"/>
    <p:sldId id="265" r:id="rId70"/>
    <p:sldId id="266" r:id="rId71"/>
    <p:sldId id="267" r:id="rId72"/>
    <p:sldId id="268" r:id="rId73"/>
    <p:sldId id="269" r:id="rId74"/>
    <p:sldId id="288" r:id="rId75"/>
    <p:sldId id="270" r:id="rId76"/>
    <p:sldId id="271" r:id="rId77"/>
    <p:sldId id="275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46" Type="http://schemas.openxmlformats.org/officeDocument/2006/relationships/slideMaster" Target="slideMasters/slideMaster1.xml"></Relationship><Relationship Id="rId47" Type="http://schemas.openxmlformats.org/officeDocument/2006/relationships/theme" Target="theme/theme1.xml"></Relationship><Relationship Id="rId48" Type="http://schemas.openxmlformats.org/officeDocument/2006/relationships/slideMaster" Target="slideMasters/slideMaster2.xml"></Relationship><Relationship Id="rId50" Type="http://schemas.openxmlformats.org/officeDocument/2006/relationships/slideMaster" Target="slideMasters/slideMaster3.xml"></Relationship><Relationship Id="rId52" Type="http://schemas.openxmlformats.org/officeDocument/2006/relationships/slideMaster" Target="slideMasters/slideMaster4.xml"></Relationship><Relationship Id="rId54" Type="http://schemas.openxmlformats.org/officeDocument/2006/relationships/handoutMaster" Target="handoutMasters/handoutMaster1.xml"></Relationship><Relationship Id="rId56" Type="http://schemas.openxmlformats.org/officeDocument/2006/relationships/notesMaster" Target="notesMasters/notesMaster1.xml"></Relationship><Relationship Id="rId58" Type="http://schemas.openxmlformats.org/officeDocument/2006/relationships/slide" Target="slides/slide1.xml"></Relationship><Relationship Id="rId59" Type="http://schemas.openxmlformats.org/officeDocument/2006/relationships/slide" Target="slides/slide2.xml"></Relationship><Relationship Id="rId61" Type="http://schemas.openxmlformats.org/officeDocument/2006/relationships/slide" Target="slides/slide3.xml"></Relationship><Relationship Id="rId63" Type="http://schemas.openxmlformats.org/officeDocument/2006/relationships/slide" Target="slides/slide4.xml"></Relationship><Relationship Id="rId64" Type="http://schemas.openxmlformats.org/officeDocument/2006/relationships/slide" Target="slides/slide5.xml"></Relationship><Relationship Id="rId65" Type="http://schemas.openxmlformats.org/officeDocument/2006/relationships/slide" Target="slides/slide6.xml"></Relationship><Relationship Id="rId66" Type="http://schemas.openxmlformats.org/officeDocument/2006/relationships/slide" Target="slides/slide7.xml"></Relationship><Relationship Id="rId68" Type="http://schemas.openxmlformats.org/officeDocument/2006/relationships/slide" Target="slides/slide8.xml"></Relationship><Relationship Id="rId69" Type="http://schemas.openxmlformats.org/officeDocument/2006/relationships/slide" Target="slides/slide9.xml"></Relationship><Relationship Id="rId70" Type="http://schemas.openxmlformats.org/officeDocument/2006/relationships/slide" Target="slides/slide10.xml"></Relationship><Relationship Id="rId71" Type="http://schemas.openxmlformats.org/officeDocument/2006/relationships/slide" Target="slides/slide11.xml"></Relationship><Relationship Id="rId72" Type="http://schemas.openxmlformats.org/officeDocument/2006/relationships/slide" Target="slides/slide12.xml"></Relationship><Relationship Id="rId73" Type="http://schemas.openxmlformats.org/officeDocument/2006/relationships/slide" Target="slides/slide13.xml"></Relationship><Relationship Id="rId74" Type="http://schemas.openxmlformats.org/officeDocument/2006/relationships/slide" Target="slides/slide14.xml"></Relationship><Relationship Id="rId75" Type="http://schemas.openxmlformats.org/officeDocument/2006/relationships/slide" Target="slides/slide15.xml"></Relationship><Relationship Id="rId76" Type="http://schemas.openxmlformats.org/officeDocument/2006/relationships/slide" Target="slides/slide16.xml"></Relationship><Relationship Id="rId77" Type="http://schemas.openxmlformats.org/officeDocument/2006/relationships/slide" Target="slides/slide17.xml"></Relationship><Relationship Id="rId78" Type="http://schemas.openxmlformats.org/officeDocument/2006/relationships/slide" Target="slides/slide18.xml"></Relationship><Relationship Id="rId80" Type="http://schemas.openxmlformats.org/officeDocument/2006/relationships/viewProps" Target="viewProps.xml"></Relationship><Relationship Id="rId8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6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/>
          <p:nvPr>
            <p:ph type="body" idx="1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 idx="1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/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/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/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부제목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</a:p>
        </p:txBody>
      </p:sp>
      <p:sp>
        <p:nvSpPr>
          <p:cNvPr id="7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Rect 0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</a:p>
        </p:txBody>
      </p:sp>
      <p:sp>
        <p:nvSpPr>
          <p:cNvPr id="9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</a:p>
        </p:txBody>
      </p:sp>
      <p:sp>
        <p:nvSpPr>
          <p:cNvPr id="5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</a:p>
        </p:txBody>
      </p:sp>
      <p:sp>
        <p:nvSpPr>
          <p:cNvPr id="4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</a:p>
        </p:txBody>
      </p:sp>
      <p:sp>
        <p:nvSpPr>
          <p:cNvPr id="7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</a:p>
        </p:txBody>
      </p:sp>
      <p:sp>
        <p:nvSpPr>
          <p:cNvPr id="7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부제목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Rect 0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부제목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Rect 0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Rect 0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마스터 텍스트 스타일을 편집합니다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latinLnBrk="0"/>
            <a:r>
              <a:rPr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Rect 0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Rect 0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panose="020B0503020000020004" charset="-127"/>
                <a:ea typeface="맑은 고딕" panose="020B0503020000020004" charset="-127"/>
              </a:rPr>
            </a:fld>
            <a:endParaRPr>
              <a:solidFill>
                <a:srgbClr val="000000">
                  <a:tint val="75000"/>
                </a:srgbClr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2538219041.png"></Relationship><Relationship Id="rId3" Type="http://schemas.openxmlformats.org/officeDocument/2006/relationships/slideLayout" Target="../slideLayouts/slideLayout24.xml"></Relationship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notesSlide" Target="../notesSlides/notesSlide18.xml"></Relationship><Relationship Id="rId2" Type="http://schemas.openxmlformats.org/officeDocument/2006/relationships/slideLayout" Target="../slideLayouts/slideLayout1.xml"></Relationship><Relationship Id="rId1" Type="http://schemas.openxmlformats.org/officeDocument/2006/relationships/image" Target="../media/image1.png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notesSlide" Target="../notesSlides/notesSlide2.xml"></Relationship><Relationship Id="rId2" Type="http://schemas.openxmlformats.org/officeDocument/2006/relationships/slideLayout" Target="../slideLayouts/slideLayout1.xml"></Relationship><Relationship Id="rId1" Type="http://schemas.openxmlformats.org/officeDocument/2006/relationships/image" Target="../media/image1.png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notesSlide" Target="../notesSlides/notesSlide3.xml"></Relationship><Relationship Id="rId2" Type="http://schemas.openxmlformats.org/officeDocument/2006/relationships/slideLayout" Target="../slideLayouts/slideLayout1.xml"></Relationship><Relationship Id="rId1" Type="http://schemas.openxmlformats.org/officeDocument/2006/relationships/image" Target="../media/image1.png"></Relationship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.png"/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notesSlide" Target="../notesSlides/notesSlide7.xml"></Relationship><Relationship Id="rId2" Type="http://schemas.openxmlformats.org/officeDocument/2006/relationships/slideLayout" Target="../slideLayouts/slideLayout1.xml"></Relationship><Relationship Id="rId1" Type="http://schemas.openxmlformats.org/officeDocument/2006/relationships/image" Target="../media/image1.png"></Relationship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/>
          <p:nvPr/>
        </p:nvSpPr>
        <p:spPr>
          <a:xfrm>
            <a:off x="0" y="0"/>
            <a:ext cx="12192635" cy="3324225"/>
          </a:xfrm>
          <a:prstGeom prst="rect">
            <a:avLst/>
          </a:prstGeom>
          <a:solidFill>
            <a:srgbClr val="78808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rtl="0" eaLnBrk="1" latinLnBrk="0" hangingPunct="1">
              <a:buFontTx/>
              <a:buNone/>
            </a:pPr>
            <a:r>
              <a:rPr sz="7200" b="1">
                <a:ln w="9525" cap="flat" cmpd="sng">
                  <a:solidFill>
                    <a:schemeClr val="bg1">
                      <a:lumMod val="75000"/>
                      <a:lumOff val="25000"/>
                      <a:alpha val="9803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rPr>
              <a:t>소년범죄와 소년법</a:t>
            </a:r>
            <a:endParaRPr lang="ko-KR" altLang="en-US" sz="8000" b="1">
              <a:solidFill>
                <a:schemeClr val="bg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pSp>
        <p:nvGrpSpPr>
          <p:cNvPr id="10" name="그룹 8"/>
          <p:cNvGrpSpPr/>
          <p:nvPr/>
        </p:nvGrpSpPr>
        <p:grpSpPr>
          <a:xfrm rot="0">
            <a:off x="4964430" y="5631815"/>
            <a:ext cx="7379335" cy="504190"/>
            <a:chOff x="4964430" y="5631815"/>
            <a:chExt cx="7379335" cy="504190"/>
          </a:xfrm>
        </p:grpSpPr>
        <p:sp>
          <p:nvSpPr>
            <p:cNvPr id="8" name="도형 7"/>
            <p:cNvSpPr/>
            <p:nvPr/>
          </p:nvSpPr>
          <p:spPr>
            <a:xfrm>
              <a:off x="4964430" y="5631815"/>
              <a:ext cx="1750060" cy="50419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0">
              <a:noFill/>
            </a:ln>
            <a:effectLst>
              <a:outerShdw blurRad="292100" dist="38100" algn="l" rotWithShape="0">
                <a:srgbClr val="1A73DE">
                  <a:alpha val="16862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sz="2600" b="1">
                  <a:solidFill>
                    <a:srgbClr val="FFFFFF"/>
                  </a:solidFill>
                  <a:latin typeface="맑은 고딕" panose="020B0503020000020004" charset="-127"/>
                  <a:ea typeface="맑은 고딕" panose="020B0503020000020004" charset="-127"/>
                </a:rPr>
                <a:t>3 조</a:t>
              </a:r>
              <a:endParaRPr lang="ko-KR" altLang="en-US" sz="2600" b="1">
                <a:solidFill>
                  <a:srgbClr val="FFFFFF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9" name="텍스트 상자 5"/>
            <p:cNvSpPr txBox="1"/>
            <p:nvPr/>
          </p:nvSpPr>
          <p:spPr>
            <a:xfrm>
              <a:off x="6325235" y="5638800"/>
              <a:ext cx="6018530" cy="49339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hangingPunct="1"/>
              <a:r>
                <a:rPr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강동</a:t>
              </a:r>
              <a:r>
                <a:rPr lang="ko-KR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charset="-127"/>
                  <a:ea typeface="맑은 고딕" panose="020B0503020000020004" charset="-127"/>
                </a:rPr>
                <a:t>우 / 김준형 / 박성현 /이찬우</a:t>
              </a:r>
              <a:endParaRPr lang="ko-KR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상자 16"/>
          <p:cNvSpPr txBox="1"/>
          <p:nvPr/>
        </p:nvSpPr>
        <p:spPr>
          <a:xfrm>
            <a:off x="113030" y="193675"/>
            <a:ext cx="1161415" cy="7073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0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2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.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7" name="텍스트 상자 17"/>
          <p:cNvSpPr txBox="1"/>
          <p:nvPr/>
        </p:nvSpPr>
        <p:spPr>
          <a:xfrm>
            <a:off x="746125" y="210820"/>
            <a:ext cx="3390900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주요 범죄 분석</a:t>
            </a:r>
            <a:endParaRPr lang="ko-KR" altLang="en-US" sz="36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cxnSp>
        <p:nvCxnSpPr>
          <p:cNvPr id="28" name="도형 18"/>
          <p:cNvCxnSpPr/>
          <p:nvPr/>
        </p:nvCxnSpPr>
        <p:spPr>
          <a:xfrm flipV="1">
            <a:off x="4215130" y="655955"/>
            <a:ext cx="7701915" cy="1270"/>
          </a:xfrm>
          <a:prstGeom prst="line">
            <a:avLst/>
          </a:prstGeom>
          <a:ln w="19050" cap="flat" cmpd="sng">
            <a:solidFill>
              <a:srgbClr val="445569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15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521460" y="1118870"/>
            <a:ext cx="9148445" cy="5290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상자 19"/>
          <p:cNvSpPr txBox="1"/>
          <p:nvPr/>
        </p:nvSpPr>
        <p:spPr>
          <a:xfrm>
            <a:off x="113030" y="193675"/>
            <a:ext cx="1161415" cy="7073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0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2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.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746125" y="210820"/>
            <a:ext cx="3390900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주요 범죄 분석</a:t>
            </a:r>
            <a:endParaRPr lang="ko-KR" altLang="en-US" sz="36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cxnSp>
        <p:nvCxnSpPr>
          <p:cNvPr id="28" name="도형 21"/>
          <p:cNvCxnSpPr/>
          <p:nvPr/>
        </p:nvCxnSpPr>
        <p:spPr>
          <a:xfrm flipV="1">
            <a:off x="4215130" y="655955"/>
            <a:ext cx="7701915" cy="1270"/>
          </a:xfrm>
          <a:prstGeom prst="line">
            <a:avLst/>
          </a:prstGeom>
          <a:ln w="19050" cap="flat" cmpd="sng">
            <a:solidFill>
              <a:srgbClr val="445569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1" descr="C:/Users/kjhjh/AppData/Roaming/PolarisOffice/ETemp/16700_11922160/fImage125382190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6835" y="903605"/>
            <a:ext cx="9497060" cy="58502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1" descr="C:/Users/kjhjh/AppData/Roaming/PolarisOffice/ETemp/13412_19595344/fImage52990244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" y="1569720"/>
            <a:ext cx="4279265" cy="4385310"/>
          </a:xfrm>
          <a:prstGeom prst="rect">
            <a:avLst/>
          </a:prstGeom>
          <a:noFill/>
        </p:spPr>
      </p:pic>
      <p:pic>
        <p:nvPicPr>
          <p:cNvPr id="26" name="그림 2" descr="C:/Users/kjhjh/AppData/Roaming/PolarisOffice/ETemp/13412_19595344/fImage5560924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775" y="1569720"/>
            <a:ext cx="4351655" cy="4375785"/>
          </a:xfrm>
          <a:prstGeom prst="rect">
            <a:avLst/>
          </a:prstGeom>
          <a:noFill/>
        </p:spPr>
      </p:pic>
      <p:sp>
        <p:nvSpPr>
          <p:cNvPr id="27" name="텍스트 상자 22"/>
          <p:cNvSpPr txBox="1"/>
          <p:nvPr/>
        </p:nvSpPr>
        <p:spPr>
          <a:xfrm>
            <a:off x="113030" y="193675"/>
            <a:ext cx="1161415" cy="7073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0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2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.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8" name="텍스트 상자 23"/>
          <p:cNvSpPr txBox="1"/>
          <p:nvPr/>
        </p:nvSpPr>
        <p:spPr>
          <a:xfrm>
            <a:off x="746125" y="210820"/>
            <a:ext cx="3848100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기간별 재범 분석</a:t>
            </a:r>
            <a:endParaRPr lang="ko-KR" altLang="en-US" sz="36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cxnSp>
        <p:nvCxnSpPr>
          <p:cNvPr id="29" name="도형 24"/>
          <p:cNvCxnSpPr/>
          <p:nvPr/>
        </p:nvCxnSpPr>
        <p:spPr>
          <a:xfrm flipV="1">
            <a:off x="4689475" y="655955"/>
            <a:ext cx="7208520" cy="1270"/>
          </a:xfrm>
          <a:prstGeom prst="line">
            <a:avLst/>
          </a:prstGeom>
          <a:ln w="19050" cap="flat" cmpd="sng">
            <a:solidFill>
              <a:srgbClr val="445569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/>
          <p:nvPr/>
        </p:nvSpPr>
        <p:spPr>
          <a:xfrm>
            <a:off x="113030" y="193675"/>
            <a:ext cx="1161415" cy="7073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0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2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.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8" name="Rect 0"/>
          <p:cNvSpPr txBox="1"/>
          <p:nvPr/>
        </p:nvSpPr>
        <p:spPr>
          <a:xfrm>
            <a:off x="746125" y="210820"/>
            <a:ext cx="3848100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동기별 범행 분석</a:t>
            </a:r>
            <a:endParaRPr lang="ko-KR" altLang="en-US" sz="36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cxnSp>
        <p:nvCxnSpPr>
          <p:cNvPr id="29" name="Rect 0"/>
          <p:cNvCxnSpPr/>
          <p:nvPr/>
        </p:nvCxnSpPr>
        <p:spPr>
          <a:xfrm flipV="1">
            <a:off x="4708525" y="655955"/>
            <a:ext cx="7208520" cy="1270"/>
          </a:xfrm>
          <a:prstGeom prst="line">
            <a:avLst/>
          </a:prstGeom>
          <a:ln w="19050" cap="flat" cmpd="sng">
            <a:solidFill>
              <a:srgbClr val="445569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7" descr="C:/Users/kjhjh/AppData/Roaming/PolarisOffice/ETemp/13412_19595344/fImage54693276633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5" y="1567815"/>
            <a:ext cx="4272915" cy="4377690"/>
          </a:xfrm>
          <a:prstGeom prst="rect">
            <a:avLst/>
          </a:prstGeom>
          <a:noFill/>
        </p:spPr>
      </p:pic>
      <p:pic>
        <p:nvPicPr>
          <p:cNvPr id="31" name="그림 28" descr="C:/Users/kjhjh/AppData/Roaming/PolarisOffice/ETemp/13412_19595344/fImage56642277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270" y="1571625"/>
            <a:ext cx="4319270" cy="43738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/>
          <p:nvPr/>
        </p:nvSpPr>
        <p:spPr>
          <a:xfrm>
            <a:off x="113030" y="193675"/>
            <a:ext cx="1161415" cy="7073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0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2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.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8" name="Rect 0"/>
          <p:cNvSpPr txBox="1"/>
          <p:nvPr/>
        </p:nvSpPr>
        <p:spPr>
          <a:xfrm>
            <a:off x="746125" y="210820"/>
            <a:ext cx="4358005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해외 - 총 범죄 분석</a:t>
            </a:r>
            <a:endParaRPr lang="ko-KR" altLang="en-US" sz="36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cxnSp>
        <p:nvCxnSpPr>
          <p:cNvPr id="29" name="Rect 0"/>
          <p:cNvCxnSpPr/>
          <p:nvPr/>
        </p:nvCxnSpPr>
        <p:spPr>
          <a:xfrm flipV="1">
            <a:off x="5203190" y="655955"/>
            <a:ext cx="6713855" cy="1270"/>
          </a:xfrm>
          <a:prstGeom prst="line">
            <a:avLst/>
          </a:prstGeom>
          <a:ln w="19050" cap="flat" cmpd="sng">
            <a:solidFill>
              <a:srgbClr val="445569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33" descr="C:/Users/kjhjh/AppData/Roaming/PolarisOffice/ETemp/13412_19595344/fImage285353519169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55" y="1167765"/>
            <a:ext cx="9154160" cy="54438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/>
          <p:nvPr/>
        </p:nvSpPr>
        <p:spPr>
          <a:xfrm>
            <a:off x="113030" y="193675"/>
            <a:ext cx="1161415" cy="7073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0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2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.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8" name="Rect 0"/>
          <p:cNvSpPr txBox="1"/>
          <p:nvPr/>
        </p:nvSpPr>
        <p:spPr>
          <a:xfrm>
            <a:off x="746125" y="210820"/>
            <a:ext cx="5890260" cy="64516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해외 - 총</a:t>
            </a:r>
            <a:r>
              <a:rPr lang="en-US" alt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altLang="en-US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범죄</a:t>
            </a:r>
            <a:r>
              <a:rPr lang="en-US" alt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증감률</a:t>
            </a:r>
            <a:r>
              <a:rPr lang="en-US" alt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altLang="en-US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분석</a:t>
            </a:r>
            <a:endParaRPr lang="ko-KR" altLang="en-US" sz="36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cxnSp>
        <p:nvCxnSpPr>
          <p:cNvPr id="29" name="Rect 0"/>
          <p:cNvCxnSpPr/>
          <p:nvPr/>
        </p:nvCxnSpPr>
        <p:spPr>
          <a:xfrm>
            <a:off x="6591935" y="655955"/>
            <a:ext cx="5325110" cy="635"/>
          </a:xfrm>
          <a:prstGeom prst="line">
            <a:avLst/>
          </a:prstGeom>
          <a:ln w="19050" cap="flat" cmpd="sng">
            <a:solidFill>
              <a:srgbClr val="445569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819275" y="852170"/>
            <a:ext cx="8553450" cy="591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/>
          <p:nvPr/>
        </p:nvSpPr>
        <p:spPr>
          <a:xfrm>
            <a:off x="113030" y="193675"/>
            <a:ext cx="1161415" cy="7073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0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2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.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8" name="Rect 0"/>
          <p:cNvSpPr txBox="1"/>
          <p:nvPr/>
        </p:nvSpPr>
        <p:spPr>
          <a:xfrm>
            <a:off x="746125" y="210820"/>
            <a:ext cx="4654550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해외 - 재산범죄 분석</a:t>
            </a:r>
            <a:endParaRPr lang="ko-KR" altLang="en-US" sz="36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cxnSp>
        <p:nvCxnSpPr>
          <p:cNvPr id="29" name="Rect 0"/>
          <p:cNvCxnSpPr/>
          <p:nvPr/>
        </p:nvCxnSpPr>
        <p:spPr>
          <a:xfrm flipV="1">
            <a:off x="5469890" y="655955"/>
            <a:ext cx="6447155" cy="1270"/>
          </a:xfrm>
          <a:prstGeom prst="line">
            <a:avLst/>
          </a:prstGeom>
          <a:ln w="19050" cap="flat" cmpd="sng">
            <a:solidFill>
              <a:srgbClr val="445569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38" descr="C:/Users/kjhjh/AppData/Roaming/PolarisOffice/ETemp/13412_19595344/fImage25428362572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5" y="1146810"/>
            <a:ext cx="9168765" cy="54476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/>
          <p:nvPr/>
        </p:nvSpPr>
        <p:spPr>
          <a:xfrm>
            <a:off x="113030" y="193675"/>
            <a:ext cx="1161415" cy="7073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0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2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.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8" name="Rect 0"/>
          <p:cNvSpPr txBox="1"/>
          <p:nvPr/>
        </p:nvSpPr>
        <p:spPr>
          <a:xfrm>
            <a:off x="746125" y="210820"/>
            <a:ext cx="4654550" cy="64516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해외 - 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흉악범죄 분석</a:t>
            </a:r>
            <a:endParaRPr lang="ko-KR" altLang="en-US" sz="36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cxnSp>
        <p:nvCxnSpPr>
          <p:cNvPr id="29" name="Rect 0"/>
          <p:cNvCxnSpPr/>
          <p:nvPr/>
        </p:nvCxnSpPr>
        <p:spPr>
          <a:xfrm>
            <a:off x="5400675" y="655955"/>
            <a:ext cx="6516370" cy="635"/>
          </a:xfrm>
          <a:prstGeom prst="line">
            <a:avLst/>
          </a:prstGeom>
          <a:ln w="19050" cap="flat" cmpd="sng">
            <a:solidFill>
              <a:srgbClr val="445569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694180" y="984885"/>
            <a:ext cx="8803640" cy="574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" descr="C:/Users/kjhjh/AppData/Roaming/PolarisOffice/ETemp/13412_19595344/fImage46773018467.png"/>
          <p:cNvPicPr/>
          <p:nvPr/>
        </p:nvPicPr>
        <p:blipFill rotWithShape="1">
          <a:blip r:embed="rId1" cstate="hqprint"/>
          <a:stretch>
            <a:fillRect/>
          </a:stretch>
        </p:blipFill>
        <p:spPr>
          <a:xfrm>
            <a:off x="2741295" y="666115"/>
            <a:ext cx="217170" cy="550989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Rect 0"/>
          <p:cNvSpPr txBox="1"/>
          <p:nvPr/>
        </p:nvSpPr>
        <p:spPr>
          <a:xfrm>
            <a:off x="3190240" y="2618740"/>
            <a:ext cx="7727315" cy="1108075"/>
          </a:xfrm>
          <a:prstGeom prst="rect">
            <a:avLst/>
          </a:prstGeom>
          <a:noFill/>
        </p:spPr>
        <p:txBody>
          <a:bodyPr vert="horz" wrap="square" lIns="91440" tIns="0" rIns="91440" bIns="0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sz="7200" b="1" spc="-28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Q &amp; A</a:t>
            </a:r>
            <a:endParaRPr lang="ko-KR" altLang="en-US" sz="72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5" name="Rect 0"/>
          <p:cNvSpPr txBox="1"/>
          <p:nvPr/>
        </p:nvSpPr>
        <p:spPr>
          <a:xfrm>
            <a:off x="614045" y="2295525"/>
            <a:ext cx="2341880" cy="178498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11000" b="1" spc="-28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r>
              <a:rPr sz="11000" b="1" spc="-28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.</a:t>
            </a:r>
            <a:endParaRPr lang="ko-KR" altLang="en-US" sz="110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18"/>
          <p:cNvGrpSpPr/>
          <p:nvPr/>
        </p:nvGrpSpPr>
        <p:grpSpPr>
          <a:xfrm rot="0">
            <a:off x="1040765" y="2395855"/>
            <a:ext cx="2913380" cy="1737360"/>
            <a:chOff x="1040765" y="2395855"/>
            <a:chExt cx="2913380" cy="1737360"/>
          </a:xfrm>
        </p:grpSpPr>
        <p:sp>
          <p:nvSpPr>
            <p:cNvPr id="31" name="도형 16"/>
            <p:cNvSpPr/>
            <p:nvPr/>
          </p:nvSpPr>
          <p:spPr>
            <a:xfrm>
              <a:off x="1040765" y="2395855"/>
              <a:ext cx="2913380" cy="1325880"/>
            </a:xfrm>
            <a:prstGeom prst="rect">
              <a:avLst/>
            </a:prstGeom>
            <a:solidFill>
              <a:srgbClr val="4455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buFontTx/>
                <a:buNone/>
              </a:pPr>
              <a:r>
                <a:rPr sz="4800" b="1">
                  <a:latin typeface="맑은 고딕" panose="020B0503020000020004" charset="-127"/>
                  <a:ea typeface="맑은 고딕" panose="020B0503020000020004" charset="-127"/>
                </a:rPr>
                <a:t>목</a:t>
              </a:r>
              <a:r>
                <a:rPr sz="4800" b="1">
                  <a:latin typeface="맑은 고딕" panose="020B0503020000020004" charset="-127"/>
                  <a:ea typeface="맑은 고딕" panose="020B0503020000020004" charset="-127"/>
                </a:rPr>
                <a:t>  </a:t>
              </a:r>
              <a:r>
                <a:rPr lang="ko-KR" sz="4800" b="1">
                  <a:latin typeface="맑은 고딕" panose="020B0503020000020004" charset="-127"/>
                  <a:ea typeface="맑은 고딕" panose="020B0503020000020004" charset="-127"/>
                </a:rPr>
                <a:t> </a:t>
              </a:r>
              <a:r>
                <a:rPr sz="4800" b="1">
                  <a:latin typeface="맑은 고딕" panose="020B0503020000020004" charset="-127"/>
                  <a:ea typeface="맑은 고딕" panose="020B0503020000020004" charset="-127"/>
                </a:rPr>
                <a:t>차</a:t>
              </a:r>
              <a:endParaRPr lang="ko-KR" altLang="en-US" sz="4800" b="1"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2" name="도형 17"/>
            <p:cNvSpPr/>
            <p:nvPr/>
          </p:nvSpPr>
          <p:spPr>
            <a:xfrm rot="16200000" flipH="1">
              <a:off x="3528695" y="3707765"/>
              <a:ext cx="412115" cy="438785"/>
            </a:xfrm>
            <a:prstGeom prst="rtTriangle">
              <a:avLst/>
            </a:prstGeom>
            <a:solidFill>
              <a:srgbClr val="4455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buFontTx/>
                <a:buNone/>
              </a:pPr>
              <a:endParaRPr lang="ko-KR" altLang="en-US" sz="1400"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33" name="그림 19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50" y="675005"/>
            <a:ext cx="216535" cy="55092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텍스트 상자 20"/>
          <p:cNvSpPr txBox="1"/>
          <p:nvPr/>
        </p:nvSpPr>
        <p:spPr>
          <a:xfrm>
            <a:off x="5937250" y="2121535"/>
            <a:ext cx="5511165" cy="554355"/>
          </a:xfrm>
          <a:prstGeom prst="rect">
            <a:avLst/>
          </a:prstGeom>
          <a:noFill/>
        </p:spPr>
        <p:txBody>
          <a:bodyPr vert="horz" wrap="square" lIns="91440" tIns="0" rIns="91440" bIns="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3600" b="1" spc="-29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01</a:t>
            </a:r>
            <a:r>
              <a:rPr sz="3600" b="1" spc="-29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. </a:t>
            </a:r>
            <a:r>
              <a:rPr lang="ko-KR" sz="3600" b="1" spc="-29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데이터 선정 / 구성</a:t>
            </a:r>
            <a:endParaRPr lang="ko-KR" altLang="en-US" sz="36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5" name="텍스트 상자 21"/>
          <p:cNvSpPr txBox="1"/>
          <p:nvPr/>
        </p:nvSpPr>
        <p:spPr>
          <a:xfrm>
            <a:off x="5937250" y="2999740"/>
            <a:ext cx="4067175" cy="554355"/>
          </a:xfrm>
          <a:prstGeom prst="rect">
            <a:avLst/>
          </a:prstGeom>
          <a:noFill/>
        </p:spPr>
        <p:txBody>
          <a:bodyPr vert="horz" wrap="square" lIns="91440" tIns="0" rIns="91440" bIns="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3600" b="1" spc="-29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02. </a:t>
            </a:r>
            <a:r>
              <a:rPr lang="ko-KR" sz="3600" b="1" spc="-29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데이터 분석</a:t>
            </a:r>
            <a:endParaRPr lang="ko-KR" altLang="en-US" sz="36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6" name="텍스트 상자 22"/>
          <p:cNvSpPr txBox="1"/>
          <p:nvPr/>
        </p:nvSpPr>
        <p:spPr>
          <a:xfrm>
            <a:off x="5937250" y="3877310"/>
            <a:ext cx="4067175" cy="554355"/>
          </a:xfrm>
          <a:prstGeom prst="rect">
            <a:avLst/>
          </a:prstGeom>
          <a:noFill/>
        </p:spPr>
        <p:txBody>
          <a:bodyPr vert="horz" wrap="square" lIns="91440" tIns="0" rIns="91440" bIns="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3600" b="1" spc="-29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03. Q&amp;A</a:t>
            </a:r>
            <a:endParaRPr lang="ko-KR" altLang="en-US" sz="36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95" y="666115"/>
            <a:ext cx="216535" cy="55092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Rect 0"/>
          <p:cNvSpPr txBox="1"/>
          <p:nvPr/>
        </p:nvSpPr>
        <p:spPr>
          <a:xfrm>
            <a:off x="3190240" y="2618740"/>
            <a:ext cx="7726680" cy="1108075"/>
          </a:xfrm>
          <a:prstGeom prst="rect">
            <a:avLst/>
          </a:prstGeom>
          <a:noFill/>
        </p:spPr>
        <p:txBody>
          <a:bodyPr vert="horz" wrap="square" lIns="91440" tIns="0" rIns="91440" bIns="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sz="7200" b="1" spc="-29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데이터 선정 / 구성</a:t>
            </a:r>
            <a:endParaRPr lang="ko-KR" altLang="en-US" sz="72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5" name="텍스트 상자 35"/>
          <p:cNvSpPr txBox="1"/>
          <p:nvPr/>
        </p:nvSpPr>
        <p:spPr>
          <a:xfrm>
            <a:off x="614045" y="2295525"/>
            <a:ext cx="2341245" cy="178498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1000" b="1" spc="-29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r>
              <a:rPr sz="11000" b="1" spc="-29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.</a:t>
            </a:r>
            <a:endParaRPr lang="ko-KR" altLang="en-US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 txBox="1"/>
          <p:nvPr/>
        </p:nvSpPr>
        <p:spPr>
          <a:xfrm>
            <a:off x="93980" y="193675"/>
            <a:ext cx="1161415" cy="7073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01.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17" name="Rect 0"/>
          <p:cNvSpPr txBox="1"/>
          <p:nvPr/>
        </p:nvSpPr>
        <p:spPr>
          <a:xfrm>
            <a:off x="727075" y="210820"/>
            <a:ext cx="2773045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데이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선정</a:t>
            </a:r>
            <a:endParaRPr lang="ko-KR" altLang="en-US" sz="36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cxnSp>
        <p:nvCxnSpPr>
          <p:cNvPr id="18" name="Rect 0"/>
          <p:cNvCxnSpPr/>
          <p:nvPr/>
        </p:nvCxnSpPr>
        <p:spPr>
          <a:xfrm>
            <a:off x="3596005" y="646430"/>
            <a:ext cx="8301990" cy="635"/>
          </a:xfrm>
          <a:prstGeom prst="line">
            <a:avLst/>
          </a:prstGeom>
          <a:ln w="19050" cap="flat" cmpd="sng">
            <a:solidFill>
              <a:srgbClr val="445569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내용 개체 틀 2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" y="1518920"/>
            <a:ext cx="6449695" cy="4644390"/>
          </a:xfrm>
          <a:prstGeom prst="roundRect">
            <a:avLst>
              <a:gd name="adj" fmla="val 4380"/>
            </a:avLst>
          </a:prstGeom>
          <a:noFill/>
          <a:ln w="50800" cap="sq" cmpd="dbl">
            <a:gradFill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prstDash val="solid"/>
            <a:miter lim="800000"/>
            <a:headEnd/>
            <a:tailEnd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sp>
        <p:nvSpPr>
          <p:cNvPr id="20" name="텍스트 상자 32"/>
          <p:cNvSpPr txBox="1"/>
          <p:nvPr/>
        </p:nvSpPr>
        <p:spPr>
          <a:xfrm>
            <a:off x="8060690" y="1624330"/>
            <a:ext cx="5511800" cy="4429125"/>
          </a:xfrm>
          <a:prstGeom prst="rect">
            <a:avLst/>
          </a:prstGeom>
          <a:noFill/>
        </p:spPr>
        <p:txBody>
          <a:bodyPr vert="horz" wrap="square" lIns="91440" tIns="0" rIns="91440" bIns="0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sz="2800" b="1" spc="-28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-</a:t>
            </a:r>
            <a:r>
              <a:rPr lang="ko-KR" sz="2800" b="1" spc="-28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sz="2800" b="1" spc="-28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개정전후</a:t>
            </a:r>
            <a:r>
              <a:rPr lang="ko-KR" sz="2800" b="1" spc="-28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sz="2800" b="1" spc="-28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범죄</a:t>
            </a:r>
            <a:endParaRPr lang="ko-KR" altLang="en-US" sz="28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0" indent="0" algn="l" defTabSz="914400" rtl="0" eaLnBrk="1" latinLnBrk="1" hangingPunct="1">
              <a:buFontTx/>
              <a:buNone/>
            </a:pPr>
            <a:endParaRPr lang="ko-KR" altLang="en-US" sz="28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lang="ko-KR" sz="2800" b="1" spc="-28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- 주요 범죄</a:t>
            </a:r>
            <a:endParaRPr lang="ko-KR" altLang="en-US" sz="28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0" indent="0" algn="l" defTabSz="914400" rtl="0" eaLnBrk="1" latinLnBrk="1" hangingPunct="1">
              <a:buFontTx/>
              <a:buNone/>
            </a:pPr>
            <a:endParaRPr lang="ko-KR" altLang="en-US" sz="28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lang="ko-KR" sz="2800" b="1" spc="-28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- 재범 기간</a:t>
            </a:r>
            <a:endParaRPr lang="ko-KR" altLang="en-US" sz="28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0" indent="0" algn="l" defTabSz="914400" rtl="0" eaLnBrk="1" latinLnBrk="1" hangingPunct="1">
              <a:buFontTx/>
              <a:buNone/>
            </a:pPr>
            <a:endParaRPr lang="ko-KR" altLang="en-US" sz="28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lang="ko-KR" sz="2800" b="1" spc="-28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- 범행 동기</a:t>
            </a:r>
            <a:endParaRPr lang="ko-KR" altLang="en-US" sz="28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0" indent="0" algn="l" defTabSz="914400" rtl="0" eaLnBrk="1" latinLnBrk="1" hangingPunct="1">
              <a:buFontTx/>
              <a:buNone/>
            </a:pPr>
            <a:endParaRPr lang="ko-KR" altLang="en-US" sz="28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lang="ko-KR" sz="2800" b="1" spc="-28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- 해외 범죄</a:t>
            </a:r>
            <a:endParaRPr lang="ko-KR" altLang="en-US" sz="28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0" indent="0" algn="l" defTabSz="914400" rtl="0" eaLnBrk="1" latinLnBrk="1" hangingPunct="1">
              <a:buFontTx/>
              <a:buNone/>
            </a:pPr>
            <a:endParaRPr lang="ko-KR" altLang="en-US" sz="36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/>
          <p:nvPr/>
        </p:nvSpPr>
        <p:spPr>
          <a:xfrm>
            <a:off x="113030" y="193675"/>
            <a:ext cx="1161415" cy="7073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0</a:t>
            </a:r>
            <a:r>
              <a:rPr lang="ko-KR"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1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.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8" name="Rect 0"/>
          <p:cNvSpPr txBox="1"/>
          <p:nvPr/>
        </p:nvSpPr>
        <p:spPr>
          <a:xfrm>
            <a:off x="746125" y="210820"/>
            <a:ext cx="2773045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데이터 구성</a:t>
            </a:r>
            <a:endParaRPr lang="ko-KR" altLang="en-US" sz="36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cxnSp>
        <p:nvCxnSpPr>
          <p:cNvPr id="29" name="Rect 0"/>
          <p:cNvCxnSpPr/>
          <p:nvPr/>
        </p:nvCxnSpPr>
        <p:spPr>
          <a:xfrm>
            <a:off x="3615055" y="655955"/>
            <a:ext cx="8301990" cy="635"/>
          </a:xfrm>
          <a:prstGeom prst="line">
            <a:avLst/>
          </a:prstGeom>
          <a:ln w="19050" cap="flat" cmpd="sng">
            <a:solidFill>
              <a:srgbClr val="445569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상자 64"/>
          <p:cNvSpPr txBox="1"/>
          <p:nvPr/>
        </p:nvSpPr>
        <p:spPr>
          <a:xfrm>
            <a:off x="571500" y="3177540"/>
            <a:ext cx="3582035" cy="9544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457200" rtl="0" eaLnBrk="1" latinLnBrk="0" hangingPunct="1">
              <a:buFontTx/>
              <a:buNone/>
            </a:pPr>
            <a:r>
              <a:rPr lang="ko-KR" sz="2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총 컬럼 수 : 000개</a:t>
            </a:r>
            <a:endParaRPr lang="ko-KR" altLang="en-US" sz="28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0" indent="0" algn="l" defTabSz="457200" rtl="0" eaLnBrk="1" latinLnBrk="0" hangingPunct="1">
              <a:buFontTx/>
              <a:buNone/>
            </a:pPr>
            <a:r>
              <a:rPr lang="ko-KR" sz="2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총 레코드 수 : 000개</a:t>
            </a:r>
            <a:endParaRPr lang="ko-KR" altLang="en-US" sz="28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1" name="도형 65"/>
          <p:cNvSpPr/>
          <p:nvPr/>
        </p:nvSpPr>
        <p:spPr>
          <a:xfrm>
            <a:off x="4849495" y="3281045"/>
            <a:ext cx="1153160" cy="741680"/>
          </a:xfrm>
          <a:prstGeom prst="rightArrow">
            <a:avLst/>
          </a:prstGeom>
          <a:solidFill>
            <a:srgbClr val="4455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2" name="텍스트 상자 66"/>
          <p:cNvSpPr txBox="1"/>
          <p:nvPr/>
        </p:nvSpPr>
        <p:spPr>
          <a:xfrm>
            <a:off x="6882765" y="1252220"/>
            <a:ext cx="3582035" cy="9544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457200" rtl="0" eaLnBrk="1" latinLnBrk="0" hangingPunct="1">
              <a:buFontTx/>
              <a:buNone/>
            </a:pPr>
            <a:r>
              <a:rPr lang="ko-KR" sz="2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총 컬럼 수 : 000개</a:t>
            </a:r>
            <a:endParaRPr lang="ko-KR" altLang="en-US" sz="28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0" indent="0" algn="l" defTabSz="457200" rtl="0" eaLnBrk="1" latinLnBrk="0" hangingPunct="1">
              <a:buFontTx/>
              <a:buNone/>
            </a:pPr>
            <a:r>
              <a:rPr lang="ko-KR" sz="2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총 레코드 수 : 000개</a:t>
            </a:r>
            <a:endParaRPr lang="ko-KR" altLang="en-US" sz="80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5" name="텍스트 상자 71"/>
          <p:cNvSpPr txBox="1"/>
          <p:nvPr/>
        </p:nvSpPr>
        <p:spPr>
          <a:xfrm>
            <a:off x="474980" y="4280535"/>
            <a:ext cx="3780155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panose="020B0503020000020004" charset="-127"/>
                <a:ea typeface="맑은 고딕" panose="020B0503020000020004" charset="-127"/>
              </a:rPr>
              <a:t>통계청 자료 총 컬럼수 및 레코드수</a:t>
            </a:r>
            <a:endParaRPr lang="ko-KR" altLang="en-US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6" name="텍스트 상자 72"/>
          <p:cNvSpPr txBox="1"/>
          <p:nvPr/>
        </p:nvSpPr>
        <p:spPr>
          <a:xfrm>
            <a:off x="6235065" y="852170"/>
            <a:ext cx="469455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panose="020B0503020000020004" charset="-127"/>
                <a:ea typeface="맑은 고딕" panose="020B0503020000020004" charset="-127"/>
              </a:rPr>
              <a:t>통계청 자료에서 사용한 컬럼수 및 레코드수</a:t>
            </a:r>
            <a:endParaRPr lang="ko-KR" altLang="en-US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7" name="텍스트 상자 73"/>
          <p:cNvSpPr txBox="1"/>
          <p:nvPr/>
        </p:nvSpPr>
        <p:spPr>
          <a:xfrm>
            <a:off x="10467975" y="3239135"/>
            <a:ext cx="255714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panose="020B0503020000020004" charset="-127"/>
                <a:ea typeface="맑은 고딕" panose="020B0503020000020004" charset="-127"/>
              </a:rPr>
              <a:t>범죄율 및 증감률 개수 </a:t>
            </a:r>
            <a:endParaRPr lang="ko-KR" altLang="en-US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8" name="도형 74"/>
          <p:cNvSpPr/>
          <p:nvPr/>
        </p:nvSpPr>
        <p:spPr>
          <a:xfrm>
            <a:off x="8304530" y="2349500"/>
            <a:ext cx="723900" cy="723900"/>
          </a:xfrm>
          <a:prstGeom prst="plus">
            <a:avLst>
              <a:gd name="adj" fmla="val 34241"/>
            </a:avLst>
          </a:prstGeom>
          <a:solidFill>
            <a:srgbClr val="445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9" name="텍스트 상자 75"/>
          <p:cNvSpPr txBox="1"/>
          <p:nvPr/>
        </p:nvSpPr>
        <p:spPr>
          <a:xfrm>
            <a:off x="7040245" y="3272790"/>
            <a:ext cx="3582035" cy="9544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457200" rtl="0" eaLnBrk="1" latinLnBrk="0" hangingPunct="1">
              <a:buFontTx/>
              <a:buNone/>
            </a:pPr>
            <a:r>
              <a:rPr lang="ko-KR" sz="2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총 컬럼 수 : 000개</a:t>
            </a:r>
            <a:endParaRPr lang="ko-KR" altLang="en-US" sz="28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0" indent="0" algn="l" defTabSz="457200" rtl="0" eaLnBrk="1" latinLnBrk="0" hangingPunct="1">
              <a:buFontTx/>
              <a:buNone/>
            </a:pPr>
            <a:r>
              <a:rPr lang="ko-KR" sz="2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총 레코드 수 : 000개</a:t>
            </a:r>
            <a:endParaRPr lang="ko-KR" altLang="en-US" sz="80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0" name="도형 78"/>
          <p:cNvSpPr/>
          <p:nvPr/>
        </p:nvSpPr>
        <p:spPr>
          <a:xfrm>
            <a:off x="8300085" y="4371340"/>
            <a:ext cx="723900" cy="723900"/>
          </a:xfrm>
          <a:prstGeom prst="plus">
            <a:avLst>
              <a:gd name="adj" fmla="val 34241"/>
            </a:avLst>
          </a:prstGeom>
          <a:solidFill>
            <a:srgbClr val="445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1" name="텍스트 상자 79"/>
          <p:cNvSpPr txBox="1"/>
          <p:nvPr/>
        </p:nvSpPr>
        <p:spPr>
          <a:xfrm>
            <a:off x="7035800" y="5294630"/>
            <a:ext cx="3582035" cy="9544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457200" rtl="0" eaLnBrk="1" latinLnBrk="0" hangingPunct="1">
              <a:buFontTx/>
              <a:buNone/>
            </a:pPr>
            <a:r>
              <a:rPr lang="ko-KR" sz="2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총 컬럼 수 : 000개</a:t>
            </a:r>
            <a:endParaRPr lang="ko-KR" altLang="en-US" sz="28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0" indent="0" algn="l" defTabSz="457200" rtl="0" eaLnBrk="1" latinLnBrk="0" hangingPunct="1">
              <a:buFontTx/>
              <a:buNone/>
            </a:pPr>
            <a:r>
              <a:rPr lang="ko-KR" sz="2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총 레코드 수 : 000개</a:t>
            </a:r>
            <a:endParaRPr lang="ko-KR" altLang="en-US" sz="80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2" name="텍스트 상자 80"/>
          <p:cNvSpPr txBox="1"/>
          <p:nvPr/>
        </p:nvSpPr>
        <p:spPr>
          <a:xfrm>
            <a:off x="10748010" y="5346700"/>
            <a:ext cx="155130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panose="020B0503020000020004" charset="-127"/>
                <a:ea typeface="맑은 고딕" panose="020B0503020000020004" charset="-127"/>
              </a:rPr>
              <a:t>해외자료개수</a:t>
            </a:r>
            <a:endParaRPr lang="ko-KR" altLang="en-US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/>
          <p:nvPr/>
        </p:nvSpPr>
        <p:spPr>
          <a:xfrm>
            <a:off x="113030" y="193675"/>
            <a:ext cx="1161415" cy="7073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0</a:t>
            </a:r>
            <a:r>
              <a:rPr lang="ko-KR"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1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.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8" name="Rect 0"/>
          <p:cNvSpPr txBox="1"/>
          <p:nvPr/>
        </p:nvSpPr>
        <p:spPr>
          <a:xfrm>
            <a:off x="746125" y="210820"/>
            <a:ext cx="1240790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출처</a:t>
            </a:r>
            <a:endParaRPr lang="ko-KR" altLang="en-US" sz="36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cxnSp>
        <p:nvCxnSpPr>
          <p:cNvPr id="29" name="Rect 0"/>
          <p:cNvCxnSpPr/>
          <p:nvPr/>
        </p:nvCxnSpPr>
        <p:spPr>
          <a:xfrm flipV="1">
            <a:off x="2035810" y="655955"/>
            <a:ext cx="9881235" cy="1270"/>
          </a:xfrm>
          <a:prstGeom prst="line">
            <a:avLst/>
          </a:prstGeom>
          <a:ln w="19050" cap="flat" cmpd="sng">
            <a:solidFill>
              <a:srgbClr val="445569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52" descr="C:/Users/kjhjh/AppData/Roaming/PolarisOffice/ETemp/13412_19595344/fImage46773156500.png"/>
          <p:cNvPicPr/>
          <p:nvPr/>
        </p:nvPicPr>
        <p:blipFill rotWithShape="1">
          <a:blip r:embed="rId1" cstate="hqprint"/>
          <a:stretch>
            <a:fillRect/>
          </a:stretch>
        </p:blipFill>
        <p:spPr>
          <a:xfrm>
            <a:off x="3996055" y="1236980"/>
            <a:ext cx="217170" cy="5509895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" name="그림 53" descr="C:/Users/kjhjh/AppData/Roaming/PolarisOffice/ETemp/13412_19595344/fImage46773156500.png"/>
          <p:cNvPicPr/>
          <p:nvPr/>
        </p:nvPicPr>
        <p:blipFill rotWithShape="1">
          <a:blip r:embed="rId1" cstate="hqprint"/>
          <a:stretch>
            <a:fillRect/>
          </a:stretch>
        </p:blipFill>
        <p:spPr>
          <a:xfrm>
            <a:off x="7940040" y="1232535"/>
            <a:ext cx="217170" cy="5509895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34" name="그룹 56"/>
          <p:cNvGrpSpPr/>
          <p:nvPr/>
        </p:nvGrpSpPr>
        <p:grpSpPr>
          <a:xfrm rot="0">
            <a:off x="4613275" y="1778635"/>
            <a:ext cx="3587115" cy="1083310"/>
            <a:chOff x="4613275" y="1778635"/>
            <a:chExt cx="3587115" cy="1083310"/>
          </a:xfrm>
        </p:grpSpPr>
        <p:sp>
          <p:nvSpPr>
            <p:cNvPr id="32" name="텍스트 상자 54"/>
            <p:cNvSpPr txBox="1"/>
            <p:nvPr/>
          </p:nvSpPr>
          <p:spPr>
            <a:xfrm>
              <a:off x="4613275" y="1778635"/>
              <a:ext cx="1732280" cy="52387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2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검찰청</a:t>
              </a:r>
              <a:endParaRPr lang="ko-KR" altLang="en-US" sz="2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55"/>
            <p:cNvSpPr txBox="1"/>
            <p:nvPr/>
          </p:nvSpPr>
          <p:spPr>
            <a:xfrm>
              <a:off x="4618355" y="2430780"/>
              <a:ext cx="3582035" cy="43116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457200" rtl="0" eaLnBrk="1" latinLnBrk="0" hangingPunct="1">
                <a:buFontTx/>
                <a:buNone/>
              </a:pPr>
              <a:r>
                <a:rPr lang="ko-KR" sz="1800" b="1" i="0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- </a:t>
              </a:r>
              <a:r>
                <a:rPr sz="1800" b="1" i="0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검찰청,「범죄분석통계</a:t>
              </a:r>
              <a:endParaRPr lang="ko-KR" altLang="en-US" sz="1800" b="1" i="0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lang="ko-KR" sz="1800" b="1" i="0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  </a:t>
              </a:r>
              <a:r>
                <a:rPr sz="1800" b="1" i="0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( 2013 ~ 2019 )</a:t>
              </a:r>
              <a:endParaRPr lang="ko-KR" altLang="en-US" sz="1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5" name="그룹 59"/>
          <p:cNvGrpSpPr/>
          <p:nvPr/>
        </p:nvGrpSpPr>
        <p:grpSpPr>
          <a:xfrm rot="0">
            <a:off x="385445" y="1783715"/>
            <a:ext cx="3587115" cy="4933950"/>
            <a:chOff x="385445" y="1783715"/>
            <a:chExt cx="3587115" cy="4933950"/>
          </a:xfrm>
        </p:grpSpPr>
        <p:sp>
          <p:nvSpPr>
            <p:cNvPr id="36" name="텍스트 상자 57"/>
            <p:cNvSpPr txBox="1"/>
            <p:nvPr/>
          </p:nvSpPr>
          <p:spPr>
            <a:xfrm>
              <a:off x="385445" y="1783715"/>
              <a:ext cx="1732280" cy="52387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2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통계청</a:t>
              </a:r>
              <a:endParaRPr lang="ko-KR" altLang="en-US" sz="2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텍스트 상자 58"/>
            <p:cNvSpPr txBox="1"/>
            <p:nvPr/>
          </p:nvSpPr>
          <p:spPr>
            <a:xfrm>
              <a:off x="390525" y="2435860"/>
              <a:ext cx="3582035" cy="428180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457200" rtl="0" eaLnBrk="1" latinLnBrk="0" hangingPunct="1">
                <a:buFontTx/>
                <a:buNone/>
              </a:pP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- </a:t>
              </a: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소년범죄자 처분결과</a:t>
              </a: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lang="ko-KR"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  </a:t>
              </a: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( 2002 ~ 2006, 2013 ~ 2019 )</a:t>
              </a: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- </a:t>
              </a: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소녀범죄자 처분결과</a:t>
              </a: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  </a:t>
              </a: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( 2002 ~ 2006, 2013 ~ 2019 )</a:t>
              </a: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- </a:t>
              </a: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소년범죄자 재범기간 및 종류</a:t>
              </a: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  </a:t>
              </a: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( 2013 ~ 2019)</a:t>
              </a: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- </a:t>
              </a: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재범자 재범기간 및 종류</a:t>
              </a: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lang="ko-KR"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  </a:t>
              </a: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( 2013 ~ 2019 )</a:t>
              </a: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- </a:t>
              </a: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범죄자 범행동기</a:t>
              </a: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  </a:t>
              </a: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( 2013 ~ 2019 )</a:t>
              </a: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- </a:t>
              </a: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소년범죄자 범행동기</a:t>
              </a: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  </a:t>
              </a: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( 2013 ~ 2019 )</a:t>
              </a:r>
              <a:endParaRPr lang="ko-KR" altLang="en-US" sz="24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1" name="그룹 63"/>
          <p:cNvGrpSpPr/>
          <p:nvPr/>
        </p:nvGrpSpPr>
        <p:grpSpPr>
          <a:xfrm rot="0">
            <a:off x="8246745" y="1588770"/>
            <a:ext cx="5469890" cy="4535170"/>
            <a:chOff x="8246745" y="1588770"/>
            <a:chExt cx="5469890" cy="4535170"/>
          </a:xfrm>
        </p:grpSpPr>
        <p:sp>
          <p:nvSpPr>
            <p:cNvPr id="39" name="텍스트 상자 60"/>
            <p:cNvSpPr txBox="1"/>
            <p:nvPr/>
          </p:nvSpPr>
          <p:spPr>
            <a:xfrm>
              <a:off x="8246745" y="1588770"/>
              <a:ext cx="5469890" cy="77025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sz="2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Ojjdp.gov - </a:t>
              </a: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Law Enforcement</a:t>
              </a:r>
              <a:endParaRPr lang="ko-KR" altLang="en-US" sz="1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hangingPunct="1"/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		</a:t>
              </a:r>
              <a:r>
                <a:rPr lang="ko-KR"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   </a:t>
              </a:r>
              <a:r>
                <a:rPr sz="16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&amp; Juvenile Crime</a:t>
              </a:r>
              <a:endParaRPr lang="ko-KR" altLang="en-US" sz="24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0" name="텍스트 상자 61"/>
            <p:cNvSpPr txBox="1"/>
            <p:nvPr/>
          </p:nvSpPr>
          <p:spPr>
            <a:xfrm>
              <a:off x="8519160" y="2431415"/>
              <a:ext cx="3582035" cy="369252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457200" rtl="0" eaLnBrk="1" latinLnBrk="0" hangingPunct="1">
                <a:buFontTx/>
                <a:buNone/>
              </a:pP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- </a:t>
              </a: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All offense</a:t>
              </a:r>
              <a:endParaRPr lang="ko-KR" altLang="en-US" sz="1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endParaRPr lang="ko-KR" altLang="en-US" sz="1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-</a:t>
              </a:r>
              <a:r>
                <a:rPr lang="ko-KR"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 </a:t>
              </a: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Property Crime Index</a:t>
              </a:r>
              <a:endParaRPr lang="ko-KR" altLang="en-US" sz="1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endParaRPr lang="ko-KR" altLang="en-US" sz="1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- </a:t>
              </a: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Murder and nonnegligent</a:t>
              </a:r>
              <a:endParaRPr lang="ko-KR" altLang="en-US" sz="1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lang="ko-KR"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  </a:t>
              </a: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manslaughter</a:t>
              </a:r>
              <a:endParaRPr lang="ko-KR" altLang="en-US" sz="1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endParaRPr lang="ko-KR" altLang="en-US" sz="1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- </a:t>
              </a: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Robbery</a:t>
              </a:r>
              <a:endParaRPr lang="ko-KR" altLang="en-US" sz="1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endParaRPr lang="ko-KR" altLang="en-US" sz="1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- </a:t>
              </a: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Aggravated assault &amp;</a:t>
              </a:r>
              <a:endParaRPr lang="ko-KR" altLang="en-US" sz="1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  </a:t>
              </a: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Simple</a:t>
              </a: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 </a:t>
              </a: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Assault</a:t>
              </a:r>
              <a:endParaRPr lang="ko-KR" altLang="en-US" sz="1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endParaRPr lang="ko-KR" altLang="en-US" sz="1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  <a:p>
              <a:pPr marL="0" indent="0" algn="l" defTabSz="457200" rtl="0" eaLnBrk="1" latinLnBrk="0" hangingPunct="1">
                <a:buFontTx/>
                <a:buNone/>
              </a:pP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- </a:t>
              </a:r>
              <a:r>
                <a:rPr sz="18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Arson</a:t>
              </a:r>
              <a:endParaRPr lang="ko-KR" altLang="en-US" sz="18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95" y="666115"/>
            <a:ext cx="216535" cy="55092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Rect 0"/>
          <p:cNvSpPr txBox="1"/>
          <p:nvPr/>
        </p:nvSpPr>
        <p:spPr>
          <a:xfrm>
            <a:off x="3190240" y="2618740"/>
            <a:ext cx="7726680" cy="1108075"/>
          </a:xfrm>
          <a:prstGeom prst="rect">
            <a:avLst/>
          </a:prstGeom>
          <a:noFill/>
        </p:spPr>
        <p:txBody>
          <a:bodyPr vert="horz" wrap="square" lIns="91440" tIns="0" rIns="91440" bIns="0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sz="7200" b="1" spc="-29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데이터 분석</a:t>
            </a:r>
            <a:endParaRPr lang="ko-KR" altLang="en-US" sz="720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5" name="Rect 0"/>
          <p:cNvSpPr txBox="1"/>
          <p:nvPr/>
        </p:nvSpPr>
        <p:spPr>
          <a:xfrm>
            <a:off x="614045" y="2295525"/>
            <a:ext cx="2341245" cy="178498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1000" b="1" spc="-29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2.</a:t>
            </a:r>
            <a:endParaRPr lang="ko-KR" altLang="en-US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57"/>
          <p:cNvGrpSpPr/>
          <p:nvPr/>
        </p:nvGrpSpPr>
        <p:grpSpPr>
          <a:xfrm>
            <a:off x="337185" y="1607820"/>
            <a:ext cx="11313160" cy="3745230"/>
            <a:chOff x="337185" y="1607820"/>
            <a:chExt cx="11313160" cy="3745230"/>
          </a:xfrm>
        </p:grpSpPr>
        <p:pic>
          <p:nvPicPr>
            <p:cNvPr id="19" name="그림 41" descr="C:/Users/kjhjh/AppData/Roaming/PolarisOffice/ETemp/13412_19595344/fImage307493329169.png"/>
            <p:cNvPicPr>
              <a:picLocks noChangeAspect="1"/>
            </p:cNvPicPr>
            <p:nvPr/>
          </p:nvPicPr>
          <p:blipFill rotWithShape="1">
            <a:blip r:embed="rId1" cstate="hqprint"/>
            <a:stretch>
              <a:fillRect/>
            </a:stretch>
          </p:blipFill>
          <p:spPr>
            <a:xfrm>
              <a:off x="337185" y="1607820"/>
              <a:ext cx="5118100" cy="3745865"/>
            </a:xfrm>
            <a:prstGeom prst="rect">
              <a:avLst/>
            </a:prstGeom>
            <a:noFill/>
          </p:spPr>
        </p:pic>
        <p:pic>
          <p:nvPicPr>
            <p:cNvPr id="20" name="그림 42" descr="C:/Users/kjhjh/AppData/Roaming/PolarisOffice/ETemp/13412_19595344/fImage293733335724.png"/>
            <p:cNvPicPr>
              <a:picLocks noChangeAspect="1"/>
            </p:cNvPicPr>
            <p:nvPr/>
          </p:nvPicPr>
          <p:blipFill rotWithShape="1">
            <a:blip r:embed="rId2" cstate="hqprint"/>
            <a:stretch>
              <a:fillRect/>
            </a:stretch>
          </p:blipFill>
          <p:spPr>
            <a:xfrm>
              <a:off x="6646545" y="1765935"/>
              <a:ext cx="5004435" cy="3587115"/>
            </a:xfrm>
            <a:prstGeom prst="rect">
              <a:avLst/>
            </a:prstGeom>
            <a:noFill/>
          </p:spPr>
        </p:pic>
        <p:sp>
          <p:nvSpPr>
            <p:cNvPr id="21" name="도형 46"/>
            <p:cNvSpPr/>
            <p:nvPr/>
          </p:nvSpPr>
          <p:spPr>
            <a:xfrm>
              <a:off x="5715000" y="3110230"/>
              <a:ext cx="783590" cy="741680"/>
            </a:xfrm>
            <a:prstGeom prst="rightArrow">
              <a:avLst/>
            </a:prstGeom>
            <a:solidFill>
              <a:srgbClr val="4455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49"/>
            <p:cNvSpPr txBox="1"/>
            <p:nvPr/>
          </p:nvSpPr>
          <p:spPr>
            <a:xfrm>
              <a:off x="5569585" y="2713990"/>
              <a:ext cx="1075690" cy="401320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개정</a:t>
              </a:r>
              <a:r>
                <a:rPr lang="ko-KR" sz="2000" b="1">
                  <a:solidFill>
                    <a:srgbClr val="445569"/>
                  </a:solidFill>
                  <a:latin typeface="맑은 고딕" panose="020B0503020000020004" charset="-127"/>
                  <a:ea typeface="맑은 고딕" panose="020B0503020000020004" charset="-127"/>
                </a:rPr>
                <a:t>후</a:t>
              </a:r>
              <a:endParaRPr lang="ko-KR" altLang="en-US" sz="20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sp>
        <p:nvSpPr>
          <p:cNvPr id="24" name="텍스트 상자 10"/>
          <p:cNvSpPr txBox="1"/>
          <p:nvPr/>
        </p:nvSpPr>
        <p:spPr>
          <a:xfrm>
            <a:off x="113030" y="193675"/>
            <a:ext cx="1161415" cy="7073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0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2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.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5" name="텍스트 상자 11"/>
          <p:cNvSpPr txBox="1"/>
          <p:nvPr/>
        </p:nvSpPr>
        <p:spPr>
          <a:xfrm>
            <a:off x="746125" y="210820"/>
            <a:ext cx="4465955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개정 전후 비교 분석</a:t>
            </a:r>
            <a:endParaRPr lang="ko-KR" altLang="en-US" sz="36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cxnSp>
        <p:nvCxnSpPr>
          <p:cNvPr id="26" name="도형 12"/>
          <p:cNvCxnSpPr/>
          <p:nvPr/>
        </p:nvCxnSpPr>
        <p:spPr>
          <a:xfrm>
            <a:off x="5299710" y="655955"/>
            <a:ext cx="6617335" cy="635"/>
          </a:xfrm>
          <a:prstGeom prst="line">
            <a:avLst/>
          </a:prstGeom>
          <a:ln w="19050" cap="flat" cmpd="sng">
            <a:solidFill>
              <a:srgbClr val="445569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상자 13"/>
          <p:cNvSpPr txBox="1"/>
          <p:nvPr/>
        </p:nvSpPr>
        <p:spPr>
          <a:xfrm>
            <a:off x="113030" y="193675"/>
            <a:ext cx="1161415" cy="7073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0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2</a:t>
            </a:r>
            <a:r>
              <a:rPr sz="4000" b="1">
                <a:solidFill>
                  <a:srgbClr val="445569"/>
                </a:solidFill>
                <a:latin typeface="휴먼둥근헤드라인" charset="0"/>
                <a:ea typeface="휴먼둥근헤드라인" charset="0"/>
              </a:rPr>
              <a:t>. </a:t>
            </a:r>
            <a:endParaRPr lang="ko-KR" altLang="en-US" sz="4000" b="1">
              <a:solidFill>
                <a:srgbClr val="445569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27" name="텍스트 상자 14"/>
          <p:cNvSpPr txBox="1"/>
          <p:nvPr/>
        </p:nvSpPr>
        <p:spPr>
          <a:xfrm>
            <a:off x="746125" y="210820"/>
            <a:ext cx="3390900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32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sz="3600" b="1">
                <a:solidFill>
                  <a:srgbClr val="445569"/>
                </a:solidFill>
                <a:latin typeface="맑은 고딕" panose="020B0503020000020004" charset="-127"/>
                <a:ea typeface="맑은 고딕" panose="020B0503020000020004" charset="-127"/>
              </a:rPr>
              <a:t>주요 범죄 분석</a:t>
            </a:r>
            <a:endParaRPr lang="ko-KR" altLang="en-US" sz="3600" b="1">
              <a:solidFill>
                <a:srgbClr val="445569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cxnSp>
        <p:nvCxnSpPr>
          <p:cNvPr id="28" name="도형 15"/>
          <p:cNvCxnSpPr/>
          <p:nvPr/>
        </p:nvCxnSpPr>
        <p:spPr>
          <a:xfrm flipV="1">
            <a:off x="4215130" y="655955"/>
            <a:ext cx="7701915" cy="1270"/>
          </a:xfrm>
          <a:prstGeom prst="line">
            <a:avLst/>
          </a:prstGeom>
          <a:ln w="19050" cap="flat" cmpd="sng">
            <a:solidFill>
              <a:srgbClr val="445569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630045" y="901065"/>
            <a:ext cx="8931275" cy="5642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153</Paragraphs>
  <Words>907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준형</dc:creator>
  <cp:lastModifiedBy>김 준형</cp:lastModifiedBy>
  <dc:title>PowerPoint 프레젠테이션</dc:title>
  <cp:version>9.103.88.44548</cp:version>
  <dcterms:modified xsi:type="dcterms:W3CDTF">2021-07-27T09:28:54Z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