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Lst>
  <p:sldSz cy="6858000" cx="12192000"/>
  <p:notesSz cx="6858000" cy="9144000"/>
  <p:embeddedFontLst>
    <p:embeddedFont>
      <p:font typeface="Play"/>
      <p:regular r:id="rId8"/>
      <p:bold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0" roundtripDataSignature="AMtx7mg0WX6GwknLZjrrfS3W/3CEYxC9b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10" Type="http://customschemas.google.com/relationships/presentationmetadata" Target="metadata"/><Relationship Id="rId9"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font" Target="fonts/Play-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5"/>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3"/>
          <p:cNvSpPr/>
          <p:nvPr>
            <p:ph idx="2" type="pic"/>
          </p:nvPr>
        </p:nvSpPr>
        <p:spPr>
          <a:xfrm>
            <a:off x="5183188" y="987425"/>
            <a:ext cx="6172200" cy="4873625"/>
          </a:xfrm>
          <a:prstGeom prst="rect">
            <a:avLst/>
          </a:prstGeom>
          <a:noFill/>
          <a:ln>
            <a:noFill/>
          </a:ln>
        </p:spPr>
      </p:sp>
      <p:sp>
        <p:nvSpPr>
          <p:cNvPr id="64" name="Google Shape;64;p1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6000"/>
              <a:buFont typeface="Play"/>
              <a:buNone/>
            </a:pPr>
            <a:r>
              <a:rPr lang="en-GB"/>
              <a:t>Project description</a:t>
            </a:r>
            <a:endParaRPr/>
          </a:p>
        </p:txBody>
      </p:sp>
      <p:sp>
        <p:nvSpPr>
          <p:cNvPr id="85" name="Google Shape;85;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0"/>
              </a:spcBef>
              <a:spcAft>
                <a:spcPts val="0"/>
              </a:spcAft>
              <a:buClr>
                <a:schemeClr val="dk1"/>
              </a:buClr>
              <a:buSzPts val="1100"/>
              <a:buNone/>
            </a:pPr>
            <a:r>
              <a:rPr lang="en-GB" sz="1300"/>
              <a:t>Background: we need you to build an application that creates custom meditations. The interface takes 3 inputs from the user and incorporated those in the prompt that creates the meditation script (via OpenAI API), the application then breaks down the text of the meditation in 3 chapters based on tags added in the AI output. Those three chapters are converted from text to speech with the Elevenlabs API. Then the three chapters are put back together but with 1 minute of silence in between each and overlayed with a meditation music track. The end product is then made available to the user in the same application where they can listen to it.</a:t>
            </a:r>
            <a:endParaRPr sz="1300"/>
          </a:p>
          <a:p>
            <a:pPr indent="0" lvl="0" marL="0" rtl="0" algn="l">
              <a:lnSpc>
                <a:spcPct val="115000"/>
              </a:lnSpc>
              <a:spcBef>
                <a:spcPts val="0"/>
              </a:spcBef>
              <a:spcAft>
                <a:spcPts val="0"/>
              </a:spcAft>
              <a:buClr>
                <a:schemeClr val="dk1"/>
              </a:buClr>
              <a:buSzPts val="1100"/>
              <a:buNone/>
            </a:pPr>
            <a:r>
              <a:t/>
            </a:r>
            <a:endParaRPr sz="1300"/>
          </a:p>
          <a:p>
            <a:pPr indent="0" lvl="0" marL="0" rtl="0" algn="l">
              <a:lnSpc>
                <a:spcPct val="115000"/>
              </a:lnSpc>
              <a:spcBef>
                <a:spcPts val="0"/>
              </a:spcBef>
              <a:spcAft>
                <a:spcPts val="0"/>
              </a:spcAft>
              <a:buClr>
                <a:schemeClr val="dk1"/>
              </a:buClr>
              <a:buSzPts val="1100"/>
              <a:buFont typeface="Arial"/>
              <a:buNone/>
            </a:pPr>
            <a:r>
              <a:rPr b="1" lang="en-GB" sz="1300"/>
              <a:t>The entire flow is detailed on the next slide.</a:t>
            </a:r>
            <a:endParaRPr b="1" sz="1300"/>
          </a:p>
          <a:p>
            <a:pPr indent="0" lvl="0" marL="0" rtl="0" algn="l">
              <a:lnSpc>
                <a:spcPct val="115000"/>
              </a:lnSpc>
              <a:spcBef>
                <a:spcPts val="0"/>
              </a:spcBef>
              <a:spcAft>
                <a:spcPts val="0"/>
              </a:spcAft>
              <a:buClr>
                <a:schemeClr val="dk1"/>
              </a:buClr>
              <a:buSzPts val="1100"/>
              <a:buFont typeface="Arial"/>
              <a:buNone/>
            </a:pPr>
            <a:r>
              <a:rPr lang="en-GB" sz="1300"/>
              <a:t> </a:t>
            </a:r>
            <a:endParaRPr sz="1300"/>
          </a:p>
          <a:p>
            <a:pPr indent="0" lvl="0" marL="0" rtl="0" algn="l">
              <a:lnSpc>
                <a:spcPct val="115000"/>
              </a:lnSpc>
              <a:spcBef>
                <a:spcPts val="0"/>
              </a:spcBef>
              <a:spcAft>
                <a:spcPts val="0"/>
              </a:spcAft>
              <a:buClr>
                <a:schemeClr val="dk1"/>
              </a:buClr>
              <a:buSzPts val="1100"/>
              <a:buNone/>
            </a:pPr>
            <a:r>
              <a:rPr lang="en-GB" sz="1300"/>
              <a:t>The application can be hosted on a free hosting platform at the moment (like Onrender) with a simple password to enter (no need for user management)</a:t>
            </a:r>
            <a:endParaRPr sz="2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2"/>
          <p:cNvSpPr/>
          <p:nvPr/>
        </p:nvSpPr>
        <p:spPr>
          <a:xfrm>
            <a:off x="1229032" y="1917290"/>
            <a:ext cx="1759974" cy="1602658"/>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2"/>
          <p:cNvSpPr txBox="1"/>
          <p:nvPr/>
        </p:nvSpPr>
        <p:spPr>
          <a:xfrm>
            <a:off x="1327355" y="2035277"/>
            <a:ext cx="1553497" cy="12003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GB" sz="1200" u="none" cap="none" strike="noStrike">
                <a:solidFill>
                  <a:schemeClr val="dk1"/>
                </a:solidFill>
                <a:latin typeface="Arial"/>
                <a:ea typeface="Arial"/>
                <a:cs typeface="Arial"/>
                <a:sym typeface="Arial"/>
              </a:rPr>
              <a:t>User input in GUI:</a:t>
            </a:r>
            <a:endParaRPr/>
          </a:p>
          <a:p>
            <a:pPr indent="0" lvl="0" marL="0" marR="0" rtl="0" algn="l">
              <a:spcBef>
                <a:spcPts val="0"/>
              </a:spcBef>
              <a:spcAft>
                <a:spcPts val="0"/>
              </a:spcAft>
              <a:buNone/>
            </a:pPr>
            <a:r>
              <a:t/>
            </a:r>
            <a:endParaRPr sz="1200">
              <a:solidFill>
                <a:schemeClr val="dk1"/>
              </a:solidFill>
              <a:latin typeface="Arial"/>
              <a:ea typeface="Arial"/>
              <a:cs typeface="Arial"/>
              <a:sym typeface="Arial"/>
            </a:endParaRPr>
          </a:p>
          <a:p>
            <a:pPr indent="-171450" lvl="0" marL="171450" marR="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Disease: […]</a:t>
            </a:r>
            <a:endParaRPr/>
          </a:p>
          <a:p>
            <a:pPr indent="-171450" lvl="0" marL="171450" marR="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Symptom: […]</a:t>
            </a:r>
            <a:endParaRPr/>
          </a:p>
          <a:p>
            <a:pPr indent="-171450" lvl="0" marL="171450" marR="0" rtl="0" algn="l">
              <a:spcBef>
                <a:spcPts val="0"/>
              </a:spcBef>
              <a:spcAft>
                <a:spcPts val="0"/>
              </a:spcAft>
              <a:buClr>
                <a:schemeClr val="dk1"/>
              </a:buClr>
              <a:buSzPts val="1200"/>
              <a:buFont typeface="Arial"/>
              <a:buChar char="-"/>
            </a:pPr>
            <a:r>
              <a:rPr lang="en-GB" sz="1200">
                <a:solidFill>
                  <a:schemeClr val="dk1"/>
                </a:solidFill>
                <a:latin typeface="Arial"/>
                <a:ea typeface="Arial"/>
                <a:cs typeface="Arial"/>
                <a:sym typeface="Arial"/>
              </a:rPr>
              <a:t>Additional instruction: […]</a:t>
            </a:r>
            <a:endParaRPr/>
          </a:p>
        </p:txBody>
      </p:sp>
      <p:sp>
        <p:nvSpPr>
          <p:cNvPr id="92" name="Google Shape;92;p2"/>
          <p:cNvSpPr/>
          <p:nvPr/>
        </p:nvSpPr>
        <p:spPr>
          <a:xfrm>
            <a:off x="7844675" y="4366860"/>
            <a:ext cx="1759974" cy="1602658"/>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 name="Google Shape;93;p2"/>
          <p:cNvSpPr txBox="1"/>
          <p:nvPr/>
        </p:nvSpPr>
        <p:spPr>
          <a:xfrm>
            <a:off x="3136883" y="1801718"/>
            <a:ext cx="1553400" cy="8619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Submit </a:t>
            </a:r>
            <a:r>
              <a:rPr lang="en-GB" sz="1000">
                <a:solidFill>
                  <a:schemeClr val="dk1"/>
                </a:solidFill>
              </a:rPr>
              <a:t>prompt (see next slide) to</a:t>
            </a:r>
            <a:r>
              <a:rPr lang="en-GB" sz="1000">
                <a:solidFill>
                  <a:schemeClr val="dk1"/>
                </a:solidFill>
                <a:latin typeface="Arial"/>
                <a:ea typeface="Arial"/>
                <a:cs typeface="Arial"/>
                <a:sym typeface="Arial"/>
              </a:rPr>
              <a:t> OpenAI</a:t>
            </a:r>
            <a:r>
              <a:rPr lang="en-GB" sz="1000">
                <a:solidFill>
                  <a:schemeClr val="dk1"/>
                </a:solidFill>
              </a:rPr>
              <a:t>, which includes references to the user input</a:t>
            </a:r>
            <a:endParaRPr/>
          </a:p>
        </p:txBody>
      </p:sp>
      <p:sp>
        <p:nvSpPr>
          <p:cNvPr id="94" name="Google Shape;94;p2"/>
          <p:cNvSpPr/>
          <p:nvPr/>
        </p:nvSpPr>
        <p:spPr>
          <a:xfrm>
            <a:off x="4838165" y="1818619"/>
            <a:ext cx="1800000" cy="1800000"/>
          </a:xfrm>
          <a:prstGeom prst="ellipse">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95" name="Google Shape;95;p2"/>
          <p:cNvCxnSpPr/>
          <p:nvPr/>
        </p:nvCxnSpPr>
        <p:spPr>
          <a:xfrm>
            <a:off x="3126658" y="2718619"/>
            <a:ext cx="1563329" cy="0"/>
          </a:xfrm>
          <a:prstGeom prst="straightConnector1">
            <a:avLst/>
          </a:prstGeom>
          <a:noFill/>
          <a:ln cap="flat" cmpd="sng" w="19050">
            <a:solidFill>
              <a:schemeClr val="accent1"/>
            </a:solidFill>
            <a:prstDash val="solid"/>
            <a:miter lim="800000"/>
            <a:headEnd len="sm" w="sm" type="none"/>
            <a:tailEnd len="med" w="med" type="triangle"/>
          </a:ln>
        </p:spPr>
      </p:cxnSp>
      <p:sp>
        <p:nvSpPr>
          <p:cNvPr id="96" name="Google Shape;96;p2"/>
          <p:cNvSpPr txBox="1"/>
          <p:nvPr/>
        </p:nvSpPr>
        <p:spPr>
          <a:xfrm>
            <a:off x="4961416" y="2518564"/>
            <a:ext cx="1553497"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Output = meditation with tags</a:t>
            </a:r>
            <a:endParaRPr/>
          </a:p>
        </p:txBody>
      </p:sp>
      <p:sp>
        <p:nvSpPr>
          <p:cNvPr id="97" name="Google Shape;97;p2"/>
          <p:cNvSpPr/>
          <p:nvPr/>
        </p:nvSpPr>
        <p:spPr>
          <a:xfrm>
            <a:off x="8601089" y="2281498"/>
            <a:ext cx="720000" cy="720000"/>
          </a:xfrm>
          <a:prstGeom prst="ellipse">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 name="Google Shape;98;p2"/>
          <p:cNvSpPr/>
          <p:nvPr/>
        </p:nvSpPr>
        <p:spPr>
          <a:xfrm>
            <a:off x="8601089" y="3201553"/>
            <a:ext cx="720000" cy="720000"/>
          </a:xfrm>
          <a:prstGeom prst="ellipse">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2"/>
          <p:cNvSpPr/>
          <p:nvPr/>
        </p:nvSpPr>
        <p:spPr>
          <a:xfrm>
            <a:off x="8601089" y="1361443"/>
            <a:ext cx="720000" cy="720000"/>
          </a:xfrm>
          <a:prstGeom prst="ellipse">
            <a:avLst/>
          </a:prstGeom>
          <a:noFill/>
          <a:ln cap="flat" cmpd="sng" w="19050">
            <a:solidFill>
              <a:srgbClr val="FF000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2"/>
          <p:cNvSpPr txBox="1"/>
          <p:nvPr/>
        </p:nvSpPr>
        <p:spPr>
          <a:xfrm>
            <a:off x="6806007" y="234784"/>
            <a:ext cx="1553497" cy="240065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Cut meditation in 3 chapters: first chapter runs until first &lt;break&gt; tag, second chapter from there until second &lt;break&gt; tag and third chapter from there until the end.</a:t>
            </a:r>
            <a:endParaRPr/>
          </a:p>
          <a:p>
            <a:pPr indent="0" lvl="0" marL="0" marR="0" rtl="0" algn="ctr">
              <a:spcBef>
                <a:spcPts val="0"/>
              </a:spcBef>
              <a:spcAft>
                <a:spcPts val="0"/>
              </a:spcAft>
              <a:buNone/>
            </a:pPr>
            <a:r>
              <a:t/>
            </a:r>
            <a:endParaRPr sz="1000">
              <a:solidFill>
                <a:schemeClr val="dk1"/>
              </a:solidFill>
              <a:latin typeface="Arial"/>
              <a:ea typeface="Arial"/>
              <a:cs typeface="Arial"/>
              <a:sym typeface="Arial"/>
            </a:endParaRPr>
          </a:p>
          <a:p>
            <a:pPr indent="0" lvl="0" marL="0" marR="0" rtl="0" algn="ctr">
              <a:spcBef>
                <a:spcPts val="0"/>
              </a:spcBef>
              <a:spcAft>
                <a:spcPts val="0"/>
              </a:spcAft>
              <a:buNone/>
            </a:pPr>
            <a:r>
              <a:rPr lang="en-GB" sz="1000">
                <a:solidFill>
                  <a:schemeClr val="dk1"/>
                </a:solidFill>
                <a:latin typeface="Arial"/>
                <a:ea typeface="Arial"/>
                <a:cs typeface="Arial"/>
                <a:sym typeface="Arial"/>
              </a:rPr>
              <a:t>Don’t include the &lt;break&gt; tags in the final chapters. This is only important for ChatGPT to tell us where to cut the mediation.</a:t>
            </a:r>
            <a:endParaRPr/>
          </a:p>
        </p:txBody>
      </p:sp>
      <p:cxnSp>
        <p:nvCxnSpPr>
          <p:cNvPr id="101" name="Google Shape;101;p2"/>
          <p:cNvCxnSpPr/>
          <p:nvPr/>
        </p:nvCxnSpPr>
        <p:spPr>
          <a:xfrm>
            <a:off x="6796175" y="2718619"/>
            <a:ext cx="1563329" cy="0"/>
          </a:xfrm>
          <a:prstGeom prst="straightConnector1">
            <a:avLst/>
          </a:prstGeom>
          <a:noFill/>
          <a:ln cap="flat" cmpd="sng" w="19050">
            <a:solidFill>
              <a:schemeClr val="accent1"/>
            </a:solidFill>
            <a:prstDash val="solid"/>
            <a:miter lim="800000"/>
            <a:headEnd len="sm" w="sm" type="none"/>
            <a:tailEnd len="med" w="med" type="triangle"/>
          </a:ln>
        </p:spPr>
      </p:cxnSp>
      <p:sp>
        <p:nvSpPr>
          <p:cNvPr id="102" name="Google Shape;102;p2"/>
          <p:cNvSpPr txBox="1"/>
          <p:nvPr/>
        </p:nvSpPr>
        <p:spPr>
          <a:xfrm>
            <a:off x="8517168" y="1598332"/>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1</a:t>
            </a:r>
            <a:endParaRPr/>
          </a:p>
        </p:txBody>
      </p:sp>
      <p:sp>
        <p:nvSpPr>
          <p:cNvPr id="103" name="Google Shape;103;p2"/>
          <p:cNvSpPr txBox="1"/>
          <p:nvPr/>
        </p:nvSpPr>
        <p:spPr>
          <a:xfrm>
            <a:off x="8517168" y="2535666"/>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2</a:t>
            </a:r>
            <a:endParaRPr/>
          </a:p>
        </p:txBody>
      </p:sp>
      <p:sp>
        <p:nvSpPr>
          <p:cNvPr id="104" name="Google Shape;104;p2"/>
          <p:cNvSpPr txBox="1"/>
          <p:nvPr/>
        </p:nvSpPr>
        <p:spPr>
          <a:xfrm>
            <a:off x="8517168" y="3438832"/>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3</a:t>
            </a:r>
            <a:endParaRPr/>
          </a:p>
        </p:txBody>
      </p:sp>
      <p:sp>
        <p:nvSpPr>
          <p:cNvPr id="105" name="Google Shape;105;p2"/>
          <p:cNvSpPr/>
          <p:nvPr/>
        </p:nvSpPr>
        <p:spPr>
          <a:xfrm>
            <a:off x="2442193" y="4695228"/>
            <a:ext cx="720000" cy="720000"/>
          </a:xfrm>
          <a:prstGeom prst="ellipse">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6" name="Google Shape;106;p2"/>
          <p:cNvSpPr/>
          <p:nvPr/>
        </p:nvSpPr>
        <p:spPr>
          <a:xfrm>
            <a:off x="3543406" y="4695228"/>
            <a:ext cx="720000" cy="720000"/>
          </a:xfrm>
          <a:prstGeom prst="ellipse">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7" name="Google Shape;107;p2"/>
          <p:cNvSpPr/>
          <p:nvPr/>
        </p:nvSpPr>
        <p:spPr>
          <a:xfrm>
            <a:off x="1340980" y="4699713"/>
            <a:ext cx="720000" cy="720000"/>
          </a:xfrm>
          <a:prstGeom prst="ellipse">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8" name="Google Shape;108;p2"/>
          <p:cNvSpPr txBox="1"/>
          <p:nvPr/>
        </p:nvSpPr>
        <p:spPr>
          <a:xfrm>
            <a:off x="1257059" y="4936602"/>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1</a:t>
            </a:r>
            <a:endParaRPr/>
          </a:p>
        </p:txBody>
      </p:sp>
      <p:sp>
        <p:nvSpPr>
          <p:cNvPr id="109" name="Google Shape;109;p2"/>
          <p:cNvSpPr txBox="1"/>
          <p:nvPr/>
        </p:nvSpPr>
        <p:spPr>
          <a:xfrm>
            <a:off x="2358272" y="4932117"/>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2</a:t>
            </a:r>
            <a:endParaRPr/>
          </a:p>
        </p:txBody>
      </p:sp>
      <p:sp>
        <p:nvSpPr>
          <p:cNvPr id="110" name="Google Shape;110;p2"/>
          <p:cNvSpPr txBox="1"/>
          <p:nvPr/>
        </p:nvSpPr>
        <p:spPr>
          <a:xfrm>
            <a:off x="3459485" y="4932507"/>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3</a:t>
            </a:r>
            <a:endParaRPr/>
          </a:p>
        </p:txBody>
      </p:sp>
      <p:sp>
        <p:nvSpPr>
          <p:cNvPr id="111" name="Google Shape;111;p2"/>
          <p:cNvSpPr txBox="1"/>
          <p:nvPr/>
        </p:nvSpPr>
        <p:spPr>
          <a:xfrm>
            <a:off x="1805233" y="4295117"/>
            <a:ext cx="88784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1 minute break</a:t>
            </a:r>
            <a:endParaRPr/>
          </a:p>
        </p:txBody>
      </p:sp>
      <p:sp>
        <p:nvSpPr>
          <p:cNvPr id="112" name="Google Shape;112;p2"/>
          <p:cNvSpPr txBox="1"/>
          <p:nvPr/>
        </p:nvSpPr>
        <p:spPr>
          <a:xfrm>
            <a:off x="2936449" y="4295117"/>
            <a:ext cx="88784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1 minute break</a:t>
            </a:r>
            <a:endParaRPr/>
          </a:p>
        </p:txBody>
      </p:sp>
      <p:sp>
        <p:nvSpPr>
          <p:cNvPr id="113" name="Google Shape;113;p2"/>
          <p:cNvSpPr/>
          <p:nvPr/>
        </p:nvSpPr>
        <p:spPr>
          <a:xfrm>
            <a:off x="1369167" y="5652117"/>
            <a:ext cx="2978160" cy="218390"/>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14" name="Google Shape;114;p2"/>
          <p:cNvSpPr txBox="1"/>
          <p:nvPr/>
        </p:nvSpPr>
        <p:spPr>
          <a:xfrm>
            <a:off x="1373150" y="5647613"/>
            <a:ext cx="2858100" cy="2463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Meditation music (track provided separately)</a:t>
            </a:r>
            <a:endParaRPr/>
          </a:p>
        </p:txBody>
      </p:sp>
      <p:sp>
        <p:nvSpPr>
          <p:cNvPr id="115" name="Google Shape;115;p2"/>
          <p:cNvSpPr/>
          <p:nvPr/>
        </p:nvSpPr>
        <p:spPr>
          <a:xfrm rot="-5400000">
            <a:off x="2810974" y="4420540"/>
            <a:ext cx="94491" cy="3270244"/>
          </a:xfrm>
          <a:prstGeom prst="leftBrace">
            <a:avLst>
              <a:gd fmla="val 8333" name="adj1"/>
              <a:gd fmla="val 50000" name="adj2"/>
            </a:avLst>
          </a:prstGeom>
          <a:noFill/>
          <a:ln cap="flat" cmpd="sng" w="19050">
            <a:solidFill>
              <a:schemeClr val="accen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sp>
        <p:nvSpPr>
          <p:cNvPr id="116" name="Google Shape;116;p2"/>
          <p:cNvSpPr txBox="1"/>
          <p:nvPr/>
        </p:nvSpPr>
        <p:spPr>
          <a:xfrm>
            <a:off x="2036491" y="6126290"/>
            <a:ext cx="1643456"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Assemble with audio tool</a:t>
            </a:r>
            <a:endParaRPr/>
          </a:p>
        </p:txBody>
      </p:sp>
      <p:sp>
        <p:nvSpPr>
          <p:cNvPr id="117" name="Google Shape;117;p2"/>
          <p:cNvSpPr txBox="1"/>
          <p:nvPr/>
        </p:nvSpPr>
        <p:spPr>
          <a:xfrm>
            <a:off x="4347327" y="5419734"/>
            <a:ext cx="2626200" cy="55410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(if background music track is shorter than the full meditation start it again</a:t>
            </a:r>
            <a:r>
              <a:rPr lang="en-GB" sz="1000">
                <a:solidFill>
                  <a:schemeClr val="dk1"/>
                </a:solidFill>
              </a:rPr>
              <a:t>;</a:t>
            </a:r>
            <a:r>
              <a:rPr lang="en-GB" sz="1000">
                <a:solidFill>
                  <a:schemeClr val="dk1"/>
                </a:solidFill>
                <a:latin typeface="Arial"/>
                <a:ea typeface="Arial"/>
                <a:cs typeface="Arial"/>
                <a:sym typeface="Arial"/>
              </a:rPr>
              <a:t> if it’s longer, stop it when meditation stops)</a:t>
            </a:r>
            <a:endParaRPr/>
          </a:p>
        </p:txBody>
      </p:sp>
      <p:sp>
        <p:nvSpPr>
          <p:cNvPr id="118" name="Google Shape;118;p2"/>
          <p:cNvSpPr txBox="1"/>
          <p:nvPr/>
        </p:nvSpPr>
        <p:spPr>
          <a:xfrm>
            <a:off x="7947913" y="4752690"/>
            <a:ext cx="1553497" cy="830997"/>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200">
                <a:solidFill>
                  <a:schemeClr val="dk1"/>
                </a:solidFill>
                <a:latin typeface="Arial"/>
                <a:ea typeface="Arial"/>
                <a:cs typeface="Arial"/>
                <a:sym typeface="Arial"/>
              </a:rPr>
              <a:t>Output = audio track that the user can listen to in the application</a:t>
            </a:r>
            <a:endParaRPr/>
          </a:p>
        </p:txBody>
      </p:sp>
      <p:sp>
        <p:nvSpPr>
          <p:cNvPr id="119" name="Google Shape;119;p2"/>
          <p:cNvSpPr/>
          <p:nvPr/>
        </p:nvSpPr>
        <p:spPr>
          <a:xfrm>
            <a:off x="10504645" y="2281498"/>
            <a:ext cx="720000" cy="720000"/>
          </a:xfrm>
          <a:prstGeom prst="ellipse">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2"/>
          <p:cNvSpPr/>
          <p:nvPr/>
        </p:nvSpPr>
        <p:spPr>
          <a:xfrm>
            <a:off x="10504645" y="3201553"/>
            <a:ext cx="720000" cy="720000"/>
          </a:xfrm>
          <a:prstGeom prst="ellipse">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1" name="Google Shape;121;p2"/>
          <p:cNvSpPr/>
          <p:nvPr/>
        </p:nvSpPr>
        <p:spPr>
          <a:xfrm>
            <a:off x="10504645" y="1361443"/>
            <a:ext cx="720000" cy="720000"/>
          </a:xfrm>
          <a:prstGeom prst="ellipse">
            <a:avLst/>
          </a:prstGeom>
          <a:noFill/>
          <a:ln cap="flat" cmpd="sng" w="19050">
            <a:solidFill>
              <a:srgbClr val="00B050"/>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2" name="Google Shape;122;p2"/>
          <p:cNvSpPr txBox="1"/>
          <p:nvPr/>
        </p:nvSpPr>
        <p:spPr>
          <a:xfrm>
            <a:off x="10420724" y="1598332"/>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1</a:t>
            </a:r>
            <a:endParaRPr/>
          </a:p>
        </p:txBody>
      </p:sp>
      <p:sp>
        <p:nvSpPr>
          <p:cNvPr id="123" name="Google Shape;123;p2"/>
          <p:cNvSpPr txBox="1"/>
          <p:nvPr/>
        </p:nvSpPr>
        <p:spPr>
          <a:xfrm>
            <a:off x="10420724" y="2535666"/>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2</a:t>
            </a:r>
            <a:endParaRPr/>
          </a:p>
        </p:txBody>
      </p:sp>
      <p:sp>
        <p:nvSpPr>
          <p:cNvPr id="124" name="Google Shape;124;p2"/>
          <p:cNvSpPr txBox="1"/>
          <p:nvPr/>
        </p:nvSpPr>
        <p:spPr>
          <a:xfrm>
            <a:off x="10420724" y="3438832"/>
            <a:ext cx="887842" cy="246221"/>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Chapter 3</a:t>
            </a:r>
            <a:endParaRPr/>
          </a:p>
        </p:txBody>
      </p:sp>
      <p:cxnSp>
        <p:nvCxnSpPr>
          <p:cNvPr id="125" name="Google Shape;125;p2"/>
          <p:cNvCxnSpPr/>
          <p:nvPr/>
        </p:nvCxnSpPr>
        <p:spPr>
          <a:xfrm>
            <a:off x="9405010" y="1700980"/>
            <a:ext cx="899196"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126" name="Google Shape;126;p2"/>
          <p:cNvCxnSpPr/>
          <p:nvPr/>
        </p:nvCxnSpPr>
        <p:spPr>
          <a:xfrm>
            <a:off x="9405010" y="2635441"/>
            <a:ext cx="899196" cy="0"/>
          </a:xfrm>
          <a:prstGeom prst="straightConnector1">
            <a:avLst/>
          </a:prstGeom>
          <a:noFill/>
          <a:ln cap="flat" cmpd="sng" w="19050">
            <a:solidFill>
              <a:schemeClr val="accent1"/>
            </a:solidFill>
            <a:prstDash val="solid"/>
            <a:miter lim="800000"/>
            <a:headEnd len="sm" w="sm" type="none"/>
            <a:tailEnd len="med" w="med" type="triangle"/>
          </a:ln>
        </p:spPr>
      </p:cxnSp>
      <p:cxnSp>
        <p:nvCxnSpPr>
          <p:cNvPr id="127" name="Google Shape;127;p2"/>
          <p:cNvCxnSpPr/>
          <p:nvPr/>
        </p:nvCxnSpPr>
        <p:spPr>
          <a:xfrm>
            <a:off x="9405010" y="3574373"/>
            <a:ext cx="899196" cy="0"/>
          </a:xfrm>
          <a:prstGeom prst="straightConnector1">
            <a:avLst/>
          </a:prstGeom>
          <a:noFill/>
          <a:ln cap="flat" cmpd="sng" w="19050">
            <a:solidFill>
              <a:schemeClr val="accent1"/>
            </a:solidFill>
            <a:prstDash val="solid"/>
            <a:miter lim="800000"/>
            <a:headEnd len="sm" w="sm" type="none"/>
            <a:tailEnd len="med" w="med" type="triangle"/>
          </a:ln>
        </p:spPr>
      </p:cxnSp>
      <p:sp>
        <p:nvSpPr>
          <p:cNvPr id="128" name="Google Shape;128;p2"/>
          <p:cNvSpPr txBox="1"/>
          <p:nvPr/>
        </p:nvSpPr>
        <p:spPr>
          <a:xfrm>
            <a:off x="9314441" y="601236"/>
            <a:ext cx="1080333" cy="861774"/>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GB" sz="1000">
                <a:solidFill>
                  <a:schemeClr val="dk1"/>
                </a:solidFill>
                <a:latin typeface="Arial"/>
                <a:ea typeface="Arial"/>
                <a:cs typeface="Arial"/>
                <a:sym typeface="Arial"/>
              </a:rPr>
              <a:t>Convert text to speech with Elevenlabs API</a:t>
            </a:r>
            <a:endParaRPr/>
          </a:p>
          <a:p>
            <a:pPr indent="0" lvl="0" marL="0" marR="0" rtl="0" algn="ctr">
              <a:spcBef>
                <a:spcPts val="0"/>
              </a:spcBef>
              <a:spcAft>
                <a:spcPts val="0"/>
              </a:spcAft>
              <a:buNone/>
            </a:pPr>
            <a:r>
              <a:rPr lang="en-GB" sz="1000">
                <a:solidFill>
                  <a:schemeClr val="dk1"/>
                </a:solidFill>
                <a:latin typeface="Arial"/>
                <a:ea typeface="Arial"/>
                <a:cs typeface="Arial"/>
                <a:sym typeface="Arial"/>
              </a:rPr>
              <a:t>(model v3 and </a:t>
            </a:r>
            <a:r>
              <a:rPr lang="en-GB" sz="1000">
                <a:solidFill>
                  <a:schemeClr val="dk1"/>
                </a:solidFill>
                <a:highlight>
                  <a:srgbClr val="FFFF00"/>
                </a:highlight>
                <a:latin typeface="Arial"/>
                <a:ea typeface="Arial"/>
                <a:cs typeface="Arial"/>
                <a:sym typeface="Arial"/>
              </a:rPr>
              <a:t>voice TBD</a:t>
            </a:r>
            <a:r>
              <a:rPr lang="en-GB" sz="1000">
                <a:solidFill>
                  <a:schemeClr val="dk1"/>
                </a:solidFill>
                <a:latin typeface="Arial"/>
                <a:ea typeface="Arial"/>
                <a:cs typeface="Arial"/>
                <a:sym typeface="Arial"/>
              </a:rPr>
              <a:t>)</a:t>
            </a:r>
            <a:endParaRPr/>
          </a:p>
        </p:txBody>
      </p:sp>
      <p:cxnSp>
        <p:nvCxnSpPr>
          <p:cNvPr id="129" name="Google Shape;129;p2"/>
          <p:cNvCxnSpPr/>
          <p:nvPr/>
        </p:nvCxnSpPr>
        <p:spPr>
          <a:xfrm flipH="1">
            <a:off x="1489125" y="4041058"/>
            <a:ext cx="9285668" cy="127819"/>
          </a:xfrm>
          <a:prstGeom prst="straightConnector1">
            <a:avLst/>
          </a:prstGeom>
          <a:noFill/>
          <a:ln cap="flat" cmpd="sng" w="19050">
            <a:solidFill>
              <a:schemeClr val="accent1"/>
            </a:solidFill>
            <a:prstDash val="solid"/>
            <a:miter lim="800000"/>
            <a:headEnd len="sm" w="sm" type="none"/>
            <a:tailEnd len="med" w="med" type="triangle"/>
          </a:ln>
        </p:spPr>
      </p:cxnSp>
      <p:cxnSp>
        <p:nvCxnSpPr>
          <p:cNvPr id="130" name="Google Shape;130;p2"/>
          <p:cNvCxnSpPr/>
          <p:nvPr/>
        </p:nvCxnSpPr>
        <p:spPr>
          <a:xfrm>
            <a:off x="5977266" y="5158673"/>
            <a:ext cx="1563329" cy="0"/>
          </a:xfrm>
          <a:prstGeom prst="straightConnector1">
            <a:avLst/>
          </a:prstGeom>
          <a:noFill/>
          <a:ln cap="flat" cmpd="sng" w="19050">
            <a:solidFill>
              <a:schemeClr val="accent1"/>
            </a:solidFill>
            <a:prstDash val="solid"/>
            <a:miter lim="800000"/>
            <a:headEnd len="sm" w="sm" type="none"/>
            <a:tailEnd len="med" w="med" type="triangl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GB"/>
              <a:t>Prompt</a:t>
            </a:r>
            <a:endParaRPr/>
          </a:p>
        </p:txBody>
      </p:sp>
      <p:sp>
        <p:nvSpPr>
          <p:cNvPr id="136" name="Google Shape;136;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000"/>
              <a:buNone/>
            </a:pPr>
            <a:r>
              <a:rPr b="1" lang="en-GB" sz="1000"/>
              <a:t>#Instruction</a:t>
            </a:r>
            <a:r>
              <a:rPr lang="en-GB" sz="1000"/>
              <a:t>: write a 10-minute meditation following the below structure. In that meditation, include elevenlabs tags such as [inhale], [exhale], [pause] or [whisper]. To not make it too fast paced, make sure to include a [pause 2 seconds] tag after each sentence. Using "..." also slows the pace down. Take the user inputs into account in the relevant parts of the meditation, as described. Avoid using "now" too much to progress the meditation forward. </a:t>
            </a:r>
            <a:endParaRPr/>
          </a:p>
          <a:p>
            <a:pPr indent="0" lvl="0" marL="0" rtl="0" algn="l">
              <a:lnSpc>
                <a:spcPct val="90000"/>
              </a:lnSpc>
              <a:spcBef>
                <a:spcPts val="1000"/>
              </a:spcBef>
              <a:spcAft>
                <a:spcPts val="0"/>
              </a:spcAft>
              <a:buClr>
                <a:schemeClr val="dk1"/>
              </a:buClr>
              <a:buSzPts val="1000"/>
              <a:buNone/>
            </a:pPr>
            <a:r>
              <a:rPr b="1" lang="en-GB" sz="1000"/>
              <a:t>#User input</a:t>
            </a:r>
            <a:r>
              <a:rPr lang="en-GB" sz="1000"/>
              <a:t>: </a:t>
            </a:r>
            <a:endParaRPr/>
          </a:p>
          <a:p>
            <a:pPr indent="0" lvl="0" marL="0" rtl="0" algn="l">
              <a:lnSpc>
                <a:spcPct val="90000"/>
              </a:lnSpc>
              <a:spcBef>
                <a:spcPts val="1000"/>
              </a:spcBef>
              <a:spcAft>
                <a:spcPts val="0"/>
              </a:spcAft>
              <a:buClr>
                <a:schemeClr val="dk1"/>
              </a:buClr>
              <a:buSzPts val="1000"/>
              <a:buNone/>
            </a:pPr>
            <a:r>
              <a:rPr lang="en-GB" sz="1000"/>
              <a:t>##Disease: </a:t>
            </a:r>
            <a:r>
              <a:rPr lang="en-GB" sz="1000">
                <a:highlight>
                  <a:srgbClr val="FFFF00"/>
                </a:highlight>
              </a:rPr>
              <a:t>[from user input]</a:t>
            </a:r>
            <a:endParaRPr>
              <a:highlight>
                <a:srgbClr val="FFFF00"/>
              </a:highlight>
            </a:endParaRPr>
          </a:p>
          <a:p>
            <a:pPr indent="0" lvl="0" marL="0" rtl="0" algn="l">
              <a:lnSpc>
                <a:spcPct val="90000"/>
              </a:lnSpc>
              <a:spcBef>
                <a:spcPts val="1000"/>
              </a:spcBef>
              <a:spcAft>
                <a:spcPts val="0"/>
              </a:spcAft>
              <a:buClr>
                <a:schemeClr val="dk1"/>
              </a:buClr>
              <a:buSzPts val="1000"/>
              <a:buNone/>
            </a:pPr>
            <a:r>
              <a:rPr lang="en-GB" sz="1000"/>
              <a:t>##Symptom: </a:t>
            </a:r>
            <a:r>
              <a:rPr lang="en-GB" sz="1000">
                <a:highlight>
                  <a:srgbClr val="FFFF00"/>
                </a:highlight>
              </a:rPr>
              <a:t>[from user input]</a:t>
            </a:r>
            <a:endParaRPr>
              <a:highlight>
                <a:srgbClr val="FFFF00"/>
              </a:highlight>
            </a:endParaRPr>
          </a:p>
          <a:p>
            <a:pPr indent="0" lvl="0" marL="0" rtl="0" algn="l">
              <a:lnSpc>
                <a:spcPct val="90000"/>
              </a:lnSpc>
              <a:spcBef>
                <a:spcPts val="1000"/>
              </a:spcBef>
              <a:spcAft>
                <a:spcPts val="0"/>
              </a:spcAft>
              <a:buClr>
                <a:schemeClr val="dk1"/>
              </a:buClr>
              <a:buSzPts val="1000"/>
              <a:buNone/>
            </a:pPr>
            <a:r>
              <a:rPr lang="en-GB" sz="1000"/>
              <a:t>##additional instruction: </a:t>
            </a:r>
            <a:r>
              <a:rPr lang="en-GB" sz="1000">
                <a:highlight>
                  <a:srgbClr val="FFFF00"/>
                </a:highlight>
              </a:rPr>
              <a:t>[from user input]</a:t>
            </a:r>
            <a:endParaRPr>
              <a:highlight>
                <a:srgbClr val="FFFF00"/>
              </a:highlight>
            </a:endParaRPr>
          </a:p>
          <a:p>
            <a:pPr indent="0" lvl="0" marL="0" rtl="0" algn="l">
              <a:lnSpc>
                <a:spcPct val="90000"/>
              </a:lnSpc>
              <a:spcBef>
                <a:spcPts val="1000"/>
              </a:spcBef>
              <a:spcAft>
                <a:spcPts val="0"/>
              </a:spcAft>
              <a:buClr>
                <a:schemeClr val="dk1"/>
              </a:buClr>
              <a:buSzPts val="1000"/>
              <a:buNone/>
            </a:pPr>
            <a:r>
              <a:rPr b="1" lang="en-GB" sz="1000"/>
              <a:t>#output</a:t>
            </a:r>
            <a:r>
              <a:rPr lang="en-GB" sz="1000"/>
              <a:t>: output only the meditation itself with the relevant tags, without saying anything else or without including section titles </a:t>
            </a:r>
            <a:endParaRPr/>
          </a:p>
          <a:p>
            <a:pPr indent="0" lvl="0" marL="0" rtl="0" algn="l">
              <a:lnSpc>
                <a:spcPct val="90000"/>
              </a:lnSpc>
              <a:spcBef>
                <a:spcPts val="1000"/>
              </a:spcBef>
              <a:spcAft>
                <a:spcPts val="0"/>
              </a:spcAft>
              <a:buClr>
                <a:schemeClr val="dk1"/>
              </a:buClr>
              <a:buSzPts val="1000"/>
              <a:buNone/>
            </a:pPr>
            <a:r>
              <a:rPr b="1" lang="en-GB" sz="1000"/>
              <a:t>#structure of the meditation with instructions for each section</a:t>
            </a:r>
            <a:r>
              <a:rPr lang="en-GB" sz="1000"/>
              <a:t>: </a:t>
            </a:r>
            <a:endParaRPr/>
          </a:p>
          <a:p>
            <a:pPr indent="0" lvl="0" marL="0" rtl="0" algn="l">
              <a:lnSpc>
                <a:spcPct val="90000"/>
              </a:lnSpc>
              <a:spcBef>
                <a:spcPts val="1000"/>
              </a:spcBef>
              <a:spcAft>
                <a:spcPts val="0"/>
              </a:spcAft>
              <a:buClr>
                <a:schemeClr val="dk1"/>
              </a:buClr>
              <a:buSzPts val="1000"/>
              <a:buNone/>
            </a:pPr>
            <a:r>
              <a:rPr lang="en-GB" sz="1000"/>
              <a:t>##section 1: Introduction to the topic. The general topic is quantum healing. Select a topic at random addressed by Deepak Chopra in his Quantum Healing book without mentioning that book in the meditation. Tie in this general topic with the disease, symptom and additional instruction given by the user above. </a:t>
            </a:r>
            <a:endParaRPr/>
          </a:p>
          <a:p>
            <a:pPr indent="0" lvl="0" marL="0" rtl="0" algn="l">
              <a:lnSpc>
                <a:spcPct val="90000"/>
              </a:lnSpc>
              <a:spcBef>
                <a:spcPts val="1000"/>
              </a:spcBef>
              <a:spcAft>
                <a:spcPts val="0"/>
              </a:spcAft>
              <a:buClr>
                <a:schemeClr val="dk1"/>
              </a:buClr>
              <a:buSzPts val="1000"/>
              <a:buNone/>
            </a:pPr>
            <a:r>
              <a:rPr lang="en-GB" sz="1000"/>
              <a:t>##section 2: start of the meditation, settle the user. Choose any of common techniques to do so. Leave some extra time/silence at the end of this section to allow the user to relax further in silence. End this section with the following tag: &lt;break&gt;</a:t>
            </a:r>
            <a:endParaRPr/>
          </a:p>
          <a:p>
            <a:pPr indent="0" lvl="0" marL="0" rtl="0" algn="l">
              <a:lnSpc>
                <a:spcPct val="90000"/>
              </a:lnSpc>
              <a:spcBef>
                <a:spcPts val="1000"/>
              </a:spcBef>
              <a:spcAft>
                <a:spcPts val="0"/>
              </a:spcAft>
              <a:buClr>
                <a:schemeClr val="dk1"/>
              </a:buClr>
              <a:buSzPts val="1000"/>
              <a:buNone/>
            </a:pPr>
            <a:r>
              <a:rPr lang="en-GB" sz="1000"/>
              <a:t>##section 3: further relaxation. Choose any of common techniques to do so. Leave some extra time/silence at the end of this section to allow the user to relax further in silence. End this section with the following tag: &lt;break&gt;</a:t>
            </a:r>
            <a:endParaRPr/>
          </a:p>
          <a:p>
            <a:pPr indent="0" lvl="0" marL="0" rtl="0" algn="l">
              <a:lnSpc>
                <a:spcPct val="90000"/>
              </a:lnSpc>
              <a:spcBef>
                <a:spcPts val="1000"/>
              </a:spcBef>
              <a:spcAft>
                <a:spcPts val="0"/>
              </a:spcAft>
              <a:buClr>
                <a:schemeClr val="dk1"/>
              </a:buClr>
              <a:buSzPts val="1000"/>
              <a:buNone/>
            </a:pPr>
            <a:r>
              <a:rPr lang="en-GB" sz="1000"/>
              <a:t>##section 4: visualisation. Introduce the visualisation technique, tie it to the disease, symptom and additional instruction of the user and then start. Choose any of common visualisation techniques to do so. </a:t>
            </a:r>
            <a:endParaRPr/>
          </a:p>
          <a:p>
            <a:pPr indent="0" lvl="0" marL="0" rtl="0" algn="l">
              <a:lnSpc>
                <a:spcPct val="90000"/>
              </a:lnSpc>
              <a:spcBef>
                <a:spcPts val="1000"/>
              </a:spcBef>
              <a:spcAft>
                <a:spcPts val="0"/>
              </a:spcAft>
              <a:buClr>
                <a:schemeClr val="dk1"/>
              </a:buClr>
              <a:buSzPts val="1000"/>
              <a:buNone/>
            </a:pPr>
            <a:r>
              <a:rPr lang="en-GB" sz="1000"/>
              <a:t>##section 5: end of meditation.</a:t>
            </a:r>
            <a:endParaRPr sz="10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2025-10-22T11:32:03Z</dcterms:created>
  <dc:creator>Stephaan Cloet</dc:creator>
</cp:coreProperties>
</file>