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69b4497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69b4497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69b4497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69b4497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28de275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28de275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26b591fb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26b591fb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69b449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69b449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26b591fb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26b591f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f9b708c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f9b708c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69e112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69e112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26b591fb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26b591fb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faa55c39a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faa55c39a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26b591fb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26b591fb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faa55c39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faa55c39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69e1128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69e1128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26b591fb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26b591fb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26b591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26b591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26b591f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26b591f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26b591f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26b591f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26b591fb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26b591fb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26b591fb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26b591fb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26b591fb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26b591fb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69b449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69b449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200000"/>
              </a:lnSpc>
              <a:spcBef>
                <a:spcPts val="0"/>
              </a:spcBef>
              <a:spcAft>
                <a:spcPts val="300"/>
              </a:spcAft>
              <a:buNone/>
            </a:pPr>
            <a:r>
              <a:rPr lang="en" sz="2600">
                <a:solidFill>
                  <a:srgbClr val="666666"/>
                </a:solidFill>
              </a:rPr>
              <a:t>Probabilistic Finite-State Chatbot: Combining Stochastic Automata and Language Processin</a:t>
            </a:r>
            <a:r>
              <a:rPr lang="en" sz="2600">
                <a:solidFill>
                  <a:srgbClr val="666666"/>
                </a:solidFill>
              </a:rPr>
              <a:t>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200000"/>
              </a:lnSpc>
              <a:spcBef>
                <a:spcPts val="0"/>
              </a:spcBef>
              <a:spcAft>
                <a:spcPts val="0"/>
              </a:spcAft>
              <a:buClr>
                <a:schemeClr val="dk1"/>
              </a:buClr>
              <a:buSzPts val="275"/>
              <a:buFont typeface="Arial"/>
              <a:buNone/>
            </a:pPr>
            <a:r>
              <a:rPr lang="en" sz="4800">
                <a:solidFill>
                  <a:schemeClr val="dk1"/>
                </a:solidFill>
                <a:latin typeface="Times New Roman"/>
                <a:ea typeface="Times New Roman"/>
                <a:cs typeface="Times New Roman"/>
                <a:sym typeface="Times New Roman"/>
              </a:rPr>
              <a:t>Authors:</a:t>
            </a:r>
            <a:endParaRPr sz="4800">
              <a:solidFill>
                <a:schemeClr val="dk1"/>
              </a:solidFill>
              <a:latin typeface="Times New Roman"/>
              <a:ea typeface="Times New Roman"/>
              <a:cs typeface="Times New Roman"/>
              <a:sym typeface="Times New Roman"/>
            </a:endParaRPr>
          </a:p>
          <a:p>
            <a:pPr indent="0" lvl="0" marL="0" rtl="0" algn="ctr">
              <a:lnSpc>
                <a:spcPct val="200000"/>
              </a:lnSpc>
              <a:spcBef>
                <a:spcPts val="300"/>
              </a:spcBef>
              <a:spcAft>
                <a:spcPts val="0"/>
              </a:spcAft>
              <a:buClr>
                <a:schemeClr val="dk1"/>
              </a:buClr>
              <a:buSzPts val="275"/>
              <a:buFont typeface="Arial"/>
              <a:buNone/>
            </a:pPr>
            <a:r>
              <a:rPr lang="en" sz="4800">
                <a:solidFill>
                  <a:schemeClr val="dk1"/>
                </a:solidFill>
                <a:latin typeface="Times New Roman"/>
                <a:ea typeface="Times New Roman"/>
                <a:cs typeface="Times New Roman"/>
                <a:sym typeface="Times New Roman"/>
              </a:rPr>
              <a:t>Dean Worrels</a:t>
            </a:r>
            <a:endParaRPr sz="4800">
              <a:solidFill>
                <a:schemeClr val="dk1"/>
              </a:solidFill>
              <a:latin typeface="Times New Roman"/>
              <a:ea typeface="Times New Roman"/>
              <a:cs typeface="Times New Roman"/>
              <a:sym typeface="Times New Roman"/>
            </a:endParaRPr>
          </a:p>
          <a:p>
            <a:pPr indent="0" lvl="0" marL="0" rtl="0" algn="ctr">
              <a:lnSpc>
                <a:spcPct val="200000"/>
              </a:lnSpc>
              <a:spcBef>
                <a:spcPts val="0"/>
              </a:spcBef>
              <a:spcAft>
                <a:spcPts val="0"/>
              </a:spcAft>
              <a:buClr>
                <a:schemeClr val="dk1"/>
              </a:buClr>
              <a:buSzPts val="275"/>
              <a:buFont typeface="Arial"/>
              <a:buNone/>
            </a:pPr>
            <a:r>
              <a:rPr lang="en" sz="4800">
                <a:solidFill>
                  <a:schemeClr val="dk1"/>
                </a:solidFill>
                <a:latin typeface="Times New Roman"/>
                <a:ea typeface="Times New Roman"/>
                <a:cs typeface="Times New Roman"/>
                <a:sym typeface="Times New Roman"/>
              </a:rPr>
              <a:t>Timon Stacy</a:t>
            </a:r>
            <a:endParaRPr sz="4800">
              <a:solidFill>
                <a:schemeClr val="dk1"/>
              </a:solidFill>
              <a:latin typeface="Times New Roman"/>
              <a:ea typeface="Times New Roman"/>
              <a:cs typeface="Times New Roman"/>
              <a:sym typeface="Times New Roman"/>
            </a:endParaRPr>
          </a:p>
          <a:p>
            <a:pPr indent="0" lvl="0" marL="0" rtl="0" algn="ctr">
              <a:lnSpc>
                <a:spcPct val="200000"/>
              </a:lnSpc>
              <a:spcBef>
                <a:spcPts val="0"/>
              </a:spcBef>
              <a:spcAft>
                <a:spcPts val="0"/>
              </a:spcAft>
              <a:buClr>
                <a:schemeClr val="dk1"/>
              </a:buClr>
              <a:buSzPts val="275"/>
              <a:buFont typeface="Arial"/>
              <a:buNone/>
            </a:pPr>
            <a:r>
              <a:rPr lang="en" sz="4800">
                <a:solidFill>
                  <a:schemeClr val="dk1"/>
                </a:solidFill>
                <a:latin typeface="Times New Roman"/>
                <a:ea typeface="Times New Roman"/>
                <a:cs typeface="Times New Roman"/>
                <a:sym typeface="Times New Roman"/>
              </a:rPr>
              <a:t>Roy Ibarra </a:t>
            </a:r>
            <a:endParaRPr sz="4800">
              <a:solidFill>
                <a:schemeClr val="dk1"/>
              </a:solidFill>
              <a:latin typeface="Times New Roman"/>
              <a:ea typeface="Times New Roman"/>
              <a:cs typeface="Times New Roman"/>
              <a:sym typeface="Times New Roman"/>
            </a:endParaRPr>
          </a:p>
          <a:p>
            <a:pPr indent="0" lvl="0" marL="0" rtl="0" algn="ctr">
              <a:lnSpc>
                <a:spcPct val="200000"/>
              </a:lnSpc>
              <a:spcBef>
                <a:spcPts val="0"/>
              </a:spcBef>
              <a:spcAft>
                <a:spcPts val="0"/>
              </a:spcAft>
              <a:buClr>
                <a:schemeClr val="dk1"/>
              </a:buClr>
              <a:buSzPts val="275"/>
              <a:buFont typeface="Arial"/>
              <a:buNone/>
            </a:pPr>
            <a:r>
              <a:t/>
            </a:r>
            <a:endParaRPr sz="4800">
              <a:solidFill>
                <a:schemeClr val="dk1"/>
              </a:solidFill>
              <a:latin typeface="Times New Roman"/>
              <a:ea typeface="Times New Roman"/>
              <a:cs typeface="Times New Roman"/>
              <a:sym typeface="Times New Roman"/>
            </a:endParaRPr>
          </a:p>
          <a:p>
            <a:pPr indent="0" lvl="0" marL="0" rtl="0" algn="ctr">
              <a:lnSpc>
                <a:spcPct val="200000"/>
              </a:lnSpc>
              <a:spcBef>
                <a:spcPts val="0"/>
              </a:spcBef>
              <a:spcAft>
                <a:spcPts val="0"/>
              </a:spcAft>
              <a:buClr>
                <a:schemeClr val="dk1"/>
              </a:buClr>
              <a:buSzPts val="275"/>
              <a:buFont typeface="Arial"/>
              <a:buNone/>
            </a:pPr>
            <a:r>
              <a:rPr lang="en" sz="4800">
                <a:solidFill>
                  <a:schemeClr val="dk1"/>
                </a:solidFill>
                <a:latin typeface="Times New Roman"/>
                <a:ea typeface="Times New Roman"/>
                <a:cs typeface="Times New Roman"/>
                <a:sym typeface="Times New Roman"/>
              </a:rPr>
              <a:t>April 24, 2025</a:t>
            </a:r>
            <a:endParaRPr b="1" sz="4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Inside Extract_Word</a:t>
            </a:r>
            <a:br>
              <a:rPr lang="en"/>
            </a:br>
            <a:r>
              <a:rPr lang="en"/>
              <a:t>function</a:t>
            </a:r>
            <a:endParaRPr/>
          </a:p>
        </p:txBody>
      </p:sp>
      <p:sp>
        <p:nvSpPr>
          <p:cNvPr id="112" name="Google Shape;112;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Uses String stream to store each </a:t>
            </a:r>
            <a:r>
              <a:rPr lang="en"/>
              <a:t>individual</a:t>
            </a:r>
            <a:r>
              <a:rPr lang="en"/>
              <a:t> word into currentWord and push it back into the vector. Returned the vector with all the strings / words in it. </a:t>
            </a:r>
            <a:endParaRPr/>
          </a:p>
        </p:txBody>
      </p:sp>
      <p:pic>
        <p:nvPicPr>
          <p:cNvPr id="113" name="Google Shape;113;p22"/>
          <p:cNvPicPr preferRelativeResize="0"/>
          <p:nvPr/>
        </p:nvPicPr>
        <p:blipFill>
          <a:blip r:embed="rId3">
            <a:alphaModFix/>
          </a:blip>
          <a:stretch>
            <a:fillRect/>
          </a:stretch>
        </p:blipFill>
        <p:spPr>
          <a:xfrm>
            <a:off x="3272100" y="152400"/>
            <a:ext cx="5719501" cy="4093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Inside word_bank function</a:t>
            </a:r>
            <a:endParaRPr/>
          </a:p>
        </p:txBody>
      </p:sp>
      <p:sp>
        <p:nvSpPr>
          <p:cNvPr id="119" name="Google Shape;119;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function compares the users input which is now a vector with the vector that stores all the keywords. </a:t>
            </a:r>
            <a:br>
              <a:rPr lang="en"/>
            </a:br>
            <a:r>
              <a:rPr lang="en"/>
              <a:t>If there is a match we use the function findKeyWordState to locate the state with the keyword and then return the state back to the main function. We also have code to help determine if what the user </a:t>
            </a:r>
            <a:r>
              <a:rPr lang="en"/>
              <a:t>inputed</a:t>
            </a:r>
            <a:r>
              <a:rPr lang="en"/>
              <a:t> was an order number which </a:t>
            </a:r>
            <a:r>
              <a:rPr lang="en"/>
              <a:t>could</a:t>
            </a:r>
            <a:r>
              <a:rPr lang="en"/>
              <a:t> not fit on the screen and a default case, if </a:t>
            </a:r>
            <a:r>
              <a:rPr lang="en"/>
              <a:t>what</a:t>
            </a:r>
            <a:r>
              <a:rPr lang="en"/>
              <a:t> the user </a:t>
            </a:r>
            <a:r>
              <a:rPr lang="en"/>
              <a:t>inputed didn’t match a keyword.</a:t>
            </a:r>
            <a:endParaRPr/>
          </a:p>
        </p:txBody>
      </p:sp>
      <p:pic>
        <p:nvPicPr>
          <p:cNvPr id="120" name="Google Shape;120;p23"/>
          <p:cNvPicPr preferRelativeResize="0"/>
          <p:nvPr/>
        </p:nvPicPr>
        <p:blipFill>
          <a:blip r:embed="rId3">
            <a:alphaModFix/>
          </a:blip>
          <a:stretch>
            <a:fillRect/>
          </a:stretch>
        </p:blipFill>
        <p:spPr>
          <a:xfrm>
            <a:off x="3272100" y="152400"/>
            <a:ext cx="5719501" cy="4906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does it generate random </a:t>
            </a:r>
            <a:r>
              <a:rPr lang="en"/>
              <a:t>probabilities?</a:t>
            </a:r>
            <a:endParaRPr/>
          </a:p>
        </p:txBody>
      </p:sp>
      <p:sp>
        <p:nvSpPr>
          <p:cNvPr id="126" name="Google Shape;126;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this code here. The keyword we picked up from the user input leads us to the state/node that represents the keyword. We then use this as the </a:t>
            </a:r>
            <a:r>
              <a:rPr lang="en"/>
              <a:t>argument</a:t>
            </a:r>
            <a:r>
              <a:rPr lang="en"/>
              <a:t> in the function. Each state has 3 more possible states (responses) it can lead to which are going to be the the responses . We never know which response will output due to the rand() function.</a:t>
            </a:r>
            <a:endParaRPr/>
          </a:p>
        </p:txBody>
      </p:sp>
      <p:pic>
        <p:nvPicPr>
          <p:cNvPr id="127" name="Google Shape;127;p24"/>
          <p:cNvPicPr preferRelativeResize="0"/>
          <p:nvPr/>
        </p:nvPicPr>
        <p:blipFill>
          <a:blip r:embed="rId3">
            <a:alphaModFix/>
          </a:blip>
          <a:stretch>
            <a:fillRect/>
          </a:stretch>
        </p:blipFill>
        <p:spPr>
          <a:xfrm>
            <a:off x="3264625" y="391625"/>
            <a:ext cx="5719500" cy="398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Code execution</a:t>
            </a:r>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can see each state will generate different outputs randomly through the STL function rand().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3272100" y="152400"/>
            <a:ext cx="5116001" cy="1762125"/>
          </a:xfrm>
          <a:prstGeom prst="rect">
            <a:avLst/>
          </a:prstGeom>
          <a:noFill/>
          <a:ln>
            <a:noFill/>
          </a:ln>
        </p:spPr>
      </p:pic>
      <p:pic>
        <p:nvPicPr>
          <p:cNvPr id="135" name="Google Shape;135;p25"/>
          <p:cNvPicPr preferRelativeResize="0"/>
          <p:nvPr/>
        </p:nvPicPr>
        <p:blipFill>
          <a:blip r:embed="rId4">
            <a:alphaModFix/>
          </a:blip>
          <a:stretch>
            <a:fillRect/>
          </a:stretch>
        </p:blipFill>
        <p:spPr>
          <a:xfrm>
            <a:off x="3473950" y="2095599"/>
            <a:ext cx="4914149" cy="252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Diagram on the code</a:t>
            </a:r>
            <a:endParaRPr/>
          </a:p>
        </p:txBody>
      </p:sp>
      <p:sp>
        <p:nvSpPr>
          <p:cNvPr id="141" name="Google Shape;141;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diagram only shows 3 keyword states and each keyword state has 3 output states. For the actual program </a:t>
            </a:r>
            <a:r>
              <a:rPr lang="en"/>
              <a:t>there</a:t>
            </a:r>
            <a:r>
              <a:rPr lang="en"/>
              <a:t> are more states. This is to help see what is going on behind the scenes.</a:t>
            </a:r>
            <a:endParaRPr/>
          </a:p>
        </p:txBody>
      </p:sp>
      <p:pic>
        <p:nvPicPr>
          <p:cNvPr id="142" name="Google Shape;142;p26"/>
          <p:cNvPicPr preferRelativeResize="0"/>
          <p:nvPr/>
        </p:nvPicPr>
        <p:blipFill>
          <a:blip r:embed="rId3">
            <a:alphaModFix/>
          </a:blip>
          <a:stretch>
            <a:fillRect/>
          </a:stretch>
        </p:blipFill>
        <p:spPr>
          <a:xfrm>
            <a:off x="3480925" y="98250"/>
            <a:ext cx="5413849"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Methods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a:t>Monte Carlo Simulation:</a:t>
            </a:r>
            <a:endParaRPr b="1"/>
          </a:p>
          <a:p>
            <a:pPr indent="-342900" lvl="0" marL="457200" rtl="0" algn="l">
              <a:spcBef>
                <a:spcPts val="1200"/>
              </a:spcBef>
              <a:spcAft>
                <a:spcPts val="0"/>
              </a:spcAft>
              <a:buSzPts val="1800"/>
              <a:buChar char="●"/>
            </a:pPr>
            <a:r>
              <a:rPr lang="en"/>
              <a:t>Executes the chatbot’s out_put() logic millions of times</a:t>
            </a:r>
            <a:endParaRPr/>
          </a:p>
          <a:p>
            <a:pPr indent="-342900" lvl="0" marL="457200" rtl="0" algn="l">
              <a:spcBef>
                <a:spcPts val="0"/>
              </a:spcBef>
              <a:spcAft>
                <a:spcPts val="0"/>
              </a:spcAft>
              <a:buSzPts val="1800"/>
              <a:buChar char="●"/>
            </a:pPr>
            <a:r>
              <a:rPr lang="en"/>
              <a:t>Records how often each canned reply is chosen under the current random thresholds</a:t>
            </a:r>
            <a:endParaRPr/>
          </a:p>
          <a:p>
            <a:pPr indent="0" lvl="0" marL="0" rtl="0" algn="l">
              <a:spcBef>
                <a:spcPts val="1200"/>
              </a:spcBef>
              <a:spcAft>
                <a:spcPts val="0"/>
              </a:spcAft>
              <a:buNone/>
            </a:pPr>
            <a:r>
              <a:rPr b="1" lang="en"/>
              <a:t>Deterministic Mode (Probabilities Removed):</a:t>
            </a:r>
            <a:endParaRPr b="1"/>
          </a:p>
          <a:p>
            <a:pPr indent="-342900" lvl="0" marL="457200" rtl="0" algn="l">
              <a:spcBef>
                <a:spcPts val="1200"/>
              </a:spcBef>
              <a:spcAft>
                <a:spcPts val="0"/>
              </a:spcAft>
              <a:buSzPts val="1800"/>
              <a:buChar char="●"/>
            </a:pPr>
            <a:r>
              <a:rPr lang="en"/>
              <a:t>Always selects the first response for a given set of keywords</a:t>
            </a:r>
            <a:endParaRPr/>
          </a:p>
          <a:p>
            <a:pPr indent="-342900" lvl="0" marL="457200" rtl="0" algn="l">
              <a:spcBef>
                <a:spcPts val="0"/>
              </a:spcBef>
              <a:spcAft>
                <a:spcPts val="0"/>
              </a:spcAft>
              <a:buSzPts val="1800"/>
              <a:buChar char="●"/>
            </a:pPr>
            <a:r>
              <a:rPr lang="en"/>
              <a:t>Guarantees one fixed reply per input—no randomness involved</a:t>
            </a:r>
            <a:endParaRPr/>
          </a:p>
          <a:p>
            <a:pPr indent="-342900" lvl="0" marL="457200" rtl="0" algn="l">
              <a:spcBef>
                <a:spcPts val="0"/>
              </a:spcBef>
              <a:spcAft>
                <a:spcPts val="0"/>
              </a:spcAft>
              <a:buSzPts val="1800"/>
              <a:buChar char="●"/>
            </a:pPr>
            <a:r>
              <a:rPr lang="en"/>
              <a:t>Simplifies debugging and provides a clear baseline for comparison</a:t>
            </a:r>
            <a:endParaRPr/>
          </a:p>
          <a:p>
            <a:pPr indent="-342900" lvl="0" marL="457200" rtl="0" algn="l">
              <a:spcBef>
                <a:spcPts val="0"/>
              </a:spcBef>
              <a:spcAft>
                <a:spcPts val="0"/>
              </a:spcAft>
              <a:buSzPts val="1800"/>
              <a:buChar char="●"/>
            </a:pPr>
            <a:r>
              <a:rPr lang="en"/>
              <a:t>Lacks variability, so it doesn’t reflect realistic user–bot interactions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onte Carlo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title="Points scored"/>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a:blip r:embed="rId3">
            <a:alphaModFix/>
          </a:blip>
          <a:stretch>
            <a:fillRect/>
          </a:stretch>
        </p:blipFill>
        <p:spPr>
          <a:xfrm>
            <a:off x="256450" y="0"/>
            <a:ext cx="8631098"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Probabilistic vs </a:t>
            </a:r>
            <a:r>
              <a:rPr lang="en"/>
              <a:t>Deterministic Chatbots</a:t>
            </a:r>
            <a:endParaRPr/>
          </a:p>
        </p:txBody>
      </p:sp>
      <p:sp>
        <p:nvSpPr>
          <p:cNvPr id="168" name="Google Shape;168;p30"/>
          <p:cNvSpPr txBox="1"/>
          <p:nvPr>
            <p:ph idx="1" type="body"/>
          </p:nvPr>
        </p:nvSpPr>
        <p:spPr>
          <a:xfrm>
            <a:off x="311700" y="1152475"/>
            <a:ext cx="55230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650"/>
              <a:t>void out_put(stateNode *node)</a:t>
            </a:r>
            <a:endParaRPr sz="1650"/>
          </a:p>
          <a:p>
            <a:pPr indent="0" lvl="0" marL="0" rtl="0" algn="l">
              <a:lnSpc>
                <a:spcPct val="95000"/>
              </a:lnSpc>
              <a:spcBef>
                <a:spcPts val="1200"/>
              </a:spcBef>
              <a:spcAft>
                <a:spcPts val="0"/>
              </a:spcAft>
              <a:buClr>
                <a:schemeClr val="dk1"/>
              </a:buClr>
              <a:buSzPts val="275"/>
              <a:buFont typeface="Arial"/>
              <a:buNone/>
            </a:pPr>
            <a:r>
              <a:rPr lang="en" sz="1650"/>
              <a:t>{</a:t>
            </a:r>
            <a:endParaRPr sz="1650"/>
          </a:p>
          <a:p>
            <a:pPr indent="0" lvl="0" marL="0" rtl="0" algn="l">
              <a:lnSpc>
                <a:spcPct val="95000"/>
              </a:lnSpc>
              <a:spcBef>
                <a:spcPts val="1200"/>
              </a:spcBef>
              <a:spcAft>
                <a:spcPts val="0"/>
              </a:spcAft>
              <a:buClr>
                <a:schemeClr val="dk1"/>
              </a:buClr>
              <a:buSzPts val="275"/>
              <a:buFont typeface="Arial"/>
              <a:buNone/>
            </a:pPr>
            <a:r>
              <a:rPr lang="en" sz="1650"/>
              <a:t>	int prob_response1 = rand() % 100;</a:t>
            </a:r>
            <a:endParaRPr sz="1650"/>
          </a:p>
          <a:p>
            <a:pPr indent="0" lvl="0" marL="0" rtl="0" algn="l">
              <a:lnSpc>
                <a:spcPct val="95000"/>
              </a:lnSpc>
              <a:spcBef>
                <a:spcPts val="1200"/>
              </a:spcBef>
              <a:spcAft>
                <a:spcPts val="0"/>
              </a:spcAft>
              <a:buClr>
                <a:schemeClr val="dk1"/>
              </a:buClr>
              <a:buSzPts val="275"/>
              <a:buFont typeface="Arial"/>
              <a:buNone/>
            </a:pPr>
            <a:r>
              <a:rPr lang="en" sz="1650"/>
              <a:t>	int prob_response2 = rand() % 100;</a:t>
            </a:r>
            <a:endParaRPr sz="1650"/>
          </a:p>
          <a:p>
            <a:pPr indent="0" lvl="0" marL="0" rtl="0" algn="l">
              <a:lnSpc>
                <a:spcPct val="95000"/>
              </a:lnSpc>
              <a:spcBef>
                <a:spcPts val="1200"/>
              </a:spcBef>
              <a:spcAft>
                <a:spcPts val="0"/>
              </a:spcAft>
              <a:buClr>
                <a:schemeClr val="dk1"/>
              </a:buClr>
              <a:buSzPts val="275"/>
              <a:buFont typeface="Arial"/>
              <a:buNone/>
            </a:pPr>
            <a:r>
              <a:rPr lang="en" sz="1650"/>
              <a:t>	// int prob_response3 = rand() % 100;</a:t>
            </a:r>
            <a:endParaRPr sz="1650"/>
          </a:p>
          <a:p>
            <a:pPr indent="0" lvl="0" marL="0" rtl="0" algn="l">
              <a:lnSpc>
                <a:spcPct val="95000"/>
              </a:lnSpc>
              <a:spcBef>
                <a:spcPts val="1200"/>
              </a:spcBef>
              <a:spcAft>
                <a:spcPts val="0"/>
              </a:spcAft>
              <a:buClr>
                <a:schemeClr val="dk1"/>
              </a:buClr>
              <a:buSzPts val="275"/>
              <a:buFont typeface="Arial"/>
              <a:buNone/>
            </a:pPr>
            <a:r>
              <a:rPr lang="en" sz="1650"/>
              <a:t>	if(prob_response1 &gt; 75){cout &lt;&lt; node-&gt;response.at(0);}</a:t>
            </a:r>
            <a:endParaRPr sz="1650"/>
          </a:p>
          <a:p>
            <a:pPr indent="0" lvl="0" marL="0" rtl="0" algn="l">
              <a:lnSpc>
                <a:spcPct val="95000"/>
              </a:lnSpc>
              <a:spcBef>
                <a:spcPts val="1200"/>
              </a:spcBef>
              <a:spcAft>
                <a:spcPts val="0"/>
              </a:spcAft>
              <a:buClr>
                <a:schemeClr val="dk1"/>
              </a:buClr>
              <a:buSzPts val="275"/>
              <a:buFont typeface="Arial"/>
              <a:buNone/>
            </a:pPr>
            <a:r>
              <a:rPr lang="en" sz="1650"/>
              <a:t>	else if (prob_response2 &gt; 60){cout</a:t>
            </a:r>
            <a:r>
              <a:rPr lang="en" sz="1650"/>
              <a:t> </a:t>
            </a:r>
            <a:r>
              <a:rPr lang="en" sz="1650"/>
              <a:t>&lt;&lt;</a:t>
            </a:r>
            <a:r>
              <a:rPr lang="en" sz="1650"/>
              <a:t> </a:t>
            </a:r>
            <a:r>
              <a:rPr lang="en" sz="1650"/>
              <a:t>node-&gt;response.at(1);}</a:t>
            </a:r>
            <a:endParaRPr sz="1650"/>
          </a:p>
          <a:p>
            <a:pPr indent="0" lvl="0" marL="0" rtl="0" algn="l">
              <a:lnSpc>
                <a:spcPct val="95000"/>
              </a:lnSpc>
              <a:spcBef>
                <a:spcPts val="1200"/>
              </a:spcBef>
              <a:spcAft>
                <a:spcPts val="0"/>
              </a:spcAft>
              <a:buClr>
                <a:schemeClr val="dk1"/>
              </a:buClr>
              <a:buSzPts val="275"/>
              <a:buFont typeface="Arial"/>
              <a:buNone/>
            </a:pPr>
            <a:r>
              <a:rPr lang="en" sz="1650"/>
              <a:t>	else{cout &lt;&lt; node-&gt;response.at(2)</a:t>
            </a:r>
            <a:r>
              <a:rPr lang="en" sz="1650"/>
              <a:t>;</a:t>
            </a:r>
            <a:r>
              <a:rPr lang="en" sz="1650"/>
              <a:t>}</a:t>
            </a:r>
            <a:endParaRPr sz="1650"/>
          </a:p>
          <a:p>
            <a:pPr indent="0" lvl="0" marL="0" rtl="0" algn="l">
              <a:lnSpc>
                <a:spcPct val="95000"/>
              </a:lnSpc>
              <a:spcBef>
                <a:spcPts val="1200"/>
              </a:spcBef>
              <a:spcAft>
                <a:spcPts val="0"/>
              </a:spcAft>
              <a:buClr>
                <a:schemeClr val="dk1"/>
              </a:buClr>
              <a:buSzPts val="275"/>
              <a:buFont typeface="Arial"/>
              <a:buNone/>
            </a:pPr>
            <a:r>
              <a:rPr lang="en" sz="1650"/>
              <a:t>}</a:t>
            </a:r>
            <a:endParaRPr sz="1650"/>
          </a:p>
          <a:p>
            <a:pPr indent="0" lvl="0" marL="0" rtl="0" algn="l">
              <a:lnSpc>
                <a:spcPct val="95000"/>
              </a:lnSpc>
              <a:spcBef>
                <a:spcPts val="1200"/>
              </a:spcBef>
              <a:spcAft>
                <a:spcPts val="0"/>
              </a:spcAft>
              <a:buClr>
                <a:schemeClr val="dk1"/>
              </a:buClr>
              <a:buSzPts val="275"/>
              <a:buFont typeface="Arial"/>
              <a:buNone/>
            </a:pPr>
            <a:r>
              <a:t/>
            </a:r>
            <a:endParaRPr sz="1650"/>
          </a:p>
          <a:p>
            <a:pPr indent="0" lvl="0" marL="0" rtl="0" algn="l">
              <a:lnSpc>
                <a:spcPct val="95000"/>
              </a:lnSpc>
              <a:spcBef>
                <a:spcPts val="1200"/>
              </a:spcBef>
              <a:spcAft>
                <a:spcPts val="1200"/>
              </a:spcAft>
              <a:buSzPts val="275"/>
              <a:buNone/>
            </a:pPr>
            <a:r>
              <a:t/>
            </a:r>
            <a:endParaRPr sz="1650"/>
          </a:p>
        </p:txBody>
      </p:sp>
      <p:sp>
        <p:nvSpPr>
          <p:cNvPr id="169" name="Google Shape;169;p30"/>
          <p:cNvSpPr txBox="1"/>
          <p:nvPr/>
        </p:nvSpPr>
        <p:spPr>
          <a:xfrm>
            <a:off x="5661825" y="2458775"/>
            <a:ext cx="3482100" cy="20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cout &lt;&lt; node-&gt;response.at(0);</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Probabilistic vs Deterministic Chatbots</a:t>
            </a:r>
            <a:endParaRPr/>
          </a:p>
          <a:p>
            <a:pPr indent="0" lvl="0" marL="0" rtl="0" algn="l">
              <a:spcBef>
                <a:spcPts val="0"/>
              </a:spcBef>
              <a:spcAft>
                <a:spcPts val="0"/>
              </a:spcAft>
              <a:buNone/>
            </a:pPr>
            <a:r>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Probabilistic output:</a:t>
            </a:r>
            <a:br>
              <a:rPr lang="en"/>
            </a:br>
            <a:r>
              <a:rPr lang="en"/>
              <a:t>”</a:t>
            </a:r>
            <a:r>
              <a:rPr lang="en"/>
              <a:t>Hello Welcome"</a:t>
            </a:r>
            <a:endParaRPr/>
          </a:p>
          <a:p>
            <a:pPr indent="0" lvl="0" marL="0" rtl="0" algn="l">
              <a:spcBef>
                <a:spcPts val="1200"/>
              </a:spcBef>
              <a:spcAft>
                <a:spcPts val="0"/>
              </a:spcAft>
              <a:buNone/>
            </a:pPr>
            <a:r>
              <a:rPr lang="en"/>
              <a:t>“Hi, welcome!”</a:t>
            </a:r>
            <a:endParaRPr/>
          </a:p>
          <a:p>
            <a:pPr indent="0" lvl="0" marL="0" rtl="0" algn="l">
              <a:spcBef>
                <a:spcPts val="1200"/>
              </a:spcBef>
              <a:spcAft>
                <a:spcPts val="0"/>
              </a:spcAft>
              <a:buNone/>
            </a:pPr>
            <a:r>
              <a:rPr lang="en"/>
              <a:t>“Hello welcome to this chatbot!”</a:t>
            </a:r>
            <a:endParaRPr/>
          </a:p>
          <a:p>
            <a:pPr indent="0" lvl="0" marL="0" rtl="0" algn="l">
              <a:spcBef>
                <a:spcPts val="1200"/>
              </a:spcBef>
              <a:spcAft>
                <a:spcPts val="1200"/>
              </a:spcAft>
              <a:buNone/>
            </a:pPr>
            <a:r>
              <a:rPr b="1" lang="en"/>
              <a:t>Deterministic output:</a:t>
            </a:r>
            <a:br>
              <a:rPr lang="en"/>
            </a:br>
            <a:r>
              <a:rPr lang="en"/>
              <a:t>“Hello Welcome”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Assignment?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task was to </a:t>
            </a:r>
            <a:r>
              <a:rPr lang="en"/>
              <a:t>design and implement a working system that demonstrated finite-state behavior. We decided to design a chatbot using C++ which focuses on assisting users with shipping and ordered related queries, similar to support systems seen in the ecommerce world such as Amazon.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2" title="Points scored"/>
          <p:cNvPicPr preferRelativeResize="0"/>
          <p:nvPr/>
        </p:nvPicPr>
        <p:blipFill rotWithShape="1">
          <a:blip r:embed="rId3">
            <a:alphaModFix/>
          </a:blip>
          <a:srcRect b="0" l="1439" r="-1440" t="0"/>
          <a:stretch/>
        </p:blipFill>
        <p:spPr>
          <a:xfrm>
            <a:off x="311711" y="0"/>
            <a:ext cx="8318328"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Achievements:</a:t>
            </a:r>
            <a:endParaRPr b="1"/>
          </a:p>
          <a:p>
            <a:pPr indent="0" lvl="0" marL="0" rtl="0" algn="l">
              <a:spcBef>
                <a:spcPts val="1200"/>
              </a:spcBef>
              <a:spcAft>
                <a:spcPts val="0"/>
              </a:spcAft>
              <a:buNone/>
            </a:pPr>
            <a:r>
              <a:rPr lang="en"/>
              <a:t>	• Implemented a C++ finite-state chatbot with probabilistic response selection</a:t>
            </a:r>
            <a:endParaRPr/>
          </a:p>
          <a:p>
            <a:pPr indent="0" lvl="0" marL="0" rtl="0" algn="l">
              <a:spcBef>
                <a:spcPts val="1200"/>
              </a:spcBef>
              <a:spcAft>
                <a:spcPts val="0"/>
              </a:spcAft>
              <a:buNone/>
            </a:pPr>
            <a:r>
              <a:rPr lang="en"/>
              <a:t>	• Supported multiple, varied replies per keyword-driven state</a:t>
            </a:r>
            <a:endParaRPr/>
          </a:p>
          <a:p>
            <a:pPr indent="0" lvl="0" marL="0" rtl="0" algn="l">
              <a:spcBef>
                <a:spcPts val="1200"/>
              </a:spcBef>
              <a:spcAft>
                <a:spcPts val="0"/>
              </a:spcAft>
              <a:buNone/>
            </a:pPr>
            <a:r>
              <a:rPr b="1" lang="en"/>
              <a:t>Validation:</a:t>
            </a:r>
            <a:endParaRPr b="1"/>
          </a:p>
          <a:p>
            <a:pPr indent="0" lvl="0" marL="0" rtl="0" algn="l">
              <a:spcBef>
                <a:spcPts val="1200"/>
              </a:spcBef>
              <a:spcAft>
                <a:spcPts val="0"/>
              </a:spcAft>
              <a:buNone/>
            </a:pPr>
            <a:r>
              <a:rPr lang="en"/>
              <a:t>	• Monte Carlo simulation confirmed empirical response frequencies align with theoretical thresholds</a:t>
            </a:r>
            <a:endParaRPr/>
          </a:p>
          <a:p>
            <a:pPr indent="0" lvl="0" marL="0" rtl="0" algn="l">
              <a:spcBef>
                <a:spcPts val="1200"/>
              </a:spcBef>
              <a:spcAft>
                <a:spcPts val="0"/>
              </a:spcAft>
              <a:buNone/>
            </a:pPr>
            <a:r>
              <a:rPr lang="en"/>
              <a:t>	• Deterministic baseline comparison highlighted the benefits of controlled variability</a:t>
            </a:r>
            <a:endParaRPr/>
          </a:p>
          <a:p>
            <a:pPr indent="0" lvl="0" marL="0" rtl="0" algn="l">
              <a:spcBef>
                <a:spcPts val="1200"/>
              </a:spcBef>
              <a:spcAft>
                <a:spcPts val="0"/>
              </a:spcAft>
              <a:buNone/>
            </a:pPr>
            <a:r>
              <a:rPr b="1" lang="en"/>
              <a:t>Key Takeaways:</a:t>
            </a:r>
            <a:endParaRPr b="1"/>
          </a:p>
          <a:p>
            <a:pPr indent="457200" lvl="0" marL="0" rtl="0" algn="l">
              <a:spcBef>
                <a:spcPts val="1200"/>
              </a:spcBef>
              <a:spcAft>
                <a:spcPts val="0"/>
              </a:spcAft>
              <a:buNone/>
            </a:pPr>
            <a:r>
              <a:rPr lang="en"/>
              <a:t>• </a:t>
            </a:r>
            <a:r>
              <a:rPr lang="en"/>
              <a:t>Probabilistic automata introduce natural conversational variation vs. rigid FSMs</a:t>
            </a:r>
            <a:endParaRPr/>
          </a:p>
          <a:p>
            <a:pPr indent="457200" lvl="0" marL="0" rtl="0" algn="l">
              <a:spcBef>
                <a:spcPts val="1200"/>
              </a:spcBef>
              <a:spcAft>
                <a:spcPts val="1200"/>
              </a:spcAft>
              <a:buNone/>
            </a:pPr>
            <a:r>
              <a:rPr lang="en"/>
              <a:t>• Threshold tuning lets us easily rebalance reply distributions to suit different UX goals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94" name="Google Shape;194;p3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chatbots rely on finite state machines, in which user input triggers a predetermined response. This often leads to </a:t>
            </a:r>
            <a:r>
              <a:rPr lang="en"/>
              <a:t>unnatural</a:t>
            </a:r>
            <a:r>
              <a:rPr lang="en"/>
              <a:t> and </a:t>
            </a:r>
            <a:r>
              <a:rPr lang="en"/>
              <a:t>robotic</a:t>
            </a:r>
            <a:r>
              <a:rPr lang="en"/>
              <a:t> like </a:t>
            </a:r>
            <a:r>
              <a:rPr lang="en"/>
              <a:t>responses</a:t>
            </a:r>
            <a:r>
              <a:rPr lang="en"/>
              <a:t>.  Our goal</a:t>
            </a:r>
            <a:r>
              <a:rPr lang="en"/>
              <a:t> was to build a chatbot that goes beyond this limitation using probabilistic automata. With randomized state transitions between each response, to mimic natural human conversation.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Objectives</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 a finite-state structure in C++ using a binary search tree of state nodes</a:t>
            </a:r>
            <a:endParaRPr/>
          </a:p>
          <a:p>
            <a:pPr indent="-342900" lvl="0" marL="457200" rtl="0" algn="l">
              <a:spcBef>
                <a:spcPts val="0"/>
              </a:spcBef>
              <a:spcAft>
                <a:spcPts val="0"/>
              </a:spcAft>
              <a:buSzPts val="1800"/>
              <a:buChar char="●"/>
            </a:pPr>
            <a:r>
              <a:rPr lang="en"/>
              <a:t>Allow users to navigate through conversations using keywords mentioned in phrases. </a:t>
            </a:r>
            <a:endParaRPr/>
          </a:p>
          <a:p>
            <a:pPr indent="-342900" lvl="0" marL="457200" rtl="0" algn="l">
              <a:spcBef>
                <a:spcPts val="0"/>
              </a:spcBef>
              <a:spcAft>
                <a:spcPts val="0"/>
              </a:spcAft>
              <a:buSzPts val="1800"/>
              <a:buChar char="●"/>
            </a:pPr>
            <a:r>
              <a:rPr lang="en"/>
              <a:t>Generate</a:t>
            </a:r>
            <a:r>
              <a:rPr lang="en"/>
              <a:t> multiple </a:t>
            </a:r>
            <a:r>
              <a:rPr lang="en"/>
              <a:t>predefined</a:t>
            </a:r>
            <a:r>
              <a:rPr lang="en"/>
              <a:t> </a:t>
            </a:r>
            <a:r>
              <a:rPr lang="en"/>
              <a:t>responses</a:t>
            </a:r>
            <a:r>
              <a:rPr lang="en"/>
              <a:t> for each recognized keyword state and selecting one randomly during each interaction</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Interaction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Users are asked to enter a statement. If a keyword is found, the system navigates to the relevant state and select one of the three </a:t>
            </a:r>
            <a:r>
              <a:rPr lang="en"/>
              <a:t>predefined</a:t>
            </a:r>
            <a:r>
              <a:rPr lang="en"/>
              <a:t> </a:t>
            </a:r>
            <a:r>
              <a:rPr lang="en"/>
              <a:t>responses</a:t>
            </a:r>
            <a:r>
              <a:rPr lang="en"/>
              <a:t> at random. If no keyword is found, the chatbot provides a fallback message to the user to rephrase </a:t>
            </a:r>
            <a:r>
              <a:rPr lang="en"/>
              <a:t>their</a:t>
            </a:r>
            <a:r>
              <a:rPr lang="en"/>
              <a:t> initial </a:t>
            </a:r>
            <a:r>
              <a:rPr lang="en"/>
              <a:t>response</a:t>
            </a:r>
            <a:r>
              <a:rPr lang="en"/>
              <a:t>. The interaction continues until the user exits.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the user can ask</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Because our chatbot is designed with a specific use case in mind being customer service </a:t>
            </a:r>
            <a:r>
              <a:rPr lang="en"/>
              <a:t>interaction</a:t>
            </a:r>
            <a:r>
              <a:rPr lang="en"/>
              <a:t> in the context of ecommerce. </a:t>
            </a:r>
            <a:endParaRPr/>
          </a:p>
          <a:p>
            <a:pPr indent="0" lvl="0" marL="0" rtl="0" algn="l">
              <a:spcBef>
                <a:spcPts val="1200"/>
              </a:spcBef>
              <a:spcAft>
                <a:spcPts val="0"/>
              </a:spcAft>
              <a:buNone/>
            </a:pPr>
            <a:r>
              <a:rPr lang="en"/>
              <a:t>Example questions include: </a:t>
            </a:r>
            <a:endParaRPr/>
          </a:p>
          <a:p>
            <a:pPr indent="-342900" lvl="0" marL="457200" rtl="0" algn="l">
              <a:spcBef>
                <a:spcPts val="1200"/>
              </a:spcBef>
              <a:spcAft>
                <a:spcPts val="0"/>
              </a:spcAft>
              <a:buSzPts val="1800"/>
              <a:buChar char="●"/>
            </a:pPr>
            <a:r>
              <a:rPr lang="en"/>
              <a:t>“Where is my order?”</a:t>
            </a:r>
            <a:endParaRPr/>
          </a:p>
          <a:p>
            <a:pPr indent="-342900" lvl="0" marL="457200" rtl="0" algn="l">
              <a:spcBef>
                <a:spcPts val="0"/>
              </a:spcBef>
              <a:spcAft>
                <a:spcPts val="0"/>
              </a:spcAft>
              <a:buSzPts val="1800"/>
              <a:buChar char="●"/>
            </a:pPr>
            <a:r>
              <a:rPr lang="en"/>
              <a:t>“What is my order number?”</a:t>
            </a:r>
            <a:endParaRPr/>
          </a:p>
          <a:p>
            <a:pPr indent="-342900" lvl="0" marL="457200" rtl="0" algn="l">
              <a:spcBef>
                <a:spcPts val="0"/>
              </a:spcBef>
              <a:spcAft>
                <a:spcPts val="0"/>
              </a:spcAft>
              <a:buSzPts val="1800"/>
              <a:buChar char="●"/>
            </a:pPr>
            <a:r>
              <a:rPr lang="en"/>
              <a:t>“Update on my order?”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How the states are </a:t>
            </a:r>
            <a:r>
              <a:rPr lang="en"/>
              <a:t>constructed</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code </a:t>
            </a:r>
            <a:r>
              <a:rPr lang="en"/>
              <a:t>implementation</a:t>
            </a:r>
            <a:r>
              <a:rPr lang="en"/>
              <a:t> we used a BST (easy to add the States / nodes) . Each state has a vector that stores specific responses and keywords. These responses can be seen as other states and the keywords are what tells the program what state to go to.</a:t>
            </a:r>
            <a:endParaRPr/>
          </a:p>
          <a:p>
            <a:pPr indent="0" lvl="0" marL="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4811225" y="668225"/>
            <a:ext cx="3575925" cy="223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Code Implementation</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“hard coded” the actual states. </a:t>
            </a:r>
            <a:endParaRPr/>
          </a:p>
          <a:p>
            <a:pPr indent="0" lvl="0" marL="0" rtl="0" algn="l">
              <a:spcBef>
                <a:spcPts val="1200"/>
              </a:spcBef>
              <a:spcAft>
                <a:spcPts val="1200"/>
              </a:spcAft>
              <a:buNone/>
            </a:pPr>
            <a:r>
              <a:rPr lang="en"/>
              <a:t>For each state they had at most 3 different keywords and exactly 3 different responses.</a:t>
            </a:r>
            <a:endParaRPr/>
          </a:p>
        </p:txBody>
      </p:sp>
      <p:pic>
        <p:nvPicPr>
          <p:cNvPr id="99" name="Google Shape;99;p20"/>
          <p:cNvPicPr preferRelativeResize="0"/>
          <p:nvPr/>
        </p:nvPicPr>
        <p:blipFill>
          <a:blip r:embed="rId3">
            <a:alphaModFix/>
          </a:blip>
          <a:stretch>
            <a:fillRect/>
          </a:stretch>
        </p:blipFill>
        <p:spPr>
          <a:xfrm>
            <a:off x="3690750" y="219700"/>
            <a:ext cx="4973949" cy="4539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the main function looks	</a:t>
            </a:r>
            <a:endParaRPr/>
          </a:p>
        </p:txBody>
      </p:sp>
      <p:sp>
        <p:nvSpPr>
          <p:cNvPr id="105" name="Google Shape;105;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start off we go to the start state and out put a randomly generated </a:t>
            </a:r>
            <a:r>
              <a:rPr lang="en"/>
              <a:t>response </a:t>
            </a:r>
            <a:r>
              <a:rPr lang="en"/>
              <a:t>from </a:t>
            </a:r>
            <a:r>
              <a:rPr lang="en"/>
              <a:t>there</a:t>
            </a:r>
            <a:r>
              <a:rPr lang="en"/>
              <a:t> . </a:t>
            </a:r>
            <a:br>
              <a:rPr lang="en"/>
            </a:br>
            <a:r>
              <a:rPr lang="en"/>
              <a:t>After that we finally </a:t>
            </a:r>
            <a:r>
              <a:rPr lang="en"/>
              <a:t>prompt</a:t>
            </a:r>
            <a:r>
              <a:rPr lang="en"/>
              <a:t> the user to input a statement. We read the statement and extract all the words from it and store it into a vector named “UserWords”. </a:t>
            </a:r>
            <a:br>
              <a:rPr lang="en"/>
            </a:br>
            <a:r>
              <a:rPr lang="en"/>
              <a:t>From </a:t>
            </a:r>
            <a:r>
              <a:rPr lang="en"/>
              <a:t>their</a:t>
            </a:r>
            <a:r>
              <a:rPr lang="en"/>
              <a:t> we use one more function to look at the vector containing all the words.</a:t>
            </a:r>
            <a:endParaRPr/>
          </a:p>
        </p:txBody>
      </p:sp>
      <p:pic>
        <p:nvPicPr>
          <p:cNvPr id="106" name="Google Shape;106;p21"/>
          <p:cNvPicPr preferRelativeResize="0"/>
          <p:nvPr/>
        </p:nvPicPr>
        <p:blipFill>
          <a:blip r:embed="rId3">
            <a:alphaModFix/>
          </a:blip>
          <a:stretch>
            <a:fillRect/>
          </a:stretch>
        </p:blipFill>
        <p:spPr>
          <a:xfrm>
            <a:off x="3272100" y="152400"/>
            <a:ext cx="5719501" cy="441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