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14"/>
  </p:notesMasterIdLst>
  <p:sldIdLst>
    <p:sldId id="256" r:id="rId2"/>
    <p:sldId id="267" r:id="rId3"/>
    <p:sldId id="266" r:id="rId4"/>
    <p:sldId id="261" r:id="rId5"/>
    <p:sldId id="257" r:id="rId6"/>
    <p:sldId id="258" r:id="rId7"/>
    <p:sldId id="259" r:id="rId8"/>
    <p:sldId id="260" r:id="rId9"/>
    <p:sldId id="262" r:id="rId10"/>
    <p:sldId id="263" r:id="rId11"/>
    <p:sldId id="264" r:id="rId12"/>
    <p:sldId id="265" r:id="rId13"/>
  </p:sldIdLst>
  <p:sldSz cx="12192000" cy="6858000"/>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6" autoAdjust="0"/>
    <p:restoredTop sz="94660"/>
  </p:normalViewPr>
  <p:slideViewPr>
    <p:cSldViewPr snapToGrid="0">
      <p:cViewPr varScale="1">
        <p:scale>
          <a:sx n="86" d="100"/>
          <a:sy n="86" d="100"/>
        </p:scale>
        <p:origin x="48"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GB"/>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5C31FAA8-C29B-4E40-AB01-A1AE5DB25410}" type="datetimeFigureOut">
              <a:rPr lang="en-GB" smtClean="0"/>
              <a:t>22/08/2019</a:t>
            </a:fld>
            <a:endParaRPr lang="en-GB"/>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GB"/>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GB"/>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FD6920E7-4E3E-412B-895A-63D63B13C74A}" type="slidenum">
              <a:rPr lang="en-GB" smtClean="0"/>
              <a:t>‹#›</a:t>
            </a:fld>
            <a:endParaRPr lang="en-GB"/>
          </a:p>
        </p:txBody>
      </p:sp>
    </p:spTree>
    <p:extLst>
      <p:ext uri="{BB962C8B-B14F-4D97-AF65-F5344CB8AC3E}">
        <p14:creationId xmlns:p14="http://schemas.microsoft.com/office/powerpoint/2010/main" val="1722657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Will mention other small changes as we go through. </a:t>
            </a:r>
            <a:endParaRPr lang="en-GB" dirty="0"/>
          </a:p>
        </p:txBody>
      </p:sp>
      <p:sp>
        <p:nvSpPr>
          <p:cNvPr id="4" name="Slide Number Placeholder 3"/>
          <p:cNvSpPr>
            <a:spLocks noGrp="1"/>
          </p:cNvSpPr>
          <p:nvPr>
            <p:ph type="sldNum" sz="quarter" idx="10"/>
          </p:nvPr>
        </p:nvSpPr>
        <p:spPr/>
        <p:txBody>
          <a:bodyPr/>
          <a:lstStyle/>
          <a:p>
            <a:fld id="{FD6920E7-4E3E-412B-895A-63D63B13C74A}" type="slidenum">
              <a:rPr lang="en-GB" smtClean="0"/>
              <a:t>1</a:t>
            </a:fld>
            <a:endParaRPr lang="en-GB"/>
          </a:p>
        </p:txBody>
      </p:sp>
    </p:spTree>
    <p:extLst>
      <p:ext uri="{BB962C8B-B14F-4D97-AF65-F5344CB8AC3E}">
        <p14:creationId xmlns:p14="http://schemas.microsoft.com/office/powerpoint/2010/main" val="19920021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explored theory</a:t>
            </a:r>
            <a:r>
              <a:rPr lang="en-GB" baseline="0" dirty="0" smtClean="0"/>
              <a:t> that DMs are less inclined to scrutinise Support Group recommendations</a:t>
            </a:r>
            <a:endParaRPr lang="en-GB" dirty="0"/>
          </a:p>
        </p:txBody>
      </p:sp>
      <p:sp>
        <p:nvSpPr>
          <p:cNvPr id="4" name="Slide Number Placeholder 3"/>
          <p:cNvSpPr>
            <a:spLocks noGrp="1"/>
          </p:cNvSpPr>
          <p:nvPr>
            <p:ph type="sldNum" sz="quarter" idx="10"/>
          </p:nvPr>
        </p:nvSpPr>
        <p:spPr/>
        <p:txBody>
          <a:bodyPr/>
          <a:lstStyle/>
          <a:p>
            <a:fld id="{FD6920E7-4E3E-412B-895A-63D63B13C74A}" type="slidenum">
              <a:rPr lang="en-GB" smtClean="0"/>
              <a:t>10</a:t>
            </a:fld>
            <a:endParaRPr lang="en-GB"/>
          </a:p>
        </p:txBody>
      </p:sp>
    </p:spTree>
    <p:extLst>
      <p:ext uri="{BB962C8B-B14F-4D97-AF65-F5344CB8AC3E}">
        <p14:creationId xmlns:p14="http://schemas.microsoft.com/office/powerpoint/2010/main" val="32873172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Bullet point 4 relates to where, for example, suicidal ideation question has already been asked but curtailing on physical. Checking this with Audit.</a:t>
            </a:r>
            <a:endParaRPr lang="en-GB" dirty="0"/>
          </a:p>
        </p:txBody>
      </p:sp>
      <p:sp>
        <p:nvSpPr>
          <p:cNvPr id="4" name="Slide Number Placeholder 3"/>
          <p:cNvSpPr>
            <a:spLocks noGrp="1"/>
          </p:cNvSpPr>
          <p:nvPr>
            <p:ph type="sldNum" sz="quarter" idx="10"/>
          </p:nvPr>
        </p:nvSpPr>
        <p:spPr/>
        <p:txBody>
          <a:bodyPr/>
          <a:lstStyle/>
          <a:p>
            <a:fld id="{FD6920E7-4E3E-412B-895A-63D63B13C74A}" type="slidenum">
              <a:rPr lang="en-GB" smtClean="0"/>
              <a:t>11</a:t>
            </a:fld>
            <a:endParaRPr lang="en-GB"/>
          </a:p>
        </p:txBody>
      </p:sp>
    </p:spTree>
    <p:extLst>
      <p:ext uri="{BB962C8B-B14F-4D97-AF65-F5344CB8AC3E}">
        <p14:creationId xmlns:p14="http://schemas.microsoft.com/office/powerpoint/2010/main" val="33441427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r>
              <a:rPr lang="en-GB" baseline="0" dirty="0" smtClean="0"/>
              <a:t>First two bullets are a general assessment thing. </a:t>
            </a:r>
            <a:r>
              <a:rPr lang="en-GB" dirty="0" smtClean="0"/>
              <a:t>Where are we up to</a:t>
            </a:r>
            <a:r>
              <a:rPr lang="en-GB" baseline="0" dirty="0" smtClean="0"/>
              <a:t> with timings? They are still writing things up after the person leaves the room which is also the case in non-curtailed assessments. Still need to complete research with DMs and Audit but this needn’t hinder progress?? Run through “what will good look like?” </a:t>
            </a:r>
            <a:endParaRPr lang="en-GB" dirty="0" smtClean="0"/>
          </a:p>
          <a:p>
            <a:endParaRPr lang="en-GB" dirty="0"/>
          </a:p>
        </p:txBody>
      </p:sp>
      <p:sp>
        <p:nvSpPr>
          <p:cNvPr id="4" name="Slide Number Placeholder 3"/>
          <p:cNvSpPr>
            <a:spLocks noGrp="1"/>
          </p:cNvSpPr>
          <p:nvPr>
            <p:ph type="sldNum" sz="quarter" idx="10"/>
          </p:nvPr>
        </p:nvSpPr>
        <p:spPr/>
        <p:txBody>
          <a:bodyPr/>
          <a:lstStyle/>
          <a:p>
            <a:fld id="{FD6920E7-4E3E-412B-895A-63D63B13C74A}" type="slidenum">
              <a:rPr lang="en-GB" smtClean="0"/>
              <a:t>12</a:t>
            </a:fld>
            <a:endParaRPr lang="en-GB"/>
          </a:p>
        </p:txBody>
      </p:sp>
    </p:spTree>
    <p:extLst>
      <p:ext uri="{BB962C8B-B14F-4D97-AF65-F5344CB8AC3E}">
        <p14:creationId xmlns:p14="http://schemas.microsoft.com/office/powerpoint/2010/main" val="3115612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r>
              <a:rPr lang="en-GB" dirty="0" smtClean="0"/>
              <a:t>One had been to a previous lab session and had already curtailed! </a:t>
            </a:r>
            <a:r>
              <a:rPr lang="en-GB" dirty="0" smtClean="0"/>
              <a:t>No screen recording. No video. Pretty informal.</a:t>
            </a:r>
          </a:p>
          <a:p>
            <a:endParaRPr lang="en-GB" dirty="0"/>
          </a:p>
        </p:txBody>
      </p:sp>
      <p:sp>
        <p:nvSpPr>
          <p:cNvPr id="4" name="Slide Number Placeholder 3"/>
          <p:cNvSpPr>
            <a:spLocks noGrp="1"/>
          </p:cNvSpPr>
          <p:nvPr>
            <p:ph type="sldNum" sz="quarter" idx="10"/>
          </p:nvPr>
        </p:nvSpPr>
        <p:spPr/>
        <p:txBody>
          <a:bodyPr/>
          <a:lstStyle/>
          <a:p>
            <a:fld id="{FD6920E7-4E3E-412B-895A-63D63B13C74A}" type="slidenum">
              <a:rPr lang="en-GB" smtClean="0"/>
              <a:t>2</a:t>
            </a:fld>
            <a:endParaRPr lang="en-GB"/>
          </a:p>
        </p:txBody>
      </p:sp>
    </p:spTree>
    <p:extLst>
      <p:ext uri="{BB962C8B-B14F-4D97-AF65-F5344CB8AC3E}">
        <p14:creationId xmlns:p14="http://schemas.microsoft.com/office/powerpoint/2010/main" val="2879213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 role play as such apart from the physical assessment consent question as we’ll</a:t>
            </a:r>
            <a:endParaRPr lang="en-GB" dirty="0"/>
          </a:p>
        </p:txBody>
      </p:sp>
      <p:sp>
        <p:nvSpPr>
          <p:cNvPr id="4" name="Slide Number Placeholder 3"/>
          <p:cNvSpPr>
            <a:spLocks noGrp="1"/>
          </p:cNvSpPr>
          <p:nvPr>
            <p:ph type="sldNum" sz="quarter" idx="10"/>
          </p:nvPr>
        </p:nvSpPr>
        <p:spPr/>
        <p:txBody>
          <a:bodyPr/>
          <a:lstStyle/>
          <a:p>
            <a:fld id="{FD6920E7-4E3E-412B-895A-63D63B13C74A}" type="slidenum">
              <a:rPr lang="en-GB" smtClean="0"/>
              <a:t>3</a:t>
            </a:fld>
            <a:endParaRPr lang="en-GB"/>
          </a:p>
        </p:txBody>
      </p:sp>
    </p:spTree>
    <p:extLst>
      <p:ext uri="{BB962C8B-B14F-4D97-AF65-F5344CB8AC3E}">
        <p14:creationId xmlns:p14="http://schemas.microsoft.com/office/powerpoint/2010/main" val="1502730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Changes since Salford - guard question removed</a:t>
            </a:r>
            <a:r>
              <a:rPr lang="en-GB" baseline="0" dirty="0" smtClean="0"/>
              <a:t> and </a:t>
            </a:r>
            <a:r>
              <a:rPr lang="en-GB" dirty="0" smtClean="0"/>
              <a:t>LCWRA function now the first. Bullet point 3 had previously been picked up by Dan. </a:t>
            </a:r>
            <a:endParaRPr lang="en-GB" dirty="0"/>
          </a:p>
        </p:txBody>
      </p:sp>
      <p:sp>
        <p:nvSpPr>
          <p:cNvPr id="4" name="Slide Number Placeholder 3"/>
          <p:cNvSpPr>
            <a:spLocks noGrp="1"/>
          </p:cNvSpPr>
          <p:nvPr>
            <p:ph type="sldNum" sz="quarter" idx="10"/>
          </p:nvPr>
        </p:nvSpPr>
        <p:spPr/>
        <p:txBody>
          <a:bodyPr/>
          <a:lstStyle/>
          <a:p>
            <a:fld id="{FD6920E7-4E3E-412B-895A-63D63B13C74A}" type="slidenum">
              <a:rPr lang="en-GB" smtClean="0"/>
              <a:t>4</a:t>
            </a:fld>
            <a:endParaRPr lang="en-GB"/>
          </a:p>
        </p:txBody>
      </p:sp>
    </p:spTree>
    <p:extLst>
      <p:ext uri="{BB962C8B-B14F-4D97-AF65-F5344CB8AC3E}">
        <p14:creationId xmlns:p14="http://schemas.microsoft.com/office/powerpoint/2010/main" val="13783932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PSS is very much fixed in the psyche of the HCPs</a:t>
            </a:r>
            <a:endParaRPr lang="en-GB" dirty="0"/>
          </a:p>
        </p:txBody>
      </p:sp>
      <p:sp>
        <p:nvSpPr>
          <p:cNvPr id="4" name="Slide Number Placeholder 3"/>
          <p:cNvSpPr>
            <a:spLocks noGrp="1"/>
          </p:cNvSpPr>
          <p:nvPr>
            <p:ph type="sldNum" sz="quarter" idx="10"/>
          </p:nvPr>
        </p:nvSpPr>
        <p:spPr/>
        <p:txBody>
          <a:bodyPr/>
          <a:lstStyle/>
          <a:p>
            <a:fld id="{FD6920E7-4E3E-412B-895A-63D63B13C74A}" type="slidenum">
              <a:rPr lang="en-GB" smtClean="0"/>
              <a:t>5</a:t>
            </a:fld>
            <a:endParaRPr lang="en-GB"/>
          </a:p>
        </p:txBody>
      </p:sp>
    </p:spTree>
    <p:extLst>
      <p:ext uri="{BB962C8B-B14F-4D97-AF65-F5344CB8AC3E}">
        <p14:creationId xmlns:p14="http://schemas.microsoft.com/office/powerpoint/2010/main" val="2339756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may have removed the PSS at this point for all they knew </a:t>
            </a:r>
            <a:r>
              <a:rPr lang="en-GB" dirty="0" smtClean="0">
                <a:sym typeface="Wingdings" panose="05000000000000000000" pitchFamily="2" charset="2"/>
              </a:rPr>
              <a:t></a:t>
            </a:r>
            <a:endParaRPr lang="en-GB" dirty="0"/>
          </a:p>
        </p:txBody>
      </p:sp>
      <p:sp>
        <p:nvSpPr>
          <p:cNvPr id="4" name="Slide Number Placeholder 3"/>
          <p:cNvSpPr>
            <a:spLocks noGrp="1"/>
          </p:cNvSpPr>
          <p:nvPr>
            <p:ph type="sldNum" sz="quarter" idx="10"/>
          </p:nvPr>
        </p:nvSpPr>
        <p:spPr/>
        <p:txBody>
          <a:bodyPr/>
          <a:lstStyle/>
          <a:p>
            <a:fld id="{FD6920E7-4E3E-412B-895A-63D63B13C74A}" type="slidenum">
              <a:rPr lang="en-GB" smtClean="0"/>
              <a:t>6</a:t>
            </a:fld>
            <a:endParaRPr lang="en-GB"/>
          </a:p>
        </p:txBody>
      </p:sp>
    </p:spTree>
    <p:extLst>
      <p:ext uri="{BB962C8B-B14F-4D97-AF65-F5344CB8AC3E}">
        <p14:creationId xmlns:p14="http://schemas.microsoft.com/office/powerpoint/2010/main" val="22803745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Fourth bullet point –</a:t>
            </a:r>
            <a:r>
              <a:rPr lang="en-GB" baseline="0" dirty="0" smtClean="0"/>
              <a:t> we have seen HCPs write things down before in research but usually only in the preview stage. Fifth bullet cross references what we are doing on prompts</a:t>
            </a:r>
            <a:endParaRPr lang="en-GB" dirty="0"/>
          </a:p>
        </p:txBody>
      </p:sp>
      <p:sp>
        <p:nvSpPr>
          <p:cNvPr id="4" name="Slide Number Placeholder 3"/>
          <p:cNvSpPr>
            <a:spLocks noGrp="1"/>
          </p:cNvSpPr>
          <p:nvPr>
            <p:ph type="sldNum" sz="quarter" idx="10"/>
          </p:nvPr>
        </p:nvSpPr>
        <p:spPr/>
        <p:txBody>
          <a:bodyPr/>
          <a:lstStyle/>
          <a:p>
            <a:fld id="{FD6920E7-4E3E-412B-895A-63D63B13C74A}" type="slidenum">
              <a:rPr lang="en-GB" smtClean="0"/>
              <a:t>7</a:t>
            </a:fld>
            <a:endParaRPr lang="en-GB"/>
          </a:p>
        </p:txBody>
      </p:sp>
    </p:spTree>
    <p:extLst>
      <p:ext uri="{BB962C8B-B14F-4D97-AF65-F5344CB8AC3E}">
        <p14:creationId xmlns:p14="http://schemas.microsoft.com/office/powerpoint/2010/main" val="2511625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Do we need to add justification box? There would appear to be a user need (though possibly driven by Audit)</a:t>
            </a:r>
            <a:endParaRPr lang="en-GB" dirty="0"/>
          </a:p>
        </p:txBody>
      </p:sp>
      <p:sp>
        <p:nvSpPr>
          <p:cNvPr id="4" name="Slide Number Placeholder 3"/>
          <p:cNvSpPr>
            <a:spLocks noGrp="1"/>
          </p:cNvSpPr>
          <p:nvPr>
            <p:ph type="sldNum" sz="quarter" idx="10"/>
          </p:nvPr>
        </p:nvSpPr>
        <p:spPr/>
        <p:txBody>
          <a:bodyPr/>
          <a:lstStyle/>
          <a:p>
            <a:fld id="{FD6920E7-4E3E-412B-895A-63D63B13C74A}" type="slidenum">
              <a:rPr lang="en-GB" smtClean="0"/>
              <a:t>8</a:t>
            </a:fld>
            <a:endParaRPr lang="en-GB"/>
          </a:p>
        </p:txBody>
      </p:sp>
    </p:spTree>
    <p:extLst>
      <p:ext uri="{BB962C8B-B14F-4D97-AF65-F5344CB8AC3E}">
        <p14:creationId xmlns:p14="http://schemas.microsoft.com/office/powerpoint/2010/main" val="37018257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D6920E7-4E3E-412B-895A-63D63B13C74A}" type="slidenum">
              <a:rPr lang="en-GB" smtClean="0"/>
              <a:t>9</a:t>
            </a:fld>
            <a:endParaRPr lang="en-GB"/>
          </a:p>
        </p:txBody>
      </p:sp>
    </p:spTree>
    <p:extLst>
      <p:ext uri="{BB962C8B-B14F-4D97-AF65-F5344CB8AC3E}">
        <p14:creationId xmlns:p14="http://schemas.microsoft.com/office/powerpoint/2010/main" val="1852418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8/22/2019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8/22/2019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8/22/2019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8/22/2019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8/22/2019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8/22/2019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8/22/2019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8/22/2019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8/22/2019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8/22/2019</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8/22/2019</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8/22/2019</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76844"/>
            <a:ext cx="8991600" cy="1512916"/>
          </a:xfrm>
          <a:solidFill>
            <a:schemeClr val="accent1">
              <a:lumMod val="20000"/>
              <a:lumOff val="80000"/>
            </a:schemeClr>
          </a:solidFill>
        </p:spPr>
        <p:txBody>
          <a:bodyPr>
            <a:normAutofit/>
          </a:bodyPr>
          <a:lstStyle/>
          <a:p>
            <a:r>
              <a:rPr lang="en-GB" sz="3200" dirty="0" smtClean="0"/>
              <a:t>WHAT WERE WE RESEARCHING?</a:t>
            </a:r>
            <a:endParaRPr lang="en-GB" sz="3200" dirty="0"/>
          </a:p>
        </p:txBody>
      </p:sp>
      <p:sp>
        <p:nvSpPr>
          <p:cNvPr id="3" name="Subtitle 2"/>
          <p:cNvSpPr>
            <a:spLocks noGrp="1"/>
          </p:cNvSpPr>
          <p:nvPr>
            <p:ph type="subTitle" idx="1"/>
          </p:nvPr>
        </p:nvSpPr>
        <p:spPr>
          <a:xfrm>
            <a:off x="1600200" y="2427316"/>
            <a:ext cx="8991600" cy="4278284"/>
          </a:xfrm>
          <a:solidFill>
            <a:schemeClr val="accent6">
              <a:lumMod val="20000"/>
              <a:lumOff val="80000"/>
            </a:schemeClr>
          </a:solidFill>
        </p:spPr>
        <p:txBody>
          <a:bodyPr/>
          <a:lstStyle/>
          <a:p>
            <a:pPr marL="342900" indent="-342900" algn="l">
              <a:buFont typeface="Arial" panose="020B0604020202020204" pitchFamily="34" charset="0"/>
              <a:buChar char="•"/>
            </a:pPr>
            <a:endParaRPr lang="en-GB" dirty="0" smtClean="0">
              <a:solidFill>
                <a:schemeClr val="bg1"/>
              </a:solidFill>
            </a:endParaRPr>
          </a:p>
          <a:p>
            <a:pPr marL="342900" indent="-342900" algn="l">
              <a:buFont typeface="Arial" panose="020B0604020202020204" pitchFamily="34" charset="0"/>
              <a:buChar char="•"/>
            </a:pPr>
            <a:endParaRPr lang="en-GB" dirty="0">
              <a:solidFill>
                <a:schemeClr val="bg1"/>
              </a:solidFill>
            </a:endParaRPr>
          </a:p>
          <a:p>
            <a:pPr marL="342900" indent="-342900" algn="l">
              <a:buFont typeface="Arial" panose="020B0604020202020204" pitchFamily="34" charset="0"/>
              <a:buChar char="•"/>
            </a:pPr>
            <a:r>
              <a:rPr lang="en-GB" dirty="0" smtClean="0">
                <a:solidFill>
                  <a:schemeClr val="bg1"/>
                </a:solidFill>
              </a:rPr>
              <a:t>Curtailed assessment scenarios</a:t>
            </a:r>
          </a:p>
          <a:p>
            <a:pPr marL="342900" indent="-342900" algn="l">
              <a:buFont typeface="Arial" panose="020B0604020202020204" pitchFamily="34" charset="0"/>
              <a:buChar char="•"/>
            </a:pPr>
            <a:r>
              <a:rPr lang="en-GB" dirty="0" smtClean="0">
                <a:solidFill>
                  <a:schemeClr val="bg1"/>
                </a:solidFill>
              </a:rPr>
              <a:t>Picking up from the Salford lab day on 7 August we wanted to see if introducing the tagged statements for chosen descriptor would aid completion of the assessment and maybe reduce confusion between the curtailment justification and the Personal Summary Statement (PSS)</a:t>
            </a:r>
          </a:p>
          <a:p>
            <a:pPr marL="342900" indent="-342900" algn="l">
              <a:buFont typeface="Arial" panose="020B0604020202020204" pitchFamily="34" charset="0"/>
              <a:buChar char="•"/>
            </a:pPr>
            <a:r>
              <a:rPr lang="en-GB" dirty="0" smtClean="0">
                <a:solidFill>
                  <a:schemeClr val="bg1"/>
                </a:solidFill>
              </a:rPr>
              <a:t>Also removed the mental health “back stop” on this version of the prototype </a:t>
            </a:r>
          </a:p>
          <a:p>
            <a:pPr marL="342900" indent="-342900" algn="l">
              <a:buFont typeface="Arial" panose="020B0604020202020204" pitchFamily="34" charset="0"/>
              <a:buChar char="•"/>
            </a:pPr>
            <a:r>
              <a:rPr lang="en-GB" dirty="0" smtClean="0">
                <a:solidFill>
                  <a:schemeClr val="bg1"/>
                </a:solidFill>
              </a:rPr>
              <a:t>Also still researching the DM and Audit angles</a:t>
            </a:r>
          </a:p>
          <a:p>
            <a:pPr marL="342900" indent="-342900" algn="l">
              <a:buFont typeface="Arial" panose="020B0604020202020204" pitchFamily="34" charset="0"/>
              <a:buChar char="•"/>
            </a:pPr>
            <a:endParaRPr lang="en-GB" dirty="0"/>
          </a:p>
        </p:txBody>
      </p:sp>
    </p:spTree>
    <p:extLst>
      <p:ext uri="{BB962C8B-B14F-4D97-AF65-F5344CB8AC3E}">
        <p14:creationId xmlns:p14="http://schemas.microsoft.com/office/powerpoint/2010/main" val="2641393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76844"/>
            <a:ext cx="8991600" cy="1512916"/>
          </a:xfrm>
          <a:solidFill>
            <a:schemeClr val="accent1">
              <a:lumMod val="20000"/>
              <a:lumOff val="80000"/>
            </a:schemeClr>
          </a:solidFill>
        </p:spPr>
        <p:txBody>
          <a:bodyPr>
            <a:normAutofit/>
          </a:bodyPr>
          <a:lstStyle/>
          <a:p>
            <a:r>
              <a:rPr lang="en-GB" sz="3200" dirty="0" smtClean="0"/>
              <a:t>THE WORK CAPABILITY REPORT </a:t>
            </a:r>
            <a:endParaRPr lang="en-GB" sz="3200" dirty="0"/>
          </a:p>
        </p:txBody>
      </p:sp>
      <p:sp>
        <p:nvSpPr>
          <p:cNvPr id="3" name="Subtitle 2"/>
          <p:cNvSpPr>
            <a:spLocks noGrp="1"/>
          </p:cNvSpPr>
          <p:nvPr>
            <p:ph type="subTitle" idx="1"/>
          </p:nvPr>
        </p:nvSpPr>
        <p:spPr>
          <a:xfrm>
            <a:off x="1600200" y="2427316"/>
            <a:ext cx="8991600" cy="4278284"/>
          </a:xfrm>
          <a:solidFill>
            <a:schemeClr val="accent6">
              <a:lumMod val="20000"/>
              <a:lumOff val="80000"/>
            </a:schemeClr>
          </a:solidFill>
        </p:spPr>
        <p:txBody>
          <a:bodyPr>
            <a:normAutofit/>
          </a:bodyPr>
          <a:lstStyle/>
          <a:p>
            <a:pPr marL="342900" indent="-342900" algn="l">
              <a:buFont typeface="Arial" panose="020B0604020202020204" pitchFamily="34" charset="0"/>
              <a:buChar char="•"/>
            </a:pPr>
            <a:endParaRPr lang="en-GB" dirty="0" smtClean="0">
              <a:solidFill>
                <a:schemeClr val="bg1"/>
              </a:solidFill>
            </a:endParaRPr>
          </a:p>
          <a:p>
            <a:pPr marL="342900" indent="-342900" algn="l">
              <a:buFont typeface="Arial" panose="020B0604020202020204" pitchFamily="34" charset="0"/>
              <a:buChar char="•"/>
            </a:pPr>
            <a:r>
              <a:rPr lang="en-GB" dirty="0" smtClean="0">
                <a:solidFill>
                  <a:schemeClr val="bg1"/>
                </a:solidFill>
              </a:rPr>
              <a:t>One HCP who had already had to employ a work around to curtail in HTDS felt that the report was better and tidier</a:t>
            </a:r>
          </a:p>
          <a:p>
            <a:pPr marL="342900" indent="-342900" algn="l">
              <a:buFont typeface="Arial" panose="020B0604020202020204" pitchFamily="34" charset="0"/>
              <a:buChar char="•"/>
            </a:pPr>
            <a:r>
              <a:rPr lang="en-GB" dirty="0" smtClean="0">
                <a:solidFill>
                  <a:schemeClr val="bg1"/>
                </a:solidFill>
              </a:rPr>
              <a:t>The existing report has to contain “not assessed” in the descriptors not selected</a:t>
            </a:r>
          </a:p>
          <a:p>
            <a:pPr marL="342900" indent="-342900" algn="l">
              <a:buFont typeface="Arial" panose="020B0604020202020204" pitchFamily="34" charset="0"/>
              <a:buChar char="•"/>
            </a:pPr>
            <a:r>
              <a:rPr lang="en-GB" dirty="0" smtClean="0">
                <a:solidFill>
                  <a:schemeClr val="bg1"/>
                </a:solidFill>
              </a:rPr>
              <a:t>This version is better because “it doesn’t cover what I haven’t done”</a:t>
            </a:r>
          </a:p>
          <a:p>
            <a:pPr marL="342900" indent="-342900" algn="l">
              <a:buFont typeface="Arial" panose="020B0604020202020204" pitchFamily="34" charset="0"/>
              <a:buChar char="•"/>
            </a:pPr>
            <a:r>
              <a:rPr lang="en-GB" dirty="0" smtClean="0">
                <a:solidFill>
                  <a:schemeClr val="bg1"/>
                </a:solidFill>
              </a:rPr>
              <a:t>The flow and progression of the report was well received!</a:t>
            </a:r>
          </a:p>
          <a:p>
            <a:pPr marL="342900" indent="-342900" algn="l">
              <a:buFont typeface="Arial" panose="020B0604020202020204" pitchFamily="34" charset="0"/>
              <a:buChar char="•"/>
            </a:pPr>
            <a:r>
              <a:rPr lang="en-GB" dirty="0" smtClean="0">
                <a:solidFill>
                  <a:schemeClr val="bg1"/>
                </a:solidFill>
              </a:rPr>
              <a:t>Having the PSS at the start of the report was viewed as “not a bad thing” as it’s probably what the DM looks at first</a:t>
            </a:r>
          </a:p>
          <a:p>
            <a:pPr marL="342900" indent="-342900" algn="l">
              <a:buFont typeface="Arial" panose="020B0604020202020204" pitchFamily="34" charset="0"/>
              <a:buChar char="•"/>
            </a:pPr>
            <a:endParaRPr lang="en-GB" dirty="0">
              <a:solidFill>
                <a:schemeClr val="bg1"/>
              </a:solidFill>
            </a:endParaRPr>
          </a:p>
          <a:p>
            <a:pPr algn="l"/>
            <a:endParaRPr lang="en-GB" dirty="0" smtClean="0">
              <a:solidFill>
                <a:schemeClr val="bg1"/>
              </a:solidFill>
            </a:endParaRPr>
          </a:p>
        </p:txBody>
      </p:sp>
    </p:spTree>
    <p:extLst>
      <p:ext uri="{BB962C8B-B14F-4D97-AF65-F5344CB8AC3E}">
        <p14:creationId xmlns:p14="http://schemas.microsoft.com/office/powerpoint/2010/main" val="1620610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76844"/>
            <a:ext cx="8991600" cy="1512916"/>
          </a:xfrm>
          <a:solidFill>
            <a:schemeClr val="accent1">
              <a:lumMod val="20000"/>
              <a:lumOff val="80000"/>
            </a:schemeClr>
          </a:solidFill>
        </p:spPr>
        <p:txBody>
          <a:bodyPr>
            <a:normAutofit/>
          </a:bodyPr>
          <a:lstStyle/>
          <a:p>
            <a:r>
              <a:rPr lang="en-GB" sz="3200" dirty="0" smtClean="0"/>
              <a:t>MISCELLANEOUS</a:t>
            </a:r>
            <a:r>
              <a:rPr lang="en-GB" sz="3200" dirty="0" smtClean="0"/>
              <a:t> </a:t>
            </a:r>
            <a:endParaRPr lang="en-GB" sz="3200" dirty="0"/>
          </a:p>
        </p:txBody>
      </p:sp>
      <p:sp>
        <p:nvSpPr>
          <p:cNvPr id="3" name="Subtitle 2"/>
          <p:cNvSpPr>
            <a:spLocks noGrp="1"/>
          </p:cNvSpPr>
          <p:nvPr>
            <p:ph type="subTitle" idx="1"/>
          </p:nvPr>
        </p:nvSpPr>
        <p:spPr>
          <a:xfrm>
            <a:off x="1600200" y="2427316"/>
            <a:ext cx="8991600" cy="4278284"/>
          </a:xfrm>
          <a:solidFill>
            <a:schemeClr val="accent6">
              <a:lumMod val="20000"/>
              <a:lumOff val="80000"/>
            </a:schemeClr>
          </a:solidFill>
        </p:spPr>
        <p:txBody>
          <a:bodyPr>
            <a:normAutofit/>
          </a:bodyPr>
          <a:lstStyle/>
          <a:p>
            <a:pPr marL="342900" indent="-342900" algn="l">
              <a:buFont typeface="Arial" panose="020B0604020202020204" pitchFamily="34" charset="0"/>
              <a:buChar char="•"/>
            </a:pPr>
            <a:endParaRPr lang="en-GB" dirty="0" smtClean="0">
              <a:solidFill>
                <a:schemeClr val="bg1"/>
              </a:solidFill>
            </a:endParaRPr>
          </a:p>
          <a:p>
            <a:pPr marL="342900" indent="-342900" algn="l">
              <a:buFont typeface="Arial" panose="020B0604020202020204" pitchFamily="34" charset="0"/>
              <a:buChar char="•"/>
            </a:pPr>
            <a:r>
              <a:rPr lang="en-GB" dirty="0" smtClean="0">
                <a:solidFill>
                  <a:schemeClr val="bg1"/>
                </a:solidFill>
              </a:rPr>
              <a:t>HCPs understood the word “curtail”</a:t>
            </a:r>
          </a:p>
          <a:p>
            <a:pPr marL="342900" indent="-342900" algn="l">
              <a:buFont typeface="Arial" panose="020B0604020202020204" pitchFamily="34" charset="0"/>
              <a:buChar char="•"/>
            </a:pPr>
            <a:r>
              <a:rPr lang="en-GB" dirty="0" smtClean="0">
                <a:solidFill>
                  <a:schemeClr val="bg1"/>
                </a:solidFill>
              </a:rPr>
              <a:t>“Curtail assessment means they are a LCWRA support group”</a:t>
            </a:r>
          </a:p>
          <a:p>
            <a:pPr marL="342900" indent="-342900" algn="l">
              <a:buFont typeface="Arial" panose="020B0604020202020204" pitchFamily="34" charset="0"/>
              <a:buChar char="•"/>
            </a:pPr>
            <a:r>
              <a:rPr lang="en-GB" dirty="0" smtClean="0">
                <a:solidFill>
                  <a:schemeClr val="bg1"/>
                </a:solidFill>
              </a:rPr>
              <a:t>“What would happen if I clicked on “curtail” by accident? Can I go back”? Have we covered this eventuality? It seems that they have an “undo” facility in Lima</a:t>
            </a:r>
          </a:p>
          <a:p>
            <a:pPr marL="342900" indent="-342900" algn="l">
              <a:buFont typeface="Arial" panose="020B0604020202020204" pitchFamily="34" charset="0"/>
              <a:buChar char="•"/>
            </a:pPr>
            <a:r>
              <a:rPr lang="en-GB" dirty="0">
                <a:solidFill>
                  <a:schemeClr val="bg1"/>
                </a:solidFill>
              </a:rPr>
              <a:t>“If curtailing on LCWRA function you don’t have to justify risk”</a:t>
            </a:r>
          </a:p>
          <a:p>
            <a:pPr marL="342900" indent="-342900" algn="l">
              <a:buFont typeface="Arial" panose="020B0604020202020204" pitchFamily="34" charset="0"/>
              <a:buChar char="•"/>
            </a:pPr>
            <a:r>
              <a:rPr lang="en-GB" dirty="0" smtClean="0">
                <a:solidFill>
                  <a:schemeClr val="bg1"/>
                </a:solidFill>
              </a:rPr>
              <a:t>“If it’s fibromyalgia, in the mental state exam I would still use the drop down to say, for example, ‘he looked tired’” We’ve heard this from 2 different HCPs in the last couple of sessions</a:t>
            </a:r>
            <a:endParaRPr lang="en-GB" dirty="0">
              <a:solidFill>
                <a:schemeClr val="bg1"/>
              </a:solidFill>
            </a:endParaRPr>
          </a:p>
          <a:p>
            <a:pPr algn="l"/>
            <a:endParaRPr lang="en-GB" dirty="0" smtClean="0">
              <a:solidFill>
                <a:schemeClr val="bg1"/>
              </a:solidFill>
            </a:endParaRPr>
          </a:p>
        </p:txBody>
      </p:sp>
    </p:spTree>
    <p:extLst>
      <p:ext uri="{BB962C8B-B14F-4D97-AF65-F5344CB8AC3E}">
        <p14:creationId xmlns:p14="http://schemas.microsoft.com/office/powerpoint/2010/main" val="1051017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76844"/>
            <a:ext cx="8991600" cy="1512916"/>
          </a:xfrm>
          <a:solidFill>
            <a:schemeClr val="accent1">
              <a:lumMod val="20000"/>
              <a:lumOff val="80000"/>
            </a:schemeClr>
          </a:solidFill>
        </p:spPr>
        <p:txBody>
          <a:bodyPr>
            <a:normAutofit/>
          </a:bodyPr>
          <a:lstStyle/>
          <a:p>
            <a:r>
              <a:rPr lang="en-GB" sz="3200" dirty="0" smtClean="0"/>
              <a:t>MISCELLANEOUS</a:t>
            </a:r>
            <a:r>
              <a:rPr lang="en-GB" sz="3200" dirty="0" smtClean="0"/>
              <a:t> </a:t>
            </a:r>
            <a:endParaRPr lang="en-GB" sz="3200" dirty="0"/>
          </a:p>
        </p:txBody>
      </p:sp>
      <p:sp>
        <p:nvSpPr>
          <p:cNvPr id="3" name="Subtitle 2"/>
          <p:cNvSpPr>
            <a:spLocks noGrp="1"/>
          </p:cNvSpPr>
          <p:nvPr>
            <p:ph type="subTitle" idx="1"/>
          </p:nvPr>
        </p:nvSpPr>
        <p:spPr>
          <a:xfrm>
            <a:off x="1600200" y="2427316"/>
            <a:ext cx="8991600" cy="4278284"/>
          </a:xfrm>
          <a:solidFill>
            <a:schemeClr val="accent6">
              <a:lumMod val="20000"/>
              <a:lumOff val="80000"/>
            </a:schemeClr>
          </a:solidFill>
        </p:spPr>
        <p:txBody>
          <a:bodyPr>
            <a:normAutofit/>
          </a:bodyPr>
          <a:lstStyle/>
          <a:p>
            <a:pPr marL="342900" indent="-342900" algn="l">
              <a:buFont typeface="Arial" panose="020B0604020202020204" pitchFamily="34" charset="0"/>
              <a:buChar char="•"/>
            </a:pPr>
            <a:endParaRPr lang="en-GB" dirty="0" smtClean="0">
              <a:solidFill>
                <a:schemeClr val="bg1"/>
              </a:solidFill>
            </a:endParaRPr>
          </a:p>
          <a:p>
            <a:pPr marL="342900" indent="-342900" algn="l">
              <a:buFont typeface="Arial" panose="020B0604020202020204" pitchFamily="34" charset="0"/>
              <a:buChar char="•"/>
            </a:pPr>
            <a:r>
              <a:rPr lang="en-GB" dirty="0" smtClean="0">
                <a:solidFill>
                  <a:schemeClr val="bg1"/>
                </a:solidFill>
              </a:rPr>
              <a:t>Medication should come after Condition History, </a:t>
            </a:r>
            <a:r>
              <a:rPr lang="en-GB" dirty="0" err="1" smtClean="0">
                <a:solidFill>
                  <a:schemeClr val="bg1"/>
                </a:solidFill>
              </a:rPr>
              <a:t>eg</a:t>
            </a:r>
            <a:r>
              <a:rPr lang="en-GB" dirty="0" smtClean="0">
                <a:solidFill>
                  <a:schemeClr val="bg1"/>
                </a:solidFill>
              </a:rPr>
              <a:t> “if you only find they’re on cholesterol medication at this point you would have to go back to Condition History to enter more text”</a:t>
            </a:r>
          </a:p>
          <a:p>
            <a:pPr marL="342900" indent="-342900" algn="l">
              <a:buFont typeface="Arial" panose="020B0604020202020204" pitchFamily="34" charset="0"/>
              <a:buChar char="•"/>
            </a:pPr>
            <a:r>
              <a:rPr lang="en-GB" dirty="0" smtClean="0">
                <a:solidFill>
                  <a:schemeClr val="bg1"/>
                </a:solidFill>
              </a:rPr>
              <a:t>“It’s important to know the medication before you get to Typical Day”</a:t>
            </a:r>
          </a:p>
          <a:p>
            <a:pPr marL="342900" indent="-342900" algn="l">
              <a:buFont typeface="Arial" panose="020B0604020202020204" pitchFamily="34" charset="0"/>
              <a:buChar char="•"/>
            </a:pPr>
            <a:r>
              <a:rPr lang="en-GB" dirty="0" smtClean="0">
                <a:solidFill>
                  <a:schemeClr val="bg1"/>
                </a:solidFill>
              </a:rPr>
              <a:t>Could also do with a list of medications</a:t>
            </a:r>
          </a:p>
          <a:p>
            <a:pPr marL="342900" indent="-342900" algn="l">
              <a:buFont typeface="Arial" panose="020B0604020202020204" pitchFamily="34" charset="0"/>
              <a:buChar char="•"/>
            </a:pPr>
            <a:r>
              <a:rPr lang="en-GB" dirty="0">
                <a:solidFill>
                  <a:schemeClr val="bg1"/>
                </a:solidFill>
              </a:rPr>
              <a:t>“You stop the clock when you get them out of the room”</a:t>
            </a:r>
          </a:p>
          <a:p>
            <a:pPr marL="342900" indent="-342900" algn="l">
              <a:buFont typeface="Arial" panose="020B0604020202020204" pitchFamily="34" charset="0"/>
              <a:buChar char="•"/>
            </a:pPr>
            <a:r>
              <a:rPr lang="en-GB" dirty="0">
                <a:solidFill>
                  <a:schemeClr val="bg1"/>
                </a:solidFill>
              </a:rPr>
              <a:t>“We also need the clock for observed behaviours”</a:t>
            </a:r>
          </a:p>
          <a:p>
            <a:pPr marL="342900" indent="-342900" algn="l">
              <a:buFont typeface="Arial" panose="020B0604020202020204" pitchFamily="34" charset="0"/>
              <a:buChar char="•"/>
            </a:pPr>
            <a:endParaRPr lang="en-GB" dirty="0" smtClean="0">
              <a:solidFill>
                <a:schemeClr val="bg1"/>
              </a:solidFill>
            </a:endParaRPr>
          </a:p>
        </p:txBody>
      </p:sp>
    </p:spTree>
    <p:extLst>
      <p:ext uri="{BB962C8B-B14F-4D97-AF65-F5344CB8AC3E}">
        <p14:creationId xmlns:p14="http://schemas.microsoft.com/office/powerpoint/2010/main" val="350159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76844"/>
            <a:ext cx="8991600" cy="1512916"/>
          </a:xfrm>
          <a:solidFill>
            <a:schemeClr val="accent1">
              <a:lumMod val="20000"/>
              <a:lumOff val="80000"/>
            </a:schemeClr>
          </a:solidFill>
        </p:spPr>
        <p:txBody>
          <a:bodyPr>
            <a:normAutofit/>
          </a:bodyPr>
          <a:lstStyle/>
          <a:p>
            <a:r>
              <a:rPr lang="en-GB" sz="3200" dirty="0" smtClean="0"/>
              <a:t>WHO DID WE RESEARCH WITH?</a:t>
            </a:r>
            <a:endParaRPr lang="en-GB" sz="3200" dirty="0"/>
          </a:p>
        </p:txBody>
      </p:sp>
      <p:sp>
        <p:nvSpPr>
          <p:cNvPr id="3" name="Subtitle 2"/>
          <p:cNvSpPr>
            <a:spLocks noGrp="1"/>
          </p:cNvSpPr>
          <p:nvPr>
            <p:ph type="subTitle" idx="1"/>
          </p:nvPr>
        </p:nvSpPr>
        <p:spPr>
          <a:xfrm>
            <a:off x="1600200" y="2427316"/>
            <a:ext cx="8991600" cy="4278284"/>
          </a:xfrm>
          <a:solidFill>
            <a:schemeClr val="accent6">
              <a:lumMod val="20000"/>
              <a:lumOff val="80000"/>
            </a:schemeClr>
          </a:solidFill>
        </p:spPr>
        <p:txBody>
          <a:bodyPr>
            <a:normAutofit fontScale="77500" lnSpcReduction="20000"/>
          </a:bodyPr>
          <a:lstStyle/>
          <a:p>
            <a:pPr marL="342900" indent="-342900" algn="l">
              <a:buFont typeface="Arial" panose="020B0604020202020204" pitchFamily="34" charset="0"/>
              <a:buChar char="•"/>
            </a:pPr>
            <a:endParaRPr lang="en-GB" dirty="0" smtClean="0">
              <a:solidFill>
                <a:schemeClr val="bg1"/>
              </a:solidFill>
            </a:endParaRPr>
          </a:p>
          <a:p>
            <a:pPr marL="342900" indent="-342900" algn="l">
              <a:buFont typeface="Arial" panose="020B0604020202020204" pitchFamily="34" charset="0"/>
              <a:buChar char="•"/>
            </a:pPr>
            <a:endParaRPr lang="en-GB" dirty="0">
              <a:solidFill>
                <a:schemeClr val="bg1"/>
              </a:solidFill>
            </a:endParaRPr>
          </a:p>
          <a:p>
            <a:pPr marL="342900" indent="-342900" algn="l">
              <a:buFont typeface="Arial" panose="020B0604020202020204" pitchFamily="34" charset="0"/>
              <a:buChar char="•"/>
            </a:pPr>
            <a:r>
              <a:rPr lang="en-GB" dirty="0" smtClean="0">
                <a:solidFill>
                  <a:schemeClr val="bg1"/>
                </a:solidFill>
              </a:rPr>
              <a:t>Our two Wolverhampton CHDA trainees who have completed a handful of face to face assessments between them on the new system</a:t>
            </a:r>
          </a:p>
          <a:p>
            <a:pPr marL="342900" indent="-342900" algn="l">
              <a:buFont typeface="Arial" panose="020B0604020202020204" pitchFamily="34" charset="0"/>
              <a:buChar char="•"/>
            </a:pPr>
            <a:r>
              <a:rPr lang="en-GB" dirty="0" smtClean="0">
                <a:solidFill>
                  <a:schemeClr val="bg1"/>
                </a:solidFill>
              </a:rPr>
              <a:t>One of them was a district nurse and one a physiotherapist before joining CHDA, both now fairly experienced HCPs</a:t>
            </a:r>
          </a:p>
          <a:p>
            <a:pPr marL="342900" indent="-342900" algn="l">
              <a:buFont typeface="Arial" panose="020B0604020202020204" pitchFamily="34" charset="0"/>
              <a:buChar char="•"/>
            </a:pPr>
            <a:r>
              <a:rPr lang="en-GB" dirty="0" smtClean="0">
                <a:solidFill>
                  <a:schemeClr val="bg1"/>
                </a:solidFill>
              </a:rPr>
              <a:t>“Wanted to be part of something bigger!”</a:t>
            </a:r>
          </a:p>
          <a:p>
            <a:pPr marL="342900" indent="-342900" algn="l">
              <a:buFont typeface="Arial" panose="020B0604020202020204" pitchFamily="34" charset="0"/>
              <a:buChar char="•"/>
            </a:pPr>
            <a:r>
              <a:rPr lang="en-GB" dirty="0" smtClean="0">
                <a:solidFill>
                  <a:schemeClr val="bg1"/>
                </a:solidFill>
              </a:rPr>
              <a:t>Similar quote to Salford about sometimes being the first point of contact for people with mental health issues</a:t>
            </a:r>
          </a:p>
          <a:p>
            <a:pPr marL="342900" indent="-342900" algn="l">
              <a:buFont typeface="Arial" panose="020B0604020202020204" pitchFamily="34" charset="0"/>
              <a:buChar char="•"/>
            </a:pPr>
            <a:r>
              <a:rPr lang="en-GB" dirty="0" smtClean="0">
                <a:solidFill>
                  <a:schemeClr val="bg1"/>
                </a:solidFill>
              </a:rPr>
              <a:t>Both are comfortable with new technology and indeed HTDS - “I enjoy using the new system, it’s easy!”</a:t>
            </a:r>
          </a:p>
          <a:p>
            <a:pPr marL="342900" indent="-342900" algn="l">
              <a:buFont typeface="Arial" panose="020B0604020202020204" pitchFamily="34" charset="0"/>
              <a:buChar char="•"/>
            </a:pPr>
            <a:r>
              <a:rPr lang="en-GB" dirty="0" smtClean="0">
                <a:solidFill>
                  <a:schemeClr val="bg1"/>
                </a:solidFill>
              </a:rPr>
              <a:t>Both of them were very enthusiastic!</a:t>
            </a:r>
          </a:p>
          <a:p>
            <a:pPr marL="342900" indent="-342900" algn="l">
              <a:buFont typeface="Arial" panose="020B0604020202020204" pitchFamily="34" charset="0"/>
              <a:buChar char="•"/>
            </a:pPr>
            <a:r>
              <a:rPr lang="en-GB" dirty="0" smtClean="0">
                <a:solidFill>
                  <a:schemeClr val="bg1"/>
                </a:solidFill>
              </a:rPr>
              <a:t>One had already done a real curtailment for mobility after realising the customer was LCWRA in Condition History, went as far as doing a “tailored” physical assessment. Ease of new system meant they could get through pretty quickly anyway without exacerbating the customer’s discomfort </a:t>
            </a:r>
          </a:p>
        </p:txBody>
      </p:sp>
    </p:spTree>
    <p:extLst>
      <p:ext uri="{BB962C8B-B14F-4D97-AF65-F5344CB8AC3E}">
        <p14:creationId xmlns:p14="http://schemas.microsoft.com/office/powerpoint/2010/main" val="1246341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76844"/>
            <a:ext cx="8991600" cy="1512916"/>
          </a:xfrm>
          <a:solidFill>
            <a:schemeClr val="accent1">
              <a:lumMod val="20000"/>
              <a:lumOff val="80000"/>
            </a:schemeClr>
          </a:solidFill>
        </p:spPr>
        <p:txBody>
          <a:bodyPr>
            <a:normAutofit/>
          </a:bodyPr>
          <a:lstStyle/>
          <a:p>
            <a:r>
              <a:rPr lang="en-GB" sz="3200" dirty="0" smtClean="0"/>
              <a:t>THE EXERCISE</a:t>
            </a:r>
            <a:endParaRPr lang="en-GB" sz="3200" dirty="0"/>
          </a:p>
        </p:txBody>
      </p:sp>
      <p:sp>
        <p:nvSpPr>
          <p:cNvPr id="3" name="Subtitle 2"/>
          <p:cNvSpPr>
            <a:spLocks noGrp="1"/>
          </p:cNvSpPr>
          <p:nvPr>
            <p:ph type="subTitle" idx="1"/>
          </p:nvPr>
        </p:nvSpPr>
        <p:spPr>
          <a:xfrm>
            <a:off x="1600200" y="2427316"/>
            <a:ext cx="8991600" cy="4278284"/>
          </a:xfrm>
          <a:solidFill>
            <a:schemeClr val="accent6">
              <a:lumMod val="20000"/>
              <a:lumOff val="80000"/>
            </a:schemeClr>
          </a:solidFill>
        </p:spPr>
        <p:txBody>
          <a:bodyPr/>
          <a:lstStyle/>
          <a:p>
            <a:pPr marL="342900" indent="-342900" algn="l">
              <a:buFont typeface="Arial" panose="020B0604020202020204" pitchFamily="34" charset="0"/>
              <a:buChar char="•"/>
            </a:pPr>
            <a:r>
              <a:rPr lang="en-GB" dirty="0" smtClean="0">
                <a:solidFill>
                  <a:schemeClr val="bg1"/>
                </a:solidFill>
              </a:rPr>
              <a:t>The HCPs were given one of the same ESA 50s that we used in Salford where the main condition was fibromyalgia and the expectation was that they would look to curtail the assessment on LCWRA for mobilising</a:t>
            </a:r>
          </a:p>
          <a:p>
            <a:pPr marL="342900" indent="-342900" algn="l">
              <a:buFont typeface="Arial" panose="020B0604020202020204" pitchFamily="34" charset="0"/>
              <a:buChar char="•"/>
            </a:pPr>
            <a:r>
              <a:rPr lang="en-GB" dirty="0" smtClean="0">
                <a:solidFill>
                  <a:schemeClr val="bg1"/>
                </a:solidFill>
              </a:rPr>
              <a:t>We set the HCPs up from the mid-point of the assessment where they had already completed Step 1, </a:t>
            </a:r>
            <a:r>
              <a:rPr lang="en-GB" dirty="0" err="1" smtClean="0">
                <a:solidFill>
                  <a:schemeClr val="bg1"/>
                </a:solidFill>
              </a:rPr>
              <a:t>ie</a:t>
            </a:r>
            <a:r>
              <a:rPr lang="en-GB" dirty="0" smtClean="0">
                <a:solidFill>
                  <a:schemeClr val="bg1"/>
                </a:solidFill>
              </a:rPr>
              <a:t> the 4 boxes for Condition History, Social &amp; Work History, Typical Day and Medication &amp; Side Effects. As recent trainees on HTDS they would have some familiarity with this</a:t>
            </a:r>
          </a:p>
          <a:p>
            <a:pPr marL="342900" indent="-342900" algn="l">
              <a:buFont typeface="Arial" panose="020B0604020202020204" pitchFamily="34" charset="0"/>
              <a:buChar char="•"/>
            </a:pPr>
            <a:r>
              <a:rPr lang="en-GB" dirty="0" smtClean="0">
                <a:solidFill>
                  <a:schemeClr val="bg1"/>
                </a:solidFill>
              </a:rPr>
              <a:t>We gave them paper copies of what had already been input to these boxes so they could peruse these alongside the ESA 50. The content was lifted from what a previous Salford participant had input</a:t>
            </a:r>
          </a:p>
          <a:p>
            <a:pPr marL="342900" indent="-342900" algn="l">
              <a:buFont typeface="Arial" panose="020B0604020202020204" pitchFamily="34" charset="0"/>
              <a:buChar char="•"/>
            </a:pPr>
            <a:r>
              <a:rPr lang="en-GB" dirty="0" smtClean="0">
                <a:solidFill>
                  <a:schemeClr val="bg1"/>
                </a:solidFill>
              </a:rPr>
              <a:t>We asked them to take forward the assessment from that point</a:t>
            </a:r>
            <a:endParaRPr lang="en-GB" dirty="0" smtClean="0">
              <a:solidFill>
                <a:schemeClr val="bg1"/>
              </a:solidFill>
            </a:endParaRPr>
          </a:p>
          <a:p>
            <a:pPr marL="342900" indent="-342900" algn="l">
              <a:buFont typeface="Arial" panose="020B0604020202020204" pitchFamily="34" charset="0"/>
              <a:buChar char="•"/>
            </a:pPr>
            <a:endParaRPr lang="en-GB" dirty="0"/>
          </a:p>
        </p:txBody>
      </p:sp>
    </p:spTree>
    <p:extLst>
      <p:ext uri="{BB962C8B-B14F-4D97-AF65-F5344CB8AC3E}">
        <p14:creationId xmlns:p14="http://schemas.microsoft.com/office/powerpoint/2010/main" val="173056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76844"/>
            <a:ext cx="8991600" cy="1512916"/>
          </a:xfrm>
          <a:solidFill>
            <a:schemeClr val="accent1">
              <a:lumMod val="20000"/>
              <a:lumOff val="80000"/>
            </a:schemeClr>
          </a:solidFill>
        </p:spPr>
        <p:txBody>
          <a:bodyPr>
            <a:normAutofit/>
          </a:bodyPr>
          <a:lstStyle/>
          <a:p>
            <a:r>
              <a:rPr lang="en-GB" sz="3200" dirty="0" smtClean="0"/>
              <a:t>HOW DID THEY RESUME ASSESSMENT?</a:t>
            </a:r>
            <a:endParaRPr lang="en-GB" sz="3200" dirty="0"/>
          </a:p>
        </p:txBody>
      </p:sp>
      <p:sp>
        <p:nvSpPr>
          <p:cNvPr id="3" name="Subtitle 2"/>
          <p:cNvSpPr>
            <a:spLocks noGrp="1"/>
          </p:cNvSpPr>
          <p:nvPr>
            <p:ph type="subTitle" idx="1"/>
          </p:nvPr>
        </p:nvSpPr>
        <p:spPr>
          <a:xfrm>
            <a:off x="1600200" y="2427316"/>
            <a:ext cx="8991600" cy="4278284"/>
          </a:xfrm>
          <a:solidFill>
            <a:schemeClr val="accent6">
              <a:lumMod val="20000"/>
              <a:lumOff val="80000"/>
            </a:schemeClr>
          </a:solidFill>
        </p:spPr>
        <p:txBody>
          <a:bodyPr/>
          <a:lstStyle/>
          <a:p>
            <a:pPr marL="342900" indent="-342900" algn="l">
              <a:buFont typeface="Arial" panose="020B0604020202020204" pitchFamily="34" charset="0"/>
              <a:buChar char="•"/>
            </a:pPr>
            <a:r>
              <a:rPr lang="en-GB" dirty="0" smtClean="0">
                <a:solidFill>
                  <a:schemeClr val="bg1"/>
                </a:solidFill>
              </a:rPr>
              <a:t>Both HCPs went to Step 2 as they wanted to gain consent for a “tailored physical examination” before curtailing</a:t>
            </a:r>
          </a:p>
          <a:p>
            <a:pPr marL="342900" indent="-342900" algn="l">
              <a:buFont typeface="Arial" panose="020B0604020202020204" pitchFamily="34" charset="0"/>
              <a:buChar char="•"/>
            </a:pPr>
            <a:r>
              <a:rPr lang="en-GB" dirty="0" smtClean="0">
                <a:solidFill>
                  <a:schemeClr val="bg1"/>
                </a:solidFill>
              </a:rPr>
              <a:t>The second HCP hesitated before noticing the curtail button on page 2 – “does this take you to choosing your descriptor? I’m curious!”</a:t>
            </a:r>
          </a:p>
          <a:p>
            <a:pPr marL="342900" indent="-342900" algn="l">
              <a:buFont typeface="Arial" panose="020B0604020202020204" pitchFamily="34" charset="0"/>
              <a:buChar char="•"/>
            </a:pPr>
            <a:r>
              <a:rPr lang="en-GB" dirty="0" smtClean="0">
                <a:solidFill>
                  <a:schemeClr val="bg1"/>
                </a:solidFill>
              </a:rPr>
              <a:t>When they hit “curtail” neither HCP noticed or indeed read the “warning” statement (contextual help) though one thought it might be useful to have a reminder instead for newly qualified (stage 3) HCPs that they need to get sign off from senior HCP</a:t>
            </a:r>
          </a:p>
          <a:p>
            <a:pPr marL="342900" indent="-342900" algn="l">
              <a:buFont typeface="Arial" panose="020B0604020202020204" pitchFamily="34" charset="0"/>
              <a:buChar char="•"/>
            </a:pPr>
            <a:r>
              <a:rPr lang="en-GB" dirty="0" smtClean="0">
                <a:solidFill>
                  <a:schemeClr val="bg1"/>
                </a:solidFill>
              </a:rPr>
              <a:t>As it stood, the warning message was without </a:t>
            </a:r>
            <a:r>
              <a:rPr lang="en-GB" dirty="0" smtClean="0">
                <a:solidFill>
                  <a:schemeClr val="bg1"/>
                </a:solidFill>
              </a:rPr>
              <a:t>value (based on this session at least)</a:t>
            </a:r>
            <a:endParaRPr lang="en-GB" dirty="0" smtClean="0">
              <a:solidFill>
                <a:schemeClr val="bg1"/>
              </a:solidFill>
            </a:endParaRPr>
          </a:p>
          <a:p>
            <a:pPr marL="342900" indent="-342900" algn="l">
              <a:buFont typeface="Arial" panose="020B0604020202020204" pitchFamily="34" charset="0"/>
              <a:buChar char="•"/>
            </a:pPr>
            <a:r>
              <a:rPr lang="en-GB" dirty="0" smtClean="0">
                <a:solidFill>
                  <a:schemeClr val="bg1"/>
                </a:solidFill>
              </a:rPr>
              <a:t>Both HCPs selected the functional LCWRA option and chose the mobility descriptor from the list </a:t>
            </a:r>
          </a:p>
          <a:p>
            <a:pPr marL="342900" indent="-342900" algn="l">
              <a:buFont typeface="Arial" panose="020B0604020202020204" pitchFamily="34" charset="0"/>
              <a:buChar char="•"/>
            </a:pPr>
            <a:endParaRPr lang="en-GB" dirty="0" smtClean="0">
              <a:solidFill>
                <a:schemeClr val="bg1"/>
              </a:solidFill>
            </a:endParaRPr>
          </a:p>
          <a:p>
            <a:pPr marL="342900" indent="-342900" algn="l">
              <a:buFont typeface="Arial" panose="020B0604020202020204" pitchFamily="34" charset="0"/>
              <a:buChar char="•"/>
            </a:pPr>
            <a:endParaRPr lang="en-GB" dirty="0"/>
          </a:p>
        </p:txBody>
      </p:sp>
    </p:spTree>
    <p:extLst>
      <p:ext uri="{BB962C8B-B14F-4D97-AF65-F5344CB8AC3E}">
        <p14:creationId xmlns:p14="http://schemas.microsoft.com/office/powerpoint/2010/main" val="2081491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76844"/>
            <a:ext cx="8991600" cy="1512916"/>
          </a:xfrm>
          <a:solidFill>
            <a:schemeClr val="accent1">
              <a:lumMod val="20000"/>
              <a:lumOff val="80000"/>
            </a:schemeClr>
          </a:solidFill>
        </p:spPr>
        <p:txBody>
          <a:bodyPr>
            <a:normAutofit/>
          </a:bodyPr>
          <a:lstStyle/>
          <a:p>
            <a:r>
              <a:rPr lang="en-GB" sz="3200" dirty="0" smtClean="0"/>
              <a:t>TAGGED STATEMENTS</a:t>
            </a:r>
            <a:endParaRPr lang="en-GB" sz="3200" dirty="0"/>
          </a:p>
        </p:txBody>
      </p:sp>
      <p:sp>
        <p:nvSpPr>
          <p:cNvPr id="3" name="Subtitle 2"/>
          <p:cNvSpPr>
            <a:spLocks noGrp="1"/>
          </p:cNvSpPr>
          <p:nvPr>
            <p:ph type="subTitle" idx="1"/>
          </p:nvPr>
        </p:nvSpPr>
        <p:spPr>
          <a:xfrm>
            <a:off x="1600200" y="2427316"/>
            <a:ext cx="8991600" cy="4278284"/>
          </a:xfrm>
          <a:solidFill>
            <a:schemeClr val="accent6">
              <a:lumMod val="20000"/>
              <a:lumOff val="80000"/>
            </a:schemeClr>
          </a:solidFill>
        </p:spPr>
        <p:txBody>
          <a:bodyPr/>
          <a:lstStyle/>
          <a:p>
            <a:pPr marL="342900" indent="-342900" algn="l">
              <a:buFont typeface="Arial" panose="020B0604020202020204" pitchFamily="34" charset="0"/>
              <a:buChar char="•"/>
            </a:pPr>
            <a:endParaRPr lang="en-GB" dirty="0" smtClean="0">
              <a:solidFill>
                <a:schemeClr val="bg1"/>
              </a:solidFill>
            </a:endParaRPr>
          </a:p>
          <a:p>
            <a:pPr marL="342900" indent="-342900" algn="l">
              <a:buFont typeface="Arial" panose="020B0604020202020204" pitchFamily="34" charset="0"/>
              <a:buChar char="•"/>
            </a:pPr>
            <a:endParaRPr lang="en-GB" dirty="0">
              <a:solidFill>
                <a:schemeClr val="bg1"/>
              </a:solidFill>
            </a:endParaRPr>
          </a:p>
          <a:p>
            <a:pPr marL="342900" indent="-342900" algn="l">
              <a:buFont typeface="Arial" panose="020B0604020202020204" pitchFamily="34" charset="0"/>
              <a:buChar char="•"/>
            </a:pPr>
            <a:r>
              <a:rPr lang="en-GB" dirty="0" smtClean="0">
                <a:solidFill>
                  <a:schemeClr val="bg1"/>
                </a:solidFill>
              </a:rPr>
              <a:t>Both </a:t>
            </a:r>
            <a:r>
              <a:rPr lang="en-GB" dirty="0" smtClean="0">
                <a:solidFill>
                  <a:schemeClr val="bg1"/>
                </a:solidFill>
              </a:rPr>
              <a:t>HCPs understood where the tagged statements would have originated, </a:t>
            </a:r>
            <a:r>
              <a:rPr lang="en-GB" dirty="0" err="1" smtClean="0">
                <a:solidFill>
                  <a:schemeClr val="bg1"/>
                </a:solidFill>
              </a:rPr>
              <a:t>ie</a:t>
            </a:r>
            <a:r>
              <a:rPr lang="en-GB" dirty="0" smtClean="0">
                <a:solidFill>
                  <a:schemeClr val="bg1"/>
                </a:solidFill>
              </a:rPr>
              <a:t> Typical Day, Social &amp; Work </a:t>
            </a:r>
            <a:r>
              <a:rPr lang="en-GB" dirty="0" err="1" smtClean="0">
                <a:solidFill>
                  <a:schemeClr val="bg1"/>
                </a:solidFill>
              </a:rPr>
              <a:t>etc</a:t>
            </a:r>
            <a:endParaRPr lang="en-GB" dirty="0" smtClean="0">
              <a:solidFill>
                <a:schemeClr val="bg1"/>
              </a:solidFill>
            </a:endParaRPr>
          </a:p>
          <a:p>
            <a:pPr marL="342900" indent="-342900" algn="l">
              <a:buFont typeface="Arial" panose="020B0604020202020204" pitchFamily="34" charset="0"/>
              <a:buChar char="•"/>
            </a:pPr>
            <a:r>
              <a:rPr lang="en-GB" dirty="0" smtClean="0">
                <a:solidFill>
                  <a:schemeClr val="bg1"/>
                </a:solidFill>
              </a:rPr>
              <a:t>However both HCPs were unsure what would happen with the statements later on though assumed it was linked to the Personal Summary Statement (PSS</a:t>
            </a:r>
            <a:r>
              <a:rPr lang="en-GB" dirty="0" smtClean="0">
                <a:solidFill>
                  <a:schemeClr val="bg1"/>
                </a:solidFill>
              </a:rPr>
              <a:t>)</a:t>
            </a:r>
          </a:p>
          <a:p>
            <a:pPr marL="342900" indent="-342900" algn="l">
              <a:buFont typeface="Arial" panose="020B0604020202020204" pitchFamily="34" charset="0"/>
              <a:buChar char="•"/>
            </a:pPr>
            <a:r>
              <a:rPr lang="en-GB" dirty="0" smtClean="0">
                <a:solidFill>
                  <a:schemeClr val="bg1"/>
                </a:solidFill>
              </a:rPr>
              <a:t>“Is it to prompt me to choose from descriptors? Where do these go?”</a:t>
            </a:r>
            <a:endParaRPr lang="en-GB" dirty="0" smtClean="0">
              <a:solidFill>
                <a:schemeClr val="bg1"/>
              </a:solidFill>
            </a:endParaRPr>
          </a:p>
          <a:p>
            <a:pPr marL="342900" indent="-342900" algn="l">
              <a:buFont typeface="Arial" panose="020B0604020202020204" pitchFamily="34" charset="0"/>
              <a:buChar char="•"/>
            </a:pPr>
            <a:endParaRPr lang="en-GB" dirty="0">
              <a:solidFill>
                <a:schemeClr val="bg1"/>
              </a:solidFill>
            </a:endParaRPr>
          </a:p>
        </p:txBody>
      </p:sp>
    </p:spTree>
    <p:extLst>
      <p:ext uri="{BB962C8B-B14F-4D97-AF65-F5344CB8AC3E}">
        <p14:creationId xmlns:p14="http://schemas.microsoft.com/office/powerpoint/2010/main" val="1673269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76844"/>
            <a:ext cx="8991600" cy="1512916"/>
          </a:xfrm>
          <a:solidFill>
            <a:schemeClr val="accent1">
              <a:lumMod val="20000"/>
              <a:lumOff val="80000"/>
            </a:schemeClr>
          </a:solidFill>
        </p:spPr>
        <p:txBody>
          <a:bodyPr>
            <a:normAutofit/>
          </a:bodyPr>
          <a:lstStyle/>
          <a:p>
            <a:r>
              <a:rPr lang="en-GB" sz="3200" dirty="0" smtClean="0"/>
              <a:t>JUSTIFICATION BOX</a:t>
            </a:r>
            <a:endParaRPr lang="en-GB" sz="3200" dirty="0"/>
          </a:p>
        </p:txBody>
      </p:sp>
      <p:sp>
        <p:nvSpPr>
          <p:cNvPr id="3" name="Subtitle 2"/>
          <p:cNvSpPr>
            <a:spLocks noGrp="1"/>
          </p:cNvSpPr>
          <p:nvPr>
            <p:ph type="subTitle" idx="1"/>
          </p:nvPr>
        </p:nvSpPr>
        <p:spPr>
          <a:xfrm>
            <a:off x="1600200" y="2427316"/>
            <a:ext cx="8991600" cy="4278284"/>
          </a:xfrm>
          <a:solidFill>
            <a:schemeClr val="accent6">
              <a:lumMod val="20000"/>
              <a:lumOff val="80000"/>
            </a:schemeClr>
          </a:solidFill>
        </p:spPr>
        <p:txBody>
          <a:bodyPr>
            <a:normAutofit fontScale="92500" lnSpcReduction="20000"/>
          </a:bodyPr>
          <a:lstStyle/>
          <a:p>
            <a:pPr marL="342900" indent="-342900" algn="l">
              <a:buFont typeface="Arial" panose="020B0604020202020204" pitchFamily="34" charset="0"/>
              <a:buChar char="•"/>
            </a:pPr>
            <a:endParaRPr lang="en-GB" dirty="0" smtClean="0">
              <a:solidFill>
                <a:schemeClr val="bg1"/>
              </a:solidFill>
            </a:endParaRPr>
          </a:p>
          <a:p>
            <a:pPr marL="342900" indent="-342900" algn="l">
              <a:buFont typeface="Arial" panose="020B0604020202020204" pitchFamily="34" charset="0"/>
              <a:buChar char="•"/>
            </a:pPr>
            <a:r>
              <a:rPr lang="en-GB" dirty="0" smtClean="0">
                <a:solidFill>
                  <a:schemeClr val="bg1"/>
                </a:solidFill>
              </a:rPr>
              <a:t>When this stage was revealed it completely threw both the HCPs. They both really struggled with just what was required from this box</a:t>
            </a:r>
          </a:p>
          <a:p>
            <a:pPr marL="342900" indent="-342900" algn="l">
              <a:buFont typeface="Arial" panose="020B0604020202020204" pitchFamily="34" charset="0"/>
              <a:buChar char="•"/>
            </a:pPr>
            <a:r>
              <a:rPr lang="en-GB" dirty="0" smtClean="0">
                <a:solidFill>
                  <a:schemeClr val="bg1"/>
                </a:solidFill>
              </a:rPr>
              <a:t>“I feel this repeats what I’ve already clicked from Typical Day”</a:t>
            </a:r>
          </a:p>
          <a:p>
            <a:pPr marL="342900" indent="-342900" algn="l">
              <a:buFont typeface="Arial" panose="020B0604020202020204" pitchFamily="34" charset="0"/>
              <a:buChar char="•"/>
            </a:pPr>
            <a:r>
              <a:rPr lang="en-GB" dirty="0" smtClean="0">
                <a:solidFill>
                  <a:schemeClr val="bg1"/>
                </a:solidFill>
              </a:rPr>
              <a:t>The expectation of a PSS still to come was evidently colouring opinion here</a:t>
            </a:r>
          </a:p>
          <a:p>
            <a:pPr marL="342900" indent="-342900" algn="l">
              <a:buFont typeface="Arial" panose="020B0604020202020204" pitchFamily="34" charset="0"/>
              <a:buChar char="•"/>
            </a:pPr>
            <a:r>
              <a:rPr lang="en-GB" dirty="0" smtClean="0">
                <a:solidFill>
                  <a:schemeClr val="bg1"/>
                </a:solidFill>
              </a:rPr>
              <a:t>“If I’m going to justify in a PSS I don’t expect to complete this”</a:t>
            </a:r>
          </a:p>
          <a:p>
            <a:pPr marL="342900" indent="-342900" algn="l">
              <a:buFont typeface="Arial" panose="020B0604020202020204" pitchFamily="34" charset="0"/>
              <a:buChar char="•"/>
            </a:pPr>
            <a:r>
              <a:rPr lang="en-GB" dirty="0" smtClean="0">
                <a:solidFill>
                  <a:schemeClr val="bg1"/>
                </a:solidFill>
              </a:rPr>
              <a:t>“I’m already justifying in the PSS and so don’t need to justify in the free text box as the bits I ticked have covered this”</a:t>
            </a:r>
          </a:p>
          <a:p>
            <a:pPr marL="342900" indent="-342900" algn="l">
              <a:buFont typeface="Arial" panose="020B0604020202020204" pitchFamily="34" charset="0"/>
              <a:buChar char="•"/>
            </a:pPr>
            <a:r>
              <a:rPr lang="en-GB" dirty="0" smtClean="0">
                <a:solidFill>
                  <a:schemeClr val="bg1"/>
                </a:solidFill>
              </a:rPr>
              <a:t>One thought that you could perhaps use this box to “build more of a picture,” </a:t>
            </a:r>
            <a:r>
              <a:rPr lang="en-GB" dirty="0" err="1" smtClean="0">
                <a:solidFill>
                  <a:schemeClr val="bg1"/>
                </a:solidFill>
              </a:rPr>
              <a:t>eg</a:t>
            </a:r>
            <a:r>
              <a:rPr lang="en-GB" dirty="0" smtClean="0">
                <a:solidFill>
                  <a:schemeClr val="bg1"/>
                </a:solidFill>
              </a:rPr>
              <a:t> stating he’s on lots of pain relief </a:t>
            </a:r>
            <a:r>
              <a:rPr lang="en-GB" dirty="0" err="1" smtClean="0">
                <a:solidFill>
                  <a:schemeClr val="bg1"/>
                </a:solidFill>
              </a:rPr>
              <a:t>etc</a:t>
            </a:r>
            <a:r>
              <a:rPr lang="en-GB" dirty="0" smtClean="0">
                <a:solidFill>
                  <a:schemeClr val="bg1"/>
                </a:solidFill>
              </a:rPr>
              <a:t>, however it still felt like duplication</a:t>
            </a:r>
          </a:p>
          <a:p>
            <a:pPr marL="342900" indent="-342900" algn="l">
              <a:buFont typeface="Arial" panose="020B0604020202020204" pitchFamily="34" charset="0"/>
              <a:buChar char="•"/>
            </a:pPr>
            <a:r>
              <a:rPr lang="en-GB" dirty="0" smtClean="0">
                <a:solidFill>
                  <a:schemeClr val="bg1"/>
                </a:solidFill>
              </a:rPr>
              <a:t>One HCP added that that mentioning steps was also confusing as they had already opted for LCWRA on mobility (so possibly need to look at wording)</a:t>
            </a:r>
          </a:p>
          <a:p>
            <a:pPr marL="342900" indent="-342900" algn="l">
              <a:buFont typeface="Arial" panose="020B0604020202020204" pitchFamily="34" charset="0"/>
              <a:buChar char="•"/>
            </a:pPr>
            <a:r>
              <a:rPr lang="en-GB" dirty="0" smtClean="0">
                <a:solidFill>
                  <a:schemeClr val="bg1"/>
                </a:solidFill>
              </a:rPr>
              <a:t>The net result was that neither HCP put any text in the justification box</a:t>
            </a:r>
            <a:endParaRPr lang="en-GB" dirty="0">
              <a:solidFill>
                <a:schemeClr val="bg1"/>
              </a:solidFill>
            </a:endParaRPr>
          </a:p>
        </p:txBody>
      </p:sp>
    </p:spTree>
    <p:extLst>
      <p:ext uri="{BB962C8B-B14F-4D97-AF65-F5344CB8AC3E}">
        <p14:creationId xmlns:p14="http://schemas.microsoft.com/office/powerpoint/2010/main" val="3102904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76844"/>
            <a:ext cx="8991600" cy="1512916"/>
          </a:xfrm>
          <a:solidFill>
            <a:schemeClr val="accent1">
              <a:lumMod val="20000"/>
              <a:lumOff val="80000"/>
            </a:schemeClr>
          </a:solidFill>
        </p:spPr>
        <p:txBody>
          <a:bodyPr>
            <a:normAutofit/>
          </a:bodyPr>
          <a:lstStyle/>
          <a:p>
            <a:r>
              <a:rPr lang="en-GB" sz="3200" dirty="0" smtClean="0"/>
              <a:t>RETURN TO PAGE 2 + OBSERVATIONS</a:t>
            </a:r>
            <a:endParaRPr lang="en-GB" sz="3200" dirty="0"/>
          </a:p>
        </p:txBody>
      </p:sp>
      <p:sp>
        <p:nvSpPr>
          <p:cNvPr id="3" name="Subtitle 2"/>
          <p:cNvSpPr>
            <a:spLocks noGrp="1"/>
          </p:cNvSpPr>
          <p:nvPr>
            <p:ph type="subTitle" idx="1"/>
          </p:nvPr>
        </p:nvSpPr>
        <p:spPr>
          <a:xfrm>
            <a:off x="1600200" y="2427316"/>
            <a:ext cx="8991600" cy="4278284"/>
          </a:xfrm>
          <a:solidFill>
            <a:schemeClr val="accent6">
              <a:lumMod val="20000"/>
              <a:lumOff val="80000"/>
            </a:schemeClr>
          </a:solidFill>
        </p:spPr>
        <p:txBody>
          <a:bodyPr>
            <a:normAutofit lnSpcReduction="10000"/>
          </a:bodyPr>
          <a:lstStyle/>
          <a:p>
            <a:pPr marL="342900" indent="-342900" algn="l">
              <a:buFont typeface="Arial" panose="020B0604020202020204" pitchFamily="34" charset="0"/>
              <a:buChar char="•"/>
            </a:pPr>
            <a:endParaRPr lang="en-GB" dirty="0" smtClean="0">
              <a:solidFill>
                <a:schemeClr val="bg1"/>
              </a:solidFill>
            </a:endParaRPr>
          </a:p>
          <a:p>
            <a:pPr marL="342900" indent="-342900" algn="l">
              <a:buFont typeface="Arial" panose="020B0604020202020204" pitchFamily="34" charset="0"/>
              <a:buChar char="•"/>
            </a:pPr>
            <a:r>
              <a:rPr lang="en-GB" dirty="0" smtClean="0">
                <a:solidFill>
                  <a:schemeClr val="bg1"/>
                </a:solidFill>
              </a:rPr>
              <a:t>Neither HCP expected to be returned to Step 2 and this temporarily stopped them in their tracks, however they eventually realised that they needed to “finish and review” in order to carry on</a:t>
            </a:r>
          </a:p>
          <a:p>
            <a:pPr marL="342900" indent="-342900" algn="l">
              <a:buFont typeface="Arial" panose="020B0604020202020204" pitchFamily="34" charset="0"/>
              <a:buChar char="•"/>
            </a:pPr>
            <a:r>
              <a:rPr lang="en-GB" dirty="0" smtClean="0">
                <a:solidFill>
                  <a:schemeClr val="bg1"/>
                </a:solidFill>
              </a:rPr>
              <a:t>It was at this point that the HCPs commented on the observations link on the left hand side</a:t>
            </a:r>
          </a:p>
          <a:p>
            <a:pPr marL="342900" indent="-342900" algn="l">
              <a:buFont typeface="Arial" panose="020B0604020202020204" pitchFamily="34" charset="0"/>
              <a:buChar char="•"/>
            </a:pPr>
            <a:r>
              <a:rPr lang="en-GB" dirty="0" smtClean="0">
                <a:solidFill>
                  <a:schemeClr val="bg1"/>
                </a:solidFill>
              </a:rPr>
              <a:t>“Observations can be easily missed. I have missed these in FHA. I realised at the end when I saw all of the report and went back”</a:t>
            </a:r>
          </a:p>
          <a:p>
            <a:pPr marL="342900" indent="-342900" algn="l">
              <a:buFont typeface="Arial" panose="020B0604020202020204" pitchFamily="34" charset="0"/>
              <a:buChar char="•"/>
            </a:pPr>
            <a:r>
              <a:rPr lang="en-GB" dirty="0">
                <a:solidFill>
                  <a:schemeClr val="bg1"/>
                </a:solidFill>
              </a:rPr>
              <a:t>“I was told not to write anything down in training”</a:t>
            </a:r>
          </a:p>
          <a:p>
            <a:pPr marL="342900" indent="-342900" algn="l">
              <a:buFont typeface="Arial" panose="020B0604020202020204" pitchFamily="34" charset="0"/>
              <a:buChar char="•"/>
            </a:pPr>
            <a:r>
              <a:rPr lang="en-GB" dirty="0" smtClean="0">
                <a:solidFill>
                  <a:schemeClr val="bg1"/>
                </a:solidFill>
              </a:rPr>
              <a:t>“I don’t use desk aides when the customer is there.  Desk aides are a distraction. You do rely on observed behaviour if difficult to get information from the customer”</a:t>
            </a:r>
          </a:p>
          <a:p>
            <a:pPr marL="342900" indent="-342900" algn="l">
              <a:buFont typeface="Arial" panose="020B0604020202020204" pitchFamily="34" charset="0"/>
              <a:buChar char="•"/>
            </a:pPr>
            <a:endParaRPr lang="en-GB" dirty="0" smtClean="0">
              <a:solidFill>
                <a:schemeClr val="bg1"/>
              </a:solidFill>
            </a:endParaRPr>
          </a:p>
        </p:txBody>
      </p:sp>
    </p:spTree>
    <p:extLst>
      <p:ext uri="{BB962C8B-B14F-4D97-AF65-F5344CB8AC3E}">
        <p14:creationId xmlns:p14="http://schemas.microsoft.com/office/powerpoint/2010/main" val="1446904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76844"/>
            <a:ext cx="8991600" cy="1512916"/>
          </a:xfrm>
          <a:solidFill>
            <a:schemeClr val="accent1">
              <a:lumMod val="20000"/>
              <a:lumOff val="80000"/>
            </a:schemeClr>
          </a:solidFill>
        </p:spPr>
        <p:txBody>
          <a:bodyPr>
            <a:normAutofit/>
          </a:bodyPr>
          <a:lstStyle/>
          <a:p>
            <a:r>
              <a:rPr lang="en-GB" sz="3200" dirty="0" smtClean="0"/>
              <a:t>PROGNOSIS</a:t>
            </a:r>
            <a:endParaRPr lang="en-GB" sz="3200" dirty="0"/>
          </a:p>
        </p:txBody>
      </p:sp>
      <p:sp>
        <p:nvSpPr>
          <p:cNvPr id="3" name="Subtitle 2"/>
          <p:cNvSpPr>
            <a:spLocks noGrp="1"/>
          </p:cNvSpPr>
          <p:nvPr>
            <p:ph type="subTitle" idx="1"/>
          </p:nvPr>
        </p:nvSpPr>
        <p:spPr>
          <a:xfrm>
            <a:off x="1600200" y="2427316"/>
            <a:ext cx="8991600" cy="4278284"/>
          </a:xfrm>
          <a:solidFill>
            <a:schemeClr val="accent6">
              <a:lumMod val="20000"/>
              <a:lumOff val="80000"/>
            </a:schemeClr>
          </a:solidFill>
        </p:spPr>
        <p:txBody>
          <a:bodyPr>
            <a:normAutofit/>
          </a:bodyPr>
          <a:lstStyle/>
          <a:p>
            <a:pPr marL="342900" indent="-342900" algn="l">
              <a:buFont typeface="Arial" panose="020B0604020202020204" pitchFamily="34" charset="0"/>
              <a:buChar char="•"/>
            </a:pPr>
            <a:endParaRPr lang="en-GB" dirty="0" smtClean="0">
              <a:solidFill>
                <a:schemeClr val="bg1"/>
              </a:solidFill>
            </a:endParaRPr>
          </a:p>
          <a:p>
            <a:pPr marL="342900" indent="-342900" algn="l">
              <a:buFont typeface="Arial" panose="020B0604020202020204" pitchFamily="34" charset="0"/>
              <a:buChar char="•"/>
            </a:pPr>
            <a:endParaRPr lang="en-GB" dirty="0" smtClean="0">
              <a:solidFill>
                <a:schemeClr val="bg1"/>
              </a:solidFill>
            </a:endParaRPr>
          </a:p>
          <a:p>
            <a:pPr marL="342900" indent="-342900" algn="l">
              <a:buFont typeface="Arial" panose="020B0604020202020204" pitchFamily="34" charset="0"/>
              <a:buChar char="•"/>
            </a:pPr>
            <a:endParaRPr lang="en-GB" dirty="0">
              <a:solidFill>
                <a:schemeClr val="bg1"/>
              </a:solidFill>
            </a:endParaRPr>
          </a:p>
          <a:p>
            <a:pPr marL="342900" indent="-342900" algn="l">
              <a:buFont typeface="Arial" panose="020B0604020202020204" pitchFamily="34" charset="0"/>
              <a:buChar char="•"/>
            </a:pPr>
            <a:r>
              <a:rPr lang="en-GB" dirty="0" smtClean="0">
                <a:solidFill>
                  <a:schemeClr val="bg1"/>
                </a:solidFill>
              </a:rPr>
              <a:t>Neither HCP had any problem completing the prognosis and the timescales offered were what they expected</a:t>
            </a:r>
          </a:p>
          <a:p>
            <a:pPr marL="342900" indent="-342900" algn="l">
              <a:buFont typeface="Arial" panose="020B0604020202020204" pitchFamily="34" charset="0"/>
              <a:buChar char="•"/>
            </a:pPr>
            <a:r>
              <a:rPr lang="en-GB" dirty="0" smtClean="0">
                <a:solidFill>
                  <a:schemeClr val="bg1"/>
                </a:solidFill>
              </a:rPr>
              <a:t>However, both of them spontaneously mentioned that they would expect to see a text box where they could support their prognosis</a:t>
            </a:r>
          </a:p>
        </p:txBody>
      </p:sp>
    </p:spTree>
    <p:extLst>
      <p:ext uri="{BB962C8B-B14F-4D97-AF65-F5344CB8AC3E}">
        <p14:creationId xmlns:p14="http://schemas.microsoft.com/office/powerpoint/2010/main" val="463537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76844"/>
            <a:ext cx="8991600" cy="1512916"/>
          </a:xfrm>
          <a:solidFill>
            <a:schemeClr val="accent1">
              <a:lumMod val="20000"/>
              <a:lumOff val="80000"/>
            </a:schemeClr>
          </a:solidFill>
        </p:spPr>
        <p:txBody>
          <a:bodyPr>
            <a:normAutofit/>
          </a:bodyPr>
          <a:lstStyle/>
          <a:p>
            <a:r>
              <a:rPr lang="en-GB" sz="3200" dirty="0" smtClean="0"/>
              <a:t>THE PERSONAL SUMMARY STATEMENT (PSS)</a:t>
            </a:r>
            <a:endParaRPr lang="en-GB" sz="3200" dirty="0"/>
          </a:p>
        </p:txBody>
      </p:sp>
      <p:sp>
        <p:nvSpPr>
          <p:cNvPr id="3" name="Subtitle 2"/>
          <p:cNvSpPr>
            <a:spLocks noGrp="1"/>
          </p:cNvSpPr>
          <p:nvPr>
            <p:ph type="subTitle" idx="1"/>
          </p:nvPr>
        </p:nvSpPr>
        <p:spPr>
          <a:xfrm>
            <a:off x="1600200" y="2427316"/>
            <a:ext cx="8991600" cy="4278284"/>
          </a:xfrm>
          <a:solidFill>
            <a:schemeClr val="accent6">
              <a:lumMod val="20000"/>
              <a:lumOff val="80000"/>
            </a:schemeClr>
          </a:solidFill>
        </p:spPr>
        <p:txBody>
          <a:bodyPr>
            <a:normAutofit/>
          </a:bodyPr>
          <a:lstStyle/>
          <a:p>
            <a:pPr marL="342900" indent="-342900" algn="l">
              <a:buFont typeface="Arial" panose="020B0604020202020204" pitchFamily="34" charset="0"/>
              <a:buChar char="•"/>
            </a:pPr>
            <a:endParaRPr lang="en-GB" dirty="0" smtClean="0">
              <a:solidFill>
                <a:schemeClr val="bg1"/>
              </a:solidFill>
            </a:endParaRPr>
          </a:p>
          <a:p>
            <a:pPr marL="342900" indent="-342900" algn="l">
              <a:buFont typeface="Arial" panose="020B0604020202020204" pitchFamily="34" charset="0"/>
              <a:buChar char="•"/>
            </a:pPr>
            <a:r>
              <a:rPr lang="en-GB" dirty="0" smtClean="0">
                <a:solidFill>
                  <a:schemeClr val="bg1"/>
                </a:solidFill>
              </a:rPr>
              <a:t>Both HCPs completed the PSS but referred back to the tagged statements (via the paper copy) to repeat some of these</a:t>
            </a:r>
          </a:p>
          <a:p>
            <a:pPr marL="342900" indent="-342900" algn="l">
              <a:buFont typeface="Arial" panose="020B0604020202020204" pitchFamily="34" charset="0"/>
              <a:buChar char="•"/>
            </a:pPr>
            <a:r>
              <a:rPr lang="en-GB" dirty="0">
                <a:solidFill>
                  <a:schemeClr val="bg1"/>
                </a:solidFill>
              </a:rPr>
              <a:t>T</a:t>
            </a:r>
            <a:r>
              <a:rPr lang="en-GB" dirty="0" smtClean="0">
                <a:solidFill>
                  <a:schemeClr val="bg1"/>
                </a:solidFill>
              </a:rPr>
              <a:t>his refers back to their earlier assumption that they were ticking the boxes in anticipation of the PSS</a:t>
            </a:r>
          </a:p>
          <a:p>
            <a:pPr marL="342900" indent="-342900" algn="l">
              <a:buFont typeface="Arial" panose="020B0604020202020204" pitchFamily="34" charset="0"/>
              <a:buChar char="•"/>
            </a:pPr>
            <a:r>
              <a:rPr lang="en-GB" dirty="0" smtClean="0">
                <a:solidFill>
                  <a:schemeClr val="bg1"/>
                </a:solidFill>
              </a:rPr>
              <a:t>There was a direct reference to Lima at this stage as “it’s nice to see everything before I write my PSS”</a:t>
            </a:r>
          </a:p>
          <a:p>
            <a:pPr marL="342900" indent="-342900" algn="l">
              <a:buFont typeface="Arial" panose="020B0604020202020204" pitchFamily="34" charset="0"/>
              <a:buChar char="•"/>
            </a:pPr>
            <a:r>
              <a:rPr lang="en-GB" dirty="0" smtClean="0">
                <a:solidFill>
                  <a:schemeClr val="bg1"/>
                </a:solidFill>
              </a:rPr>
              <a:t>“If there’s any inconsistencies you get a B grade so you need to know what you’ve previously written”</a:t>
            </a:r>
          </a:p>
          <a:p>
            <a:pPr marL="342900" indent="-342900" algn="l">
              <a:buFont typeface="Arial" panose="020B0604020202020204" pitchFamily="34" charset="0"/>
              <a:buChar char="•"/>
            </a:pPr>
            <a:r>
              <a:rPr lang="en-GB" dirty="0" smtClean="0">
                <a:solidFill>
                  <a:schemeClr val="bg1"/>
                </a:solidFill>
              </a:rPr>
              <a:t>“The space for the PSS is ok if it’s a short PSS”</a:t>
            </a:r>
            <a:endParaRPr lang="en-GB" dirty="0" smtClean="0">
              <a:solidFill>
                <a:schemeClr val="bg1"/>
              </a:solidFill>
            </a:endParaRPr>
          </a:p>
          <a:p>
            <a:pPr marL="342900" indent="-342900" algn="l">
              <a:buFont typeface="Arial" panose="020B0604020202020204" pitchFamily="34" charset="0"/>
              <a:buChar char="•"/>
            </a:pPr>
            <a:endParaRPr lang="en-GB" dirty="0" smtClean="0">
              <a:solidFill>
                <a:schemeClr val="bg1"/>
              </a:solidFill>
            </a:endParaRPr>
          </a:p>
          <a:p>
            <a:pPr marL="342900" indent="-342900" algn="l">
              <a:buFont typeface="Arial" panose="020B0604020202020204" pitchFamily="34" charset="0"/>
              <a:buChar char="•"/>
            </a:pPr>
            <a:endParaRPr lang="en-GB" dirty="0">
              <a:solidFill>
                <a:schemeClr val="bg1"/>
              </a:solidFill>
            </a:endParaRPr>
          </a:p>
          <a:p>
            <a:pPr algn="l"/>
            <a:endParaRPr lang="en-GB" dirty="0" smtClean="0">
              <a:solidFill>
                <a:schemeClr val="bg1"/>
              </a:solidFill>
            </a:endParaRPr>
          </a:p>
        </p:txBody>
      </p:sp>
    </p:spTree>
    <p:extLst>
      <p:ext uri="{BB962C8B-B14F-4D97-AF65-F5344CB8AC3E}">
        <p14:creationId xmlns:p14="http://schemas.microsoft.com/office/powerpoint/2010/main" val="201839694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457</TotalTime>
  <Words>1564</Words>
  <Application>Microsoft Office PowerPoint</Application>
  <PresentationFormat>Widescreen</PresentationFormat>
  <Paragraphs>109</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Gill Sans MT</vt:lpstr>
      <vt:lpstr>Wingdings</vt:lpstr>
      <vt:lpstr>Parcel</vt:lpstr>
      <vt:lpstr>WHAT WERE WE RESEARCHING?</vt:lpstr>
      <vt:lpstr>WHO DID WE RESEARCH WITH?</vt:lpstr>
      <vt:lpstr>THE EXERCISE</vt:lpstr>
      <vt:lpstr>HOW DID THEY RESUME ASSESSMENT?</vt:lpstr>
      <vt:lpstr>TAGGED STATEMENTS</vt:lpstr>
      <vt:lpstr>JUSTIFICATION BOX</vt:lpstr>
      <vt:lpstr>RETURN TO PAGE 2 + OBSERVATIONS</vt:lpstr>
      <vt:lpstr>PROGNOSIS</vt:lpstr>
      <vt:lpstr>THE PERSONAL SUMMARY STATEMENT (PSS)</vt:lpstr>
      <vt:lpstr>THE WORK CAPABILITY REPORT </vt:lpstr>
      <vt:lpstr>MISCELLANEOUS </vt:lpstr>
      <vt:lpstr>MISCELLANEOUS </vt:lpstr>
    </vt:vector>
  </TitlesOfParts>
  <Company>DWP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DID THEY RESUME ASSESSMENT?</dc:title>
  <dc:creator>Lambert Mark Digital Group Peel Park Control Centre</dc:creator>
  <cp:lastModifiedBy>Lambert Mark Digital Group Peel Park Control Centre</cp:lastModifiedBy>
  <cp:revision>30</cp:revision>
  <cp:lastPrinted>2019-08-22T13:24:33Z</cp:lastPrinted>
  <dcterms:created xsi:type="dcterms:W3CDTF">2019-08-21T18:32:14Z</dcterms:created>
  <dcterms:modified xsi:type="dcterms:W3CDTF">2019-08-22T15:42:00Z</dcterms:modified>
</cp:coreProperties>
</file>