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62" r:id="rId3"/>
    <p:sldId id="257" r:id="rId4"/>
    <p:sldId id="258" r:id="rId5"/>
    <p:sldId id="259" r:id="rId6"/>
    <p:sldId id="260" r:id="rId7"/>
    <p:sldId id="261"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4660"/>
  </p:normalViewPr>
  <p:slideViewPr>
    <p:cSldViewPr snapToGrid="0">
      <p:cViewPr varScale="1">
        <p:scale>
          <a:sx n="86" d="100"/>
          <a:sy n="86" d="100"/>
        </p:scale>
        <p:origin x="4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C170C-319A-4053-9B12-F54E49B568A9}" type="datetimeFigureOut">
              <a:rPr lang="en-GB" smtClean="0"/>
              <a:t>23/09/2019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9F6A5-A409-462A-B5D1-6E69C49AB56F}" type="slidenum">
              <a:rPr lang="en-GB" smtClean="0"/>
              <a:t>‹#›</a:t>
            </a:fld>
            <a:endParaRPr lang="en-GB"/>
          </a:p>
        </p:txBody>
      </p:sp>
    </p:spTree>
    <p:extLst>
      <p:ext uri="{BB962C8B-B14F-4D97-AF65-F5344CB8AC3E}">
        <p14:creationId xmlns:p14="http://schemas.microsoft.com/office/powerpoint/2010/main" val="1319223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 of the LCWRA findings also have implications for the full end to end journey. Also looking for</a:t>
            </a:r>
            <a:r>
              <a:rPr lang="en-GB" baseline="0" dirty="0" smtClean="0"/>
              <a:t> consistency with tagging in live service.</a:t>
            </a:r>
            <a:endParaRPr lang="en-GB" dirty="0"/>
          </a:p>
        </p:txBody>
      </p:sp>
      <p:sp>
        <p:nvSpPr>
          <p:cNvPr id="4" name="Slide Number Placeholder 3"/>
          <p:cNvSpPr>
            <a:spLocks noGrp="1"/>
          </p:cNvSpPr>
          <p:nvPr>
            <p:ph type="sldNum" sz="quarter" idx="10"/>
          </p:nvPr>
        </p:nvSpPr>
        <p:spPr/>
        <p:txBody>
          <a:bodyPr/>
          <a:lstStyle/>
          <a:p>
            <a:fld id="{1A09F6A5-A409-462A-B5D1-6E69C49AB56F}" type="slidenum">
              <a:rPr lang="en-GB" smtClean="0"/>
              <a:t>2</a:t>
            </a:fld>
            <a:endParaRPr lang="en-GB"/>
          </a:p>
        </p:txBody>
      </p:sp>
    </p:spTree>
    <p:extLst>
      <p:ext uri="{BB962C8B-B14F-4D97-AF65-F5344CB8AC3E}">
        <p14:creationId xmlns:p14="http://schemas.microsoft.com/office/powerpoint/2010/main" val="3677013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KIV that reporting</a:t>
            </a:r>
            <a:r>
              <a:rPr lang="en-GB" baseline="0" dirty="0" smtClean="0"/>
              <a:t> standards have been an issue in Private Beta to date. Our scenarios were very simple. Reporting separately on Audit research. Nina looking into final bullet point. *This will remain until the audit side of things has been worked out.</a:t>
            </a:r>
            <a:endParaRPr lang="en-GB" dirty="0"/>
          </a:p>
        </p:txBody>
      </p:sp>
      <p:sp>
        <p:nvSpPr>
          <p:cNvPr id="4" name="Slide Number Placeholder 3"/>
          <p:cNvSpPr>
            <a:spLocks noGrp="1"/>
          </p:cNvSpPr>
          <p:nvPr>
            <p:ph type="sldNum" sz="quarter" idx="10"/>
          </p:nvPr>
        </p:nvSpPr>
        <p:spPr/>
        <p:txBody>
          <a:bodyPr/>
          <a:lstStyle/>
          <a:p>
            <a:fld id="{1A09F6A5-A409-462A-B5D1-6E69C49AB56F}" type="slidenum">
              <a:rPr lang="en-GB" smtClean="0"/>
              <a:t>11</a:t>
            </a:fld>
            <a:endParaRPr lang="en-GB"/>
          </a:p>
        </p:txBody>
      </p:sp>
    </p:spTree>
    <p:extLst>
      <p:ext uri="{BB962C8B-B14F-4D97-AF65-F5344CB8AC3E}">
        <p14:creationId xmlns:p14="http://schemas.microsoft.com/office/powerpoint/2010/main" val="144121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Context that this was admittedly a small scale test but tagging confused users.</a:t>
            </a:r>
            <a:endParaRPr lang="en-GB" dirty="0"/>
          </a:p>
        </p:txBody>
      </p:sp>
      <p:sp>
        <p:nvSpPr>
          <p:cNvPr id="4" name="Slide Number Placeholder 3"/>
          <p:cNvSpPr>
            <a:spLocks noGrp="1"/>
          </p:cNvSpPr>
          <p:nvPr>
            <p:ph type="sldNum" sz="quarter" idx="10"/>
          </p:nvPr>
        </p:nvSpPr>
        <p:spPr/>
        <p:txBody>
          <a:bodyPr/>
          <a:lstStyle/>
          <a:p>
            <a:fld id="{1A09F6A5-A409-462A-B5D1-6E69C49AB56F}" type="slidenum">
              <a:rPr lang="en-GB" smtClean="0"/>
              <a:t>12</a:t>
            </a:fld>
            <a:endParaRPr lang="en-GB"/>
          </a:p>
        </p:txBody>
      </p:sp>
    </p:spTree>
    <p:extLst>
      <p:ext uri="{BB962C8B-B14F-4D97-AF65-F5344CB8AC3E}">
        <p14:creationId xmlns:p14="http://schemas.microsoft.com/office/powerpoint/2010/main" val="3645584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Green = good, amber = mixed, red</a:t>
            </a:r>
            <a:r>
              <a:rPr lang="en-GB" baseline="0" dirty="0" smtClean="0"/>
              <a:t> = didn’t </a:t>
            </a:r>
            <a:r>
              <a:rPr lang="en-GB" baseline="0" smtClean="0"/>
              <a:t>work! </a:t>
            </a:r>
            <a:r>
              <a:rPr lang="en-GB" smtClean="0"/>
              <a:t>The </a:t>
            </a:r>
            <a:r>
              <a:rPr lang="en-GB" dirty="0" smtClean="0"/>
              <a:t>supplementary need</a:t>
            </a:r>
            <a:r>
              <a:rPr lang="en-GB" baseline="0" dirty="0" smtClean="0"/>
              <a:t> here is to see what has previously been completed in Condition History, Typical Day etc.</a:t>
            </a:r>
            <a:endParaRPr lang="en-GB" dirty="0"/>
          </a:p>
        </p:txBody>
      </p:sp>
      <p:sp>
        <p:nvSpPr>
          <p:cNvPr id="4" name="Slide Number Placeholder 3"/>
          <p:cNvSpPr>
            <a:spLocks noGrp="1"/>
          </p:cNvSpPr>
          <p:nvPr>
            <p:ph type="sldNum" sz="quarter" idx="10"/>
          </p:nvPr>
        </p:nvSpPr>
        <p:spPr/>
        <p:txBody>
          <a:bodyPr/>
          <a:lstStyle/>
          <a:p>
            <a:fld id="{1A09F6A5-A409-462A-B5D1-6E69C49AB56F}" type="slidenum">
              <a:rPr lang="en-GB" smtClean="0"/>
              <a:t>13</a:t>
            </a:fld>
            <a:endParaRPr lang="en-GB"/>
          </a:p>
        </p:txBody>
      </p:sp>
    </p:spTree>
    <p:extLst>
      <p:ext uri="{BB962C8B-B14F-4D97-AF65-F5344CB8AC3E}">
        <p14:creationId xmlns:p14="http://schemas.microsoft.com/office/powerpoint/2010/main" val="2390624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Split between 2 sessions so that we could also test a non-LCWRA scenario. Mark checking</a:t>
            </a:r>
            <a:r>
              <a:rPr lang="en-GB" baseline="0" dirty="0" smtClean="0"/>
              <a:t> suggestion from National Audit that 40% of face to face assessments get curtailed. If this is the case then it’s a very significant feature that needs introducing a s a p.</a:t>
            </a:r>
            <a:endParaRPr lang="en-GB" dirty="0"/>
          </a:p>
        </p:txBody>
      </p:sp>
      <p:sp>
        <p:nvSpPr>
          <p:cNvPr id="4" name="Slide Number Placeholder 3"/>
          <p:cNvSpPr>
            <a:spLocks noGrp="1"/>
          </p:cNvSpPr>
          <p:nvPr>
            <p:ph type="sldNum" sz="quarter" idx="10"/>
          </p:nvPr>
        </p:nvSpPr>
        <p:spPr/>
        <p:txBody>
          <a:bodyPr/>
          <a:lstStyle/>
          <a:p>
            <a:fld id="{1A09F6A5-A409-462A-B5D1-6E69C49AB56F}" type="slidenum">
              <a:rPr lang="en-GB" smtClean="0"/>
              <a:t>3</a:t>
            </a:fld>
            <a:endParaRPr lang="en-GB"/>
          </a:p>
        </p:txBody>
      </p:sp>
    </p:spTree>
    <p:extLst>
      <p:ext uri="{BB962C8B-B14F-4D97-AF65-F5344CB8AC3E}">
        <p14:creationId xmlns:p14="http://schemas.microsoft.com/office/powerpoint/2010/main" val="85288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context – Salford lab</a:t>
            </a:r>
            <a:r>
              <a:rPr lang="en-GB" baseline="0" dirty="0" smtClean="0"/>
              <a:t> personas, starting scenario from midway through assessment. In Lima the practitioner line is greyed out when training successfully completed.</a:t>
            </a:r>
            <a:endParaRPr lang="en-GB" dirty="0"/>
          </a:p>
        </p:txBody>
      </p:sp>
      <p:sp>
        <p:nvSpPr>
          <p:cNvPr id="4" name="Slide Number Placeholder 3"/>
          <p:cNvSpPr>
            <a:spLocks noGrp="1"/>
          </p:cNvSpPr>
          <p:nvPr>
            <p:ph type="sldNum" sz="quarter" idx="10"/>
          </p:nvPr>
        </p:nvSpPr>
        <p:spPr/>
        <p:txBody>
          <a:bodyPr/>
          <a:lstStyle/>
          <a:p>
            <a:fld id="{1A09F6A5-A409-462A-B5D1-6E69C49AB56F}" type="slidenum">
              <a:rPr lang="en-GB" smtClean="0"/>
              <a:t>4</a:t>
            </a:fld>
            <a:endParaRPr lang="en-GB"/>
          </a:p>
        </p:txBody>
      </p:sp>
    </p:spTree>
    <p:extLst>
      <p:ext uri="{BB962C8B-B14F-4D97-AF65-F5344CB8AC3E}">
        <p14:creationId xmlns:p14="http://schemas.microsoft.com/office/powerpoint/2010/main" val="232123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t>
            </a:r>
            <a:endParaRPr lang="en-GB" dirty="0"/>
          </a:p>
        </p:txBody>
      </p:sp>
      <p:sp>
        <p:nvSpPr>
          <p:cNvPr id="4" name="Slide Number Placeholder 3"/>
          <p:cNvSpPr>
            <a:spLocks noGrp="1"/>
          </p:cNvSpPr>
          <p:nvPr>
            <p:ph type="sldNum" sz="quarter" idx="10"/>
          </p:nvPr>
        </p:nvSpPr>
        <p:spPr/>
        <p:txBody>
          <a:bodyPr/>
          <a:lstStyle/>
          <a:p>
            <a:fld id="{1A09F6A5-A409-462A-B5D1-6E69C49AB56F}" type="slidenum">
              <a:rPr lang="en-GB" smtClean="0"/>
              <a:t>5</a:t>
            </a:fld>
            <a:endParaRPr lang="en-GB"/>
          </a:p>
        </p:txBody>
      </p:sp>
    </p:spTree>
    <p:extLst>
      <p:ext uri="{BB962C8B-B14F-4D97-AF65-F5344CB8AC3E}">
        <p14:creationId xmlns:p14="http://schemas.microsoft.com/office/powerpoint/2010/main" val="412388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Same issues will be true in live when tagging introduced. Would also need sight of physical exam in appropriate cases.</a:t>
            </a:r>
            <a:endParaRPr lang="en-GB" dirty="0"/>
          </a:p>
        </p:txBody>
      </p:sp>
      <p:sp>
        <p:nvSpPr>
          <p:cNvPr id="4" name="Slide Number Placeholder 3"/>
          <p:cNvSpPr>
            <a:spLocks noGrp="1"/>
          </p:cNvSpPr>
          <p:nvPr>
            <p:ph type="sldNum" sz="quarter" idx="10"/>
          </p:nvPr>
        </p:nvSpPr>
        <p:spPr/>
        <p:txBody>
          <a:bodyPr/>
          <a:lstStyle/>
          <a:p>
            <a:fld id="{1A09F6A5-A409-462A-B5D1-6E69C49AB56F}" type="slidenum">
              <a:rPr lang="en-GB" smtClean="0"/>
              <a:t>6</a:t>
            </a:fld>
            <a:endParaRPr lang="en-GB"/>
          </a:p>
        </p:txBody>
      </p:sp>
    </p:spTree>
    <p:extLst>
      <p:ext uri="{BB962C8B-B14F-4D97-AF65-F5344CB8AC3E}">
        <p14:creationId xmlns:p14="http://schemas.microsoft.com/office/powerpoint/2010/main" val="1202235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A/B testing.</a:t>
            </a:r>
            <a:endParaRPr lang="en-GB" dirty="0"/>
          </a:p>
        </p:txBody>
      </p:sp>
      <p:sp>
        <p:nvSpPr>
          <p:cNvPr id="4" name="Slide Number Placeholder 3"/>
          <p:cNvSpPr>
            <a:spLocks noGrp="1"/>
          </p:cNvSpPr>
          <p:nvPr>
            <p:ph type="sldNum" sz="quarter" idx="10"/>
          </p:nvPr>
        </p:nvSpPr>
        <p:spPr/>
        <p:txBody>
          <a:bodyPr/>
          <a:lstStyle/>
          <a:p>
            <a:fld id="{1A09F6A5-A409-462A-B5D1-6E69C49AB56F}" type="slidenum">
              <a:rPr lang="en-GB" smtClean="0"/>
              <a:t>7</a:t>
            </a:fld>
            <a:endParaRPr lang="en-GB"/>
          </a:p>
        </p:txBody>
      </p:sp>
    </p:spTree>
    <p:extLst>
      <p:ext uri="{BB962C8B-B14F-4D97-AF65-F5344CB8AC3E}">
        <p14:creationId xmlns:p14="http://schemas.microsoft.com/office/powerpoint/2010/main" val="1351165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Nina checking exceptions to prognosis justification</a:t>
            </a:r>
            <a:endParaRPr lang="en-GB" dirty="0"/>
          </a:p>
        </p:txBody>
      </p:sp>
      <p:sp>
        <p:nvSpPr>
          <p:cNvPr id="4" name="Slide Number Placeholder 3"/>
          <p:cNvSpPr>
            <a:spLocks noGrp="1"/>
          </p:cNvSpPr>
          <p:nvPr>
            <p:ph type="sldNum" sz="quarter" idx="10"/>
          </p:nvPr>
        </p:nvSpPr>
        <p:spPr/>
        <p:txBody>
          <a:bodyPr/>
          <a:lstStyle/>
          <a:p>
            <a:fld id="{1A09F6A5-A409-462A-B5D1-6E69C49AB56F}" type="slidenum">
              <a:rPr lang="en-GB" smtClean="0"/>
              <a:t>8</a:t>
            </a:fld>
            <a:endParaRPr lang="en-GB"/>
          </a:p>
        </p:txBody>
      </p:sp>
    </p:spTree>
    <p:extLst>
      <p:ext uri="{BB962C8B-B14F-4D97-AF65-F5344CB8AC3E}">
        <p14:creationId xmlns:p14="http://schemas.microsoft.com/office/powerpoint/2010/main" val="326579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A09F6A5-A409-462A-B5D1-6E69C49AB56F}" type="slidenum">
              <a:rPr lang="en-GB" smtClean="0"/>
              <a:t>9</a:t>
            </a:fld>
            <a:endParaRPr lang="en-GB"/>
          </a:p>
        </p:txBody>
      </p:sp>
    </p:spTree>
    <p:extLst>
      <p:ext uri="{BB962C8B-B14F-4D97-AF65-F5344CB8AC3E}">
        <p14:creationId xmlns:p14="http://schemas.microsoft.com/office/powerpoint/2010/main" val="1576111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HCPs bring together</a:t>
            </a:r>
            <a:r>
              <a:rPr lang="en-GB" baseline="0" dirty="0" smtClean="0"/>
              <a:t> Condition History, Typical Day, exams and observed behaviour in PSS </a:t>
            </a:r>
            <a:endParaRPr lang="en-GB" dirty="0"/>
          </a:p>
        </p:txBody>
      </p:sp>
      <p:sp>
        <p:nvSpPr>
          <p:cNvPr id="4" name="Slide Number Placeholder 3"/>
          <p:cNvSpPr>
            <a:spLocks noGrp="1"/>
          </p:cNvSpPr>
          <p:nvPr>
            <p:ph type="sldNum" sz="quarter" idx="10"/>
          </p:nvPr>
        </p:nvSpPr>
        <p:spPr/>
        <p:txBody>
          <a:bodyPr/>
          <a:lstStyle/>
          <a:p>
            <a:fld id="{1A09F6A5-A409-462A-B5D1-6E69C49AB56F}" type="slidenum">
              <a:rPr lang="en-GB" smtClean="0"/>
              <a:t>10</a:t>
            </a:fld>
            <a:endParaRPr lang="en-GB"/>
          </a:p>
        </p:txBody>
      </p:sp>
    </p:spTree>
    <p:extLst>
      <p:ext uri="{BB962C8B-B14F-4D97-AF65-F5344CB8AC3E}">
        <p14:creationId xmlns:p14="http://schemas.microsoft.com/office/powerpoint/2010/main" val="146745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589213" y="1058487"/>
            <a:ext cx="8915399" cy="4845175"/>
          </a:xfrm>
        </p:spPr>
        <p:txBody>
          <a:bodyPr>
            <a:normAutofit/>
          </a:bodyPr>
          <a:lstStyle/>
          <a:p>
            <a:endParaRPr lang="en-GB" dirty="0" smtClean="0"/>
          </a:p>
          <a:p>
            <a:endParaRPr lang="en-GB" sz="2400" dirty="0" smtClean="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endParaRPr lang="en-GB" sz="2400" dirty="0" smtClean="0">
              <a:latin typeface="Calibri" panose="020F0502020204030204" pitchFamily="34" charset="0"/>
              <a:cs typeface="Calibri" panose="020F0502020204030204" pitchFamily="34" charset="0"/>
            </a:endParaRPr>
          </a:p>
          <a:p>
            <a:endParaRPr lang="en-GB" dirty="0" smtClean="0"/>
          </a:p>
          <a:p>
            <a:endParaRPr lang="en-GB" dirty="0" smtClean="0"/>
          </a:p>
          <a:p>
            <a:endParaRPr lang="en-GB" dirty="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484" y="1558636"/>
            <a:ext cx="7902632" cy="4969626"/>
          </a:xfrm>
          <a:prstGeom prst="rect">
            <a:avLst/>
          </a:prstGeom>
        </p:spPr>
      </p:pic>
    </p:spTree>
    <p:extLst>
      <p:ext uri="{BB962C8B-B14F-4D97-AF65-F5344CB8AC3E}">
        <p14:creationId xmlns:p14="http://schemas.microsoft.com/office/powerpoint/2010/main" val="1400458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589213" y="1058487"/>
            <a:ext cx="8915399" cy="5691448"/>
          </a:xfrm>
        </p:spPr>
        <p:txBody>
          <a:bodyPr>
            <a:normAutofit/>
          </a:bodyPr>
          <a:lstStyle/>
          <a:p>
            <a:endParaRPr lang="en-GB" sz="2800" b="1" dirty="0" smtClean="0">
              <a:solidFill>
                <a:schemeClr val="tx1"/>
              </a:solidFill>
              <a:latin typeface="Calibri" panose="020F0502020204030204" pitchFamily="34" charset="0"/>
              <a:cs typeface="Calibri" panose="020F0502020204030204" pitchFamily="34" charset="0"/>
            </a:endParaRPr>
          </a:p>
          <a:p>
            <a:r>
              <a:rPr lang="en-GB" sz="2800" b="1" dirty="0" smtClean="0">
                <a:solidFill>
                  <a:schemeClr val="tx1"/>
                </a:solidFill>
                <a:latin typeface="Calibri" panose="020F0502020204030204" pitchFamily="34" charset="0"/>
                <a:cs typeface="Calibri" panose="020F0502020204030204" pitchFamily="34" charset="0"/>
              </a:rPr>
              <a:t>Personal Summary Statement (continued) </a:t>
            </a:r>
            <a:endParaRPr lang="en-GB" sz="24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One user also pointed out that in HTDS they currently have to complete the PSS from memory and consequently “we don’t want to do both justification and PSS!”</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It transpires that users in Private Beta are using Word docs and all sorts of workarounds to complete the PSS</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Users emphasised that they would want to see all of the previous narratives at this point and not just selected statements</a:t>
            </a:r>
            <a:endParaRPr lang="en-GB" dirty="0" smtClean="0">
              <a:solidFill>
                <a:schemeClr val="tx1"/>
              </a:solidFill>
            </a:endParaRPr>
          </a:p>
          <a:p>
            <a:endParaRPr lang="en-GB" dirty="0" smtClean="0"/>
          </a:p>
          <a:p>
            <a:endParaRPr lang="en-GB" dirty="0"/>
          </a:p>
          <a:p>
            <a:endParaRPr lang="en-GB" dirty="0"/>
          </a:p>
        </p:txBody>
      </p:sp>
    </p:spTree>
    <p:extLst>
      <p:ext uri="{BB962C8B-B14F-4D97-AF65-F5344CB8AC3E}">
        <p14:creationId xmlns:p14="http://schemas.microsoft.com/office/powerpoint/2010/main" val="4125765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679172" y="1058487"/>
            <a:ext cx="5880248" cy="5691448"/>
          </a:xfrm>
        </p:spPr>
        <p:txBody>
          <a:bodyPr>
            <a:normAutofit lnSpcReduction="10000"/>
          </a:bodyPr>
          <a:lstStyle/>
          <a:p>
            <a:r>
              <a:rPr lang="en-GB" sz="2800" b="1" dirty="0" smtClean="0">
                <a:solidFill>
                  <a:schemeClr val="tx1"/>
                </a:solidFill>
                <a:latin typeface="Calibri" panose="020F0502020204030204" pitchFamily="34" charset="0"/>
                <a:cs typeface="Calibri" panose="020F0502020204030204" pitchFamily="34" charset="0"/>
              </a:rPr>
              <a:t>The report </a:t>
            </a:r>
            <a:endParaRPr lang="en-GB" sz="24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4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There were a few concerns around the report with one HCP pointing out that a standard LCWRA report would not be as detailed as the one we had shown here</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The same user also pointed out that they would have to cover all medical conditions and descriptor choices (other than the one chosen for LCWRA) otherwise they would have issues with Audit </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Still a bit of uncertainty as to whether the need to edit LCWRA choice and activity was actually a genuine requirement*</a:t>
            </a:r>
          </a:p>
          <a:p>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7919" y="2233388"/>
            <a:ext cx="4299432" cy="3258589"/>
          </a:xfrm>
          <a:prstGeom prst="rect">
            <a:avLst/>
          </a:prstGeom>
        </p:spPr>
      </p:pic>
    </p:spTree>
    <p:extLst>
      <p:ext uri="{BB962C8B-B14F-4D97-AF65-F5344CB8AC3E}">
        <p14:creationId xmlns:p14="http://schemas.microsoft.com/office/powerpoint/2010/main" val="155200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589213" y="1058487"/>
            <a:ext cx="8915399" cy="5691448"/>
          </a:xfrm>
        </p:spPr>
        <p:txBody>
          <a:bodyPr>
            <a:normAutofit fontScale="92500"/>
          </a:bodyPr>
          <a:lstStyle/>
          <a:p>
            <a:endParaRPr lang="en-GB" sz="2800" b="1" dirty="0" smtClean="0">
              <a:solidFill>
                <a:schemeClr val="tx1"/>
              </a:solidFill>
              <a:latin typeface="Calibri" panose="020F0502020204030204" pitchFamily="34" charset="0"/>
              <a:cs typeface="Calibri" panose="020F0502020204030204" pitchFamily="34" charset="0"/>
            </a:endParaRPr>
          </a:p>
          <a:p>
            <a:r>
              <a:rPr lang="en-GB" sz="2800" b="1" dirty="0" smtClean="0">
                <a:solidFill>
                  <a:schemeClr val="tx1"/>
                </a:solidFill>
                <a:latin typeface="Calibri" panose="020F0502020204030204" pitchFamily="34" charset="0"/>
                <a:cs typeface="Calibri" panose="020F0502020204030204" pitchFamily="34" charset="0"/>
              </a:rPr>
              <a:t>Conclusions </a:t>
            </a:r>
            <a:endParaRPr lang="en-GB" sz="24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Justification via tagging doesn’t work in a proceed to LCWRA scenario</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Need to remove tagging option from this flow</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Need to remove justification step from this flow as it is confused with PSS</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Possibly remove “give details” from prognosis page (subject to further checks)</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All of this is set against a backdrop of users needing access to full Condition History and Typical Day </a:t>
            </a:r>
            <a:r>
              <a:rPr lang="en-GB" sz="2400" dirty="0" err="1" smtClean="0">
                <a:solidFill>
                  <a:schemeClr val="tx1"/>
                </a:solidFill>
                <a:latin typeface="Calibri" panose="020F0502020204030204" pitchFamily="34" charset="0"/>
                <a:cs typeface="Calibri" panose="020F0502020204030204" pitchFamily="34" charset="0"/>
              </a:rPr>
              <a:t>etc</a:t>
            </a:r>
            <a:r>
              <a:rPr lang="en-GB" sz="2400" dirty="0" smtClean="0">
                <a:solidFill>
                  <a:schemeClr val="tx1"/>
                </a:solidFill>
                <a:latin typeface="Calibri" panose="020F0502020204030204" pitchFamily="34" charset="0"/>
                <a:cs typeface="Calibri" panose="020F0502020204030204" pitchFamily="34" charset="0"/>
              </a:rPr>
              <a:t> when completing the PSS/justification  </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Need to keep in view that HCPs will typically be dealing with more complex cases and sight of what they have already written is critical </a:t>
            </a:r>
          </a:p>
          <a:p>
            <a:endParaRPr lang="en-GB" dirty="0" smtClean="0"/>
          </a:p>
          <a:p>
            <a:endParaRPr lang="en-GB" dirty="0"/>
          </a:p>
          <a:p>
            <a:endParaRPr lang="en-GB" dirty="0"/>
          </a:p>
        </p:txBody>
      </p:sp>
    </p:spTree>
    <p:extLst>
      <p:ext uri="{BB962C8B-B14F-4D97-AF65-F5344CB8AC3E}">
        <p14:creationId xmlns:p14="http://schemas.microsoft.com/office/powerpoint/2010/main" val="238958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589213" y="1058487"/>
            <a:ext cx="9026438" cy="5990706"/>
          </a:xfrm>
        </p:spPr>
        <p:txBody>
          <a:bodyPr>
            <a:normAutofit/>
          </a:bodyPr>
          <a:lstStyle/>
          <a:p>
            <a:r>
              <a:rPr lang="en-GB" sz="2800" b="1" dirty="0" smtClean="0">
                <a:solidFill>
                  <a:schemeClr val="tx1"/>
                </a:solidFill>
                <a:latin typeface="Calibri" panose="020F0502020204030204" pitchFamily="34" charset="0"/>
                <a:cs typeface="Calibri" panose="020F0502020204030204" pitchFamily="34" charset="0"/>
              </a:rPr>
              <a:t>What good looks like…..</a:t>
            </a:r>
            <a:endParaRPr lang="en-GB" sz="2400" dirty="0" smtClean="0">
              <a:solidFill>
                <a:schemeClr val="tx1"/>
              </a:solidFill>
              <a:latin typeface="Calibri" panose="020F0502020204030204" pitchFamily="34" charset="0"/>
              <a:cs typeface="Calibri" panose="020F0502020204030204" pitchFamily="34" charset="0"/>
            </a:endParaRPr>
          </a:p>
          <a:p>
            <a:pPr lvl="0"/>
            <a:endParaRPr lang="en-GB" b="1" dirty="0" smtClean="0">
              <a:solidFill>
                <a:schemeClr val="tx1"/>
              </a:solidFill>
            </a:endParaRPr>
          </a:p>
          <a:p>
            <a:pPr lvl="0"/>
            <a:r>
              <a:rPr lang="en-GB" b="1" dirty="0" smtClean="0">
                <a:solidFill>
                  <a:srgbClr val="00B050"/>
                </a:solidFill>
              </a:rPr>
              <a:t>HCPs </a:t>
            </a:r>
            <a:r>
              <a:rPr lang="en-GB" b="1" dirty="0">
                <a:solidFill>
                  <a:srgbClr val="00B050"/>
                </a:solidFill>
              </a:rPr>
              <a:t>will understand that replying “no” to the guard question will take them down the standard assessment route</a:t>
            </a:r>
            <a:endParaRPr lang="en-GB" dirty="0">
              <a:solidFill>
                <a:srgbClr val="00B050"/>
              </a:solidFill>
            </a:endParaRPr>
          </a:p>
          <a:p>
            <a:pPr lvl="0"/>
            <a:r>
              <a:rPr lang="en-GB" b="1" dirty="0">
                <a:solidFill>
                  <a:srgbClr val="00B050"/>
                </a:solidFill>
              </a:rPr>
              <a:t>HCPs will understand the requirement to reference consultation with another practitioner in certain cases</a:t>
            </a:r>
            <a:endParaRPr lang="en-GB" dirty="0">
              <a:solidFill>
                <a:srgbClr val="00B050"/>
              </a:solidFill>
            </a:endParaRPr>
          </a:p>
          <a:p>
            <a:pPr lvl="0"/>
            <a:r>
              <a:rPr lang="en-GB" b="1" dirty="0">
                <a:solidFill>
                  <a:srgbClr val="FFC000"/>
                </a:solidFill>
              </a:rPr>
              <a:t>HCPs will then successfully navigate the curtailment flow through to the report</a:t>
            </a:r>
            <a:endParaRPr lang="en-GB" dirty="0">
              <a:solidFill>
                <a:srgbClr val="FFC000"/>
              </a:solidFill>
            </a:endParaRPr>
          </a:p>
          <a:p>
            <a:pPr lvl="0"/>
            <a:r>
              <a:rPr lang="en-GB" b="1" dirty="0">
                <a:solidFill>
                  <a:srgbClr val="00B050"/>
                </a:solidFill>
              </a:rPr>
              <a:t>HCPs will understand the word “curtail” and, if not, will present us with more meaningful alternatives</a:t>
            </a:r>
            <a:endParaRPr lang="en-GB" dirty="0">
              <a:solidFill>
                <a:srgbClr val="00B050"/>
              </a:solidFill>
            </a:endParaRPr>
          </a:p>
          <a:p>
            <a:pPr lvl="0"/>
            <a:r>
              <a:rPr lang="en-GB" b="1" dirty="0">
                <a:solidFill>
                  <a:srgbClr val="00B050"/>
                </a:solidFill>
              </a:rPr>
              <a:t>HCPs will tag statements without prompting</a:t>
            </a:r>
            <a:endParaRPr lang="en-GB" dirty="0">
              <a:solidFill>
                <a:srgbClr val="00B050"/>
              </a:solidFill>
            </a:endParaRPr>
          </a:p>
          <a:p>
            <a:pPr lvl="0"/>
            <a:r>
              <a:rPr lang="en-GB" b="1" dirty="0">
                <a:solidFill>
                  <a:srgbClr val="FFC000"/>
                </a:solidFill>
              </a:rPr>
              <a:t>HCPs will spot the surfaced tagged statements (or hit the hyperlink) and use them as an aide memoire to help them complete their justification for LCWRA</a:t>
            </a:r>
            <a:endParaRPr lang="en-GB" dirty="0">
              <a:solidFill>
                <a:srgbClr val="FFC000"/>
              </a:solidFill>
            </a:endParaRPr>
          </a:p>
          <a:p>
            <a:pPr lvl="0"/>
            <a:r>
              <a:rPr lang="en-GB" b="1" dirty="0">
                <a:solidFill>
                  <a:srgbClr val="FF0000"/>
                </a:solidFill>
              </a:rPr>
              <a:t>We will see that using tagged statements can help HCPs complete the justification for the chosen descriptor</a:t>
            </a:r>
            <a:endParaRPr lang="en-GB" dirty="0">
              <a:solidFill>
                <a:srgbClr val="FF0000"/>
              </a:solidFill>
            </a:endParaRPr>
          </a:p>
          <a:p>
            <a:pPr lvl="0"/>
            <a:r>
              <a:rPr lang="en-GB" b="1" dirty="0">
                <a:solidFill>
                  <a:srgbClr val="FF0000"/>
                </a:solidFill>
              </a:rPr>
              <a:t>HCPs will complete PSS without confusion and without unnecessary duplication</a:t>
            </a:r>
            <a:endParaRPr lang="en-GB" dirty="0">
              <a:solidFill>
                <a:srgbClr val="FF0000"/>
              </a:solidFill>
            </a:endParaRPr>
          </a:p>
          <a:p>
            <a:endParaRPr lang="en-GB" dirty="0"/>
          </a:p>
        </p:txBody>
      </p:sp>
    </p:spTree>
    <p:extLst>
      <p:ext uri="{BB962C8B-B14F-4D97-AF65-F5344CB8AC3E}">
        <p14:creationId xmlns:p14="http://schemas.microsoft.com/office/powerpoint/2010/main" val="58301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589213" y="1058487"/>
            <a:ext cx="8915399" cy="4845175"/>
          </a:xfrm>
        </p:spPr>
        <p:txBody>
          <a:bodyPr>
            <a:normAutofit fontScale="92500"/>
          </a:bodyPr>
          <a:lstStyle/>
          <a:p>
            <a:endParaRPr lang="en-GB" dirty="0" smtClean="0"/>
          </a:p>
          <a:p>
            <a:r>
              <a:rPr lang="en-GB" sz="2800" b="1" dirty="0" smtClean="0">
                <a:solidFill>
                  <a:schemeClr val="tx1"/>
                </a:solidFill>
                <a:latin typeface="Calibri" panose="020F0502020204030204" pitchFamily="34" charset="0"/>
                <a:cs typeface="Calibri" panose="020F0502020204030204" pitchFamily="34" charset="0"/>
              </a:rPr>
              <a:t>What were we researching?</a:t>
            </a:r>
          </a:p>
          <a:p>
            <a:pPr marL="342900" indent="-34290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Curtailed assessment scenarios</a:t>
            </a:r>
          </a:p>
          <a:p>
            <a:pPr marL="342900" indent="-34290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New “guard question” to determine LCWRA or other assessment route</a:t>
            </a:r>
          </a:p>
          <a:p>
            <a:pPr marL="342900" indent="-342900">
              <a:buFont typeface="Arial" panose="020B0604020202020204" pitchFamily="34" charset="0"/>
              <a:buChar char="•"/>
            </a:pPr>
            <a:r>
              <a:rPr lang="en-GB" sz="2400" dirty="0">
                <a:solidFill>
                  <a:schemeClr val="tx1"/>
                </a:solidFill>
                <a:latin typeface="Calibri" panose="020F0502020204030204" pitchFamily="34" charset="0"/>
                <a:cs typeface="Calibri" panose="020F0502020204030204" pitchFamily="34" charset="0"/>
              </a:rPr>
              <a:t>Introducing </a:t>
            </a:r>
            <a:r>
              <a:rPr lang="en-GB" sz="2400" dirty="0" smtClean="0">
                <a:solidFill>
                  <a:schemeClr val="tx1"/>
                </a:solidFill>
                <a:latin typeface="Calibri" panose="020F0502020204030204" pitchFamily="34" charset="0"/>
                <a:cs typeface="Calibri" panose="020F0502020204030204" pitchFamily="34" charset="0"/>
              </a:rPr>
              <a:t>a new </a:t>
            </a:r>
            <a:r>
              <a:rPr lang="en-GB" sz="2400" dirty="0">
                <a:solidFill>
                  <a:schemeClr val="tx1"/>
                </a:solidFill>
                <a:latin typeface="Calibri" panose="020F0502020204030204" pitchFamily="34" charset="0"/>
                <a:cs typeface="Calibri" panose="020F0502020204030204" pitchFamily="34" charset="0"/>
              </a:rPr>
              <a:t>field for referencing senior HCP in LCWRA sign </a:t>
            </a:r>
            <a:r>
              <a:rPr lang="en-GB" sz="2400" dirty="0" smtClean="0">
                <a:solidFill>
                  <a:schemeClr val="tx1"/>
                </a:solidFill>
                <a:latin typeface="Calibri" panose="020F0502020204030204" pitchFamily="34" charset="0"/>
                <a:cs typeface="Calibri" panose="020F0502020204030204" pitchFamily="34" charset="0"/>
              </a:rPr>
              <a:t>off</a:t>
            </a:r>
          </a:p>
          <a:p>
            <a:pPr marL="342900" indent="-34290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Further test to see if </a:t>
            </a:r>
            <a:r>
              <a:rPr lang="en-GB" sz="2400" dirty="0">
                <a:solidFill>
                  <a:schemeClr val="tx1"/>
                </a:solidFill>
                <a:latin typeface="Calibri" panose="020F0502020204030204" pitchFamily="34" charset="0"/>
                <a:cs typeface="Calibri" panose="020F0502020204030204" pitchFamily="34" charset="0"/>
              </a:rPr>
              <a:t>tagged statements for chosen descriptor would </a:t>
            </a:r>
            <a:r>
              <a:rPr lang="en-GB" sz="2400" dirty="0" smtClean="0">
                <a:solidFill>
                  <a:schemeClr val="tx1"/>
                </a:solidFill>
                <a:latin typeface="Calibri" panose="020F0502020204030204" pitchFamily="34" charset="0"/>
                <a:cs typeface="Calibri" panose="020F0502020204030204" pitchFamily="34" charset="0"/>
              </a:rPr>
              <a:t>help in “proceed to LCWRA” scenario </a:t>
            </a:r>
            <a:r>
              <a:rPr lang="en-GB" sz="2400" dirty="0">
                <a:solidFill>
                  <a:schemeClr val="tx1"/>
                </a:solidFill>
                <a:latin typeface="Calibri" panose="020F0502020204030204" pitchFamily="34" charset="0"/>
                <a:cs typeface="Calibri" panose="020F0502020204030204" pitchFamily="34" charset="0"/>
              </a:rPr>
              <a:t>and maybe reduce confusion between the curtailment justification and the Personal Summary Statement (PSS</a:t>
            </a:r>
            <a:r>
              <a:rPr lang="en-GB" sz="2400" dirty="0" smtClean="0">
                <a:solidFill>
                  <a:schemeClr val="tx1"/>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Trialling two versions of “surfacing” tagged statements to help complete the subsequent justification</a:t>
            </a:r>
          </a:p>
          <a:p>
            <a:pPr marL="342900" indent="-34290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Utilising assessment prototype version 0.5 scenarios 1, 2 and 3</a:t>
            </a:r>
          </a:p>
          <a:p>
            <a:endParaRPr lang="en-GB" sz="2400" dirty="0" smtClean="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endParaRPr lang="en-GB" sz="2400" dirty="0" smtClean="0">
              <a:latin typeface="Calibri" panose="020F0502020204030204" pitchFamily="34" charset="0"/>
              <a:cs typeface="Calibri" panose="020F0502020204030204" pitchFamily="34" charset="0"/>
            </a:endParaRPr>
          </a:p>
          <a:p>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231271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589213" y="1058487"/>
            <a:ext cx="8915399" cy="4845175"/>
          </a:xfrm>
        </p:spPr>
        <p:txBody>
          <a:bodyPr>
            <a:normAutofit/>
          </a:bodyPr>
          <a:lstStyle/>
          <a:p>
            <a:endParaRPr lang="en-GB" dirty="0" smtClean="0"/>
          </a:p>
          <a:p>
            <a:r>
              <a:rPr lang="en-GB" sz="2800" b="1" dirty="0" smtClean="0">
                <a:solidFill>
                  <a:schemeClr val="tx1"/>
                </a:solidFill>
                <a:latin typeface="Calibri" panose="020F0502020204030204" pitchFamily="34" charset="0"/>
                <a:cs typeface="Calibri" panose="020F0502020204030204" pitchFamily="34" charset="0"/>
              </a:rPr>
              <a:t>Who did we research with?</a:t>
            </a:r>
          </a:p>
          <a:p>
            <a:pPr marL="342900" indent="-34290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5 x experienced HCPs from a variety of backgrounds including one new to the research and who had previously helped in plastic surgery</a:t>
            </a:r>
          </a:p>
          <a:p>
            <a:pPr marL="342900" indent="-34290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All of the HCPs had some experience of using the live HTDS service</a:t>
            </a:r>
          </a:p>
          <a:p>
            <a:pPr marL="342900" indent="-34290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The HCPs confirmed that proceed to LCWRA had already been an issue in “live” and welcomed the prototype development</a:t>
            </a:r>
          </a:p>
          <a:p>
            <a:pPr marL="342900" indent="-34290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“It would be good if you could justify the descriptor without the PSS”</a:t>
            </a:r>
            <a:endParaRPr lang="en-GB" sz="2400" dirty="0">
              <a:latin typeface="Calibri" panose="020F0502020204030204" pitchFamily="34" charset="0"/>
              <a:cs typeface="Calibri" panose="020F0502020204030204" pitchFamily="34" charset="0"/>
            </a:endParaRPr>
          </a:p>
          <a:p>
            <a:endParaRPr lang="en-GB" sz="2400" dirty="0" smtClean="0">
              <a:latin typeface="Calibri" panose="020F0502020204030204" pitchFamily="34" charset="0"/>
              <a:cs typeface="Calibri" panose="020F0502020204030204" pitchFamily="34" charset="0"/>
            </a:endParaRPr>
          </a:p>
          <a:p>
            <a:endParaRPr lang="en-GB" dirty="0" smtClean="0"/>
          </a:p>
          <a:p>
            <a:endParaRPr lang="en-GB" dirty="0" smtClean="0"/>
          </a:p>
          <a:p>
            <a:endParaRPr lang="en-GB" dirty="0"/>
          </a:p>
          <a:p>
            <a:endParaRPr lang="en-GB" dirty="0"/>
          </a:p>
        </p:txBody>
      </p:sp>
    </p:spTree>
    <p:extLst>
      <p:ext uri="{BB962C8B-B14F-4D97-AF65-F5344CB8AC3E}">
        <p14:creationId xmlns:p14="http://schemas.microsoft.com/office/powerpoint/2010/main" val="177862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679172" y="1058487"/>
            <a:ext cx="6450676" cy="5098473"/>
          </a:xfrm>
        </p:spPr>
        <p:txBody>
          <a:bodyPr>
            <a:normAutofit fontScale="85000" lnSpcReduction="20000"/>
          </a:bodyPr>
          <a:lstStyle/>
          <a:p>
            <a:endParaRPr lang="en-GB" sz="2800" b="1" dirty="0" smtClean="0">
              <a:solidFill>
                <a:schemeClr val="tx1"/>
              </a:solidFill>
              <a:latin typeface="Calibri" panose="020F0502020204030204" pitchFamily="34" charset="0"/>
              <a:cs typeface="Calibri" panose="020F0502020204030204" pitchFamily="34" charset="0"/>
            </a:endParaRPr>
          </a:p>
          <a:p>
            <a:r>
              <a:rPr lang="en-GB" sz="3000" b="1" dirty="0" smtClean="0">
                <a:solidFill>
                  <a:schemeClr val="tx1"/>
                </a:solidFill>
                <a:latin typeface="Calibri" panose="020F0502020204030204" pitchFamily="34" charset="0"/>
                <a:cs typeface="Calibri" panose="020F0502020204030204" pitchFamily="34" charset="0"/>
              </a:rPr>
              <a:t>Make Recommendation and “Guard Question”</a:t>
            </a:r>
          </a:p>
          <a:p>
            <a:endParaRPr lang="en-GB" dirty="0" smtClean="0"/>
          </a:p>
          <a:p>
            <a:pPr marL="285750" indent="-285750">
              <a:buFont typeface="Arial" panose="020B0604020202020204" pitchFamily="34" charset="0"/>
              <a:buChar char="•"/>
            </a:pPr>
            <a:r>
              <a:rPr lang="en-GB" sz="2600" dirty="0" smtClean="0">
                <a:solidFill>
                  <a:schemeClr val="tx1"/>
                </a:solidFill>
                <a:latin typeface="Calibri" panose="020F0502020204030204" pitchFamily="34" charset="0"/>
                <a:cs typeface="Calibri" panose="020F0502020204030204" pitchFamily="34" charset="0"/>
              </a:rPr>
              <a:t>All users advanced successfully through this section</a:t>
            </a:r>
          </a:p>
          <a:p>
            <a:pPr marL="285750" indent="-285750">
              <a:buFont typeface="Arial" panose="020B0604020202020204" pitchFamily="34" charset="0"/>
              <a:buChar char="•"/>
            </a:pPr>
            <a:r>
              <a:rPr lang="en-GB" sz="2600" dirty="0" smtClean="0">
                <a:solidFill>
                  <a:schemeClr val="tx1"/>
                </a:solidFill>
                <a:latin typeface="Calibri" panose="020F0502020204030204" pitchFamily="34" charset="0"/>
                <a:cs typeface="Calibri" panose="020F0502020204030204" pitchFamily="34" charset="0"/>
              </a:rPr>
              <a:t>Some slight issues with scrolling but users were still able to move on</a:t>
            </a:r>
          </a:p>
          <a:p>
            <a:pPr marL="285750" indent="-285750">
              <a:buFont typeface="Arial" panose="020B0604020202020204" pitchFamily="34" charset="0"/>
              <a:buChar char="•"/>
            </a:pPr>
            <a:r>
              <a:rPr lang="en-GB" sz="2600" dirty="0" smtClean="0">
                <a:solidFill>
                  <a:schemeClr val="tx1"/>
                </a:solidFill>
                <a:latin typeface="Calibri" panose="020F0502020204030204" pitchFamily="34" charset="0"/>
                <a:cs typeface="Calibri" panose="020F0502020204030204" pitchFamily="34" charset="0"/>
              </a:rPr>
              <a:t>All users also understood the “practitioner consulted” box though it would not apply in their case</a:t>
            </a:r>
          </a:p>
          <a:p>
            <a:pPr marL="285750" indent="-285750">
              <a:buFont typeface="Arial" panose="020B0604020202020204" pitchFamily="34" charset="0"/>
              <a:buChar char="•"/>
            </a:pPr>
            <a:r>
              <a:rPr lang="en-GB" sz="2600" dirty="0" smtClean="0">
                <a:solidFill>
                  <a:schemeClr val="tx1"/>
                </a:solidFill>
                <a:latin typeface="Calibri" panose="020F0502020204030204" pitchFamily="34" charset="0"/>
                <a:cs typeface="Calibri" panose="020F0502020204030204" pitchFamily="34" charset="0"/>
              </a:rPr>
              <a:t>Users understood the word “practitioner” but suggested that Customer Service Desk (or CSD) would probably make more sense in a CHDA context</a:t>
            </a:r>
          </a:p>
          <a:p>
            <a:pPr marL="285750" indent="-285750">
              <a:buFont typeface="Arial" panose="020B0604020202020204" pitchFamily="34" charset="0"/>
              <a:buChar char="•"/>
            </a:pPr>
            <a:r>
              <a:rPr lang="en-GB" sz="2600" dirty="0" smtClean="0">
                <a:solidFill>
                  <a:schemeClr val="tx1"/>
                </a:solidFill>
                <a:latin typeface="Calibri" panose="020F0502020204030204" pitchFamily="34" charset="0"/>
                <a:cs typeface="Calibri" panose="020F0502020204030204" pitchFamily="34" charset="0"/>
              </a:rPr>
              <a:t>2 of the users were given a non-LCWRA scenario and chose the correct route from this page</a:t>
            </a:r>
          </a:p>
          <a:p>
            <a:pPr marL="285750" indent="-285750">
              <a:buFont typeface="Arial" panose="020B0604020202020204" pitchFamily="34" charset="0"/>
              <a:buChar char="•"/>
            </a:pPr>
            <a:endParaRPr lang="en-GB" sz="2400" dirty="0">
              <a:solidFill>
                <a:schemeClr val="tx1"/>
              </a:solidFill>
              <a:latin typeface="Calibri" panose="020F0502020204030204" pitchFamily="34" charset="0"/>
              <a:cs typeface="Calibri" panose="020F0502020204030204" pitchFamily="34" charset="0"/>
            </a:endParaRPr>
          </a:p>
          <a:p>
            <a:endParaRPr lang="en-GB" dirty="0" smtClean="0">
              <a:solidFill>
                <a:schemeClr val="tx1"/>
              </a:solidFill>
            </a:endParaRPr>
          </a:p>
          <a:p>
            <a:endParaRPr lang="en-GB" dirty="0" smtClean="0"/>
          </a:p>
          <a:p>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7293" y="1058487"/>
            <a:ext cx="3894707" cy="266007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7293" y="3876130"/>
            <a:ext cx="3894707" cy="2821157"/>
          </a:xfrm>
          <a:prstGeom prst="rect">
            <a:avLst/>
          </a:prstGeom>
        </p:spPr>
      </p:pic>
    </p:spTree>
    <p:extLst>
      <p:ext uri="{BB962C8B-B14F-4D97-AF65-F5344CB8AC3E}">
        <p14:creationId xmlns:p14="http://schemas.microsoft.com/office/powerpoint/2010/main" val="409630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327564" y="1058487"/>
            <a:ext cx="5425439" cy="4845175"/>
          </a:xfrm>
        </p:spPr>
        <p:txBody>
          <a:bodyPr>
            <a:normAutofit fontScale="92500" lnSpcReduction="10000"/>
          </a:bodyPr>
          <a:lstStyle/>
          <a:p>
            <a:endParaRPr lang="en-GB" sz="2800" b="1" dirty="0" smtClean="0">
              <a:solidFill>
                <a:schemeClr val="tx1"/>
              </a:solidFill>
              <a:latin typeface="Calibri" panose="020F0502020204030204" pitchFamily="34" charset="0"/>
              <a:cs typeface="Calibri" panose="020F0502020204030204" pitchFamily="34" charset="0"/>
            </a:endParaRPr>
          </a:p>
          <a:p>
            <a:r>
              <a:rPr lang="en-GB" sz="2800" b="1" dirty="0" smtClean="0">
                <a:solidFill>
                  <a:schemeClr val="tx1"/>
                </a:solidFill>
                <a:latin typeface="Calibri" panose="020F0502020204030204" pitchFamily="34" charset="0"/>
                <a:cs typeface="Calibri" panose="020F0502020204030204" pitchFamily="34" charset="0"/>
              </a:rPr>
              <a:t>Why do you want to curtail?</a:t>
            </a:r>
          </a:p>
          <a:p>
            <a:pPr marL="285750" indent="-285750">
              <a:buFont typeface="Arial" panose="020B0604020202020204" pitchFamily="34" charset="0"/>
              <a:buChar char="•"/>
            </a:pPr>
            <a:endParaRPr lang="en-GB" sz="24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Users flew through this page</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There were no issues with the options presented and the language used</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Users successfully chose the functional descriptor that the scenarios had been constructed around</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HCPs agreed that “treat as” scenarios are rare but the same reporting principles apply</a:t>
            </a:r>
          </a:p>
          <a:p>
            <a:pPr marL="285750" indent="-285750">
              <a:buFont typeface="Arial" panose="020B0604020202020204" pitchFamily="34" charset="0"/>
              <a:buChar char="•"/>
            </a:pPr>
            <a:endParaRPr lang="en-GB" sz="24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endParaRPr lang="en-GB" dirty="0" smtClean="0"/>
          </a:p>
          <a:p>
            <a:endParaRPr lang="en-GB" dirty="0" smtClean="0"/>
          </a:p>
          <a:p>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4651" y="509847"/>
            <a:ext cx="3903819" cy="349537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4651" y="3850409"/>
            <a:ext cx="3881674" cy="2850903"/>
          </a:xfrm>
          <a:prstGeom prst="rect">
            <a:avLst/>
          </a:prstGeom>
        </p:spPr>
      </p:pic>
    </p:spTree>
    <p:extLst>
      <p:ext uri="{BB962C8B-B14F-4D97-AF65-F5344CB8AC3E}">
        <p14:creationId xmlns:p14="http://schemas.microsoft.com/office/powerpoint/2010/main" val="270026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972888" y="1058487"/>
            <a:ext cx="6168043" cy="4845175"/>
          </a:xfrm>
        </p:spPr>
        <p:txBody>
          <a:bodyPr>
            <a:normAutofit fontScale="47500" lnSpcReduction="20000"/>
          </a:bodyPr>
          <a:lstStyle/>
          <a:p>
            <a:endParaRPr lang="en-GB" sz="2800" b="1" dirty="0" smtClean="0">
              <a:solidFill>
                <a:schemeClr val="tx1"/>
              </a:solidFill>
              <a:latin typeface="Calibri" panose="020F0502020204030204" pitchFamily="34" charset="0"/>
              <a:cs typeface="Calibri" panose="020F0502020204030204" pitchFamily="34" charset="0"/>
            </a:endParaRPr>
          </a:p>
          <a:p>
            <a:r>
              <a:rPr lang="en-GB" sz="5100" b="1" dirty="0" smtClean="0">
                <a:solidFill>
                  <a:schemeClr val="tx1"/>
                </a:solidFill>
                <a:latin typeface="Calibri" panose="020F0502020204030204" pitchFamily="34" charset="0"/>
                <a:cs typeface="Calibri" panose="020F0502020204030204" pitchFamily="34" charset="0"/>
              </a:rPr>
              <a:t>Tagging statements</a:t>
            </a:r>
          </a:p>
          <a:p>
            <a:endParaRPr lang="en-GB" sz="24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3600" dirty="0" smtClean="0">
                <a:solidFill>
                  <a:schemeClr val="tx1"/>
                </a:solidFill>
                <a:latin typeface="Calibri" panose="020F0502020204030204" pitchFamily="34" charset="0"/>
                <a:cs typeface="Calibri" panose="020F0502020204030204" pitchFamily="34" charset="0"/>
              </a:rPr>
              <a:t>Users recognised where the statements had originated from despite not having completed the assessment themselves</a:t>
            </a:r>
          </a:p>
          <a:p>
            <a:pPr marL="285750" indent="-285750">
              <a:buFont typeface="Arial" panose="020B0604020202020204" pitchFamily="34" charset="0"/>
              <a:buChar char="•"/>
            </a:pPr>
            <a:r>
              <a:rPr lang="en-GB" sz="3600" dirty="0" smtClean="0">
                <a:solidFill>
                  <a:schemeClr val="tx1"/>
                </a:solidFill>
                <a:latin typeface="Calibri" panose="020F0502020204030204" pitchFamily="34" charset="0"/>
                <a:cs typeface="Calibri" panose="020F0502020204030204" pitchFamily="34" charset="0"/>
              </a:rPr>
              <a:t>One user was specifically looking to capture the “3 pieces of evidence” that would support the recommendation</a:t>
            </a:r>
          </a:p>
          <a:p>
            <a:pPr marL="285750" indent="-285750">
              <a:buFont typeface="Arial" panose="020B0604020202020204" pitchFamily="34" charset="0"/>
              <a:buChar char="•"/>
            </a:pPr>
            <a:r>
              <a:rPr lang="en-GB" sz="3600" dirty="0" smtClean="0">
                <a:solidFill>
                  <a:schemeClr val="tx1"/>
                </a:solidFill>
                <a:latin typeface="Calibri" panose="020F0502020204030204" pitchFamily="34" charset="0"/>
                <a:cs typeface="Calibri" panose="020F0502020204030204" pitchFamily="34" charset="0"/>
              </a:rPr>
              <a:t>The same user was enthused about this but added “it would be good if I don’t have to repeat these and it saves me time later on”</a:t>
            </a:r>
          </a:p>
          <a:p>
            <a:pPr marL="285750" indent="-285750">
              <a:buFont typeface="Arial" panose="020B0604020202020204" pitchFamily="34" charset="0"/>
              <a:buChar char="•"/>
            </a:pPr>
            <a:r>
              <a:rPr lang="en-GB" sz="3600" dirty="0" smtClean="0">
                <a:solidFill>
                  <a:schemeClr val="tx1"/>
                </a:solidFill>
                <a:latin typeface="Calibri" panose="020F0502020204030204" pitchFamily="34" charset="0"/>
                <a:cs typeface="Calibri" panose="020F0502020204030204" pitchFamily="34" charset="0"/>
              </a:rPr>
              <a:t>All users actually tagged more than 3 statements though it perhaps needs to be clearer that you can select multiple statements</a:t>
            </a:r>
          </a:p>
          <a:p>
            <a:pPr marL="285750" indent="-285750">
              <a:buFont typeface="Arial" panose="020B0604020202020204" pitchFamily="34" charset="0"/>
              <a:buChar char="•"/>
            </a:pPr>
            <a:r>
              <a:rPr lang="en-GB" sz="3600" dirty="0" smtClean="0">
                <a:solidFill>
                  <a:schemeClr val="tx1"/>
                </a:solidFill>
                <a:latin typeface="Calibri" panose="020F0502020204030204" pitchFamily="34" charset="0"/>
                <a:cs typeface="Calibri" panose="020F0502020204030204" pitchFamily="34" charset="0"/>
              </a:rPr>
              <a:t>One user pointed out that she would expect to see evidence of mental health examination on her particular case (David Lowe)</a:t>
            </a:r>
          </a:p>
          <a:p>
            <a:pPr marL="285750" indent="-285750">
              <a:buFont typeface="Arial" panose="020B0604020202020204" pitchFamily="34" charset="0"/>
              <a:buChar char="•"/>
            </a:pPr>
            <a:r>
              <a:rPr lang="en-GB" sz="3600" dirty="0" smtClean="0">
                <a:solidFill>
                  <a:schemeClr val="tx1"/>
                </a:solidFill>
                <a:latin typeface="Calibri" panose="020F0502020204030204" pitchFamily="34" charset="0"/>
                <a:cs typeface="Calibri" panose="020F0502020204030204" pitchFamily="34" charset="0"/>
              </a:rPr>
              <a:t>The tagging feature ultimately confused users but this confusion only became clear as the following pages were revealed</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endParaRPr lang="en-GB" dirty="0" smtClean="0"/>
          </a:p>
          <a:p>
            <a:endParaRPr lang="en-GB" dirty="0" smtClean="0"/>
          </a:p>
          <a:p>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5365" y="1690254"/>
            <a:ext cx="3583173" cy="3485805"/>
          </a:xfrm>
          <a:prstGeom prst="rect">
            <a:avLst/>
          </a:prstGeom>
        </p:spPr>
      </p:pic>
    </p:spTree>
    <p:extLst>
      <p:ext uri="{BB962C8B-B14F-4D97-AF65-F5344CB8AC3E}">
        <p14:creationId xmlns:p14="http://schemas.microsoft.com/office/powerpoint/2010/main" val="101069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211185" y="1058487"/>
            <a:ext cx="6345382" cy="5358938"/>
          </a:xfrm>
        </p:spPr>
        <p:txBody>
          <a:bodyPr>
            <a:normAutofit fontScale="77500" lnSpcReduction="20000"/>
          </a:bodyPr>
          <a:lstStyle/>
          <a:p>
            <a:endParaRPr lang="en-GB" sz="2800" b="1" dirty="0" smtClean="0">
              <a:solidFill>
                <a:schemeClr val="tx1"/>
              </a:solidFill>
              <a:latin typeface="Calibri" panose="020F0502020204030204" pitchFamily="34" charset="0"/>
              <a:cs typeface="Calibri" panose="020F0502020204030204" pitchFamily="34" charset="0"/>
            </a:endParaRPr>
          </a:p>
          <a:p>
            <a:r>
              <a:rPr lang="en-GB" sz="2800" b="1" dirty="0" smtClean="0">
                <a:solidFill>
                  <a:schemeClr val="tx1"/>
                </a:solidFill>
                <a:latin typeface="Calibri" panose="020F0502020204030204" pitchFamily="34" charset="0"/>
                <a:cs typeface="Calibri" panose="020F0502020204030204" pitchFamily="34" charset="0"/>
              </a:rPr>
              <a:t>Write your justification</a:t>
            </a:r>
          </a:p>
          <a:p>
            <a:pPr marL="285750" indent="-285750">
              <a:buFont typeface="Arial" panose="020B0604020202020204" pitchFamily="34" charset="0"/>
              <a:buChar char="•"/>
            </a:pPr>
            <a:endParaRPr lang="en-GB" sz="24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Of the two methods of accessing previously tagged statements, users preferred having the statements in view. They struggled with the hyperlink version</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That said, it quickly became apparent that users wanted to cut and paste from the surfaced statements into the justification box</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Users believed that they were effectively now completing the Personal Summary Statement (PSS)</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“I feel like I’m doing the PSS!”</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This being the case, users now expressed frustration that they couldn’t have access in screen to the full Condition History and Typical Day (as opposed to the tagged statements)</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Based on this session, users need access to the previous boxes when completing their justification/PSS</a:t>
            </a:r>
          </a:p>
          <a:p>
            <a:pPr marL="285750" indent="-285750">
              <a:buFont typeface="Arial" panose="020B0604020202020204" pitchFamily="34" charset="0"/>
              <a:buChar char="•"/>
            </a:pPr>
            <a:endParaRPr lang="en-GB" sz="24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endParaRPr lang="en-GB" dirty="0" smtClean="0"/>
          </a:p>
          <a:p>
            <a:endParaRPr lang="en-GB" dirty="0" smtClean="0"/>
          </a:p>
          <a:p>
            <a:endParaRPr lang="en-GB" dirty="0"/>
          </a:p>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7063" y="2432858"/>
            <a:ext cx="3718560" cy="3541222"/>
          </a:xfrm>
          <a:prstGeom prst="rect">
            <a:avLst/>
          </a:prstGeom>
        </p:spPr>
      </p:pic>
    </p:spTree>
    <p:extLst>
      <p:ext uri="{BB962C8B-B14F-4D97-AF65-F5344CB8AC3E}">
        <p14:creationId xmlns:p14="http://schemas.microsoft.com/office/powerpoint/2010/main" val="2188070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967346" y="1058487"/>
            <a:ext cx="6666808" cy="5691448"/>
          </a:xfrm>
        </p:spPr>
        <p:txBody>
          <a:bodyPr>
            <a:normAutofit fontScale="92500" lnSpcReduction="20000"/>
          </a:bodyPr>
          <a:lstStyle/>
          <a:p>
            <a:endParaRPr lang="en-GB" sz="2800" b="1" dirty="0" smtClean="0">
              <a:solidFill>
                <a:schemeClr val="tx1"/>
              </a:solidFill>
              <a:latin typeface="Calibri" panose="020F0502020204030204" pitchFamily="34" charset="0"/>
              <a:cs typeface="Calibri" panose="020F0502020204030204" pitchFamily="34" charset="0"/>
            </a:endParaRPr>
          </a:p>
          <a:p>
            <a:r>
              <a:rPr lang="en-GB" sz="2800" b="1" dirty="0" smtClean="0">
                <a:solidFill>
                  <a:schemeClr val="tx1"/>
                </a:solidFill>
                <a:latin typeface="Calibri" panose="020F0502020204030204" pitchFamily="34" charset="0"/>
                <a:cs typeface="Calibri" panose="020F0502020204030204" pitchFamily="34" charset="0"/>
              </a:rPr>
              <a:t>Prognosis</a:t>
            </a:r>
          </a:p>
          <a:p>
            <a:pPr marL="285750" indent="-285750">
              <a:buFont typeface="Arial" panose="020B0604020202020204" pitchFamily="34" charset="0"/>
              <a:buChar char="•"/>
            </a:pPr>
            <a:endParaRPr lang="en-GB" sz="24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Users were slightly confused by the justification box on a curtailment case, especially for a physical descriptor</a:t>
            </a:r>
          </a:p>
          <a:p>
            <a:pPr marL="285750" indent="-285750">
              <a:buFont typeface="Arial" panose="020B0604020202020204" pitchFamily="34" charset="0"/>
              <a:buChar char="•"/>
            </a:pPr>
            <a:r>
              <a:rPr lang="en-GB" sz="2400" dirty="0">
                <a:solidFill>
                  <a:schemeClr val="tx1"/>
                </a:solidFill>
                <a:latin typeface="Calibri" panose="020F0502020204030204" pitchFamily="34" charset="0"/>
                <a:cs typeface="Calibri" panose="020F0502020204030204" pitchFamily="34" charset="0"/>
              </a:rPr>
              <a:t>Users felt that prognosis justification on curtail cases was exceptional with one possible example being imminent surgery where recovery could be reasonably expected, however this was very rare </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One user emphasised that you would only really justify on risk cases </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The same user said they might put something in here about the level of medication</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Another user said that she felt obliged to put something in the blank box or it may get picked up by Audit</a:t>
            </a:r>
          </a:p>
          <a:p>
            <a:pPr marL="285750" indent="-285750">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a:p>
            <a:endParaRPr lang="en-GB" dirty="0" smtClean="0"/>
          </a:p>
          <a:p>
            <a:endParaRPr lang="en-GB" dirty="0" smtClean="0"/>
          </a:p>
          <a:p>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1024" y="2426665"/>
            <a:ext cx="3513513" cy="3498190"/>
          </a:xfrm>
          <a:prstGeom prst="rect">
            <a:avLst/>
          </a:prstGeom>
        </p:spPr>
      </p:pic>
    </p:spTree>
    <p:extLst>
      <p:ext uri="{BB962C8B-B14F-4D97-AF65-F5344CB8AC3E}">
        <p14:creationId xmlns:p14="http://schemas.microsoft.com/office/powerpoint/2010/main" val="429048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72044"/>
            <a:ext cx="8915399" cy="986443"/>
          </a:xfrm>
        </p:spPr>
        <p:txBody>
          <a:bodyPr>
            <a:noAutofit/>
          </a:bodyPr>
          <a:lstStyle/>
          <a:p>
            <a:r>
              <a:rPr lang="en-GB" sz="3200" b="1" dirty="0" smtClean="0">
                <a:solidFill>
                  <a:schemeClr val="tx1"/>
                </a:solidFill>
                <a:latin typeface="Calibri" panose="020F0502020204030204" pitchFamily="34" charset="0"/>
                <a:cs typeface="Calibri" panose="020F0502020204030204" pitchFamily="34" charset="0"/>
              </a:rPr>
              <a:t>LCWRA user research in </a:t>
            </a:r>
            <a:r>
              <a:rPr lang="en-GB" sz="3200" b="1" dirty="0" err="1" smtClean="0">
                <a:solidFill>
                  <a:schemeClr val="tx1"/>
                </a:solidFill>
                <a:latin typeface="Calibri" panose="020F0502020204030204" pitchFamily="34" charset="0"/>
                <a:cs typeface="Calibri" panose="020F0502020204030204" pitchFamily="34" charset="0"/>
              </a:rPr>
              <a:t>Tresco</a:t>
            </a:r>
            <a:r>
              <a:rPr lang="en-GB" sz="3200" b="1" dirty="0" smtClean="0">
                <a:solidFill>
                  <a:schemeClr val="tx1"/>
                </a:solidFill>
                <a:latin typeface="Calibri" panose="020F0502020204030204" pitchFamily="34" charset="0"/>
                <a:cs typeface="Calibri" panose="020F0502020204030204" pitchFamily="34" charset="0"/>
              </a:rPr>
              <a:t> House on 16 September 2019 </a:t>
            </a:r>
            <a:endParaRPr lang="en-GB" sz="3200" b="1"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740132" y="1058487"/>
            <a:ext cx="6273337" cy="5691448"/>
          </a:xfrm>
        </p:spPr>
        <p:txBody>
          <a:bodyPr>
            <a:normAutofit fontScale="92500" lnSpcReduction="10000"/>
          </a:bodyPr>
          <a:lstStyle/>
          <a:p>
            <a:endParaRPr lang="en-GB" sz="2800" b="1" dirty="0" smtClean="0">
              <a:solidFill>
                <a:schemeClr val="tx1"/>
              </a:solidFill>
              <a:latin typeface="Calibri" panose="020F0502020204030204" pitchFamily="34" charset="0"/>
              <a:cs typeface="Calibri" panose="020F0502020204030204" pitchFamily="34" charset="0"/>
            </a:endParaRPr>
          </a:p>
          <a:p>
            <a:r>
              <a:rPr lang="en-GB" sz="2800" b="1" dirty="0" smtClean="0">
                <a:solidFill>
                  <a:schemeClr val="tx1"/>
                </a:solidFill>
                <a:latin typeface="Calibri" panose="020F0502020204030204" pitchFamily="34" charset="0"/>
                <a:cs typeface="Calibri" panose="020F0502020204030204" pitchFamily="34" charset="0"/>
              </a:rPr>
              <a:t>Personal Summary Statement (PSS)</a:t>
            </a:r>
            <a:endParaRPr lang="en-GB" sz="24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Users reacted badly to being presented with the PSS after completing tagging and justification</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Users’ confusion was increased! </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“I feel annoyed at this!”</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“Now I’m confused!”</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“So now it’s the PSS??”</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“I would copy and paste! What we did was enough for the PSS!”</a:t>
            </a:r>
          </a:p>
          <a:p>
            <a:pPr marL="285750" indent="-285750">
              <a:buFont typeface="Arial" panose="020B0604020202020204" pitchFamily="34" charset="0"/>
              <a:buChar char="•"/>
            </a:pPr>
            <a:r>
              <a:rPr lang="en-GB" sz="2400" dirty="0" smtClean="0">
                <a:solidFill>
                  <a:schemeClr val="tx1"/>
                </a:solidFill>
                <a:latin typeface="Calibri" panose="020F0502020204030204" pitchFamily="34" charset="0"/>
                <a:cs typeface="Calibri" panose="020F0502020204030204" pitchFamily="34" charset="0"/>
              </a:rPr>
              <a:t>“I’ve already done this, I would just state I’ve done before”</a:t>
            </a:r>
            <a:endParaRPr lang="en-GB" sz="2400" dirty="0">
              <a:solidFill>
                <a:schemeClr val="tx1"/>
              </a:solidFill>
              <a:latin typeface="Calibri" panose="020F0502020204030204" pitchFamily="34" charset="0"/>
              <a:cs typeface="Calibri" panose="020F0502020204030204" pitchFamily="34" charset="0"/>
            </a:endParaRPr>
          </a:p>
          <a:p>
            <a:endParaRPr lang="en-GB" dirty="0" smtClean="0"/>
          </a:p>
          <a:p>
            <a:endParaRPr lang="en-GB" dirty="0" smtClean="0"/>
          </a:p>
          <a:p>
            <a:endParaRPr lang="en-GB" dirty="0"/>
          </a:p>
          <a:p>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1054" y="2067098"/>
            <a:ext cx="4158778" cy="3794786"/>
          </a:xfrm>
          <a:prstGeom prst="rect">
            <a:avLst/>
          </a:prstGeom>
        </p:spPr>
      </p:pic>
    </p:spTree>
    <p:extLst>
      <p:ext uri="{BB962C8B-B14F-4D97-AF65-F5344CB8AC3E}">
        <p14:creationId xmlns:p14="http://schemas.microsoft.com/office/powerpoint/2010/main" val="11188382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304</TotalTime>
  <Words>1515</Words>
  <Application>Microsoft Office PowerPoint</Application>
  <PresentationFormat>Widescreen</PresentationFormat>
  <Paragraphs>168</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LCWRA user research in Tresco House on 16 September 2019 </vt:lpstr>
      <vt:lpstr>LCWRA user research in Tresco House on 16 September 2019 </vt:lpstr>
      <vt:lpstr>LCWRA user research in Tresco House on 16 September 2019 </vt:lpstr>
      <vt:lpstr>LCWRA user research in Tresco House on 16 September 2019 </vt:lpstr>
      <vt:lpstr>LCWRA user research in Tresco House on 16 September 2019 </vt:lpstr>
      <vt:lpstr>LCWRA user research in Tresco House on 16 September 2019 </vt:lpstr>
      <vt:lpstr>LCWRA user research in Tresco House on 16 September 2019 </vt:lpstr>
      <vt:lpstr>LCWRA user research in Tresco House on 16 September 2019 </vt:lpstr>
      <vt:lpstr>LCWRA user research in Tresco House on 16 September 2019 </vt:lpstr>
      <vt:lpstr>LCWRA user research in Tresco House on 16 September 2019 </vt:lpstr>
      <vt:lpstr>LCWRA user research in Tresco House on 16 September 2019 </vt:lpstr>
      <vt:lpstr>LCWRA user research in Tresco House on 16 September 2019 </vt:lpstr>
      <vt:lpstr>LCWRA user research in Tresco House on 16 September 2019 </vt:lpstr>
    </vt:vector>
  </TitlesOfParts>
  <Company>DWP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LCWRA user research in Tresco House on 16 September 2019</dc:title>
  <dc:creator>Lambert Mark Digital Group Peel Park Control Centre</dc:creator>
  <cp:lastModifiedBy>Lambert Mark Digital Group Peel Park Control Centre</cp:lastModifiedBy>
  <cp:revision>32</cp:revision>
  <dcterms:created xsi:type="dcterms:W3CDTF">2019-09-20T14:40:39Z</dcterms:created>
  <dcterms:modified xsi:type="dcterms:W3CDTF">2019-09-23T15:29:06Z</dcterms:modified>
</cp:coreProperties>
</file>