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</p:sldMasterIdLst>
  <p:sldIdLst>
    <p:sldId id="261" r:id="rId4"/>
    <p:sldId id="258" r:id="rId5"/>
    <p:sldId id="259" r:id="rId6"/>
    <p:sldId id="267" r:id="rId7"/>
    <p:sldId id="260" r:id="rId8"/>
    <p:sldId id="265" r:id="rId9"/>
    <p:sldId id="262" r:id="rId10"/>
    <p:sldId id="263" r:id="rId11"/>
    <p:sldId id="266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930" y="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3AED0-1E65-407F-BB22-C4BB744BDC1F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09/06/2016</a:t>
            </a:fld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71494-1471-4551-AA8F-960B597B11C3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0767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BCFD4-BB92-4C53-B9F8-AB6C7A032317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09/06/2016</a:t>
            </a:fld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71494-1471-4551-AA8F-960B597B11C3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298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C331A-6EB5-47F9-BCB8-230465A06F40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09/06/2016</a:t>
            </a:fld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71494-1471-4551-AA8F-960B597B11C3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418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3AED0-1E65-407F-BB22-C4BB744BDC1F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09/06/2016</a:t>
            </a:fld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71494-1471-4551-AA8F-960B597B11C3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86836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4D839-EB5E-4D36-BD92-92E55C3DB3CA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09/06/2016</a:t>
            </a:fld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71494-1471-4551-AA8F-960B597B11C3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59991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BFF06-13CB-4809-A0BF-798E426FEE45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09/06/2016</a:t>
            </a:fld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71494-1471-4551-AA8F-960B597B11C3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89367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55779-A619-4CAB-8288-68D0B71E1449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09/06/2016</a:t>
            </a:fld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71494-1471-4551-AA8F-960B597B11C3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84009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08754-F0EA-48E8-AD71-F4B21CA28F96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09/06/2016</a:t>
            </a:fld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71494-1471-4551-AA8F-960B597B11C3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03706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74A03-C324-4BE4-8E53-318A633ED3B5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09/06/2016</a:t>
            </a:fld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71494-1471-4551-AA8F-960B597B11C3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02116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9A4BA-361E-4DA6-977F-487D6BF272D4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09/06/2016</a:t>
            </a:fld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71494-1471-4551-AA8F-960B597B11C3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53483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BCBF9-FCE3-4050-99DB-8FDF902ADA98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09/06/2016</a:t>
            </a:fld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71494-1471-4551-AA8F-960B597B11C3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6534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4D839-EB5E-4D36-BD92-92E55C3DB3CA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09/06/2016</a:t>
            </a:fld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71494-1471-4551-AA8F-960B597B11C3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87563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6ABF7-9E26-453A-9F73-4F3E55307A9D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09/06/2016</a:t>
            </a:fld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71494-1471-4551-AA8F-960B597B11C3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47648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BCFD4-BB92-4C53-B9F8-AB6C7A032317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09/06/2016</a:t>
            </a:fld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71494-1471-4551-AA8F-960B597B11C3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587058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C331A-6EB5-47F9-BCB8-230465A06F40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09/06/2016</a:t>
            </a:fld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71494-1471-4551-AA8F-960B597B11C3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190962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3AED0-1E65-407F-BB22-C4BB744BDC1F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09/06/2016</a:t>
            </a:fld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71494-1471-4551-AA8F-960B597B11C3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185985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4D839-EB5E-4D36-BD92-92E55C3DB3CA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09/06/2016</a:t>
            </a:fld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71494-1471-4551-AA8F-960B597B11C3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844201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BFF06-13CB-4809-A0BF-798E426FEE45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09/06/2016</a:t>
            </a:fld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71494-1471-4551-AA8F-960B597B11C3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165579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55779-A619-4CAB-8288-68D0B71E1449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09/06/2016</a:t>
            </a:fld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71494-1471-4551-AA8F-960B597B11C3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570787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08754-F0EA-48E8-AD71-F4B21CA28F96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09/06/2016</a:t>
            </a:fld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71494-1471-4551-AA8F-960B597B11C3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32194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74A03-C324-4BE4-8E53-318A633ED3B5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09/06/2016</a:t>
            </a:fld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71494-1471-4551-AA8F-960B597B11C3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306423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9A4BA-361E-4DA6-977F-487D6BF272D4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09/06/2016</a:t>
            </a:fld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71494-1471-4551-AA8F-960B597B11C3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0035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BFF06-13CB-4809-A0BF-798E426FEE45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09/06/2016</a:t>
            </a:fld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71494-1471-4551-AA8F-960B597B11C3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33380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BCBF9-FCE3-4050-99DB-8FDF902ADA98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09/06/2016</a:t>
            </a:fld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71494-1471-4551-AA8F-960B597B11C3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503710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6ABF7-9E26-453A-9F73-4F3E55307A9D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09/06/2016</a:t>
            </a:fld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71494-1471-4551-AA8F-960B597B11C3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309981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BCFD4-BB92-4C53-B9F8-AB6C7A032317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09/06/2016</a:t>
            </a:fld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71494-1471-4551-AA8F-960B597B11C3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172653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C331A-6EB5-47F9-BCB8-230465A06F40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09/06/2016</a:t>
            </a:fld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71494-1471-4551-AA8F-960B597B11C3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1936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55779-A619-4CAB-8288-68D0B71E1449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09/06/2016</a:t>
            </a:fld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71494-1471-4551-AA8F-960B597B11C3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1347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08754-F0EA-48E8-AD71-F4B21CA28F96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09/06/2016</a:t>
            </a:fld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71494-1471-4551-AA8F-960B597B11C3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4997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74A03-C324-4BE4-8E53-318A633ED3B5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09/06/2016</a:t>
            </a:fld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71494-1471-4551-AA8F-960B597B11C3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0715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9A4BA-361E-4DA6-977F-487D6BF272D4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09/06/2016</a:t>
            </a:fld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71494-1471-4551-AA8F-960B597B11C3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9352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BCBF9-FCE3-4050-99DB-8FDF902ADA98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09/06/2016</a:t>
            </a:fld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71494-1471-4551-AA8F-960B597B11C3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3139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6ABF7-9E26-453A-9F73-4F3E55307A9D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09/06/2016</a:t>
            </a:fld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71494-1471-4551-AA8F-960B597B11C3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3045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FD7403-339B-42AF-8CF0-627FE2D57AA8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09/06/2016</a:t>
            </a:fld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B71494-1471-4551-AA8F-960B597B11C3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6663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FD7403-339B-42AF-8CF0-627FE2D57AA8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09/06/2016</a:t>
            </a:fld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B71494-1471-4551-AA8F-960B597B11C3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263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FD7403-339B-42AF-8CF0-627FE2D57AA8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09/06/2016</a:t>
            </a:fld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B71494-1471-4551-AA8F-960B597B11C3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9521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384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8000" y="3429000"/>
            <a:ext cx="8227350" cy="403187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40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SPAG </a:t>
            </a:r>
            <a:r>
              <a:rPr lang="en-GB" sz="40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2020/BTG/Digital Academy </a:t>
            </a:r>
          </a:p>
          <a:p>
            <a:r>
              <a:rPr lang="en-GB" sz="40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Policy Portfolio </a:t>
            </a:r>
            <a:r>
              <a:rPr lang="en-GB" sz="40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Tracker </a:t>
            </a:r>
            <a:endParaRPr lang="en-GB" sz="4000" b="1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40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Design </a:t>
            </a:r>
            <a:r>
              <a:rPr lang="en-GB" sz="40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Sprint </a:t>
            </a:r>
          </a:p>
          <a:p>
            <a:r>
              <a:rPr lang="en-GB" sz="40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June 2016</a:t>
            </a:r>
          </a:p>
          <a:p>
            <a:endParaRPr lang="en-GB" sz="40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14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GB" sz="2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GB" sz="2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71494-1471-4551-AA8F-960B597B11C3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3055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7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8000" y="360000"/>
            <a:ext cx="65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GB" sz="28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19125" y="1028343"/>
            <a:ext cx="793432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GB" sz="2000" b="1" dirty="0">
              <a:solidFill>
                <a:prstClr val="black"/>
              </a:solidFill>
            </a:endParaRPr>
          </a:p>
          <a:p>
            <a:endParaRPr lang="en-GB" sz="2000" b="1" dirty="0" smtClean="0">
              <a:solidFill>
                <a:prstClr val="black"/>
              </a:solidFill>
            </a:endParaRPr>
          </a:p>
          <a:p>
            <a:endParaRPr lang="en-GB" sz="2000" b="1" dirty="0">
              <a:solidFill>
                <a:prstClr val="black"/>
              </a:solidFill>
            </a:endParaRPr>
          </a:p>
          <a:p>
            <a:endParaRPr lang="en-GB" sz="2000" b="1" dirty="0" smtClean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71494-1471-4551-AA8F-960B597B11C3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60000"/>
            <a:ext cx="8172000" cy="5493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7411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7504" y="-243408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8000" y="360000"/>
            <a:ext cx="65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GB" sz="28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28625" y="180975"/>
            <a:ext cx="8124825" cy="464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b="1" dirty="0" smtClean="0">
                <a:solidFill>
                  <a:srgbClr val="7030A0"/>
                </a:solidFill>
              </a:rPr>
              <a:t>Overview of Project</a:t>
            </a:r>
          </a:p>
          <a:p>
            <a:endParaRPr lang="en-GB" sz="2400" dirty="0" smtClean="0">
              <a:solidFill>
                <a:srgbClr val="7030A0"/>
              </a:solidFill>
            </a:endParaRPr>
          </a:p>
          <a:p>
            <a:r>
              <a:rPr lang="en-GB" sz="2400" dirty="0" smtClean="0">
                <a:solidFill>
                  <a:prstClr val="black"/>
                </a:solidFill>
              </a:rPr>
              <a:t>As part of transforming our ways of working and to help us manage our resourcing better, SPAG SLT asked us to explore options for developing a tool which would help us </a:t>
            </a:r>
            <a:r>
              <a:rPr lang="en-GB" sz="2400" dirty="0" smtClean="0">
                <a:solidFill>
                  <a:prstClr val="black"/>
                </a:solidFill>
              </a:rPr>
              <a:t>to</a:t>
            </a:r>
          </a:p>
          <a:p>
            <a:endParaRPr lang="en-GB" sz="2400" dirty="0">
              <a:solidFill>
                <a:prstClr val="black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prstClr val="black"/>
                </a:solidFill>
              </a:rPr>
              <a:t>Map the work that is going across SPAG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prstClr val="black"/>
                </a:solidFill>
              </a:rPr>
              <a:t>Be able to prioritise that work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prstClr val="black"/>
                </a:solidFill>
              </a:rPr>
              <a:t>Capture the resource deployed on the work </a:t>
            </a:r>
            <a:endParaRPr lang="en-GB" sz="2400" dirty="0" smtClean="0">
              <a:solidFill>
                <a:prstClr val="black"/>
              </a:solidFill>
            </a:endParaRPr>
          </a:p>
          <a:p>
            <a:endParaRPr lang="en-GB" sz="2400" dirty="0">
              <a:solidFill>
                <a:prstClr val="black"/>
              </a:solidFill>
            </a:endParaRPr>
          </a:p>
          <a:p>
            <a:r>
              <a:rPr lang="en-GB" sz="2400" dirty="0" smtClean="0">
                <a:solidFill>
                  <a:prstClr val="black"/>
                </a:solidFill>
              </a:rPr>
              <a:t>Resourcing and workload </a:t>
            </a:r>
            <a:r>
              <a:rPr lang="en-GB" sz="2400" dirty="0" smtClean="0">
                <a:solidFill>
                  <a:prstClr val="black"/>
                </a:solidFill>
              </a:rPr>
              <a:t>have been consistently identified </a:t>
            </a:r>
            <a:r>
              <a:rPr lang="en-GB" sz="2400" dirty="0" smtClean="0">
                <a:solidFill>
                  <a:prstClr val="black"/>
                </a:solidFill>
              </a:rPr>
              <a:t>as </a:t>
            </a:r>
            <a:r>
              <a:rPr lang="en-GB" sz="2400" dirty="0" smtClean="0">
                <a:solidFill>
                  <a:prstClr val="black"/>
                </a:solidFill>
              </a:rPr>
              <a:t> </a:t>
            </a:r>
            <a:r>
              <a:rPr lang="en-GB" sz="2400" dirty="0" smtClean="0">
                <a:solidFill>
                  <a:prstClr val="black"/>
                </a:solidFill>
              </a:rPr>
              <a:t>key </a:t>
            </a:r>
            <a:r>
              <a:rPr lang="en-GB" sz="2400" dirty="0" smtClean="0">
                <a:solidFill>
                  <a:prstClr val="black"/>
                </a:solidFill>
              </a:rPr>
              <a:t>areas </a:t>
            </a:r>
            <a:r>
              <a:rPr lang="en-GB" sz="2400" dirty="0" smtClean="0">
                <a:solidFill>
                  <a:prstClr val="black"/>
                </a:solidFill>
              </a:rPr>
              <a:t>of concern for staff in SPAG</a:t>
            </a:r>
            <a:r>
              <a:rPr lang="en-GB" sz="2400" dirty="0" smtClean="0">
                <a:solidFill>
                  <a:prstClr val="black"/>
                </a:solidFill>
              </a:rPr>
              <a:t>.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71494-1471-4551-AA8F-960B597B11C3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6501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7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8000" y="360000"/>
            <a:ext cx="65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GB" sz="28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88065" y="225523"/>
            <a:ext cx="189987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200" b="1" kern="0" dirty="0">
                <a:solidFill>
                  <a:srgbClr val="7030A0"/>
                </a:solidFill>
              </a:rPr>
              <a:t>The </a:t>
            </a:r>
            <a:r>
              <a:rPr lang="en-GB" sz="3200" b="1" kern="0" dirty="0" smtClean="0">
                <a:solidFill>
                  <a:srgbClr val="7030A0"/>
                </a:solidFill>
              </a:rPr>
              <a:t>sprint</a:t>
            </a:r>
            <a:endParaRPr lang="en-GB" sz="3200" b="1" kern="0" dirty="0">
              <a:solidFill>
                <a:srgbClr val="7030A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19125" y="1028343"/>
            <a:ext cx="793432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group of volunteers from across SPAG have been working with </a:t>
            </a:r>
            <a:r>
              <a:rPr lang="en-GB" sz="2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colleagues from BTG and the Digital Academy to </a:t>
            </a:r>
            <a:r>
              <a:rPr lang="en-GB" sz="2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design a prototype/proof of concept tool which would enable us to better prioritise work and resource our areas more effectively. </a:t>
            </a:r>
          </a:p>
          <a:p>
            <a:endParaRPr lang="en-GB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GB" sz="2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 has worked collaboratively – and at pace – across 3 days of intensive workshops this week (this work would usually be done across 5 days). </a:t>
            </a:r>
          </a:p>
          <a:p>
            <a:endParaRPr lang="en-GB" sz="20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have worked very closely together, sharing thoughts and exchanging ideas to improve understanding on both sides </a:t>
            </a:r>
            <a:r>
              <a:rPr lang="en-GB" sz="2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lang="en-GB" sz="2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Agile is and what policy </a:t>
            </a:r>
            <a:r>
              <a:rPr lang="en-GB" sz="2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is! </a:t>
            </a:r>
            <a:endParaRPr lang="en-GB" sz="20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71494-1471-4551-AA8F-960B597B11C3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9266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7" y="27384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8000" y="360000"/>
            <a:ext cx="65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GB" sz="28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88065" y="225523"/>
            <a:ext cx="173957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200" b="1" kern="0" dirty="0" smtClean="0">
                <a:solidFill>
                  <a:srgbClr val="7030A0"/>
                </a:solidFill>
              </a:rPr>
              <a:t>The goal:</a:t>
            </a:r>
            <a:endParaRPr lang="en-GB" sz="3200" b="1" kern="0" dirty="0">
              <a:solidFill>
                <a:srgbClr val="7030A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19125" y="1028343"/>
            <a:ext cx="7934325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build a tool which would help SPAG in the </a:t>
            </a:r>
            <a:r>
              <a:rPr lang="en-GB" sz="2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long-term by:</a:t>
            </a:r>
            <a:endParaRPr lang="en-GB" sz="20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0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0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Taking an evidence-based approach to prioritising, planning and flexible resource deployment that also takes into account people’s career development needs </a:t>
            </a:r>
          </a:p>
          <a:p>
            <a:endParaRPr lang="en-GB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71494-1471-4551-AA8F-960B597B11C3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212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88000" y="360000"/>
            <a:ext cx="65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GB" sz="28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88065" y="225523"/>
            <a:ext cx="615264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200" b="1" kern="0" dirty="0" smtClean="0">
                <a:solidFill>
                  <a:srgbClr val="7030A0"/>
                </a:solidFill>
              </a:rPr>
              <a:t>So here’s what we’ve been up to….</a:t>
            </a:r>
            <a:endParaRPr lang="en-GB" sz="3200" b="1" kern="0" dirty="0">
              <a:solidFill>
                <a:srgbClr val="7030A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71494-1471-4551-AA8F-960B597B11C3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3778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7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8000" y="360000"/>
            <a:ext cx="65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GB" sz="28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88065" y="225523"/>
            <a:ext cx="37321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200" b="1" kern="0" dirty="0" smtClean="0">
                <a:solidFill>
                  <a:srgbClr val="7030A0"/>
                </a:solidFill>
              </a:rPr>
              <a:t>What are the issues?</a:t>
            </a:r>
            <a:endParaRPr lang="en-GB" sz="3200" b="1" kern="0" dirty="0">
              <a:solidFill>
                <a:srgbClr val="7030A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19125" y="1028343"/>
            <a:ext cx="7934325" cy="4001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GB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impact of working on a Bill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Managing diverse working patterns effectively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Long hours culture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Pressure to be “visible”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These are a few of the issues raised in discussion with staff from across SPAG.  There are wide variations in scores across SPAG.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>
              <a:solidFill>
                <a:prstClr val="black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>
              <a:solidFill>
                <a:prstClr val="black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b="1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71494-1471-4551-AA8F-960B597B11C3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3730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7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8000" y="360000"/>
            <a:ext cx="65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GB" sz="28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88065" y="225523"/>
            <a:ext cx="325121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200" b="1" kern="0" dirty="0" smtClean="0">
                <a:solidFill>
                  <a:srgbClr val="7030A0"/>
                </a:solidFill>
              </a:rPr>
              <a:t>Work/life balance</a:t>
            </a:r>
            <a:endParaRPr lang="en-GB" sz="3200" b="1" kern="0" dirty="0">
              <a:solidFill>
                <a:srgbClr val="7030A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19125" y="1028343"/>
            <a:ext cx="7934325" cy="3724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 what can we do about it?</a:t>
            </a:r>
          </a:p>
          <a:p>
            <a:endParaRPr lang="en-GB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Meetings with People Group representatives across SPAG to discuss what lies behind the figures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Drawing out the common concerns across SPAG to form the basis of an improvement plan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Establishing a working group formed of representatives from all the Directorates across SPAG to work on the improvement plan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will feed into the overall Target Operating Model and ensure work/life balance is at the heart of new ways of working across SPAG</a:t>
            </a:r>
            <a:endParaRPr lang="en-GB" sz="20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71494-1471-4551-AA8F-960B597B11C3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523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7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8000" y="360000"/>
            <a:ext cx="65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GB" sz="28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88065" y="225523"/>
            <a:ext cx="322556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200" b="1" kern="0" dirty="0" smtClean="0">
                <a:solidFill>
                  <a:srgbClr val="7030A0"/>
                </a:solidFill>
              </a:rPr>
              <a:t>How you can help</a:t>
            </a:r>
            <a:endParaRPr lang="en-GB" sz="3200" b="1" kern="0" dirty="0">
              <a:solidFill>
                <a:srgbClr val="7030A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19125" y="1028343"/>
            <a:ext cx="7934325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I’d like us to spend a bit of time today talking about the things which affect our work/life balance in SPAG.  Also to get suggestions from you about how we can address these issues.</a:t>
            </a:r>
          </a:p>
          <a:p>
            <a:endParaRPr lang="en-GB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 </a:t>
            </a:r>
            <a:r>
              <a:rPr lang="en-GB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GB" sz="2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would like us to discuss these 2 questions:</a:t>
            </a:r>
          </a:p>
          <a:p>
            <a:endParaRPr lang="en-GB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do you think are the issues which impact on people’s work/life balance?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would help us achieve a better work/life balance for staff across SPAG?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b="1" dirty="0">
              <a:solidFill>
                <a:prstClr val="black"/>
              </a:solidFill>
            </a:endParaRPr>
          </a:p>
          <a:p>
            <a:endParaRPr lang="en-GB" sz="2000" b="1" dirty="0" smtClean="0">
              <a:solidFill>
                <a:prstClr val="black"/>
              </a:solidFill>
            </a:endParaRPr>
          </a:p>
          <a:p>
            <a:endParaRPr lang="en-GB" sz="2000" b="1" dirty="0">
              <a:solidFill>
                <a:prstClr val="black"/>
              </a:solidFill>
            </a:endParaRPr>
          </a:p>
          <a:p>
            <a:endParaRPr lang="en-GB" sz="2000" b="1" dirty="0" smtClean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71494-1471-4551-AA8F-960B597B11C3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0491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7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8000" y="360000"/>
            <a:ext cx="65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GB" sz="28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19125" y="1028343"/>
            <a:ext cx="793432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GB" sz="2000" b="1" dirty="0">
              <a:solidFill>
                <a:prstClr val="black"/>
              </a:solidFill>
            </a:endParaRPr>
          </a:p>
          <a:p>
            <a:endParaRPr lang="en-GB" sz="2000" b="1" dirty="0" smtClean="0">
              <a:solidFill>
                <a:prstClr val="black"/>
              </a:solidFill>
            </a:endParaRPr>
          </a:p>
          <a:p>
            <a:endParaRPr lang="en-GB" sz="2000" b="1" dirty="0">
              <a:solidFill>
                <a:prstClr val="black"/>
              </a:solidFill>
            </a:endParaRPr>
          </a:p>
          <a:p>
            <a:endParaRPr lang="en-GB" sz="2000" b="1" dirty="0" smtClean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71494-1471-4551-AA8F-960B597B11C3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268760"/>
            <a:ext cx="5870114" cy="356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1238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257</TotalTime>
  <Words>449</Words>
  <Application>Microsoft Office PowerPoint</Application>
  <PresentationFormat>On-screen Show (4:3)</PresentationFormat>
  <Paragraphs>73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1_Office Theme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DWP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Hennessy Lorraine STRATEGY LABOUR MARKET</dc:creator>
  <cp:lastModifiedBy>Fellows Fiona STRATEGY WORKING AGE BENEFITS UC</cp:lastModifiedBy>
  <cp:revision>29</cp:revision>
  <dcterms:created xsi:type="dcterms:W3CDTF">2016-04-04T11:19:54Z</dcterms:created>
  <dcterms:modified xsi:type="dcterms:W3CDTF">2016-06-09T11:15:14Z</dcterms:modified>
</cp:coreProperties>
</file>