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A42-C90D-42B5-A177-39FE62DB96C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9F72-BE85-4DC4-BC17-761BAAB49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1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A42-C90D-42B5-A177-39FE62DB96C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9F72-BE85-4DC4-BC17-761BAAB49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3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A42-C90D-42B5-A177-39FE62DB96C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9F72-BE85-4DC4-BC17-761BAAB49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8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A42-C90D-42B5-A177-39FE62DB96C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9F72-BE85-4DC4-BC17-761BAAB49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9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A42-C90D-42B5-A177-39FE62DB96C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9F72-BE85-4DC4-BC17-761BAAB49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9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A42-C90D-42B5-A177-39FE62DB96C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9F72-BE85-4DC4-BC17-761BAAB49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3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A42-C90D-42B5-A177-39FE62DB96C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9F72-BE85-4DC4-BC17-761BAAB49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3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A42-C90D-42B5-A177-39FE62DB96C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9F72-BE85-4DC4-BC17-761BAAB49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2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A42-C90D-42B5-A177-39FE62DB96C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9F72-BE85-4DC4-BC17-761BAAB49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5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A42-C90D-42B5-A177-39FE62DB96C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9F72-BE85-4DC4-BC17-761BAAB49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7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A42-C90D-42B5-A177-39FE62DB96C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9F72-BE85-4DC4-BC17-761BAAB49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1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FFA42-C90D-42B5-A177-39FE62DB96C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79F72-BE85-4DC4-BC17-761BAAB49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Heap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Abstract Data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Jack Tompkins</a:t>
            </a:r>
          </a:p>
          <a:p>
            <a:r>
              <a:rPr lang="en-US" dirty="0" smtClean="0"/>
              <a:t>CSC 231 </a:t>
            </a:r>
            <a:br>
              <a:rPr lang="en-US" dirty="0" smtClean="0"/>
            </a:br>
            <a:r>
              <a:rPr lang="en-US" dirty="0" smtClean="0"/>
              <a:t>Introduction to 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03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buildHeap</a:t>
            </a:r>
            <a:r>
              <a:rPr lang="en-US" dirty="0" smtClean="0"/>
              <a:t> –has helper method </a:t>
            </a:r>
            <a:r>
              <a:rPr lang="en-US" dirty="0" err="1" smtClean="0">
                <a:hlinkClick r:id="rId2" action="ppaction://hlinksldjump"/>
              </a:rPr>
              <a:t>percDown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 err="1" smtClean="0"/>
              <a:t>i</a:t>
            </a:r>
            <a:r>
              <a:rPr lang="en-US" dirty="0" smtClean="0"/>
              <a:t> to the middle of </a:t>
            </a:r>
            <a:r>
              <a:rPr lang="en-US" dirty="0" err="1" smtClean="0"/>
              <a:t>alist</a:t>
            </a:r>
            <a:r>
              <a:rPr lang="en-US" dirty="0" smtClean="0"/>
              <a:t>,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alist</a:t>
            </a:r>
            <a:r>
              <a:rPr lang="en-US" dirty="0" smtClean="0"/>
              <a:t>) //2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self.currentSize</a:t>
            </a:r>
            <a:r>
              <a:rPr lang="en-US" dirty="0" smtClean="0"/>
              <a:t> to the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alist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Initialize </a:t>
            </a:r>
            <a:r>
              <a:rPr lang="en-US" dirty="0" err="1" smtClean="0"/>
              <a:t>self.heapList</a:t>
            </a:r>
            <a:r>
              <a:rPr lang="en-US" dirty="0" smtClean="0"/>
              <a:t> to [0] + </a:t>
            </a:r>
            <a:r>
              <a:rPr lang="en-US" dirty="0" err="1" smtClean="0"/>
              <a:t>alist</a:t>
            </a:r>
            <a:r>
              <a:rPr lang="en-US" dirty="0" smtClean="0"/>
              <a:t>[:]</a:t>
            </a:r>
          </a:p>
          <a:p>
            <a:r>
              <a:rPr lang="en-US" dirty="0" smtClean="0"/>
              <a:t>while </a:t>
            </a:r>
            <a:r>
              <a:rPr lang="en-US" dirty="0" err="1" smtClean="0"/>
              <a:t>i</a:t>
            </a:r>
            <a:r>
              <a:rPr lang="en-US" dirty="0" smtClean="0"/>
              <a:t> &gt; 0</a:t>
            </a:r>
          </a:p>
          <a:p>
            <a:pPr lvl="1"/>
            <a:r>
              <a:rPr lang="en-US" dirty="0" err="1" smtClean="0"/>
              <a:t>self.percDown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 -=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2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Draw the binary  heap after inserting each of these values (redraw to show each change in the tree) into an initially empty tree </a:t>
            </a:r>
            <a:br>
              <a:rPr lang="en-US" dirty="0"/>
            </a:br>
            <a:r>
              <a:rPr lang="en-US" dirty="0"/>
              <a:t>while maintaining the heap structure and heap order </a:t>
            </a:r>
            <a:r>
              <a:rPr lang="en-US" dirty="0" smtClean="0"/>
              <a:t>properties:</a:t>
            </a:r>
            <a:br>
              <a:rPr lang="en-US" dirty="0" smtClean="0"/>
            </a:br>
            <a:r>
              <a:rPr lang="en-US" dirty="0"/>
              <a:t>  </a:t>
            </a:r>
            <a:r>
              <a:rPr lang="en-US" dirty="0"/>
              <a:t>8, 48, 15, -6, </a:t>
            </a:r>
            <a:r>
              <a:rPr lang="en-US" dirty="0" smtClean="0"/>
              <a:t>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helper function is utilized by insert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value stored in </a:t>
            </a:r>
            <a:r>
              <a:rPr lang="en-US" dirty="0" err="1"/>
              <a:t>self.currentSize</a:t>
            </a:r>
            <a:r>
              <a:rPr lang="en-US" dirty="0"/>
              <a:t> after the last insertion?</a:t>
            </a:r>
          </a:p>
        </p:txBody>
      </p:sp>
    </p:spTree>
    <p:extLst>
      <p:ext uri="{BB962C8B-B14F-4D97-AF65-F5344CB8AC3E}">
        <p14:creationId xmlns:p14="http://schemas.microsoft.com/office/powerpoint/2010/main" val="222380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Draw the binary  heap after invoking </a:t>
            </a:r>
            <a:r>
              <a:rPr lang="en-US" dirty="0" err="1"/>
              <a:t>buildHeap</a:t>
            </a:r>
            <a:r>
              <a:rPr lang="en-US" dirty="0"/>
              <a:t>([</a:t>
            </a:r>
            <a:r>
              <a:rPr lang="en-US" dirty="0"/>
              <a:t>8, 48, 15, -6, 1</a:t>
            </a:r>
            <a:r>
              <a:rPr lang="en-US" dirty="0"/>
              <a:t>] (redraw to show each change in the tree) on an initially empty tree.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helper function is utilized by </a:t>
            </a:r>
            <a:r>
              <a:rPr lang="en-US" dirty="0" err="1" smtClean="0"/>
              <a:t>buildHeap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value stored in </a:t>
            </a:r>
            <a:r>
              <a:rPr lang="en-US" dirty="0" err="1"/>
              <a:t>self.currentSize</a:t>
            </a:r>
            <a:r>
              <a:rPr lang="en-US" dirty="0"/>
              <a:t> after the </a:t>
            </a:r>
            <a:r>
              <a:rPr lang="en-US" dirty="0" smtClean="0"/>
              <a:t>heap is built?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0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Given </a:t>
            </a:r>
            <a:r>
              <a:rPr lang="en-US" dirty="0" err="1"/>
              <a:t>bh.heapList</a:t>
            </a:r>
            <a:r>
              <a:rPr lang="en-US" dirty="0"/>
              <a:t> =  [0, -6, 1, 8, 15, 48] (index 0 is not utilized), write the list contents after </a:t>
            </a:r>
            <a:r>
              <a:rPr lang="en-US" dirty="0" err="1"/>
              <a:t>bh.delMin</a:t>
            </a:r>
            <a:r>
              <a:rPr lang="en-US" dirty="0" smtClean="0"/>
              <a:t>()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helper </a:t>
            </a:r>
            <a:r>
              <a:rPr lang="en-US" dirty="0" smtClean="0"/>
              <a:t>function(s) is/are </a:t>
            </a:r>
            <a:r>
              <a:rPr lang="en-US" dirty="0"/>
              <a:t>utilized by </a:t>
            </a:r>
            <a:r>
              <a:rPr lang="en-US" dirty="0" err="1" smtClean="0"/>
              <a:t>delMin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order were the original list elements added to achieve the initial state, </a:t>
            </a:r>
            <a:r>
              <a:rPr lang="en-US" dirty="0" err="1"/>
              <a:t>bh.heapList</a:t>
            </a:r>
            <a:r>
              <a:rPr lang="en-US" dirty="0"/>
              <a:t> = [0, -6, 1, 8, 15, 48</a:t>
            </a:r>
            <a:r>
              <a:rPr lang="en-US" dirty="0" smtClean="0"/>
              <a:t>]?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13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binary heap structure property?</a:t>
            </a:r>
          </a:p>
          <a:p>
            <a:pPr lvl="1"/>
            <a:r>
              <a:rPr lang="en-US" dirty="0" smtClean="0"/>
              <a:t>A complete binary tree</a:t>
            </a:r>
          </a:p>
          <a:p>
            <a:pPr lvl="1"/>
            <a:r>
              <a:rPr lang="en-US" dirty="0" smtClean="0"/>
              <a:t>Each level has all of its nodes, except the bottom level which is filled from left to right</a:t>
            </a:r>
            <a:endParaRPr lang="en-US" dirty="0" smtClean="0"/>
          </a:p>
          <a:p>
            <a:r>
              <a:rPr lang="en-US" dirty="0" smtClean="0"/>
              <a:t>What is the heap order property?</a:t>
            </a:r>
            <a:endParaRPr lang="en-US" dirty="0" smtClean="0"/>
          </a:p>
          <a:p>
            <a:pPr lvl="1"/>
            <a:r>
              <a:rPr lang="en-US" dirty="0" smtClean="0"/>
              <a:t>In a heap, for every node </a:t>
            </a:r>
            <a:r>
              <a:rPr lang="en-US" i="1" dirty="0" smtClean="0"/>
              <a:t>x</a:t>
            </a:r>
            <a:r>
              <a:rPr lang="en-US" dirty="0" smtClean="0"/>
              <a:t> with parent </a:t>
            </a:r>
            <a:r>
              <a:rPr lang="en-US" i="1" dirty="0" smtClean="0"/>
              <a:t>p</a:t>
            </a:r>
            <a:r>
              <a:rPr lang="en-US" dirty="0" smtClean="0"/>
              <a:t>, the key in </a:t>
            </a:r>
            <a:r>
              <a:rPr lang="en-US" i="1" dirty="0" smtClean="0"/>
              <a:t>p</a:t>
            </a:r>
            <a:r>
              <a:rPr lang="en-US" dirty="0" smtClean="0"/>
              <a:t> is smaller than or equal to the key in </a:t>
            </a:r>
            <a:r>
              <a:rPr lang="en-US" i="1" dirty="0" smtClean="0"/>
              <a:t>x.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808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93924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 smtClean="0"/>
              <a:t>Binary Heap Fields -basic</a:t>
            </a:r>
            <a:endParaRPr lang="en-US" altLang="en-US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480578"/>
            <a:ext cx="10515600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 smtClean="0"/>
              <a:t>__</a:t>
            </a:r>
            <a:r>
              <a:rPr lang="en-US" altLang="en-US" dirty="0" err="1" smtClean="0"/>
              <a:t>init</a:t>
            </a:r>
            <a:r>
              <a:rPr lang="en-US" altLang="en-US" dirty="0" smtClean="0"/>
              <a:t>__(self)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self.heapList</a:t>
            </a:r>
            <a:r>
              <a:rPr lang="en-US" altLang="en-US" dirty="0" smtClean="0"/>
              <a:t> = [0]  # the first element is not used to make the parent child</a:t>
            </a:r>
            <a:br>
              <a:rPr lang="en-US" altLang="en-US" dirty="0" smtClean="0"/>
            </a:br>
            <a:r>
              <a:rPr lang="en-US" altLang="en-US" dirty="0" err="1" smtClean="0"/>
              <a:t>releationship</a:t>
            </a:r>
            <a:r>
              <a:rPr lang="en-US" altLang="en-US" dirty="0" smtClean="0"/>
              <a:t>/formula simpler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self.currentSize</a:t>
            </a:r>
            <a:r>
              <a:rPr lang="en-US" altLang="en-US" dirty="0" smtClean="0"/>
              <a:t> = 0</a:t>
            </a:r>
            <a:endParaRPr lang="en-US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FF37EC-D84D-4E64-B486-DB04B365FD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1269" name="AutoShape 2" descr="data:image/jpeg;base64,/9j/4AAQSkZJRgABAQAAAQABAAD/2wBDAAkGBwgHBgkIBwgKCgkLDRYPDQwMDRsUFRAWIB0iIiAdHx8kKDQsJCYxJx8fLT0tMTU3Ojo6Iys/RD84QzQ5Ojf/2wBDAQoKCg0MDRoPDxo3JR8lNzc3Nzc3Nzc3Nzc3Nzc3Nzc3Nzc3Nzc3Nzc3Nzc3Nzc3Nzc3Nzc3Nzc3Nzc3Nzc3Nzf/wAARCABcAewDASIAAhEBAxEB/8QAGwABAQEBAQEBAQAAAAAAAAAAAAUGAQQDBwL/xABFEAAABQIDAwkCDAMIAwAAAAAAAQIDBAURBhIhFTGUExQ2QVVWldLjUbMHIjIzQmFxdHWBstFScnMWIzRTkaGxwSSCov/EABQBAQAAAAAAAAAAAAAAAAAAAAD/xAAUEQEAAAAAAAAAAAAAAAAAAAAA/9oADAMBAAIRAxEAPwD9xAAAAAAAAAAAAAAAAAAAAAAAAAAAAAAAAAAAZbHk2ahqmUqlSFxpdTmJb5ZsyJaGkEbjhpM9CVlSZFcjvcBqQELBNVdrWFYE2TcpJtm3IK1rOoM0L6z+kkxh3Ha3IhYwrbOI6iy5RqjJ5CKXJqYU2ylLmRSTTfUjNN76aHY7WMP1UBhajj+SwuUqn0JybGpsZmRUnSkpQbKVoJyyEmX94ZIM1fR3D3HjRJtYndahZkUSM3IQZu2N8lMctYyy/F9nX/0A1gD8yTjSswq1iSUVMeqFMhpiPupKSlHNGlMJWvIRldZ6qVbT5O8fcsZTIOJKupSFyqYdQp0cjccyJhtvspM3PknpmPW5lqZa6gP0YBl6NjWBLpztQqrkakxVTHo8RcuUhHOENnlzlmtY7kosutrfWPmxX2qljans0qpsy6cunyVL5s8lxs3Eratc031Il/7gNYAyWKMQrolYW4SHnkMUaVN5EniS2s21I0MspnfXQ76a6GJ1TxdU3aNiRl2n7MmxKSc2M61KJ66VEskmdkllVdG7X7QG+AYOF8IjDtDqFYbjcrSqelDJy1O5FSHzNCbEk0/FRdZXUZlvvaw4z8JTLtLdW1ARIqaZjUJuNEloeZddcSakZXiK2WxHc7aGRlY+sN6AyGC6tVKlXMSN1VpcZUZ+OhEVTiXEs3ZSasqi3ko/jEfsMtC3D7/BtUJdTwdDl1CQt+Qt18lOL3mSX3El/sRF+QDUAPy2N8Iz9NoNHWqGchc7nP8A5FSnpaRmQ8pBI5UmiTmP6ySRERXPrGjYq1UkY6pUc0ExCk0ZyS7GW7c0Lzo10IyMyzEWh2sZn1ERhrwAAAAAAAAAAAAAAAAAAAAAAAAAAAAAAAAAAAAAAAAAAAAAAAAAAAAAAAAAAAAAAAAAAAAAAAAAZ+u4PpGIKrGnVlo5aYzKmm4zhJNosxkZq3ZjVoRb7fVvGgABDwxheBhhuazSlOojSpByOQVlyNKMiIyRZJHaxFoZnuEmR8HkJ+TOWdYrSIs+UcqVCbkISy6ozI1EZEjNlMkkR63t1jZAAytbwHSqvOdkqkT4iZKENzI8R/k2paEWypcK26xZfimR20Hyq3wfUypSZzhTqnEZnspalRosgkNO5UZEGZGkzuREWl7HbUjud9eADGTPg4pUuXKfXUKshEwmUSo7UkkNvobQlBIURJ3GSSvrfU7GRHYcxNhNw6VXmqFFakSK2htl5uU8SGmEoa5NK0ESDMzTZJ2Pr1IysNoACLSsNU2FQadSX4keS1CZS2jlmUK1tqrda5nqZ21HjqeC4UuZHlQJk2juMNrbLZZtskolmk1XI0H/AAJ/0GmABmX8FxJUfk51RqUpw6fIgKfecQbim3lEpRmeS2YrERaWsWpGPvNwnAmc/wCVeklz6mppzuVSdG05rGXxflfHPU7lu0F8AGclYMpktU8nlyFMT47TMljMnKtTdsjvyc2crEV720LTQeVGAKXsd2nPSZr2d9MhuSam0PMOJKyVINCEkRlc+o953uWg1oAIeHMMxcPuznmJU2S9OWhx9yW6TilKSnLe9i377bvZYrEJ1FwMiiuMFBxDXUxmXjdKIb7XJHdRqNJkTd7GZnfXrGtABjXPg7p6qTGprNUq7DDCXUmTb6LOk44bhktJoNJ2Ueh5SMvaKsbC0GHOpMuI7KZVTIhw2kJculxkyIiSsjI72NKTuVtSLfuF0AAAAAAAAAAAAAAAAAAAAAAAAAAAAAAAAAAAAAAAAAAAAAAAAAAAAAAAAAAAAAAAAAAAAAAAAAAAAAAAAAAAAAAAAAAAAAAAAAAAAAAAAAAAAAAAAAAAAAAAAAAAAAAAAAAAAAAAAAAAAAAAABy5e0dGf/sunm3Ibarn+E5tn5+rP8vPnv8A5nVm9mg0AAAAAAMFjLDuO6mb+w8WMRWF2JMco/ImRXvflU5lX6tLXIvtvotn1/t5ngC84C2JuJJz1Mw9U58bIb0aI883nK6cyUGorl7LkPNs+vdvM8AXnEjGEGtownWlPVppxsoD5qQUEizFyarlfNp9oCuULEHbcXw71A5jiDtuL4d6gFAr3bzPAF5x0oFe7dZ4AvOA5zHEHbcXw71B4q6eIqVRahUU1iG4qJGcfJB0+xKNCTVb5z6hqBFxt0Nrv4dI90oBwoWIO24vh3qBzHEHbcXw71BaLd+Y6AicxxB23F8O9QeKuHiKl0WfUE1iG4qLGcfJB0+xKNKTVb5z6hqBFxr0Orv4dI92oBwoWIO24vh3qBzHEHbcXw71BaLd+Y6AicxxB23F8O9QeKtniGl0adUCq8R04sdx4mzp9iVlSZ2vyml7DUCLjTofW/w9/wB2oBZvpqOjA4uw7jupOrOi4rjxoylpIo5Mciokkq5nyqcyr7i0sRlv676PZ9f7eZ4AvOAtidiOa9TcP1KdGyctHiuOt5yunMlJmVyuVy/MeXZ9e7eZ4AvOJOLYNaRharqerTS2yhPGpBQSLMWQ9L5tAFbmWIO24vh3qBzHEHbcXw71AKBXu3meALzjqYFdJRGquMmV9S5gRX/+wHOY4g7bi+HeoPFXDxFS6PNnprERw4zC3SQdP0UZFe3zg1Ai416I1j7m7+kwHOZYg7bi+HeoHMcQdtxfDvUFoh0BE5jiDtuL4d6g8VcPEVLpEyemsRHDjtKcJB0/RVi3fODUCLjXonVvuq/+AHOZYg7bi+HeoHMcQdtxfDvUFoh0BE5jiDtuL4d6g8dZViClUuTPOrRHSjoz8mcC2a3VflNBpxFxp0Vqf9AwFoBgsTYex5OlJVSsVx2YhuozRyjciZII7medOZRnciK2hGW/rvotn17t5ngC84C2JmJJr9OoUyXFNBPtN3Qa05kkd7alcr/6jz7Pr3bzPAF5xIxbBrSMOTlPVppbZN6pKCRX1LrzAK/MsQdtxfDvUDmOIO24vh3qBzCvdvM8AXnH9Nwa4lxJrrbSkkZGpJQSK5ey+YB/PMcQdtxfDvUHirZ4iplLfmprERZtER5Tp++5kX+Z9Y1AiYz6Mzv5U/qIA5jiDtuL4d6gcxxB23F8O9QWwAROY4g7bi+HeoPDWzxFTKY7MTWIizbNPxTp++6iL/M+sakRMZ9G5f2t+8SAcxxB23F8O9QOY4g7bi+HeoLYAInMcQdtxfDvUHkqy6/SoRzFVWI8ltxslN8wNOYlLSk9eU03jTCJjLo8/wD1GfeoAWwGCr2HseS57LkDFsdEMn21LYKLyJkhJ3M8xZjUelstyIy32Gi2fXu3meALzgLYCJs+vdvM8AXnDZ9e7eZ4AvOAtgImz6928zwBecf2zBraXUKdrTS2yURqQUEizF1lfNoAsBcvaPlLY5zFeYNx1rlUKRyjS8q03K10n1GXUYlt4fSgrbUqytI5fGmKP5nz/T/i6wFkAAAuAhf2Ya5Dktq1r/C82z7RczWz5897/L6s2+2m4WnkrWytDThtrUkySuxHlPqOx77AP7ARNl1nvC5wbX7Bsus94XODa/YBbARNl1nvC5wbX7Bsus94XODa/YBbETG/Q2u/h0j3Sh5atRcQSaXMYi4kWh91haGlc3Q3ZRpMiPMksydestS6hmV0HFtLwbWVYixSmotlSnyVHKKWhk0svnTso/rMyuZkX13D9KLd+Y6OFu/MdABFxt0Nrv4dI90oWhFxt0Nrv4dI90oBZLd+Y6OFu/MdABFxr0Orv4dI92oWhFxr0Orv4dI92oBZLd+Y6OFu/Mfy+la2XENOck4pJklwkkeU7aHY99gH9iLjXofXPw9/3ag2ZWe8LnBtfsJGLqdVkYVrC3a8txBQXjUg4jZZiyK0v1ANgW4dEQqZWe8LnBtfsGy6z3hc4Nr9gFsRca9EK19xe/QY8dXouIZNKmsRMSLRIdYWhpXN0N2UaTIjzJLMnXrLUuoZ92h4qpuEKuvEOKE1FOznc0coiSynyaisTmhmX1mRGdgH6KW4dHC3DoAIuNeiNY+5u/pMWhFxr0RrH3N39JgLJDo4Q6ACLjXonVvuq/8AgWhFxr0Tq33Vf/ACyQ6OEP4kIccYcQy6bTikmSXCSSsp+2x6GA+gi406K1P+gYbMrPeFzg2v2EjFtOqzeGqip2vLcQTJ3QcRsrgNiQCJsys94XODa/YNl1nvC5wbX7ALYiY06L1H+n/2Q8VbomIpVImR4WJFokuMqS0o2Et2UZafGSWZP2lqQhvUbFFOwtOXiHEyakRsEZspiJTlVoRln3mRH12Izt9dgH6IAAACJjPozO/lT+ohbETGfRmd/Kn9RALYAAAImM+jcv7W/eJFsRMZ9G5f2t+8SAtgAAAiYy6PSP6jPvUD0z4VRfkZ4lXVFbsRcmUdC9fbc9Rn8V06rIobynK8txJONXScRsr/AN4kBsgETZdZ7wucG1+wbLrPeFzg2v2AWwGUxBQsSTKNLjU/Eq25TjeVtRspasf86CzJ+0h9MJUjE9PSSsRYkTUjMiM2kREoJKjLUs+8yI92hf72INOAAAAPlLYKTFeYU462TqFINbSzQtNytdKi1I/YfUJrdBbQViqNUP5j5U1Z/Nbuv6X0/wCLrAVwAAAAAAAAAAAAAeSrwG6pSplPdWtDcphbKlItdJKSaTMr9eo9YAImyav3jkcKz5Q2VV+8cjhWfKLYAImyqv3jkcKz5R8J+HqjUIMiFKxDKUxJaU04SYzJGaVEZHY8umhjRAAibJq/eORwrPlDZVX7xyOFZ8otgAibKq/eORwrPlHwn4eqNQgyIUrEUlTEhpTThJjMkZpURkdjy6aGNEACJsmr945HCs+UNlVfvHI4Vnyi2ACJsqr945HCs+UfGdh+oT4UiHKxDJUxIbU04kozJGaVFY7Hl00MaEAAAAAHkq8BFUpcunurW2iUytpS0WuklEZXK+l9R6wARNlVfvHI4Vnyhsqr945HCs+UWwARNlVfvHI4Vnyj4T8PVGoQn4cnEUk2X21NuEUVkjNJlY/ojRAAibJq/eORwrPlDZVX7xyOFZ8otgAibKq/eORwrPlHwn4eqM+E9Dk4ikmy8g0LIorJHY//AFGiABE2VV+8cjhWfKGyqv3jkcKz5RbABE2VV+8cjhWfKPjMw/UJ0ZyLLxBJcYdLK4gozJZi6yvl0GhAAAAAB46xARVKZIguOLaS+jLnQRGafrK9yHsABE2VV+8cjhWfKGyqv3jkcKz5RbABE2VV+8cjhWfKPhOw9UZ8RyLJxFJNpwiJRFFZI99/4fqGiABE2VV+8cjhWfKGyqv3jkcKz5RbABE2VV+8cjhWfKPhOw9UZ8VcaTiKSbS7XIorJHoZGX0faQ0QAImyqv3jkcKz5Q2VV+8cjhWfKLYAImyqv3jkcKz5R8pWH581rkJlfkusGtKloKOynNlUSrXJOm4aAAAAAAAAAAAAAAAAAAAf/9k="/>
          <p:cNvSpPr>
            <a:spLocks noChangeAspect="1" noChangeArrowheads="1"/>
          </p:cNvSpPr>
          <p:nvPr/>
        </p:nvSpPr>
        <p:spPr bwMode="auto">
          <a:xfrm>
            <a:off x="1714500" y="-2127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i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800" i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800" i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800" i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800" i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705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Basic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insert</a:t>
            </a:r>
            <a:endParaRPr lang="en-US" dirty="0" smtClean="0"/>
          </a:p>
          <a:p>
            <a:r>
              <a:rPr lang="en-US" dirty="0" err="1" smtClean="0">
                <a:hlinkClick r:id="rId3" action="ppaction://hlinksldjump"/>
              </a:rPr>
              <a:t>delMin</a:t>
            </a:r>
            <a:endParaRPr lang="en-US" dirty="0" smtClean="0"/>
          </a:p>
          <a:p>
            <a:r>
              <a:rPr lang="en-US" dirty="0" err="1" smtClean="0">
                <a:hlinkClick r:id="rId4" action="ppaction://hlinksldjump"/>
              </a:rPr>
              <a:t>buildHeap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5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the new item to the end of the list</a:t>
            </a:r>
          </a:p>
          <a:p>
            <a:pPr lvl="1"/>
            <a:r>
              <a:rPr lang="en-US" dirty="0" smtClean="0"/>
              <a:t>Maintains the </a:t>
            </a:r>
            <a:r>
              <a:rPr lang="en-US" dirty="0">
                <a:hlinkClick r:id="rId2" action="ppaction://hlinksldjump" tooltip="A complete binary tree -each level has all of its nodes, except the bottom level which is filled from left to right"/>
              </a:rPr>
              <a:t>heap structure property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Increment </a:t>
            </a:r>
            <a:r>
              <a:rPr lang="en-US" dirty="0" err="1" smtClean="0"/>
              <a:t>currentSize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Invoke the helper function </a:t>
            </a:r>
            <a:r>
              <a:rPr lang="en-US" dirty="0" err="1" smtClean="0"/>
              <a:t>percUp</a:t>
            </a:r>
            <a:r>
              <a:rPr lang="en-US" dirty="0" smtClean="0"/>
              <a:t>(</a:t>
            </a:r>
            <a:r>
              <a:rPr lang="en-US" dirty="0" err="1" smtClean="0"/>
              <a:t>self.currentSize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Maintains the </a:t>
            </a:r>
            <a:r>
              <a:rPr lang="en-US" dirty="0">
                <a:hlinkClick r:id="rId2" action="ppaction://hlinksldjump" tooltip="In a heap, for every node x with parent p, the key in p is smaller than or equal to the key in x."/>
              </a:rPr>
              <a:t>heap order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4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percUp</a:t>
            </a:r>
            <a:r>
              <a:rPr lang="en-US" dirty="0" smtClean="0"/>
              <a:t> –helper method to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Percolates a new item as far up in the tree as it needs to go to maintain the </a:t>
            </a:r>
            <a:r>
              <a:rPr lang="en-US" dirty="0" smtClean="0">
                <a:hlinkClick r:id="rId2" action="ppaction://hlinksldjump" tooltip="In a heap, for every node x with parent p, the key in p is smaller than or equal to the key in x."/>
              </a:rPr>
              <a:t>heap order property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While the index of the parent (</a:t>
            </a:r>
            <a:r>
              <a:rPr lang="en-US" dirty="0" err="1" smtClean="0"/>
              <a:t>i</a:t>
            </a:r>
            <a:r>
              <a:rPr lang="en-US" dirty="0" smtClean="0"/>
              <a:t> // 2) is greater than 0</a:t>
            </a:r>
          </a:p>
          <a:p>
            <a:pPr lvl="2"/>
            <a:r>
              <a:rPr lang="en-US" dirty="0" smtClean="0"/>
              <a:t>If the value of the </a:t>
            </a:r>
            <a:r>
              <a:rPr lang="en-US" dirty="0" err="1" smtClean="0"/>
              <a:t>the</a:t>
            </a:r>
            <a:r>
              <a:rPr lang="en-US" dirty="0" smtClean="0"/>
              <a:t> item is less than the value of the parent</a:t>
            </a:r>
          </a:p>
          <a:p>
            <a:pPr lvl="3"/>
            <a:r>
              <a:rPr lang="en-US" dirty="0" smtClean="0"/>
              <a:t>Swap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delMin</a:t>
            </a:r>
            <a:r>
              <a:rPr lang="en-US" dirty="0" smtClean="0"/>
              <a:t> –has helper method </a:t>
            </a:r>
            <a:r>
              <a:rPr lang="en-US" dirty="0" err="1" smtClean="0"/>
              <a:t>percDown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Stores </a:t>
            </a:r>
            <a:r>
              <a:rPr lang="en-US" dirty="0" err="1" smtClean="0"/>
              <a:t>heapList</a:t>
            </a:r>
            <a:r>
              <a:rPr lang="en-US" dirty="0" smtClean="0"/>
              <a:t>[1] in the return value, </a:t>
            </a:r>
            <a:r>
              <a:rPr lang="en-US" dirty="0" err="1" smtClean="0"/>
              <a:t>retval</a:t>
            </a:r>
            <a:endParaRPr lang="en-US" dirty="0" smtClean="0"/>
          </a:p>
          <a:p>
            <a:r>
              <a:rPr lang="en-US" dirty="0" smtClean="0"/>
              <a:t>Places last item in the list in the first position</a:t>
            </a:r>
          </a:p>
          <a:p>
            <a:pPr lvl="1"/>
            <a:r>
              <a:rPr lang="en-US" dirty="0" smtClean="0"/>
              <a:t>Maintains the </a:t>
            </a:r>
            <a:r>
              <a:rPr lang="en-US" dirty="0" smtClean="0">
                <a:hlinkClick r:id="rId2" action="ppaction://hlinksldjump" tooltip="A complete binary tree -each level has all of its nodes, except the bottom level which is filled from left to right"/>
              </a:rPr>
              <a:t>heap structure property</a:t>
            </a:r>
            <a:endParaRPr lang="en-US" dirty="0" smtClean="0"/>
          </a:p>
          <a:p>
            <a:r>
              <a:rPr lang="en-US" dirty="0" smtClean="0"/>
              <a:t>Decrements </a:t>
            </a:r>
            <a:r>
              <a:rPr lang="en-US" dirty="0" err="1" smtClean="0"/>
              <a:t>currentSize</a:t>
            </a:r>
            <a:endParaRPr lang="en-US" dirty="0" smtClean="0"/>
          </a:p>
          <a:p>
            <a:r>
              <a:rPr lang="en-US" dirty="0" smtClean="0"/>
              <a:t>Removes the last item in the list</a:t>
            </a:r>
          </a:p>
          <a:p>
            <a:r>
              <a:rPr lang="en-US" dirty="0" smtClean="0"/>
              <a:t>Invokes </a:t>
            </a:r>
            <a:r>
              <a:rPr lang="en-US" dirty="0" err="1" smtClean="0"/>
              <a:t>self.percDown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Returns </a:t>
            </a:r>
            <a:r>
              <a:rPr lang="en-US" dirty="0" err="1" smtClean="0"/>
              <a:t>retval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percDown</a:t>
            </a:r>
            <a:r>
              <a:rPr lang="en-US" dirty="0" smtClean="0"/>
              <a:t> –helper method to </a:t>
            </a:r>
            <a:r>
              <a:rPr lang="en-US" dirty="0" err="1" smtClean="0">
                <a:hlinkClick r:id="rId2" action="ppaction://hlinksldjump"/>
              </a:rPr>
              <a:t>delMin</a:t>
            </a:r>
            <a:r>
              <a:rPr lang="en-US" dirty="0" smtClean="0"/>
              <a:t> &amp; </a:t>
            </a:r>
            <a:r>
              <a:rPr lang="en-US" dirty="0" err="1" smtClean="0">
                <a:hlinkClick r:id="rId3" action="ppaction://hlinksldjump"/>
              </a:rPr>
              <a:t>buildHeap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twice the current index, </a:t>
            </a:r>
            <a:r>
              <a:rPr lang="en-US" dirty="0" err="1" smtClean="0"/>
              <a:t>i</a:t>
            </a:r>
            <a:r>
              <a:rPr lang="en-US" dirty="0" smtClean="0"/>
              <a:t>,  is less than </a:t>
            </a:r>
            <a:r>
              <a:rPr lang="en-US" dirty="0" err="1" smtClean="0"/>
              <a:t>currentSize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in other words – while </a:t>
            </a:r>
            <a:r>
              <a:rPr lang="en-US" dirty="0" err="1" smtClean="0"/>
              <a:t>i</a:t>
            </a:r>
            <a:r>
              <a:rPr lang="en-US" dirty="0" smtClean="0"/>
              <a:t> has a child</a:t>
            </a:r>
          </a:p>
          <a:p>
            <a:pPr lvl="1"/>
            <a:r>
              <a:rPr lang="en-US" dirty="0" smtClean="0"/>
              <a:t>Assign to mc the </a:t>
            </a:r>
            <a:r>
              <a:rPr lang="en-US" dirty="0" err="1" smtClean="0"/>
              <a:t>minChild</a:t>
            </a:r>
            <a:r>
              <a:rPr lang="en-US" dirty="0" smtClean="0"/>
              <a:t> of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If the value at </a:t>
            </a:r>
            <a:r>
              <a:rPr lang="en-US" dirty="0" err="1" smtClean="0"/>
              <a:t>i</a:t>
            </a:r>
            <a:r>
              <a:rPr lang="en-US" dirty="0" smtClean="0"/>
              <a:t> is  greater than the value at mc, swap them</a:t>
            </a:r>
          </a:p>
          <a:p>
            <a:pPr lvl="1"/>
            <a:r>
              <a:rPr lang="en-US" dirty="0" smtClean="0"/>
              <a:t>Assign mc to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5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minChild</a:t>
            </a:r>
            <a:r>
              <a:rPr lang="en-US" dirty="0" smtClean="0"/>
              <a:t> – helper to </a:t>
            </a:r>
            <a:r>
              <a:rPr lang="en-US" dirty="0" err="1" smtClean="0">
                <a:hlinkClick r:id="rId2" action="ppaction://hlinksldjump"/>
              </a:rPr>
              <a:t>percDown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2*</a:t>
            </a:r>
            <a:r>
              <a:rPr lang="en-US" dirty="0" err="1" smtClean="0"/>
              <a:t>i</a:t>
            </a:r>
            <a:r>
              <a:rPr lang="en-US" dirty="0" smtClean="0"/>
              <a:t> + 1 &gt; </a:t>
            </a:r>
            <a:r>
              <a:rPr lang="en-US" dirty="0" err="1" smtClean="0"/>
              <a:t>self.currentSize</a:t>
            </a:r>
            <a:r>
              <a:rPr lang="en-US" dirty="0" smtClean="0"/>
              <a:t>, return the child of left child of </a:t>
            </a:r>
            <a:r>
              <a:rPr lang="en-US" dirty="0" err="1" smtClean="0"/>
              <a:t>i</a:t>
            </a:r>
            <a:r>
              <a:rPr lang="en-US" dirty="0" smtClean="0"/>
              <a:t> (there is no right child)</a:t>
            </a:r>
          </a:p>
          <a:p>
            <a:r>
              <a:rPr lang="en-US" dirty="0" smtClean="0"/>
              <a:t>else</a:t>
            </a:r>
          </a:p>
          <a:p>
            <a:pPr lvl="1"/>
            <a:r>
              <a:rPr lang="en-US" dirty="0" smtClean="0"/>
              <a:t>if the value of the left child is less than the value of the right child return </a:t>
            </a:r>
            <a:r>
              <a:rPr lang="en-US" dirty="0" err="1" smtClean="0"/>
              <a:t>i</a:t>
            </a:r>
            <a:r>
              <a:rPr lang="en-US" dirty="0" smtClean="0"/>
              <a:t> * 2</a:t>
            </a:r>
          </a:p>
          <a:p>
            <a:pPr lvl="1"/>
            <a:r>
              <a:rPr lang="en-US" dirty="0" smtClean="0"/>
              <a:t>else return the right child index, 2*</a:t>
            </a:r>
            <a:r>
              <a:rPr lang="en-US" dirty="0" err="1" smtClean="0"/>
              <a:t>i</a:t>
            </a:r>
            <a:r>
              <a:rPr lang="en-US" dirty="0" smtClean="0"/>
              <a:t>+ 1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9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376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ヒラギノ角ゴ Pro W3</vt:lpstr>
      <vt:lpstr>Office Theme</vt:lpstr>
      <vt:lpstr>Binary Heap Abstract Data Types</vt:lpstr>
      <vt:lpstr>Binary Heap</vt:lpstr>
      <vt:lpstr>Binary Heap Fields -basic</vt:lpstr>
      <vt:lpstr>Heap Basic Operations</vt:lpstr>
      <vt:lpstr>insert</vt:lpstr>
      <vt:lpstr>percUp –helper method to insert</vt:lpstr>
      <vt:lpstr>delMin –has helper method percDown</vt:lpstr>
      <vt:lpstr>percDown –helper method to delMin &amp; buildHeap</vt:lpstr>
      <vt:lpstr>minChild – helper to percDown</vt:lpstr>
      <vt:lpstr>buildHeap –has helper method percDown</vt:lpstr>
      <vt:lpstr>Question 1</vt:lpstr>
      <vt:lpstr>Question 2</vt:lpstr>
      <vt:lpstr>Question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Applications in Abstract Data Types</dc:title>
  <dc:creator>Tompkins, Jack</dc:creator>
  <cp:lastModifiedBy>Tompkins, Jack</cp:lastModifiedBy>
  <cp:revision>54</cp:revision>
  <dcterms:created xsi:type="dcterms:W3CDTF">2017-10-17T11:40:33Z</dcterms:created>
  <dcterms:modified xsi:type="dcterms:W3CDTF">2017-10-25T16:58:36Z</dcterms:modified>
</cp:coreProperties>
</file>