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FA42-C90D-42B5-A177-39FE62DB96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9F72-BE85-4DC4-BC17-761BAAB4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uncw.edu/tompkinsj/231/test_Queue_Deque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Applications in</a:t>
            </a:r>
            <a:br>
              <a:rPr lang="en-US" dirty="0" smtClean="0"/>
            </a:br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Tompkins</a:t>
            </a:r>
          </a:p>
          <a:p>
            <a:r>
              <a:rPr lang="en-US" dirty="0" smtClean="0"/>
              <a:t>CSC 231 </a:t>
            </a:r>
            <a:br>
              <a:rPr lang="en-US" dirty="0" smtClean="0"/>
            </a:br>
            <a:r>
              <a:rPr lang="en-US" dirty="0" smtClean="0"/>
              <a:t>Introduction to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Node based Queue &amp;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people.uncw.edu/tompkinsj/231/test_Queue_Deque.py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Place this in a </a:t>
            </a:r>
            <a:r>
              <a:rPr lang="en-US" dirty="0" err="1" smtClean="0"/>
              <a:t>PyCharm</a:t>
            </a:r>
            <a:r>
              <a:rPr lang="en-US" dirty="0" smtClean="0"/>
              <a:t> Project folder with node.py, queue.py, and deque.py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7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mtClean="0"/>
              <a:t>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852595"/>
              </p:ext>
            </p:extLst>
          </p:nvPr>
        </p:nvGraphicFramePr>
        <p:xfrm>
          <a:off x="1981200" y="1389531"/>
          <a:ext cx="8229600" cy="4373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2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Using a Python List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Using a Singly-Linked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Using a Doubly-Linked Node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Enqueue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Dequeue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Deque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AddFront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AddRear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O(1)*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RemoveFront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RemoveRear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Add/Remove 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O(1)/O(n)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Add/Remove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Front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Add/Remove index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k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Get at index k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D1AFE-75C3-46E0-BA81-804F5730359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head, tail, size</a:t>
            </a:r>
          </a:p>
          <a:p>
            <a:r>
              <a:rPr lang="en-US" dirty="0" smtClean="0"/>
              <a:t>We </a:t>
            </a:r>
            <a:r>
              <a:rPr lang="en-US" dirty="0"/>
              <a:t>need to decide which end of </a:t>
            </a:r>
            <a:r>
              <a:rPr lang="en-US" dirty="0" smtClean="0"/>
              <a:t>ADT to </a:t>
            </a:r>
            <a:r>
              <a:rPr lang="en-US" dirty="0"/>
              <a:t>use as the rear and which to use as the </a:t>
            </a:r>
            <a:r>
              <a:rPr lang="en-US" dirty="0" smtClean="0"/>
              <a:t>front implementing First In First Out (FIFO) behavior</a:t>
            </a:r>
          </a:p>
          <a:p>
            <a:pPr lvl="1"/>
            <a:r>
              <a:rPr lang="en-US" dirty="0" smtClean="0"/>
              <a:t>We enter the queue at the rear – </a:t>
            </a:r>
            <a:r>
              <a:rPr lang="en-US" dirty="0" err="1" smtClean="0"/>
              <a:t>enqueue</a:t>
            </a:r>
            <a:r>
              <a:rPr lang="en-US" dirty="0" smtClean="0"/>
              <a:t> will add a node making it the tail</a:t>
            </a:r>
          </a:p>
          <a:p>
            <a:pPr lvl="1"/>
            <a:r>
              <a:rPr lang="en-US" dirty="0" smtClean="0"/>
              <a:t>and exit from the head –</a:t>
            </a:r>
            <a:r>
              <a:rPr lang="en-US" dirty="0" err="1" smtClean="0"/>
              <a:t>dequeue</a:t>
            </a:r>
            <a:r>
              <a:rPr lang="en-US" dirty="0" smtClean="0"/>
              <a:t> will remove and return the head</a:t>
            </a:r>
            <a:br>
              <a:rPr lang="en-US" dirty="0" smtClean="0"/>
            </a:br>
            <a:r>
              <a:rPr lang="en-US" dirty="0" smtClean="0"/>
              <a:t>for our lab, raises an </a:t>
            </a:r>
            <a:r>
              <a:rPr lang="en-US" dirty="0" err="1" smtClean="0"/>
              <a:t>IndexError</a:t>
            </a:r>
            <a:r>
              <a:rPr lang="en-US" dirty="0" smtClean="0"/>
              <a:t> if </a:t>
            </a:r>
            <a:r>
              <a:rPr lang="en-US" dirty="0" err="1" smtClean="0"/>
              <a:t>dequeue</a:t>
            </a:r>
            <a:r>
              <a:rPr lang="en-US" dirty="0" smtClean="0"/>
              <a:t> is attempted on an empty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939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Doubly-Linked Node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48057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A node keeps track of </a:t>
            </a:r>
          </a:p>
          <a:p>
            <a:pPr lvl="1"/>
            <a:r>
              <a:rPr lang="en-US" altLang="en-US" dirty="0" smtClean="0"/>
              <a:t>What is </a:t>
            </a:r>
            <a:r>
              <a:rPr lang="en-US" altLang="en-US" b="1" dirty="0" smtClean="0">
                <a:solidFill>
                  <a:srgbClr val="FF0000"/>
                </a:solidFill>
              </a:rPr>
              <a:t>next</a:t>
            </a:r>
            <a:r>
              <a:rPr lang="en-US" altLang="en-US" dirty="0" smtClean="0"/>
              <a:t> AND</a:t>
            </a:r>
          </a:p>
          <a:p>
            <a:pPr lvl="1"/>
            <a:r>
              <a:rPr lang="en-US" altLang="en-US" dirty="0" smtClean="0"/>
              <a:t>What is </a:t>
            </a:r>
            <a:r>
              <a:rPr lang="en-US" altLang="en-US" b="1" dirty="0" smtClean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FF37EC-D84D-4E64-B486-DB04B365FD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269" name="AutoShape 2" descr="data:image/jpeg;base64,/9j/4AAQSkZJRgABAQAAAQABAAD/2wBDAAkGBwgHBgkIBwgKCgkLDRYPDQwMDRsUFRAWIB0iIiAdHx8kKDQsJCYxJx8fLT0tMTU3Ojo6Iys/RD84QzQ5Ojf/2wBDAQoKCg0MDRoPDxo3JR8lNzc3Nzc3Nzc3Nzc3Nzc3Nzc3Nzc3Nzc3Nzc3Nzc3Nzc3Nzc3Nzc3Nzc3Nzc3Nzc3Nzf/wAARCABcAewDASIAAhEBAxEB/8QAGwABAQEBAQEBAQAAAAAAAAAAAAUGAQQDBwL/xABFEAAABQIDAwkCDAMIAwAAAAAAAQIDBAURBhIhFTGUExQ2QVVWldLjUbMHIjIzQmFxdHWBstFScnMWIzRTkaGxwSSCov/EABQBAQAAAAAAAAAAAAAAAAAAAAD/xAAUEQEAAAAAAAAAAAAAAAAAAAAA/9oADAMBAAIRAxEAPwD9xAAAAAAAAAAAAAAAAAAAAAAAAAAAAAAAAAAAZbHk2ahqmUqlSFxpdTmJb5ZsyJaGkEbjhpM9CVlSZFcjvcBqQELBNVdrWFYE2TcpJtm3IK1rOoM0L6z+kkxh3Ha3IhYwrbOI6iy5RqjJ5CKXJqYU2ylLmRSTTfUjNN76aHY7WMP1UBhajj+SwuUqn0JybGpsZmRUnSkpQbKVoJyyEmX94ZIM1fR3D3HjRJtYndahZkUSM3IQZu2N8lMctYyy/F9nX/0A1gD8yTjSswq1iSUVMeqFMhpiPupKSlHNGlMJWvIRldZ6qVbT5O8fcsZTIOJKupSFyqYdQp0cjccyJhtvspM3PknpmPW5lqZa6gP0YBl6NjWBLpztQqrkakxVTHo8RcuUhHOENnlzlmtY7kosutrfWPmxX2qljans0qpsy6cunyVL5s8lxs3Eratc031Il/7gNYAyWKMQrolYW4SHnkMUaVN5EniS2s21I0MspnfXQ76a6GJ1TxdU3aNiRl2n7MmxKSc2M61KJ66VEskmdkllVdG7X7QG+AYOF8IjDtDqFYbjcrSqelDJy1O5FSHzNCbEk0/FRdZXUZlvvaw4z8JTLtLdW1ARIqaZjUJuNEloeZddcSakZXiK2WxHc7aGRlY+sN6AyGC6tVKlXMSN1VpcZUZ+OhEVTiXEs3ZSasqi3ko/jEfsMtC3D7/BtUJdTwdDl1CQt+Qt18lOL3mSX3El/sRF+QDUAPy2N8Iz9NoNHWqGchc7nP8A5FSnpaRmQ8pBI5UmiTmP6ySRERXPrGjYq1UkY6pUc0ExCk0ZyS7GW7c0Lzo10IyMyzEWh2sZn1ERhrwAAAAAAAAAAAAAAAAAAAAAAAAAAAAAAAAAAAAAAAAAAAAAAAAAAAAAAAAAAAAAAAAAAAAAAAAAZ+u4PpGIKrGnVlo5aYzKmm4zhJNosxkZq3ZjVoRb7fVvGgABDwxheBhhuazSlOojSpByOQVlyNKMiIyRZJHaxFoZnuEmR8HkJ+TOWdYrSIs+UcqVCbkISy6ozI1EZEjNlMkkR63t1jZAAytbwHSqvOdkqkT4iZKENzI8R/k2paEWypcK26xZfimR20Hyq3wfUypSZzhTqnEZnspalRosgkNO5UZEGZGkzuREWl7HbUjud9eADGTPg4pUuXKfXUKshEwmUSo7UkkNvobQlBIURJ3GSSvrfU7GRHYcxNhNw6VXmqFFakSK2htl5uU8SGmEoa5NK0ESDMzTZJ2Pr1IysNoACLSsNU2FQadSX4keS1CZS2jlmUK1tqrda5nqZ21HjqeC4UuZHlQJk2juMNrbLZZtskolmk1XI0H/AAJ/0GmABmX8FxJUfk51RqUpw6fIgKfecQbim3lEpRmeS2YrERaWsWpGPvNwnAmc/wCVeklz6mppzuVSdG05rGXxflfHPU7lu0F8AGclYMpktU8nlyFMT47TMljMnKtTdsjvyc2crEV720LTQeVGAKXsd2nPSZr2d9MhuSam0PMOJKyVINCEkRlc+o953uWg1oAIeHMMxcPuznmJU2S9OWhx9yW6TilKSnLe9i377bvZYrEJ1FwMiiuMFBxDXUxmXjdKIb7XJHdRqNJkTd7GZnfXrGtABjXPg7p6qTGprNUq7DDCXUmTb6LOk44bhktJoNJ2Ueh5SMvaKsbC0GHOpMuI7KZVTIhw2kJculxkyIiSsjI72NKTuVtSLfuF0AAAAAAAAAAAAAAAAAAAAAAAAAAAAAAAAAAAAAAAAAAAAAAAAAAAAAAAAAAAAAAAAAAAAAAAAAAAAAAAAAAAAAAAAAAAAAAAAAAAAAAAAAAAAAAAAAAAAAAAAAAAAAAAAAAAAAAAAAAAAAAAABy5e0dGf/sunm3Ibarn+E5tn5+rP8vPnv8A5nVm9mg0AAAAAAMFjLDuO6mb+w8WMRWF2JMco/ImRXvflU5lX6tLXIvtvotn1/t5ngC84C2JuJJz1Mw9U58bIb0aI883nK6cyUGorl7LkPNs+vdvM8AXnEjGEGtownWlPVppxsoD5qQUEizFyarlfNp9oCuULEHbcXw71A5jiDtuL4d6gFAr3bzPAF5x0oFe7dZ4AvOA5zHEHbcXw71B4q6eIqVRahUU1iG4qJGcfJB0+xKNCTVb5z6hqBFxt0Nrv4dI90oBwoWIO24vh3qBzHEHbcXw71BaLd+Y6AicxxB23F8O9QeKuHiKl0WfUE1iG4qLGcfJB0+xKNKTVb5z6hqBFxr0Orv4dI92oBwoWIO24vh3qBzHEHbcXw71BaLd+Y6AicxxB23F8O9QeKtniGl0adUCq8R04sdx4mzp9iVlSZ2vyml7DUCLjTofW/w9/wB2oBZvpqOjA4uw7jupOrOi4rjxoylpIo5Mciokkq5nyqcyr7i0sRlv676PZ9f7eZ4AvOAtidiOa9TcP1KdGyctHiuOt5yunMlJmVyuVy/MeXZ9e7eZ4AvOJOLYNaRharqerTS2yhPGpBQSLMWQ9L5tAFbmWIO24vh3qBzHEHbcXw71AKBXu3meALzjqYFdJRGquMmV9S5gRX/+wHOY4g7bi+HeoPFXDxFS6PNnprERw4zC3SQdP0UZFe3zg1Ai416I1j7m7+kwHOZYg7bi+HeoHMcQdtxfDvUFoh0BE5jiDtuL4d6g8VcPEVLpEyemsRHDjtKcJB0/RVi3fODUCLjXonVvuq/+AHOZYg7bi+HeoHMcQdtxfDvUFoh0BE5jiDtuL4d6g8dZViClUuTPOrRHSjoz8mcC2a3VflNBpxFxp0Vqf9AwFoBgsTYex5OlJVSsVx2YhuozRyjciZII7medOZRnciK2hGW/rvotn17t5ngC84C2JmJJr9OoUyXFNBPtN3Qa05kkd7alcr/6jz7Pr3bzPAF5xIxbBrSMOTlPVppbZN6pKCRX1LrzAK/MsQdtxfDvUDmOIO24vh3qBzCvdvM8AXnH9Nwa4lxJrrbSkkZGpJQSK5ey+YB/PMcQdtxfDvUHirZ4iplLfmprERZtER5Tp++5kX+Z9Y1AiYz6Mzv5U/qIA5jiDtuL4d6gcxxB23F8O9QWwAROY4g7bi+HeoPDWzxFTKY7MTWIizbNPxTp++6iL/M+sakRMZ9G5f2t+8SAcxxB23F8O9QOY4g7bi+HeoLYAInMcQdtxfDvUHkqy6/SoRzFVWI8ltxslN8wNOYlLSk9eU03jTCJjLo8/wD1GfeoAWwGCr2HseS57LkDFsdEMn21LYKLyJkhJ3M8xZjUelstyIy32Gi2fXu3meALzgLYCJs+vdvM8AXnDZ9e7eZ4AvOAtgImz6928zwBecf2zBraXUKdrTS2yURqQUEizF1lfNoAsBcvaPlLY5zFeYNx1rlUKRyjS8q03K10n1GXUYlt4fSgrbUqytI5fGmKP5nz/T/i6wFkAAAuAhf2Ya5Dktq1r/C82z7RczWz5897/L6s2+2m4WnkrWytDThtrUkySuxHlPqOx77AP7ARNl1nvC5wbX7Bsus94XODa/YBbARNl1nvC5wbX7Bsus94XODa/YBbETG/Q2u/h0j3Sh5atRcQSaXMYi4kWh91haGlc3Q3ZRpMiPMksydestS6hmV0HFtLwbWVYixSmotlSnyVHKKWhk0svnTso/rMyuZkX13D9KLd+Y6OFu/MdABFxt0Nrv4dI90oWhFxt0Nrv4dI90oBZLd+Y6OFu/MdABFxr0Orv4dI92oWhFxr0Orv4dI92oBZLd+Y6OFu/Mfy+la2XENOck4pJklwkkeU7aHY99gH9iLjXofXPw9/3ag2ZWe8LnBtfsJGLqdVkYVrC3a8txBQXjUg4jZZiyK0v1ANgW4dEQqZWe8LnBtfsGy6z3hc4Nr9gFsRca9EK19xe/QY8dXouIZNKmsRMSLRIdYWhpXN0N2UaTIjzJLMnXrLUuoZ92h4qpuEKuvEOKE1FOznc0coiSynyaisTmhmX1mRGdgH6KW4dHC3DoAIuNeiNY+5u/pMWhFxr0RrH3N39JgLJDo4Q6ACLjXonVvuq/8AgWhFxr0Tq33Vf/ACyQ6OEP4kIccYcQy6bTikmSXCSSsp+2x6GA+gi406K1P+gYbMrPeFzg2v2EjFtOqzeGqip2vLcQTJ3QcRsrgNiQCJsys94XODa/YNl1nvC5wbX7ALYiY06L1H+n/2Q8VbomIpVImR4WJFokuMqS0o2Et2UZafGSWZP2lqQhvUbFFOwtOXiHEyakRsEZspiJTlVoRln3mRH12Izt9dgH6IAAACJjPozO/lT+ohbETGfRmd/Kn9RALYAAAImM+jcv7W/eJFsRMZ9G5f2t+8SAtgAAAiYy6PSP6jPvUD0z4VRfkZ4lXVFbsRcmUdC9fbc9Rn8V06rIobynK8txJONXScRsr/AN4kBsgETZdZ7wucG1+wbLrPeFzg2v2AWwGUxBQsSTKNLjU/Eq25TjeVtRspasf86CzJ+0h9MJUjE9PSSsRYkTUjMiM2kREoJKjLUs+8yI92hf72INOAAAAPlLYKTFeYU462TqFINbSzQtNytdKi1I/YfUJrdBbQViqNUP5j5U1Z/Nbuv6X0/wCLrAVwAAAAAAAAAAAAAeSrwG6pSplPdWtDcphbKlItdJKSaTMr9eo9YAImyav3jkcKz5Q2VV+8cjhWfKLYAImyqv3jkcKz5R8J+HqjUIMiFKxDKUxJaU04SYzJGaVEZHY8umhjRAAibJq/eORwrPlDZVX7xyOFZ8otgAibKq/eORwrPlHwn4eqNQgyIUrEUlTEhpTThJjMkZpURkdjy6aGNEACJsmr945HCs+UNlVfvHI4Vnyi2ACJsqr945HCs+UfGdh+oT4UiHKxDJUxIbU04kozJGaVFY7Hl00MaEAAAAAHkq8BFUpcunurW2iUytpS0WuklEZXK+l9R6wARNlVfvHI4Vnyhsqr945HCs+UWwARNlVfvHI4Vnyj4T8PVGoQn4cnEUk2X21NuEUVkjNJlY/ojRAAibJq/eORwrPlDZVX7xyOFZ8otgAibKq/eORwrPlHwn4eqM+E9Dk4ikmy8g0LIorJHY//AFGiABE2VV+8cjhWfKGyqv3jkcKz5RbABE2VV+8cjhWfKPjMw/UJ0ZyLLxBJcYdLK4gozJZi6yvl0GhAAAAAB46xARVKZIguOLaS+jLnQRGafrK9yHsABE2VV+8cjhWfKGyqv3jkcKz5RbABE2VV+8cjhWfKPhOw9UZ8RyLJxFJNpwiJRFFZI99/4fqGiABE2VV+8cjhWfKGyqv3jkcKz5RbABE2VV+8cjhWfKPhOw9UZ8VcaTiKSbS7XIorJHoZGX0faQ0QAImyqv3jkcKz5Q2VV+8cjhWfKLYAImyqv3jkcKz5R8pWH581rkJlfkusGtKloKOynNlUSrXJOm4aAAAAAAAAAAAAAAAAAAAf/9k="/>
          <p:cNvSpPr>
            <a:spLocks noChangeAspect="1" noChangeArrowheads="1"/>
          </p:cNvSpPr>
          <p:nvPr/>
        </p:nvSpPr>
        <p:spPr bwMode="auto">
          <a:xfrm>
            <a:off x="1714500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70" name="Picture 5" descr="https://encrypted-tbn2.gstatic.com/images?q=tbn:ANd9GcR-OoM_0mjX41-r4Tn608lv0zlAqi8GtXSaYPjmiEnbk9JFdJy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-1150938"/>
            <a:ext cx="4276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8" y="3617259"/>
            <a:ext cx="11648494" cy="290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0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70456"/>
              </p:ext>
            </p:extLst>
          </p:nvPr>
        </p:nvGraphicFramePr>
        <p:xfrm>
          <a:off x="792956" y="323215"/>
          <a:ext cx="10515600" cy="664083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class Queue:  # implemented using a Node in Lab 5</a:t>
                      </a: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   def __init__(self):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 smtClean="0">
                          <a:effectLst/>
                        </a:rPr>
                        <a:t>is_empty</a:t>
                      </a:r>
                      <a:r>
                        <a:rPr lang="en-US" dirty="0" smtClean="0">
                          <a:effectLst/>
                        </a:rPr>
                        <a:t>(self</a:t>
                      </a:r>
                      <a:r>
                        <a:rPr lang="en-US" dirty="0">
                          <a:effectLst/>
                        </a:rPr>
                        <a:t>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0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6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3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(self, item):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10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11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dequeue</a:t>
                      </a:r>
                      <a:r>
                        <a:rPr lang="en-US" dirty="0">
                          <a:effectLst/>
                        </a:rPr>
                        <a:t>(self</a:t>
                      </a:r>
                      <a:r>
                        <a:rPr lang="en-US" dirty="0" smtClean="0">
                          <a:effectLst/>
                        </a:rPr>
                        <a:t>):  # raises </a:t>
                      </a:r>
                      <a:r>
                        <a:rPr lang="en-US" dirty="0" err="1" smtClean="0">
                          <a:effectLst/>
                        </a:rPr>
                        <a:t>IndexError</a:t>
                      </a:r>
                      <a:r>
                        <a:rPr lang="en-US" dirty="0" smtClean="0">
                          <a:effectLst/>
                        </a:rPr>
                        <a:t> if queue is</a:t>
                      </a:r>
                      <a:r>
                        <a:rPr lang="en-US" baseline="0" dirty="0" smtClean="0">
                          <a:effectLst/>
                        </a:rPr>
                        <a:t> initially empty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size(self):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16</a:t>
                      </a:r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2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17</a:t>
                      </a:r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   </a:t>
                      </a:r>
                      <a:r>
                        <a:rPr lang="en-US" dirty="0" err="1" smtClean="0">
                          <a:effectLst/>
                        </a:rPr>
                        <a:t>def</a:t>
                      </a:r>
                      <a:r>
                        <a:rPr lang="en-US" dirty="0" smtClean="0">
                          <a:effectLst/>
                        </a:rPr>
                        <a:t> peek(self):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417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18</a:t>
                      </a:r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9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19</a:t>
                      </a:r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3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2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89216"/>
              </p:ext>
            </p:extLst>
          </p:nvPr>
        </p:nvGraphicFramePr>
        <p:xfrm>
          <a:off x="856456" y="653415"/>
          <a:ext cx="10515600" cy="524637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class Queue:  # implemented using a DLL based on </a:t>
                      </a:r>
                      <a:r>
                        <a:rPr lang="en-US" dirty="0" err="1" smtClean="0">
                          <a:effectLst/>
                        </a:rPr>
                        <a:t>DLNode</a:t>
                      </a:r>
                      <a:r>
                        <a:rPr lang="en-US" baseline="0" dirty="0" smtClean="0">
                          <a:effectLst/>
                        </a:rPr>
                        <a:t> in Lab 3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   def __init__(self):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 smtClean="0">
                          <a:effectLst/>
                        </a:rPr>
                        <a:t>isEmpty</a:t>
                      </a:r>
                      <a:r>
                        <a:rPr lang="en-US" dirty="0" smtClean="0">
                          <a:effectLst/>
                        </a:rPr>
                        <a:t>(self</a:t>
                      </a:r>
                      <a:r>
                        <a:rPr lang="en-US" dirty="0">
                          <a:effectLst/>
                        </a:rPr>
                        <a:t>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0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6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3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(self, item):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10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11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dequeue</a:t>
                      </a:r>
                      <a:r>
                        <a:rPr lang="en-US" dirty="0">
                          <a:effectLst/>
                        </a:rPr>
                        <a:t>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size(self):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15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  </a:t>
                      </a:r>
                      <a:r>
                        <a:rPr lang="en-US" dirty="0" smtClean="0">
                          <a:effectLst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9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56109"/>
              </p:ext>
            </p:extLst>
          </p:nvPr>
        </p:nvGraphicFramePr>
        <p:xfrm>
          <a:off x="856456" y="653415"/>
          <a:ext cx="10515600" cy="524637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class Node:</a:t>
                      </a: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__</a:t>
                      </a:r>
                      <a:r>
                        <a:rPr lang="en-US" dirty="0" err="1">
                          <a:effectLst/>
                        </a:rPr>
                        <a:t>init</a:t>
                      </a:r>
                      <a:r>
                        <a:rPr lang="en-US" dirty="0">
                          <a:effectLst/>
                        </a:rPr>
                        <a:t>__(</a:t>
                      </a:r>
                      <a:r>
                        <a:rPr lang="en-US" dirty="0" smtClean="0">
                          <a:effectLst/>
                        </a:rPr>
                        <a:t>self, value):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 ""“ Initializes a node by setting its data to value and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 </a:t>
                      </a:r>
                      <a:r>
                        <a:rPr lang="en-US" dirty="0" err="1" smtClean="0">
                          <a:effectLst/>
                        </a:rPr>
                        <a:t>prev</a:t>
                      </a:r>
                      <a:r>
                        <a:rPr lang="en-US" dirty="0" smtClean="0">
                          <a:effectLst/>
                        </a:rPr>
                        <a:t> and next to None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:return: The reference for self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0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6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 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"""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3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        </a:t>
                      </a:r>
                      <a:r>
                        <a:rPr lang="en-US" dirty="0" err="1" smtClean="0">
                          <a:effectLst/>
                        </a:rPr>
                        <a:t>self.data</a:t>
                      </a:r>
                      <a:r>
                        <a:rPr lang="en-US" dirty="0" smtClean="0">
                          <a:effectLst/>
                        </a:rPr>
                        <a:t> = value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</a:t>
                      </a:r>
                      <a:r>
                        <a:rPr lang="en-US" dirty="0" err="1" smtClean="0">
                          <a:effectLst/>
                        </a:rPr>
                        <a:t>self.prev</a:t>
                      </a:r>
                      <a:r>
                        <a:rPr lang="en-US" dirty="0" smtClean="0">
                          <a:effectLst/>
                        </a:rPr>
                        <a:t> = None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        </a:t>
                      </a:r>
                      <a:r>
                        <a:rPr lang="en-US" dirty="0" err="1" smtClean="0">
                          <a:effectLst/>
                        </a:rPr>
                        <a:t>self.next</a:t>
                      </a:r>
                      <a:r>
                        <a:rPr lang="en-US" dirty="0" smtClean="0">
                          <a:effectLst/>
                        </a:rPr>
                        <a:t> = None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10</a:t>
                      </a:r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# setters and getters written but not used</a:t>
                      </a:r>
                      <a:r>
                        <a:rPr lang="en-US" baseline="0" dirty="0" smtClean="0">
                          <a:effectLst/>
                        </a:rPr>
                        <a:t> for this application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7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97494"/>
              </p:ext>
            </p:extLst>
          </p:nvPr>
        </p:nvGraphicFramePr>
        <p:xfrm>
          <a:off x="856456" y="653415"/>
          <a:ext cx="10515600" cy="524637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class </a:t>
                      </a:r>
                      <a:r>
                        <a:rPr lang="en-US" dirty="0" err="1" smtClean="0">
                          <a:effectLst/>
                        </a:rPr>
                        <a:t>DoublyLinkedNode</a:t>
                      </a:r>
                      <a:r>
                        <a:rPr lang="en-US" dirty="0" smtClean="0">
                          <a:effectLst/>
                        </a:rPr>
                        <a:t>:</a:t>
                      </a: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err="1"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 __</a:t>
                      </a:r>
                      <a:r>
                        <a:rPr lang="en-US" dirty="0" err="1">
                          <a:effectLst/>
                        </a:rPr>
                        <a:t>init</a:t>
                      </a:r>
                      <a:r>
                        <a:rPr lang="en-US" dirty="0">
                          <a:effectLst/>
                        </a:rPr>
                        <a:t>__(</a:t>
                      </a:r>
                      <a:r>
                        <a:rPr lang="en-US" dirty="0" smtClean="0">
                          <a:effectLst/>
                        </a:rPr>
                        <a:t>self, value):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 ""“ Initializes a node by setting its data to value and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 </a:t>
                      </a:r>
                      <a:r>
                        <a:rPr lang="en-US" dirty="0" err="1" smtClean="0">
                          <a:effectLst/>
                        </a:rPr>
                        <a:t>prev</a:t>
                      </a:r>
                      <a:r>
                        <a:rPr lang="en-US" dirty="0" smtClean="0">
                          <a:effectLst/>
                        </a:rPr>
                        <a:t> and next to None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:return: The reference for self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0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6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  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    </a:t>
                      </a:r>
                      <a:r>
                        <a:rPr lang="en-US" dirty="0" smtClean="0">
                          <a:effectLst/>
                        </a:rPr>
                        <a:t>"""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3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        </a:t>
                      </a:r>
                      <a:r>
                        <a:rPr lang="en-US" dirty="0" err="1" smtClean="0">
                          <a:effectLst/>
                        </a:rPr>
                        <a:t>self.data</a:t>
                      </a:r>
                      <a:r>
                        <a:rPr lang="en-US" dirty="0" smtClean="0">
                          <a:effectLst/>
                        </a:rPr>
                        <a:t> = value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        </a:t>
                      </a:r>
                      <a:r>
                        <a:rPr lang="en-US" dirty="0" err="1" smtClean="0">
                          <a:effectLst/>
                        </a:rPr>
                        <a:t>self.prev</a:t>
                      </a:r>
                      <a:r>
                        <a:rPr lang="en-US" dirty="0" smtClean="0">
                          <a:effectLst/>
                        </a:rPr>
                        <a:t> = None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        </a:t>
                      </a:r>
                      <a:r>
                        <a:rPr lang="en-US" dirty="0" err="1" smtClean="0">
                          <a:effectLst/>
                        </a:rPr>
                        <a:t>self.next</a:t>
                      </a:r>
                      <a:r>
                        <a:rPr lang="en-US" dirty="0" smtClean="0">
                          <a:effectLst/>
                        </a:rPr>
                        <a:t> = None</a:t>
                      </a:r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738769"/>
              </p:ext>
            </p:extLst>
          </p:nvPr>
        </p:nvGraphicFramePr>
        <p:xfrm>
          <a:off x="767556" y="196215"/>
          <a:ext cx="10515600" cy="646176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class </a:t>
                      </a:r>
                      <a:r>
                        <a:rPr lang="en-US" sz="2000" dirty="0" err="1" smtClean="0">
                          <a:effectLst/>
                        </a:rPr>
                        <a:t>Deque</a:t>
                      </a:r>
                      <a:r>
                        <a:rPr lang="en-US" sz="2000" dirty="0" smtClean="0">
                          <a:effectLst/>
                        </a:rPr>
                        <a:t>(Queue):  </a:t>
                      </a:r>
                      <a:r>
                        <a:rPr lang="en-US" sz="2000" dirty="0" smtClean="0">
                          <a:effectLst/>
                        </a:rPr>
                        <a:t># implemented by extending the Queue class in Lab 5</a:t>
                      </a: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</a:t>
                      </a:r>
                      <a:r>
                        <a:rPr lang="en-US" sz="2000" dirty="0" err="1">
                          <a:effectLst/>
                        </a:rPr>
                        <a:t>def</a:t>
                      </a:r>
                      <a:r>
                        <a:rPr lang="en-US" sz="2000" dirty="0">
                          <a:effectLst/>
                        </a:rPr>
                        <a:t> __</a:t>
                      </a:r>
                      <a:r>
                        <a:rPr lang="en-US" sz="2000" dirty="0" err="1">
                          <a:effectLst/>
                        </a:rPr>
                        <a:t>init</a:t>
                      </a:r>
                      <a:r>
                        <a:rPr lang="en-US" sz="2000" dirty="0">
                          <a:effectLst/>
                        </a:rPr>
                        <a:t>__(</a:t>
                      </a:r>
                      <a:r>
                        <a:rPr lang="en-US" sz="2000" dirty="0" smtClean="0">
                          <a:effectLst/>
                        </a:rPr>
                        <a:t>self):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   </a:t>
                      </a:r>
                      <a:r>
                        <a:rPr lang="en-US" sz="2000" dirty="0" smtClean="0">
                          <a:effectLst/>
                        </a:rPr>
                        <a:t>super().__</a:t>
                      </a:r>
                      <a:r>
                        <a:rPr lang="en-US" sz="2000" dirty="0" err="1" smtClean="0">
                          <a:effectLst/>
                        </a:rPr>
                        <a:t>init</a:t>
                      </a:r>
                      <a:r>
                        <a:rPr lang="en-US" sz="2000" dirty="0" smtClean="0">
                          <a:effectLst/>
                        </a:rPr>
                        <a:t>__()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</a:t>
                      </a:r>
                      <a:r>
                        <a:rPr lang="en-US" sz="2000" dirty="0" err="1">
                          <a:effectLst/>
                        </a:rPr>
                        <a:t>def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 smtClean="0">
                          <a:effectLst/>
                        </a:rPr>
                        <a:t>peek_back</a:t>
                      </a:r>
                      <a:r>
                        <a:rPr lang="en-US" sz="2000" dirty="0" smtClean="0">
                          <a:effectLst/>
                        </a:rPr>
                        <a:t>(self</a:t>
                      </a:r>
                      <a:r>
                        <a:rPr lang="en-US" sz="2000" dirty="0">
                          <a:effectLst/>
                        </a:rPr>
                        <a:t>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0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6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    </a:t>
                      </a:r>
                      <a:r>
                        <a:rPr lang="en-US" sz="2000" dirty="0" smtClean="0">
                          <a:effectLst/>
                        </a:rPr>
                        <a:t>if </a:t>
                      </a:r>
                      <a:r>
                        <a:rPr lang="en-US" sz="2000" dirty="0" err="1" smtClean="0">
                          <a:effectLst/>
                        </a:rPr>
                        <a:t>self.tail</a:t>
                      </a:r>
                      <a:r>
                        <a:rPr lang="en-US" sz="2000" dirty="0" smtClean="0">
                          <a:effectLst/>
                        </a:rPr>
                        <a:t>: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3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effectLst/>
                        </a:rPr>
                        <a:t>            </a:t>
                      </a:r>
                      <a:r>
                        <a:rPr lang="en-US" sz="2000" baseline="0" dirty="0" smtClean="0">
                          <a:effectLst/>
                        </a:rPr>
                        <a:t>return </a:t>
                      </a:r>
                      <a:r>
                        <a:rPr lang="en-US" sz="2000" baseline="0" dirty="0" err="1" smtClean="0">
                          <a:effectLst/>
                        </a:rPr>
                        <a:t>self.tail.data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</a:t>
                      </a:r>
                      <a:r>
                        <a:rPr lang="en-US" sz="2000" dirty="0" err="1">
                          <a:effectLst/>
                        </a:rPr>
                        <a:t>def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 smtClean="0">
                          <a:effectLst/>
                        </a:rPr>
                        <a:t>enqueue_front</a:t>
                      </a:r>
                      <a:r>
                        <a:rPr lang="en-US" sz="2000" dirty="0" smtClean="0">
                          <a:effectLst/>
                        </a:rPr>
                        <a:t>(self</a:t>
                      </a:r>
                      <a:r>
                        <a:rPr lang="en-US" sz="2000" dirty="0">
                          <a:effectLst/>
                        </a:rPr>
                        <a:t>, item):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  </a:t>
                      </a:r>
                      <a:r>
                        <a:rPr lang="en-US" sz="2000" dirty="0" smtClean="0">
                          <a:effectLst/>
                        </a:rPr>
                        <a:t>   </a:t>
                      </a:r>
                      <a:r>
                        <a:rPr lang="en-US" sz="2000" dirty="0" err="1" smtClean="0">
                          <a:effectLst/>
                        </a:rPr>
                        <a:t>new_head</a:t>
                      </a:r>
                      <a:r>
                        <a:rPr lang="en-US" sz="2000" dirty="0" smtClean="0">
                          <a:effectLst/>
                        </a:rPr>
                        <a:t> = Node(item)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10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effectLst/>
                        </a:rPr>
                        <a:t>         if </a:t>
                      </a:r>
                      <a:r>
                        <a:rPr lang="en-US" sz="2000" dirty="0" err="1" smtClean="0">
                          <a:effectLst/>
                        </a:rPr>
                        <a:t>self.is_empty</a:t>
                      </a:r>
                      <a:r>
                        <a:rPr lang="en-US" sz="2000" dirty="0" smtClean="0">
                          <a:effectLst/>
                        </a:rPr>
                        <a:t>():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11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            </a:t>
                      </a:r>
                      <a:r>
                        <a:rPr lang="en-US" sz="2000" dirty="0" err="1" smtClean="0">
                          <a:effectLst/>
                        </a:rPr>
                        <a:t>self.head</a:t>
                      </a:r>
                      <a:r>
                        <a:rPr lang="en-US" sz="2000" dirty="0" smtClean="0">
                          <a:effectLst/>
                        </a:rPr>
                        <a:t> = </a:t>
                      </a:r>
                      <a:r>
                        <a:rPr lang="en-US" sz="2000" dirty="0" err="1" smtClean="0">
                          <a:effectLst/>
                        </a:rPr>
                        <a:t>new_head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solidFill>
                            <a:srgbClr val="AAAAAA"/>
                          </a:solidFill>
                          <a:effectLst/>
                        </a:rPr>
                        <a:t>12</a:t>
                      </a: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      </a:t>
                      </a:r>
                      <a:r>
                        <a:rPr lang="en-US" sz="2000" dirty="0" smtClean="0">
                          <a:effectLst/>
                        </a:rPr>
                        <a:t>      </a:t>
                      </a:r>
                      <a:r>
                        <a:rPr lang="en-US" sz="2000" dirty="0" err="1" smtClean="0">
                          <a:effectLst/>
                        </a:rPr>
                        <a:t>self.tail</a:t>
                      </a:r>
                      <a:r>
                        <a:rPr lang="en-US" sz="2000" dirty="0" smtClean="0">
                          <a:effectLst/>
                        </a:rPr>
                        <a:t> = </a:t>
                      </a:r>
                      <a:r>
                        <a:rPr lang="en-US" sz="2000" dirty="0" err="1" smtClean="0">
                          <a:effectLst/>
                        </a:rPr>
                        <a:t>new_head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13</a:t>
                      </a:r>
                      <a:endParaRPr lang="en-US" sz="20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      else: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9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14</a:t>
                      </a:r>
                      <a:endParaRPr lang="en-US" sz="20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          </a:t>
                      </a:r>
                      <a:r>
                        <a:rPr lang="en-US" sz="2000" dirty="0" err="1" smtClean="0">
                          <a:effectLst/>
                        </a:rPr>
                        <a:t>self.head.prev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 err="1" smtClean="0">
                          <a:effectLst/>
                        </a:rPr>
                        <a:t>new_head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39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15</a:t>
                      </a:r>
                      <a:endParaRPr lang="en-US" sz="20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          </a:t>
                      </a:r>
                      <a:r>
                        <a:rPr lang="en-US" sz="2000" dirty="0" err="1" smtClean="0">
                          <a:effectLst/>
                        </a:rPr>
                        <a:t>new_head.next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= </a:t>
                      </a:r>
                      <a:r>
                        <a:rPr lang="en-US" sz="2000" baseline="0" dirty="0" err="1" smtClean="0">
                          <a:effectLst/>
                        </a:rPr>
                        <a:t>self.head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3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16</a:t>
                      </a:r>
                      <a:endParaRPr lang="en-US" sz="20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effectLst/>
                        </a:rPr>
                        <a:t>            </a:t>
                      </a:r>
                      <a:r>
                        <a:rPr lang="en-US" sz="2000" dirty="0" err="1" smtClean="0">
                          <a:effectLst/>
                        </a:rPr>
                        <a:t>self.head</a:t>
                      </a:r>
                      <a:r>
                        <a:rPr lang="en-US" sz="2000" dirty="0" smtClean="0">
                          <a:effectLst/>
                        </a:rPr>
                        <a:t> = </a:t>
                      </a:r>
                      <a:r>
                        <a:rPr lang="en-US" sz="2000" dirty="0" err="1" smtClean="0">
                          <a:effectLst/>
                        </a:rPr>
                        <a:t>new_head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3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</a:rPr>
                        <a:t>17</a:t>
                      </a:r>
                      <a:endParaRPr lang="en-US" sz="20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effectLst/>
                        </a:rPr>
                        <a:t>        </a:t>
                      </a:r>
                      <a:r>
                        <a:rPr lang="en-US" sz="2000" dirty="0" err="1" smtClean="0">
                          <a:effectLst/>
                        </a:rPr>
                        <a:t>self.size</a:t>
                      </a:r>
                      <a:r>
                        <a:rPr lang="en-US" sz="2000" baseline="0" dirty="0" smtClean="0">
                          <a:effectLst/>
                        </a:rPr>
                        <a:t> += 1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7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81691"/>
              </p:ext>
            </p:extLst>
          </p:nvPr>
        </p:nvGraphicFramePr>
        <p:xfrm>
          <a:off x="767556" y="196215"/>
          <a:ext cx="10515600" cy="5737860"/>
        </p:xfrm>
        <a:graphic>
          <a:graphicData uri="http://schemas.openxmlformats.org/drawingml/2006/table">
            <a:tbl>
              <a:tblPr/>
              <a:tblGrid>
                <a:gridCol w="918556">
                  <a:extLst>
                    <a:ext uri="{9D8B030D-6E8A-4147-A177-3AD203B41FA5}">
                      <a16:colId xmlns:a16="http://schemas.microsoft.com/office/drawing/2014/main" val="3288487946"/>
                    </a:ext>
                  </a:extLst>
                </a:gridCol>
                <a:gridCol w="9597044">
                  <a:extLst>
                    <a:ext uri="{9D8B030D-6E8A-4147-A177-3AD203B41FA5}">
                      <a16:colId xmlns:a16="http://schemas.microsoft.com/office/drawing/2014/main" val="95919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class 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Deque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(Queue): 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# implemented by extending the Queue class in Lab 5</a:t>
                      </a:r>
                    </a:p>
                  </a:txBody>
                  <a:tcPr>
                    <a:lnL>
                      <a:noFill/>
                    </a:lnL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3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18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4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2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19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effectLst/>
                        </a:rPr>
                        <a:t>    </a:t>
                      </a:r>
                      <a:r>
                        <a:rPr lang="en-US" sz="2400" dirty="0" err="1" smtClean="0">
                          <a:effectLst/>
                        </a:rPr>
                        <a:t>def</a:t>
                      </a:r>
                      <a:r>
                        <a:rPr lang="en-US" sz="2400" dirty="0" smtClean="0">
                          <a:effectLst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</a:rPr>
                        <a:t>dequeue_back</a:t>
                      </a:r>
                      <a:r>
                        <a:rPr lang="en-US" sz="2400" dirty="0" smtClean="0">
                          <a:effectLst/>
                        </a:rPr>
                        <a:t>(self):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      </a:t>
                      </a:r>
                      <a:r>
                        <a:rPr lang="en-US" sz="2400" dirty="0" smtClean="0">
                          <a:effectLst/>
                        </a:rPr>
                        <a:t>   if </a:t>
                      </a:r>
                      <a:r>
                        <a:rPr lang="en-US" sz="2400" dirty="0" err="1" smtClean="0">
                          <a:effectLst/>
                        </a:rPr>
                        <a:t>self.is_empty</a:t>
                      </a:r>
                      <a:r>
                        <a:rPr lang="en-US" sz="2400" dirty="0" smtClean="0">
                          <a:effectLst/>
                        </a:rPr>
                        <a:t>(): 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21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            raise </a:t>
                      </a:r>
                      <a:r>
                        <a:rPr lang="en-US" sz="2400" dirty="0" err="1" smtClean="0">
                          <a:effectLst/>
                        </a:rPr>
                        <a:t>IndexError</a:t>
                      </a:r>
                      <a:r>
                        <a:rPr lang="en-US" sz="2400" dirty="0" smtClean="0">
                          <a:effectLst/>
                        </a:rPr>
                        <a:t>(‘attempted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dequeue_back</a:t>
                      </a:r>
                      <a:r>
                        <a:rPr lang="en-US" sz="2400" baseline="0" dirty="0" smtClean="0">
                          <a:effectLst/>
                        </a:rPr>
                        <a:t> on an empty </a:t>
                      </a:r>
                      <a:r>
                        <a:rPr lang="en-US" sz="2400" baseline="0" dirty="0" err="1" smtClean="0">
                          <a:effectLst/>
                        </a:rPr>
                        <a:t>deque</a:t>
                      </a:r>
                      <a:r>
                        <a:rPr lang="en-US" sz="2400" baseline="0" dirty="0" smtClean="0">
                          <a:effectLst/>
                        </a:rPr>
                        <a:t>’) </a:t>
                      </a:r>
                      <a:endParaRPr lang="en-US" sz="24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22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67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23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   </a:t>
                      </a:r>
                      <a:r>
                        <a:rPr lang="en-US" sz="2400" dirty="0" smtClean="0">
                          <a:effectLst/>
                        </a:rPr>
                        <a:t>     data = </a:t>
                      </a:r>
                      <a:r>
                        <a:rPr lang="en-US" sz="2400" dirty="0" err="1" smtClean="0">
                          <a:effectLst/>
                        </a:rPr>
                        <a:t>self.tail.data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2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24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      </a:t>
                      </a:r>
                      <a:r>
                        <a:rPr lang="en-US" sz="2400" dirty="0" smtClean="0">
                          <a:effectLst/>
                        </a:rPr>
                        <a:t>  if </a:t>
                      </a:r>
                      <a:r>
                        <a:rPr lang="en-US" sz="2400" dirty="0" err="1" smtClean="0">
                          <a:effectLst/>
                        </a:rPr>
                        <a:t>self.tail.prev</a:t>
                      </a:r>
                      <a:r>
                        <a:rPr lang="en-US" sz="2400" dirty="0" smtClean="0">
                          <a:effectLst/>
                        </a:rPr>
                        <a:t>: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0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25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            </a:t>
                      </a:r>
                      <a:r>
                        <a:rPr lang="en-US" sz="2400" dirty="0" err="1" smtClean="0">
                          <a:effectLst/>
                        </a:rPr>
                        <a:t>self.tail</a:t>
                      </a:r>
                      <a:r>
                        <a:rPr lang="en-US" sz="2400" dirty="0" smtClean="0">
                          <a:effectLst/>
                        </a:rPr>
                        <a:t> = </a:t>
                      </a:r>
                      <a:r>
                        <a:rPr lang="en-US" sz="2400" dirty="0" err="1" smtClean="0">
                          <a:effectLst/>
                        </a:rPr>
                        <a:t>self.tail.prev</a:t>
                      </a:r>
                      <a:endParaRPr lang="en-US" sz="24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5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26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        </a:t>
                      </a:r>
                      <a:r>
                        <a:rPr lang="en-US" sz="2400" dirty="0" err="1" smtClean="0">
                          <a:effectLst/>
                        </a:rPr>
                        <a:t>self.tail.next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= None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15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27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        </a:t>
                      </a:r>
                      <a:r>
                        <a:rPr lang="en-US" sz="2400" dirty="0" err="1" smtClean="0">
                          <a:effectLst/>
                        </a:rPr>
                        <a:t>self.size</a:t>
                      </a:r>
                      <a:r>
                        <a:rPr lang="en-US" sz="2400" dirty="0" smtClean="0">
                          <a:effectLst/>
                        </a:rPr>
                        <a:t> -= 1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dirty="0" smtClean="0">
                          <a:solidFill>
                            <a:srgbClr val="AAAAAA"/>
                          </a:solidFill>
                          <a:effectLst/>
                        </a:rPr>
                        <a:t>28</a:t>
                      </a:r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        return data</a:t>
                      </a: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8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US" sz="2400" dirty="0">
                        <a:solidFill>
                          <a:srgbClr val="AAAAAA"/>
                        </a:solidFill>
                        <a:effectLst/>
                      </a:endParaRPr>
                    </a:p>
                  </a:txBody>
                  <a:tcPr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effectLst/>
                      </a:endParaRPr>
                    </a:p>
                  </a:txBody>
                  <a:tcPr marL="66675" marT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5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1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435</Words>
  <Application>Microsoft Office PowerPoint</Application>
  <PresentationFormat>Widescreen</PresentationFormat>
  <Paragraphs>225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ヒラギノ角ゴ Pro W3</vt:lpstr>
      <vt:lpstr>Office Theme</vt:lpstr>
      <vt:lpstr>Node Applications in Abstract Data Types</vt:lpstr>
      <vt:lpstr>Queue</vt:lpstr>
      <vt:lpstr>Doubly-Linked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Node based Queue &amp; Deque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Applications in Abstract Data Types</dc:title>
  <dc:creator>Tompkins, Jack</dc:creator>
  <cp:lastModifiedBy>Tompkins, Jack</cp:lastModifiedBy>
  <cp:revision>36</cp:revision>
  <dcterms:created xsi:type="dcterms:W3CDTF">2017-10-17T11:40:33Z</dcterms:created>
  <dcterms:modified xsi:type="dcterms:W3CDTF">2017-10-18T19:59:28Z</dcterms:modified>
</cp:coreProperties>
</file>