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49" r:id="rId1"/>
  </p:sldMasterIdLst>
  <p:notesMasterIdLst>
    <p:notesMasterId r:id="rId69"/>
  </p:notesMasterIdLst>
  <p:sldIdLst>
    <p:sldId id="615" r:id="rId2"/>
    <p:sldId id="539" r:id="rId3"/>
    <p:sldId id="541" r:id="rId4"/>
    <p:sldId id="542" r:id="rId5"/>
    <p:sldId id="543" r:id="rId6"/>
    <p:sldId id="544" r:id="rId7"/>
    <p:sldId id="545" r:id="rId8"/>
    <p:sldId id="546" r:id="rId9"/>
    <p:sldId id="548" r:id="rId10"/>
    <p:sldId id="549" r:id="rId11"/>
    <p:sldId id="550" r:id="rId12"/>
    <p:sldId id="551" r:id="rId13"/>
    <p:sldId id="552" r:id="rId14"/>
    <p:sldId id="553" r:id="rId15"/>
    <p:sldId id="554" r:id="rId16"/>
    <p:sldId id="555" r:id="rId17"/>
    <p:sldId id="556" r:id="rId18"/>
    <p:sldId id="557" r:id="rId19"/>
    <p:sldId id="558" r:id="rId20"/>
    <p:sldId id="559" r:id="rId21"/>
    <p:sldId id="560" r:id="rId22"/>
    <p:sldId id="561" r:id="rId23"/>
    <p:sldId id="562" r:id="rId24"/>
    <p:sldId id="563" r:id="rId25"/>
    <p:sldId id="564" r:id="rId26"/>
    <p:sldId id="565" r:id="rId27"/>
    <p:sldId id="566" r:id="rId28"/>
    <p:sldId id="567" r:id="rId29"/>
    <p:sldId id="568" r:id="rId30"/>
    <p:sldId id="569" r:id="rId31"/>
    <p:sldId id="570" r:id="rId32"/>
    <p:sldId id="571" r:id="rId33"/>
    <p:sldId id="572" r:id="rId34"/>
    <p:sldId id="573" r:id="rId35"/>
    <p:sldId id="574" r:id="rId36"/>
    <p:sldId id="575" r:id="rId37"/>
    <p:sldId id="576" r:id="rId38"/>
    <p:sldId id="577" r:id="rId39"/>
    <p:sldId id="579" r:id="rId40"/>
    <p:sldId id="580" r:id="rId41"/>
    <p:sldId id="584" r:id="rId42"/>
    <p:sldId id="626" r:id="rId43"/>
    <p:sldId id="616" r:id="rId44"/>
    <p:sldId id="617" r:id="rId45"/>
    <p:sldId id="618" r:id="rId46"/>
    <p:sldId id="628" r:id="rId47"/>
    <p:sldId id="629" r:id="rId48"/>
    <p:sldId id="630" r:id="rId49"/>
    <p:sldId id="631" r:id="rId50"/>
    <p:sldId id="632" r:id="rId51"/>
    <p:sldId id="633" r:id="rId52"/>
    <p:sldId id="634" r:id="rId53"/>
    <p:sldId id="635" r:id="rId54"/>
    <p:sldId id="636" r:id="rId55"/>
    <p:sldId id="637" r:id="rId56"/>
    <p:sldId id="638" r:id="rId57"/>
    <p:sldId id="639" r:id="rId58"/>
    <p:sldId id="640" r:id="rId59"/>
    <p:sldId id="641" r:id="rId60"/>
    <p:sldId id="642" r:id="rId61"/>
    <p:sldId id="643" r:id="rId62"/>
    <p:sldId id="644" r:id="rId63"/>
    <p:sldId id="645" r:id="rId64"/>
    <p:sldId id="646" r:id="rId65"/>
    <p:sldId id="647" r:id="rId66"/>
    <p:sldId id="621" r:id="rId67"/>
    <p:sldId id="627" r:id="rId6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fontAlgn="base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fontAlgn="base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fontAlgn="base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fontAlgn="base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800" i="1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800" i="1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800" i="1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800" i="1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0099"/>
    <a:srgbClr val="0000FF"/>
    <a:srgbClr val="000000"/>
    <a:srgbClr val="4A3A5E"/>
    <a:srgbClr val="FEF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94576" autoAdjust="0"/>
  </p:normalViewPr>
  <p:slideViewPr>
    <p:cSldViewPr>
      <p:cViewPr>
        <p:scale>
          <a:sx n="70" d="100"/>
          <a:sy n="70" d="100"/>
        </p:scale>
        <p:origin x="-1170" y="-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0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i="0"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i="0"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i="0"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i="0"/>
            </a:lvl1pPr>
          </a:lstStyle>
          <a:p>
            <a:fld id="{701C4206-EB52-4E4E-A112-27A1576CB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84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ヒラギノ角ゴ Pro W3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ヒラギノ角ゴ Pro W3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ヒラギノ角ゴ Pro W3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ヒラギノ角ゴ Pro W3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ヒラギノ角ゴ Pro W3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C65FB0-11A6-CE44-839E-27C592F17DB4}" type="slidenum">
              <a:rPr lang="en-US"/>
              <a:pPr/>
              <a:t>46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139D7F-4F2C-8E43-B4A3-21AC701BB924}" type="slidenum">
              <a:rPr lang="en-US"/>
              <a:pPr/>
              <a:t>55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47686B-5461-EB40-AC3B-4B94FFF4A840}" type="slidenum">
              <a:rPr lang="en-US"/>
              <a:pPr/>
              <a:t>56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D02EB4-CDBB-9D46-A260-BFC369D0A1AB}" type="slidenum">
              <a:rPr lang="en-US"/>
              <a:pPr/>
              <a:t>57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67D468-AE0A-C840-A3CD-38D31BD90D7F}" type="slidenum">
              <a:rPr lang="en-US"/>
              <a:pPr/>
              <a:t>58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58710-4E11-5449-894D-4E736DFE0048}" type="slidenum">
              <a:rPr lang="en-US"/>
              <a:pPr/>
              <a:t>59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2A289E-1239-4C4C-9365-3BB917889F15}" type="slidenum">
              <a:rPr lang="en-US"/>
              <a:pPr/>
              <a:t>60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AA1C85-10FE-364A-9ED3-E52B05388FA9}" type="slidenum">
              <a:rPr lang="en-US"/>
              <a:pPr/>
              <a:t>61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225FAD-AF8E-9D46-90FE-8734F25F9706}" type="slidenum">
              <a:rPr lang="en-US"/>
              <a:pPr/>
              <a:t>62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790AA9-344D-EC4B-B27A-A3D72AA4CB4B}" type="slidenum">
              <a:rPr lang="en-US"/>
              <a:pPr/>
              <a:t>63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BF60DF-F1E8-734B-8943-92404A769E22}" type="slidenum">
              <a:rPr lang="en-US"/>
              <a:pPr/>
              <a:t>64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7008BE-4F67-714B-A783-79C0B3170CEB}" type="slidenum">
              <a:rPr lang="en-US"/>
              <a:pPr/>
              <a:t>47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A983AA-3EA8-BD4D-A2A3-475A853763A8}" type="slidenum">
              <a:rPr lang="en-US"/>
              <a:pPr/>
              <a:t>65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A2AA5E-EF88-2D4E-9EEC-CC6A41F1ED8D}" type="slidenum">
              <a:rPr lang="en-US"/>
              <a:pPr/>
              <a:t>48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77031F-5707-FF4D-999D-1B3CBAD1815F}" type="slidenum">
              <a:rPr lang="en-US"/>
              <a:pPr/>
              <a:t>49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D980F-41A4-E549-9376-EC8F0DD7997A}" type="slidenum">
              <a:rPr lang="en-US"/>
              <a:pPr/>
              <a:t>50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E62AA0-5EB7-AD48-BE47-D6D7BB72D947}" type="slidenum">
              <a:rPr lang="en-US"/>
              <a:pPr/>
              <a:t>51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BF7A03-A560-5B4F-AB36-2A32AAA1E45D}" type="slidenum">
              <a:rPr lang="en-US"/>
              <a:pPr/>
              <a:t>52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96A8F-2EC7-5241-9271-566C483E85FC}" type="slidenum">
              <a:rPr lang="en-US"/>
              <a:pPr/>
              <a:t>53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4F4348-3550-394D-9480-897CD194CD81}" type="slidenum">
              <a:rPr lang="en-US"/>
              <a:pPr/>
              <a:t>54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29C001-176F-BF4A-8891-86EDE5A41C42}" type="datetimeFigureOut">
              <a:rPr lang="en-US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F87A0C-74BE-D94D-8381-CFC60510A2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2289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0F2F81-2C6C-E54C-91EE-6BD7512E4128}" type="datetimeFigureOut">
              <a:rPr lang="en-US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C4BF8-F11B-6B4D-BA3E-D45FF40A10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8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828988-0956-9249-B238-C74D215A10E4}" type="datetimeFigureOut">
              <a:rPr lang="en-US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F1F246-8078-814F-86E7-FE374BA4C8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18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8FF89A-DE6A-E24A-89A6-32D40451E3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7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A07071-76F6-444B-AECD-107A8C655E96}" type="datetimeFigureOut">
              <a:rPr lang="en-US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B0A6B0-1671-4343-B669-79A2F8BE7E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4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FF160F-C6F8-BC4A-99E3-581D44EA58DD}" type="datetimeFigureOut">
              <a:rPr lang="en-US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E13B88-395F-EF49-86B4-5072BC9486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1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E1C6F2-253A-8945-8B3E-FDC313F0CC28}" type="datetimeFigureOut">
              <a:rPr lang="en-US"/>
              <a:pPr/>
              <a:t>9/24/2015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0D0C7B-B39C-444F-8621-B3C11FCFCE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5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6E15C-886E-A742-A0C8-264A86A3E32E}" type="datetimeFigureOut">
              <a:rPr lang="en-US"/>
              <a:pPr/>
              <a:t>9/24/2015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98126E-72BF-E643-8258-3970F57C8C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9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5F3F07-BEC6-8442-ACE7-0855327623BD}" type="datetimeFigureOut">
              <a:rPr lang="en-US"/>
              <a:pPr/>
              <a:t>9/24/2015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6D280-6086-CE4A-91F6-95F1B46732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0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0CEF29-ECA9-8347-8F03-FB7DDF7942F3}" type="datetimeFigureOut">
              <a:rPr lang="en-US"/>
              <a:pPr/>
              <a:t>9/24/2015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954475-8FA3-F249-9B24-0DE2B182E2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9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58A9AA-114F-7D44-903B-716FC7FB6DF7}" type="datetimeFigureOut">
              <a:rPr lang="en-US"/>
              <a:pPr/>
              <a:t>9/24/2015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1443A-946A-8746-8614-98A3BC956D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6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CAA398-F43A-E143-BF06-51F32B78A6D7}" type="datetimeFigureOut">
              <a:rPr lang="en-US"/>
              <a:pPr/>
              <a:t>9/24/2015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D08F9-DBAC-E741-92A5-F7C8C33F8E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7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DE970B4E-A087-8447-AD1B-FBC824AEFBE2}" type="datetimeFigureOut">
              <a:rPr lang="en-US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5A765D7-6EB8-FB46-B4CD-840680C4C75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533400" y="1905000"/>
            <a:ext cx="8229600" cy="1143000"/>
          </a:xfrm>
        </p:spPr>
        <p:txBody>
          <a:bodyPr/>
          <a:lstStyle/>
          <a:p>
            <a:r>
              <a:rPr lang="en-US">
                <a:latin typeface="Calibri" charset="0"/>
              </a:rPr>
              <a:t>Sorting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 i="1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800" i="1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800" i="1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800" i="1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800" i="1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132067F6-FFFB-2C4E-9029-B4EA5DCEF871}" type="slidenum">
              <a:rPr lang="en-US" sz="1200">
                <a:solidFill>
                  <a:srgbClr val="898989"/>
                </a:solidFill>
              </a:rPr>
              <a:pPr eaLnBrk="1" hangingPunct="1"/>
              <a:t>1</a:t>
            </a:fld>
            <a:endParaRPr 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/>
            <a:fld id="{69DB3D94-0B72-F74D-8ADC-6C523700F14B}" type="slidenum">
              <a:rPr lang="en-US" sz="1400" i="0">
                <a:solidFill>
                  <a:schemeClr val="bg2"/>
                </a:solidFill>
                <a:latin typeface="Arial Narrow" charset="0"/>
                <a:ea typeface="ヒラギノ角ゴ Pro W3" charset="0"/>
              </a:rPr>
              <a:pPr algn="l"/>
              <a:t>10</a:t>
            </a:fld>
            <a:endParaRPr lang="en-US" sz="1400" i="0">
              <a:solidFill>
                <a:schemeClr val="bg2"/>
              </a:solidFill>
              <a:latin typeface="Arial Narrow" charset="0"/>
              <a:ea typeface="ヒラギノ角ゴ Pro W3" charset="0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/>
          <a:lstStyle/>
          <a:p>
            <a:pPr eaLnBrk="1" hangingPunct="1"/>
            <a:r>
              <a:rPr lang="de-DE" sz="4000" b="1" i="1">
                <a:latin typeface="Calibri" charset="0"/>
              </a:rPr>
              <a:t>BubbleSort</a:t>
            </a:r>
          </a:p>
        </p:txBody>
      </p:sp>
      <p:graphicFrame>
        <p:nvGraphicFramePr>
          <p:cNvPr id="162820" name="Group 4"/>
          <p:cNvGraphicFramePr>
            <a:graphicFrameLocks noGrp="1"/>
          </p:cNvGraphicFramePr>
          <p:nvPr/>
        </p:nvGraphicFramePr>
        <p:xfrm>
          <a:off x="152400" y="12954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583" name="Text Box 22"/>
          <p:cNvSpPr txBox="1">
            <a:spLocks noChangeArrowheads="1"/>
          </p:cNvSpPr>
          <p:nvPr/>
        </p:nvSpPr>
        <p:spPr bwMode="auto">
          <a:xfrm>
            <a:off x="228600" y="1828800"/>
            <a:ext cx="109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de-DE" sz="2800" b="1">
                <a:solidFill>
                  <a:schemeClr val="tx2"/>
                </a:solidFill>
                <a:latin typeface="Arial" charset="0"/>
                <a:ea typeface="ヒラギノ角ゴ Pro W3" charset="0"/>
              </a:rPr>
              <a:t>^     ^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/>
            <a:fld id="{D9691BD3-96C5-2344-BD0F-DA4AECE006BE}" type="slidenum">
              <a:rPr lang="en-US" sz="1400" i="0">
                <a:solidFill>
                  <a:schemeClr val="bg2"/>
                </a:solidFill>
                <a:latin typeface="Arial Narrow" charset="0"/>
                <a:ea typeface="ヒラギノ角ゴ Pro W3" charset="0"/>
              </a:rPr>
              <a:pPr algn="l"/>
              <a:t>11</a:t>
            </a:fld>
            <a:endParaRPr lang="en-US" sz="1400" i="0">
              <a:solidFill>
                <a:schemeClr val="bg2"/>
              </a:solidFill>
              <a:latin typeface="Arial Narrow" charset="0"/>
              <a:ea typeface="ヒラギノ角ゴ Pro W3" charset="0"/>
            </a:endParaRPr>
          </a:p>
        </p:txBody>
      </p:sp>
      <p:graphicFrame>
        <p:nvGraphicFramePr>
          <p:cNvPr id="163843" name="Group 3"/>
          <p:cNvGraphicFramePr>
            <a:graphicFrameLocks noGrp="1"/>
          </p:cNvGraphicFramePr>
          <p:nvPr/>
        </p:nvGraphicFramePr>
        <p:xfrm>
          <a:off x="152400" y="12954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3861" name="Group 21"/>
          <p:cNvGraphicFramePr>
            <a:graphicFrameLocks noGrp="1"/>
          </p:cNvGraphicFramePr>
          <p:nvPr/>
        </p:nvGraphicFramePr>
        <p:xfrm>
          <a:off x="152400" y="18288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625" name="Text Box 40"/>
          <p:cNvSpPr txBox="1">
            <a:spLocks noChangeArrowheads="1"/>
          </p:cNvSpPr>
          <p:nvPr/>
        </p:nvSpPr>
        <p:spPr bwMode="auto">
          <a:xfrm>
            <a:off x="838200" y="2362200"/>
            <a:ext cx="109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de-DE" sz="2800" b="1">
                <a:solidFill>
                  <a:schemeClr val="tx2"/>
                </a:solidFill>
                <a:latin typeface="Arial" charset="0"/>
                <a:ea typeface="ヒラギノ角ゴ Pro W3" charset="0"/>
              </a:rPr>
              <a:t>^     ^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/>
            <a:fld id="{0AF8D280-7531-F942-8C38-5DF1FC3988DC}" type="slidenum">
              <a:rPr lang="en-US" sz="1400" i="0">
                <a:solidFill>
                  <a:schemeClr val="bg2"/>
                </a:solidFill>
                <a:latin typeface="Arial Narrow" charset="0"/>
                <a:ea typeface="ヒラギノ角ゴ Pro W3" charset="0"/>
              </a:rPr>
              <a:pPr algn="l"/>
              <a:t>12</a:t>
            </a:fld>
            <a:endParaRPr lang="en-US" sz="1400" i="0">
              <a:solidFill>
                <a:schemeClr val="bg2"/>
              </a:solidFill>
              <a:latin typeface="Arial Narrow" charset="0"/>
              <a:ea typeface="ヒラギノ角ゴ Pro W3" charset="0"/>
            </a:endParaRPr>
          </a:p>
        </p:txBody>
      </p:sp>
      <p:graphicFrame>
        <p:nvGraphicFramePr>
          <p:cNvPr id="164867" name="Group 3"/>
          <p:cNvGraphicFramePr>
            <a:graphicFrameLocks noGrp="1"/>
          </p:cNvGraphicFramePr>
          <p:nvPr/>
        </p:nvGraphicFramePr>
        <p:xfrm>
          <a:off x="152400" y="12954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4885" name="Group 21"/>
          <p:cNvGraphicFramePr>
            <a:graphicFrameLocks noGrp="1"/>
          </p:cNvGraphicFramePr>
          <p:nvPr/>
        </p:nvGraphicFramePr>
        <p:xfrm>
          <a:off x="152400" y="18288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4904" name="Group 40"/>
          <p:cNvGraphicFramePr>
            <a:graphicFrameLocks noGrp="1"/>
          </p:cNvGraphicFramePr>
          <p:nvPr/>
        </p:nvGraphicFramePr>
        <p:xfrm>
          <a:off x="152400" y="23622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667" name="Text Box 58"/>
          <p:cNvSpPr txBox="1">
            <a:spLocks noChangeArrowheads="1"/>
          </p:cNvSpPr>
          <p:nvPr/>
        </p:nvSpPr>
        <p:spPr bwMode="auto">
          <a:xfrm>
            <a:off x="1524000" y="2895600"/>
            <a:ext cx="109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de-DE" sz="2800" b="1">
                <a:solidFill>
                  <a:schemeClr val="tx2"/>
                </a:solidFill>
                <a:latin typeface="Arial" charset="0"/>
                <a:ea typeface="ヒラギノ角ゴ Pro W3" charset="0"/>
              </a:rPr>
              <a:t>^     ^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/>
            <a:fld id="{9C3EDCBA-F778-E04B-A9CC-8DC0E4E74A2F}" type="slidenum">
              <a:rPr lang="en-US" sz="1400" i="0">
                <a:solidFill>
                  <a:schemeClr val="bg2"/>
                </a:solidFill>
                <a:latin typeface="Arial Narrow" charset="0"/>
                <a:ea typeface="ヒラギノ角ゴ Pro W3" charset="0"/>
              </a:rPr>
              <a:pPr algn="l"/>
              <a:t>13</a:t>
            </a:fld>
            <a:endParaRPr lang="en-US" sz="1400" i="0">
              <a:solidFill>
                <a:schemeClr val="bg2"/>
              </a:solidFill>
              <a:latin typeface="Arial Narrow" charset="0"/>
              <a:ea typeface="ヒラギノ角ゴ Pro W3" charset="0"/>
            </a:endParaRPr>
          </a:p>
        </p:txBody>
      </p:sp>
      <p:graphicFrame>
        <p:nvGraphicFramePr>
          <p:cNvPr id="165891" name="Group 3"/>
          <p:cNvGraphicFramePr>
            <a:graphicFrameLocks noGrp="1"/>
          </p:cNvGraphicFramePr>
          <p:nvPr/>
        </p:nvGraphicFramePr>
        <p:xfrm>
          <a:off x="152400" y="12954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5909" name="Group 21"/>
          <p:cNvGraphicFramePr>
            <a:graphicFrameLocks noGrp="1"/>
          </p:cNvGraphicFramePr>
          <p:nvPr/>
        </p:nvGraphicFramePr>
        <p:xfrm>
          <a:off x="152400" y="18288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5928" name="Group 40"/>
          <p:cNvGraphicFramePr>
            <a:graphicFrameLocks noGrp="1"/>
          </p:cNvGraphicFramePr>
          <p:nvPr/>
        </p:nvGraphicFramePr>
        <p:xfrm>
          <a:off x="152400" y="23622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5946" name="Group 58"/>
          <p:cNvGraphicFramePr>
            <a:graphicFrameLocks noGrp="1"/>
          </p:cNvGraphicFramePr>
          <p:nvPr/>
        </p:nvGraphicFramePr>
        <p:xfrm>
          <a:off x="152400" y="28956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709" name="Text Box 76"/>
          <p:cNvSpPr txBox="1">
            <a:spLocks noChangeArrowheads="1"/>
          </p:cNvSpPr>
          <p:nvPr/>
        </p:nvSpPr>
        <p:spPr bwMode="auto">
          <a:xfrm>
            <a:off x="2133600" y="3429000"/>
            <a:ext cx="109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de-DE" sz="2800" b="1">
                <a:solidFill>
                  <a:schemeClr val="tx2"/>
                </a:solidFill>
                <a:latin typeface="Arial" charset="0"/>
                <a:ea typeface="ヒラギノ角ゴ Pro W3" charset="0"/>
              </a:rPr>
              <a:t>^     ^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/>
            <a:fld id="{B1199566-7F6C-CF41-9C9D-17DC11DE9255}" type="slidenum">
              <a:rPr lang="en-US" sz="1400" i="0">
                <a:solidFill>
                  <a:schemeClr val="bg2"/>
                </a:solidFill>
                <a:latin typeface="Arial Narrow" charset="0"/>
                <a:ea typeface="ヒラギノ角ゴ Pro W3" charset="0"/>
              </a:rPr>
              <a:pPr algn="l"/>
              <a:t>14</a:t>
            </a:fld>
            <a:endParaRPr lang="en-US" sz="1400" i="0">
              <a:solidFill>
                <a:schemeClr val="bg2"/>
              </a:solidFill>
              <a:latin typeface="Arial Narrow" charset="0"/>
              <a:ea typeface="ヒラギノ角ゴ Pro W3" charset="0"/>
            </a:endParaRPr>
          </a:p>
        </p:txBody>
      </p:sp>
      <p:graphicFrame>
        <p:nvGraphicFramePr>
          <p:cNvPr id="166915" name="Group 3"/>
          <p:cNvGraphicFramePr>
            <a:graphicFrameLocks noGrp="1"/>
          </p:cNvGraphicFramePr>
          <p:nvPr/>
        </p:nvGraphicFramePr>
        <p:xfrm>
          <a:off x="152400" y="12954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6933" name="Group 21"/>
          <p:cNvGraphicFramePr>
            <a:graphicFrameLocks noGrp="1"/>
          </p:cNvGraphicFramePr>
          <p:nvPr/>
        </p:nvGraphicFramePr>
        <p:xfrm>
          <a:off x="152400" y="18288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6952" name="Group 40"/>
          <p:cNvGraphicFramePr>
            <a:graphicFrameLocks noGrp="1"/>
          </p:cNvGraphicFramePr>
          <p:nvPr/>
        </p:nvGraphicFramePr>
        <p:xfrm>
          <a:off x="152400" y="23622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6970" name="Group 58"/>
          <p:cNvGraphicFramePr>
            <a:graphicFrameLocks noGrp="1"/>
          </p:cNvGraphicFramePr>
          <p:nvPr/>
        </p:nvGraphicFramePr>
        <p:xfrm>
          <a:off x="152400" y="34290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6988" name="Group 76"/>
          <p:cNvGraphicFramePr>
            <a:graphicFrameLocks noGrp="1"/>
          </p:cNvGraphicFramePr>
          <p:nvPr/>
        </p:nvGraphicFramePr>
        <p:xfrm>
          <a:off x="152400" y="28956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751" name="Text Box 94"/>
          <p:cNvSpPr txBox="1">
            <a:spLocks noChangeArrowheads="1"/>
          </p:cNvSpPr>
          <p:nvPr/>
        </p:nvSpPr>
        <p:spPr bwMode="auto">
          <a:xfrm>
            <a:off x="2819400" y="3962400"/>
            <a:ext cx="109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de-DE" sz="2800" b="1">
                <a:solidFill>
                  <a:schemeClr val="tx2"/>
                </a:solidFill>
                <a:latin typeface="Arial" charset="0"/>
                <a:ea typeface="ヒラギノ角ゴ Pro W3" charset="0"/>
              </a:rPr>
              <a:t>^     ^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/>
            <a:fld id="{7F0EDB87-CA75-1D47-B5E0-BE9CD2B13715}" type="slidenum">
              <a:rPr lang="en-US" sz="1400" i="0">
                <a:solidFill>
                  <a:schemeClr val="bg2"/>
                </a:solidFill>
                <a:latin typeface="Arial Narrow" charset="0"/>
                <a:ea typeface="ヒラギノ角ゴ Pro W3" charset="0"/>
              </a:rPr>
              <a:pPr algn="l"/>
              <a:t>15</a:t>
            </a:fld>
            <a:endParaRPr lang="en-US" sz="1400" i="0">
              <a:solidFill>
                <a:schemeClr val="bg2"/>
              </a:solidFill>
              <a:latin typeface="Arial Narrow" charset="0"/>
              <a:ea typeface="ヒラギノ角ゴ Pro W3" charset="0"/>
            </a:endParaRPr>
          </a:p>
        </p:txBody>
      </p:sp>
      <p:graphicFrame>
        <p:nvGraphicFramePr>
          <p:cNvPr id="167939" name="Group 3"/>
          <p:cNvGraphicFramePr>
            <a:graphicFrameLocks noGrp="1"/>
          </p:cNvGraphicFramePr>
          <p:nvPr/>
        </p:nvGraphicFramePr>
        <p:xfrm>
          <a:off x="152400" y="12954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7957" name="Group 21"/>
          <p:cNvGraphicFramePr>
            <a:graphicFrameLocks noGrp="1"/>
          </p:cNvGraphicFramePr>
          <p:nvPr/>
        </p:nvGraphicFramePr>
        <p:xfrm>
          <a:off x="152400" y="18288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7976" name="Group 40"/>
          <p:cNvGraphicFramePr>
            <a:graphicFrameLocks noGrp="1"/>
          </p:cNvGraphicFramePr>
          <p:nvPr/>
        </p:nvGraphicFramePr>
        <p:xfrm>
          <a:off x="152400" y="23622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7994" name="Group 58"/>
          <p:cNvGraphicFramePr>
            <a:graphicFrameLocks noGrp="1"/>
          </p:cNvGraphicFramePr>
          <p:nvPr/>
        </p:nvGraphicFramePr>
        <p:xfrm>
          <a:off x="152400" y="34290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8012" name="Group 76"/>
          <p:cNvGraphicFramePr>
            <a:graphicFrameLocks noGrp="1"/>
          </p:cNvGraphicFramePr>
          <p:nvPr/>
        </p:nvGraphicFramePr>
        <p:xfrm>
          <a:off x="152400" y="28956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8030" name="Group 94"/>
          <p:cNvGraphicFramePr>
            <a:graphicFrameLocks noGrp="1"/>
          </p:cNvGraphicFramePr>
          <p:nvPr/>
        </p:nvGraphicFramePr>
        <p:xfrm>
          <a:off x="152400" y="39624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793" name="Text Box 112"/>
          <p:cNvSpPr txBox="1">
            <a:spLocks noChangeArrowheads="1"/>
          </p:cNvSpPr>
          <p:nvPr/>
        </p:nvSpPr>
        <p:spPr bwMode="auto">
          <a:xfrm>
            <a:off x="3429000" y="4495800"/>
            <a:ext cx="109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de-DE" sz="2800" b="1">
                <a:solidFill>
                  <a:schemeClr val="tx2"/>
                </a:solidFill>
                <a:latin typeface="Arial" charset="0"/>
                <a:ea typeface="ヒラギノ角ゴ Pro W3" charset="0"/>
              </a:rPr>
              <a:t>^     ^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/>
            <a:fld id="{62315484-9BA7-BF48-B148-683E165E25A9}" type="slidenum">
              <a:rPr lang="en-US" sz="1400" i="0">
                <a:solidFill>
                  <a:schemeClr val="bg2"/>
                </a:solidFill>
                <a:latin typeface="Arial Narrow" charset="0"/>
                <a:ea typeface="ヒラギノ角ゴ Pro W3" charset="0"/>
              </a:rPr>
              <a:pPr algn="l"/>
              <a:t>16</a:t>
            </a:fld>
            <a:endParaRPr lang="en-US" sz="1400" i="0">
              <a:solidFill>
                <a:schemeClr val="bg2"/>
              </a:solidFill>
              <a:latin typeface="Arial Narrow" charset="0"/>
              <a:ea typeface="ヒラギノ角ゴ Pro W3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/>
          <a:lstStyle/>
          <a:p>
            <a:pPr eaLnBrk="1" hangingPunct="1"/>
            <a:r>
              <a:rPr lang="de-DE" sz="4000" b="1" i="1">
                <a:latin typeface="Calibri" charset="0"/>
              </a:rPr>
              <a:t>End of Pass 1</a:t>
            </a:r>
          </a:p>
        </p:txBody>
      </p:sp>
      <p:graphicFrame>
        <p:nvGraphicFramePr>
          <p:cNvPr id="168963" name="Group 3"/>
          <p:cNvGraphicFramePr>
            <a:graphicFrameLocks noGrp="1"/>
          </p:cNvGraphicFramePr>
          <p:nvPr/>
        </p:nvGraphicFramePr>
        <p:xfrm>
          <a:off x="152400" y="12954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8981" name="Group 21"/>
          <p:cNvGraphicFramePr>
            <a:graphicFrameLocks noGrp="1"/>
          </p:cNvGraphicFramePr>
          <p:nvPr/>
        </p:nvGraphicFramePr>
        <p:xfrm>
          <a:off x="152400" y="18288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744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4648200" y="1295400"/>
            <a:ext cx="4495800" cy="3810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de-DE" sz="2400">
                <a:solidFill>
                  <a:schemeClr val="tx2"/>
                </a:solidFill>
                <a:latin typeface="Calibri" charset="0"/>
              </a:rPr>
              <a:t>Note that the last element must be the biggest</a:t>
            </a:r>
            <a:endParaRPr lang="de-DE" sz="2000" b="1">
              <a:solidFill>
                <a:schemeClr val="tx2"/>
              </a:solidFill>
              <a:latin typeface="Calibri" charset="0"/>
            </a:endParaRPr>
          </a:p>
          <a:p>
            <a:pPr eaLnBrk="1" hangingPunct="1">
              <a:buFontTx/>
              <a:buNone/>
            </a:pPr>
            <a:r>
              <a:rPr lang="de-DE" sz="2000" b="1">
                <a:solidFill>
                  <a:schemeClr val="tx2"/>
                </a:solidFill>
                <a:latin typeface="Calibri" charset="0"/>
              </a:rPr>
              <a:t>        </a:t>
            </a:r>
          </a:p>
          <a:p>
            <a:pPr eaLnBrk="1" hangingPunct="1"/>
            <a:endParaRPr lang="de-DE" sz="2000" b="1">
              <a:solidFill>
                <a:schemeClr val="tx2"/>
              </a:solidFill>
              <a:latin typeface="Calibri" charset="0"/>
            </a:endParaRPr>
          </a:p>
        </p:txBody>
      </p:sp>
      <p:graphicFrame>
        <p:nvGraphicFramePr>
          <p:cNvPr id="169000" name="Group 40"/>
          <p:cNvGraphicFramePr>
            <a:graphicFrameLocks noGrp="1"/>
          </p:cNvGraphicFramePr>
          <p:nvPr/>
        </p:nvGraphicFramePr>
        <p:xfrm>
          <a:off x="152400" y="23622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9018" name="Group 58"/>
          <p:cNvGraphicFramePr>
            <a:graphicFrameLocks noGrp="1"/>
          </p:cNvGraphicFramePr>
          <p:nvPr/>
        </p:nvGraphicFramePr>
        <p:xfrm>
          <a:off x="152400" y="34290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9036" name="Group 76"/>
          <p:cNvGraphicFramePr>
            <a:graphicFrameLocks noGrp="1"/>
          </p:cNvGraphicFramePr>
          <p:nvPr/>
        </p:nvGraphicFramePr>
        <p:xfrm>
          <a:off x="152400" y="28956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9054" name="Group 94"/>
          <p:cNvGraphicFramePr>
            <a:graphicFrameLocks noGrp="1"/>
          </p:cNvGraphicFramePr>
          <p:nvPr/>
        </p:nvGraphicFramePr>
        <p:xfrm>
          <a:off x="152400" y="39624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9072" name="Group 112"/>
          <p:cNvGraphicFramePr>
            <a:graphicFrameLocks noGrp="1"/>
          </p:cNvGraphicFramePr>
          <p:nvPr/>
        </p:nvGraphicFramePr>
        <p:xfrm>
          <a:off x="152400" y="44958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72835" name="Line 130"/>
          <p:cNvSpPr>
            <a:spLocks noChangeShapeType="1"/>
          </p:cNvSpPr>
          <p:nvPr/>
        </p:nvSpPr>
        <p:spPr bwMode="auto">
          <a:xfrm>
            <a:off x="4648200" y="4800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/>
            <a:fld id="{AD0A5763-D7D4-7B4D-A1FA-D90A947B7D66}" type="slidenum">
              <a:rPr lang="en-US" sz="1400" i="0">
                <a:solidFill>
                  <a:schemeClr val="bg2"/>
                </a:solidFill>
                <a:latin typeface="Arial Narrow" charset="0"/>
                <a:ea typeface="ヒラギノ角ゴ Pro W3" charset="0"/>
              </a:rPr>
              <a:pPr algn="l"/>
              <a:t>17</a:t>
            </a:fld>
            <a:endParaRPr lang="en-US" sz="1400" i="0">
              <a:solidFill>
                <a:schemeClr val="bg2"/>
              </a:solidFill>
              <a:latin typeface="Arial Narrow" charset="0"/>
              <a:ea typeface="ヒラギノ角ゴ Pro W3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/>
          <a:lstStyle/>
          <a:p>
            <a:pPr eaLnBrk="1" hangingPunct="1"/>
            <a:r>
              <a:rPr lang="de-DE" sz="4000" b="1" i="1">
                <a:latin typeface="Calibri" charset="0"/>
              </a:rPr>
              <a:t>Bubble Sort: Pass 2</a:t>
            </a:r>
          </a:p>
        </p:txBody>
      </p:sp>
      <p:graphicFrame>
        <p:nvGraphicFramePr>
          <p:cNvPr id="169987" name="Group 3"/>
          <p:cNvGraphicFramePr>
            <a:graphicFrameLocks noGrp="1"/>
          </p:cNvGraphicFramePr>
          <p:nvPr/>
        </p:nvGraphicFramePr>
        <p:xfrm>
          <a:off x="152400" y="12954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73750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6705600" y="5562600"/>
            <a:ext cx="2438400" cy="8382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73751" name="Text Box 22"/>
          <p:cNvSpPr txBox="1">
            <a:spLocks noChangeArrowheads="1"/>
          </p:cNvSpPr>
          <p:nvPr/>
        </p:nvSpPr>
        <p:spPr bwMode="auto">
          <a:xfrm>
            <a:off x="228600" y="1828800"/>
            <a:ext cx="109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de-DE" sz="2800" b="1">
                <a:solidFill>
                  <a:schemeClr val="tx2"/>
                </a:solidFill>
                <a:latin typeface="Arial" charset="0"/>
                <a:ea typeface="ヒラギノ角ゴ Pro W3" charset="0"/>
              </a:rPr>
              <a:t>^     ^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/>
            <a:fld id="{7505E898-327F-5B4F-87EE-69CAAA7EF50A}" type="slidenum">
              <a:rPr lang="en-US" sz="1400" i="0">
                <a:solidFill>
                  <a:schemeClr val="bg2"/>
                </a:solidFill>
                <a:latin typeface="Arial Narrow" charset="0"/>
                <a:ea typeface="ヒラギノ角ゴ Pro W3" charset="0"/>
              </a:rPr>
              <a:pPr algn="l"/>
              <a:t>18</a:t>
            </a:fld>
            <a:endParaRPr lang="en-US" sz="1400" i="0">
              <a:solidFill>
                <a:schemeClr val="bg2"/>
              </a:solidFill>
              <a:latin typeface="Arial Narrow" charset="0"/>
              <a:ea typeface="ヒラギノ角ゴ Pro W3" charset="0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/>
          <a:lstStyle/>
          <a:p>
            <a:pPr eaLnBrk="1" hangingPunct="1"/>
            <a:r>
              <a:rPr lang="de-DE" sz="4000" b="1" i="1">
                <a:latin typeface="Calibri" charset="0"/>
              </a:rPr>
              <a:t>Bubble Sort: Pass 2</a:t>
            </a:r>
          </a:p>
        </p:txBody>
      </p:sp>
      <p:graphicFrame>
        <p:nvGraphicFramePr>
          <p:cNvPr id="171011" name="Group 3"/>
          <p:cNvGraphicFramePr>
            <a:graphicFrameLocks noGrp="1"/>
          </p:cNvGraphicFramePr>
          <p:nvPr/>
        </p:nvGraphicFramePr>
        <p:xfrm>
          <a:off x="152400" y="12954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74774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6629400" y="5638800"/>
            <a:ext cx="2514600" cy="685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74775" name="Text Box 22"/>
          <p:cNvSpPr txBox="1">
            <a:spLocks noChangeArrowheads="1"/>
          </p:cNvSpPr>
          <p:nvPr/>
        </p:nvSpPr>
        <p:spPr bwMode="auto">
          <a:xfrm>
            <a:off x="914400" y="2362200"/>
            <a:ext cx="109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de-DE" sz="2800" b="1">
                <a:solidFill>
                  <a:schemeClr val="tx2"/>
                </a:solidFill>
                <a:latin typeface="Arial" charset="0"/>
                <a:ea typeface="ヒラギノ角ゴ Pro W3" charset="0"/>
              </a:rPr>
              <a:t>^     ^</a:t>
            </a:r>
          </a:p>
        </p:txBody>
      </p:sp>
      <p:graphicFrame>
        <p:nvGraphicFramePr>
          <p:cNvPr id="171031" name="Group 23"/>
          <p:cNvGraphicFramePr>
            <a:graphicFrameLocks noGrp="1"/>
          </p:cNvGraphicFramePr>
          <p:nvPr/>
        </p:nvGraphicFramePr>
        <p:xfrm>
          <a:off x="152400" y="18288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/>
            <a:fld id="{7891B9B5-374A-2C47-A2E2-A242F232BA65}" type="slidenum">
              <a:rPr lang="en-US" sz="1400" i="0">
                <a:solidFill>
                  <a:schemeClr val="bg2"/>
                </a:solidFill>
                <a:latin typeface="Arial Narrow" charset="0"/>
                <a:ea typeface="ヒラギノ角ゴ Pro W3" charset="0"/>
              </a:rPr>
              <a:pPr algn="l"/>
              <a:t>19</a:t>
            </a:fld>
            <a:endParaRPr lang="en-US" sz="1400" i="0">
              <a:solidFill>
                <a:schemeClr val="bg2"/>
              </a:solidFill>
              <a:latin typeface="Arial Narrow" charset="0"/>
              <a:ea typeface="ヒラギノ角ゴ Pro W3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/>
          <a:lstStyle/>
          <a:p>
            <a:pPr eaLnBrk="1" hangingPunct="1"/>
            <a:r>
              <a:rPr lang="de-DE" sz="4000" b="1" i="1">
                <a:latin typeface="Calibri" charset="0"/>
              </a:rPr>
              <a:t>Bubble Sort: Pass 2</a:t>
            </a:r>
          </a:p>
        </p:txBody>
      </p:sp>
      <p:graphicFrame>
        <p:nvGraphicFramePr>
          <p:cNvPr id="172035" name="Group 3"/>
          <p:cNvGraphicFramePr>
            <a:graphicFrameLocks noGrp="1"/>
          </p:cNvGraphicFramePr>
          <p:nvPr/>
        </p:nvGraphicFramePr>
        <p:xfrm>
          <a:off x="152400" y="12954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75798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6858000" y="5562600"/>
            <a:ext cx="2286000" cy="762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75799" name="Text Box 22"/>
          <p:cNvSpPr txBox="1">
            <a:spLocks noChangeArrowheads="1"/>
          </p:cNvSpPr>
          <p:nvPr/>
        </p:nvSpPr>
        <p:spPr bwMode="auto">
          <a:xfrm>
            <a:off x="1447800" y="2895600"/>
            <a:ext cx="109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de-DE" sz="2800" b="1">
                <a:solidFill>
                  <a:schemeClr val="tx2"/>
                </a:solidFill>
                <a:latin typeface="Arial" charset="0"/>
                <a:ea typeface="ヒラギノ角ゴ Pro W3" charset="0"/>
              </a:rPr>
              <a:t>^     ^</a:t>
            </a:r>
          </a:p>
        </p:txBody>
      </p:sp>
      <p:graphicFrame>
        <p:nvGraphicFramePr>
          <p:cNvPr id="172055" name="Group 23"/>
          <p:cNvGraphicFramePr>
            <a:graphicFrameLocks noGrp="1"/>
          </p:cNvGraphicFramePr>
          <p:nvPr/>
        </p:nvGraphicFramePr>
        <p:xfrm>
          <a:off x="152400" y="18288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2073" name="Group 41"/>
          <p:cNvGraphicFramePr>
            <a:graphicFrameLocks noGrp="1"/>
          </p:cNvGraphicFramePr>
          <p:nvPr/>
        </p:nvGraphicFramePr>
        <p:xfrm>
          <a:off x="152400" y="23622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3528B484-72B3-D945-9B92-DFCB5456F1AC}" type="slidenum">
              <a:rPr lang="en-US" sz="1400" i="0">
                <a:solidFill>
                  <a:schemeClr val="bg2"/>
                </a:solidFill>
                <a:latin typeface="Arial Narrow" charset="0"/>
                <a:ea typeface="ヒラギノ角ゴ Pro W3" charset="0"/>
              </a:rPr>
              <a:pPr/>
              <a:t>2</a:t>
            </a:fld>
            <a:endParaRPr lang="en-US" sz="1400" i="0">
              <a:solidFill>
                <a:schemeClr val="bg2"/>
              </a:solidFill>
              <a:latin typeface="Arial Narrow" charset="0"/>
              <a:ea typeface="ヒラギノ角ゴ Pro W3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eaLnBrk="1" hangingPunct="1"/>
            <a:r>
              <a:rPr lang="en-US">
                <a:solidFill>
                  <a:srgbClr val="CC0099"/>
                </a:solidFill>
                <a:latin typeface="Calibri" charset="0"/>
              </a:rPr>
              <a:t>What is Sorting?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2362200"/>
            <a:ext cx="7010400" cy="2133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400">
                <a:latin typeface="Calibri" charset="0"/>
              </a:rPr>
              <a:t>An list </a:t>
            </a:r>
            <a:r>
              <a:rPr lang="en-US" sz="2400" i="1">
                <a:latin typeface="Calibri" charset="0"/>
              </a:rPr>
              <a:t>A</a:t>
            </a:r>
            <a:r>
              <a:rPr lang="en-US" sz="2400">
                <a:latin typeface="Calibri" charset="0"/>
              </a:rPr>
              <a:t> of </a:t>
            </a:r>
            <a:r>
              <a:rPr lang="en-US" sz="2400" i="1">
                <a:latin typeface="Calibri" charset="0"/>
              </a:rPr>
              <a:t>N</a:t>
            </a:r>
            <a:r>
              <a:rPr lang="en-US" sz="2400">
                <a:latin typeface="Calibri" charset="0"/>
              </a:rPr>
              <a:t> numbers is </a:t>
            </a:r>
            <a:r>
              <a:rPr lang="en-US" sz="2400">
                <a:solidFill>
                  <a:srgbClr val="CC0099"/>
                </a:solidFill>
                <a:latin typeface="Calibri" charset="0"/>
              </a:rPr>
              <a:t>sorted in</a:t>
            </a:r>
            <a:r>
              <a:rPr lang="en-US" sz="2400">
                <a:latin typeface="Calibri" charset="0"/>
              </a:rPr>
              <a:t> </a:t>
            </a:r>
            <a:r>
              <a:rPr lang="en-US" sz="2400">
                <a:solidFill>
                  <a:srgbClr val="CC0099"/>
                </a:solidFill>
                <a:latin typeface="Calibri" charset="0"/>
              </a:rPr>
              <a:t>ascending order</a:t>
            </a:r>
            <a:r>
              <a:rPr lang="en-US" sz="2400">
                <a:latin typeface="Calibri" charset="0"/>
              </a:rPr>
              <a:t> if the array entries increase (or never decrease) as indices increase: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Calibri" charset="0"/>
              </a:rPr>
              <a:t>      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Calibri" charset="0"/>
              </a:rPr>
              <a:t>  </a:t>
            </a:r>
          </a:p>
        </p:txBody>
      </p:sp>
      <p:graphicFrame>
        <p:nvGraphicFramePr>
          <p:cNvPr id="58373" name="Object 12"/>
          <p:cNvGraphicFramePr>
            <a:graphicFrameLocks noGrp="1" noChangeAspect="1"/>
          </p:cNvGraphicFramePr>
          <p:nvPr>
            <p:ph sz="half" idx="2"/>
          </p:nvPr>
        </p:nvGraphicFramePr>
        <p:xfrm>
          <a:off x="1905000" y="4038600"/>
          <a:ext cx="40386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8" name="Equation" r:id="rId3" imgW="2374900" imgH="203200" progId="Equation.3">
                  <p:embed/>
                </p:oleObj>
              </mc:Choice>
              <mc:Fallback>
                <p:oleObj name="Equation" r:id="rId3" imgW="2374900" imgH="203200" progId="Equation.3">
                  <p:embed/>
                  <p:pic>
                    <p:nvPicPr>
                      <p:cNvPr id="0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038600"/>
                        <a:ext cx="40386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/>
            <a:fld id="{7AE6F701-F14A-5543-B9EB-49EF09E551BB}" type="slidenum">
              <a:rPr lang="en-US" sz="1400" i="0">
                <a:solidFill>
                  <a:schemeClr val="bg2"/>
                </a:solidFill>
                <a:latin typeface="Arial Narrow" charset="0"/>
                <a:ea typeface="ヒラギノ角ゴ Pro W3" charset="0"/>
              </a:rPr>
              <a:pPr algn="l"/>
              <a:t>20</a:t>
            </a:fld>
            <a:endParaRPr lang="en-US" sz="1400" i="0">
              <a:solidFill>
                <a:schemeClr val="bg2"/>
              </a:solidFill>
              <a:latin typeface="Arial Narrow" charset="0"/>
              <a:ea typeface="ヒラギノ角ゴ Pro W3" charset="0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/>
          <a:lstStyle/>
          <a:p>
            <a:pPr eaLnBrk="1" hangingPunct="1"/>
            <a:r>
              <a:rPr lang="de-DE" sz="4000" b="1" i="1">
                <a:latin typeface="Calibri" charset="0"/>
              </a:rPr>
              <a:t>Bubble Sort: Pass 2</a:t>
            </a:r>
          </a:p>
        </p:txBody>
      </p:sp>
      <p:graphicFrame>
        <p:nvGraphicFramePr>
          <p:cNvPr id="173059" name="Group 3"/>
          <p:cNvGraphicFramePr>
            <a:graphicFrameLocks noGrp="1"/>
          </p:cNvGraphicFramePr>
          <p:nvPr/>
        </p:nvGraphicFramePr>
        <p:xfrm>
          <a:off x="152400" y="12954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76822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6781800" y="1828800"/>
            <a:ext cx="2362200" cy="9144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76823" name="Text Box 22"/>
          <p:cNvSpPr txBox="1">
            <a:spLocks noChangeArrowheads="1"/>
          </p:cNvSpPr>
          <p:nvPr/>
        </p:nvSpPr>
        <p:spPr bwMode="auto">
          <a:xfrm>
            <a:off x="2133600" y="3429000"/>
            <a:ext cx="109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de-DE" sz="2800" b="1">
                <a:solidFill>
                  <a:schemeClr val="tx2"/>
                </a:solidFill>
                <a:latin typeface="Arial" charset="0"/>
                <a:ea typeface="ヒラギノ角ゴ Pro W3" charset="0"/>
              </a:rPr>
              <a:t>^     ^</a:t>
            </a:r>
          </a:p>
        </p:txBody>
      </p:sp>
      <p:graphicFrame>
        <p:nvGraphicFramePr>
          <p:cNvPr id="173079" name="Group 23"/>
          <p:cNvGraphicFramePr>
            <a:graphicFrameLocks noGrp="1"/>
          </p:cNvGraphicFramePr>
          <p:nvPr/>
        </p:nvGraphicFramePr>
        <p:xfrm>
          <a:off x="152400" y="18288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3097" name="Group 41"/>
          <p:cNvGraphicFramePr>
            <a:graphicFrameLocks noGrp="1"/>
          </p:cNvGraphicFramePr>
          <p:nvPr/>
        </p:nvGraphicFramePr>
        <p:xfrm>
          <a:off x="152400" y="23622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3115" name="Group 59"/>
          <p:cNvGraphicFramePr>
            <a:graphicFrameLocks noGrp="1"/>
          </p:cNvGraphicFramePr>
          <p:nvPr/>
        </p:nvGraphicFramePr>
        <p:xfrm>
          <a:off x="152400" y="28956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/>
            <a:fld id="{FFE26443-B54B-6E48-887A-FE68EFE2EFE4}" type="slidenum">
              <a:rPr lang="en-US" sz="1400" i="0">
                <a:solidFill>
                  <a:schemeClr val="bg2"/>
                </a:solidFill>
                <a:latin typeface="Arial Narrow" charset="0"/>
                <a:ea typeface="ヒラギノ角ゴ Pro W3" charset="0"/>
              </a:rPr>
              <a:pPr algn="l"/>
              <a:t>21</a:t>
            </a:fld>
            <a:endParaRPr lang="en-US" sz="1400" i="0">
              <a:solidFill>
                <a:schemeClr val="bg2"/>
              </a:solidFill>
              <a:latin typeface="Arial Narrow" charset="0"/>
              <a:ea typeface="ヒラギノ角ゴ Pro W3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/>
          <a:lstStyle/>
          <a:p>
            <a:pPr eaLnBrk="1" hangingPunct="1"/>
            <a:r>
              <a:rPr lang="de-DE" sz="4000" b="1" i="1">
                <a:latin typeface="Calibri" charset="0"/>
              </a:rPr>
              <a:t>Bubble Sort: Pass 2</a:t>
            </a:r>
          </a:p>
        </p:txBody>
      </p:sp>
      <p:graphicFrame>
        <p:nvGraphicFramePr>
          <p:cNvPr id="174083" name="Group 3"/>
          <p:cNvGraphicFramePr>
            <a:graphicFrameLocks noGrp="1"/>
          </p:cNvGraphicFramePr>
          <p:nvPr/>
        </p:nvGraphicFramePr>
        <p:xfrm>
          <a:off x="152400" y="12954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77846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6629400" y="1828800"/>
            <a:ext cx="2514600" cy="9144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77847" name="Text Box 22"/>
          <p:cNvSpPr txBox="1">
            <a:spLocks noChangeArrowheads="1"/>
          </p:cNvSpPr>
          <p:nvPr/>
        </p:nvSpPr>
        <p:spPr bwMode="auto">
          <a:xfrm>
            <a:off x="2743200" y="3962400"/>
            <a:ext cx="109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de-DE" sz="2800" b="1">
                <a:solidFill>
                  <a:schemeClr val="tx2"/>
                </a:solidFill>
                <a:latin typeface="Arial" charset="0"/>
                <a:ea typeface="ヒラギノ角ゴ Pro W3" charset="0"/>
              </a:rPr>
              <a:t>^     ^</a:t>
            </a:r>
          </a:p>
        </p:txBody>
      </p:sp>
      <p:graphicFrame>
        <p:nvGraphicFramePr>
          <p:cNvPr id="174103" name="Group 23"/>
          <p:cNvGraphicFramePr>
            <a:graphicFrameLocks noGrp="1"/>
          </p:cNvGraphicFramePr>
          <p:nvPr/>
        </p:nvGraphicFramePr>
        <p:xfrm>
          <a:off x="152400" y="18288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121" name="Group 41"/>
          <p:cNvGraphicFramePr>
            <a:graphicFrameLocks noGrp="1"/>
          </p:cNvGraphicFramePr>
          <p:nvPr/>
        </p:nvGraphicFramePr>
        <p:xfrm>
          <a:off x="152400" y="23622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139" name="Group 59"/>
          <p:cNvGraphicFramePr>
            <a:graphicFrameLocks noGrp="1"/>
          </p:cNvGraphicFramePr>
          <p:nvPr/>
        </p:nvGraphicFramePr>
        <p:xfrm>
          <a:off x="152400" y="28956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157" name="Group 77"/>
          <p:cNvGraphicFramePr>
            <a:graphicFrameLocks noGrp="1"/>
          </p:cNvGraphicFramePr>
          <p:nvPr/>
        </p:nvGraphicFramePr>
        <p:xfrm>
          <a:off x="152400" y="34290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/>
            <a:fld id="{06D83DCE-EEF1-DF43-85A9-6833DF6843F5}" type="slidenum">
              <a:rPr lang="en-US" sz="1400" i="0">
                <a:solidFill>
                  <a:schemeClr val="bg2"/>
                </a:solidFill>
                <a:latin typeface="Arial Narrow" charset="0"/>
                <a:ea typeface="ヒラギノ角ゴ Pro W3" charset="0"/>
              </a:rPr>
              <a:pPr algn="l"/>
              <a:t>22</a:t>
            </a:fld>
            <a:endParaRPr lang="en-US" sz="1400" i="0">
              <a:solidFill>
                <a:schemeClr val="bg2"/>
              </a:solidFill>
              <a:latin typeface="Arial Narrow" charset="0"/>
              <a:ea typeface="ヒラギノ角ゴ Pro W3" charset="0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/>
          <a:lstStyle/>
          <a:p>
            <a:pPr eaLnBrk="1" hangingPunct="1"/>
            <a:r>
              <a:rPr lang="de-DE" sz="4000" b="1" i="1">
                <a:latin typeface="Calibri" charset="0"/>
              </a:rPr>
              <a:t>Bubble Sort: Pass 2</a:t>
            </a:r>
          </a:p>
        </p:txBody>
      </p:sp>
      <p:graphicFrame>
        <p:nvGraphicFramePr>
          <p:cNvPr id="175107" name="Group 3"/>
          <p:cNvGraphicFramePr>
            <a:graphicFrameLocks noGrp="1"/>
          </p:cNvGraphicFramePr>
          <p:nvPr/>
        </p:nvGraphicFramePr>
        <p:xfrm>
          <a:off x="152400" y="12954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78870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5140325" y="4062413"/>
            <a:ext cx="2978150" cy="3333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de-DE" sz="2000" b="1">
                <a:solidFill>
                  <a:schemeClr val="tx2"/>
                </a:solidFill>
                <a:latin typeface="Calibri" charset="0"/>
              </a:rPr>
              <a:t>Note that the last 2 elements are the largest and in order</a:t>
            </a:r>
          </a:p>
        </p:txBody>
      </p:sp>
      <p:graphicFrame>
        <p:nvGraphicFramePr>
          <p:cNvPr id="175126" name="Group 22"/>
          <p:cNvGraphicFramePr>
            <a:graphicFrameLocks noGrp="1"/>
          </p:cNvGraphicFramePr>
          <p:nvPr/>
        </p:nvGraphicFramePr>
        <p:xfrm>
          <a:off x="152400" y="18288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5144" name="Group 40"/>
          <p:cNvGraphicFramePr>
            <a:graphicFrameLocks noGrp="1"/>
          </p:cNvGraphicFramePr>
          <p:nvPr/>
        </p:nvGraphicFramePr>
        <p:xfrm>
          <a:off x="152400" y="23622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5162" name="Group 58"/>
          <p:cNvGraphicFramePr>
            <a:graphicFrameLocks noGrp="1"/>
          </p:cNvGraphicFramePr>
          <p:nvPr/>
        </p:nvGraphicFramePr>
        <p:xfrm>
          <a:off x="152400" y="28956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5180" name="Group 76"/>
          <p:cNvGraphicFramePr>
            <a:graphicFrameLocks noGrp="1"/>
          </p:cNvGraphicFramePr>
          <p:nvPr/>
        </p:nvGraphicFramePr>
        <p:xfrm>
          <a:off x="152400" y="34290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5198" name="Group 94"/>
          <p:cNvGraphicFramePr>
            <a:graphicFrameLocks noGrp="1"/>
          </p:cNvGraphicFramePr>
          <p:nvPr/>
        </p:nvGraphicFramePr>
        <p:xfrm>
          <a:off x="152400" y="39624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78961" name="Line 112"/>
          <p:cNvSpPr>
            <a:spLocks noChangeShapeType="1"/>
          </p:cNvSpPr>
          <p:nvPr/>
        </p:nvSpPr>
        <p:spPr bwMode="auto">
          <a:xfrm>
            <a:off x="46482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/>
            <a:fld id="{CE9D90D3-7BF9-AD49-AA46-F2B2BFC11A21}" type="slidenum">
              <a:rPr lang="en-US" sz="1400" i="0">
                <a:solidFill>
                  <a:schemeClr val="bg2"/>
                </a:solidFill>
                <a:latin typeface="Arial Narrow" charset="0"/>
                <a:ea typeface="ヒラギノ角ゴ Pro W3" charset="0"/>
              </a:rPr>
              <a:pPr algn="l"/>
              <a:t>23</a:t>
            </a:fld>
            <a:endParaRPr lang="en-US" sz="1400" i="0">
              <a:solidFill>
                <a:schemeClr val="bg2"/>
              </a:solidFill>
              <a:latin typeface="Arial Narrow" charset="0"/>
              <a:ea typeface="ヒラギノ角ゴ Pro W3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/>
          <a:lstStyle/>
          <a:p>
            <a:pPr eaLnBrk="1" hangingPunct="1"/>
            <a:r>
              <a:rPr lang="de-DE" sz="4000" b="1" i="1">
                <a:latin typeface="Calibri" charset="0"/>
              </a:rPr>
              <a:t>Bubble Sort: Pass 3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0325" y="4062413"/>
            <a:ext cx="2978150" cy="3333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000" b="1">
              <a:solidFill>
                <a:schemeClr val="tx2"/>
              </a:solidFill>
              <a:latin typeface="Calibri" charset="0"/>
            </a:endParaRPr>
          </a:p>
        </p:txBody>
      </p:sp>
      <p:graphicFrame>
        <p:nvGraphicFramePr>
          <p:cNvPr id="176132" name="Group 4"/>
          <p:cNvGraphicFramePr>
            <a:graphicFrameLocks noGrp="1"/>
          </p:cNvGraphicFramePr>
          <p:nvPr/>
        </p:nvGraphicFramePr>
        <p:xfrm>
          <a:off x="152400" y="12954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79895" name="Text Box 22"/>
          <p:cNvSpPr txBox="1">
            <a:spLocks noChangeArrowheads="1"/>
          </p:cNvSpPr>
          <p:nvPr/>
        </p:nvSpPr>
        <p:spPr bwMode="auto">
          <a:xfrm>
            <a:off x="228600" y="1828800"/>
            <a:ext cx="109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de-DE" sz="2800" b="1">
                <a:solidFill>
                  <a:schemeClr val="tx2"/>
                </a:solidFill>
                <a:latin typeface="Arial" charset="0"/>
                <a:ea typeface="ヒラギノ角ゴ Pro W3" charset="0"/>
              </a:rPr>
              <a:t>^     ^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/>
            <a:fld id="{D057BDBF-F2BC-6142-B34C-D0C97B1F12C9}" type="slidenum">
              <a:rPr lang="en-US" sz="1400" i="0">
                <a:solidFill>
                  <a:schemeClr val="bg2"/>
                </a:solidFill>
                <a:latin typeface="Arial Narrow" charset="0"/>
                <a:ea typeface="ヒラギノ角ゴ Pro W3" charset="0"/>
              </a:rPr>
              <a:pPr algn="l"/>
              <a:t>24</a:t>
            </a:fld>
            <a:endParaRPr lang="en-US" sz="1400" i="0">
              <a:solidFill>
                <a:schemeClr val="bg2"/>
              </a:solidFill>
              <a:latin typeface="Arial Narrow" charset="0"/>
              <a:ea typeface="ヒラギノ角ゴ Pro W3" charset="0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/>
          <a:lstStyle/>
          <a:p>
            <a:pPr eaLnBrk="1" hangingPunct="1"/>
            <a:r>
              <a:rPr lang="de-DE" sz="4000" b="1" i="1">
                <a:latin typeface="Calibri" charset="0"/>
              </a:rPr>
              <a:t>Bubble Sort: Pass 3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0325" y="4062413"/>
            <a:ext cx="2978150" cy="3333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000" b="1">
              <a:solidFill>
                <a:schemeClr val="tx2"/>
              </a:solidFill>
              <a:latin typeface="Calibri" charset="0"/>
            </a:endParaRPr>
          </a:p>
        </p:txBody>
      </p:sp>
      <p:graphicFrame>
        <p:nvGraphicFramePr>
          <p:cNvPr id="177156" name="Group 4"/>
          <p:cNvGraphicFramePr>
            <a:graphicFrameLocks noGrp="1"/>
          </p:cNvGraphicFramePr>
          <p:nvPr/>
        </p:nvGraphicFramePr>
        <p:xfrm>
          <a:off x="152400" y="12954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0919" name="Text Box 22"/>
          <p:cNvSpPr txBox="1">
            <a:spLocks noChangeArrowheads="1"/>
          </p:cNvSpPr>
          <p:nvPr/>
        </p:nvSpPr>
        <p:spPr bwMode="auto">
          <a:xfrm>
            <a:off x="914400" y="2362200"/>
            <a:ext cx="109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de-DE" sz="2800" b="1">
                <a:solidFill>
                  <a:schemeClr val="tx2"/>
                </a:solidFill>
                <a:latin typeface="Arial" charset="0"/>
                <a:ea typeface="ヒラギノ角ゴ Pro W3" charset="0"/>
              </a:rPr>
              <a:t>^     ^</a:t>
            </a:r>
          </a:p>
        </p:txBody>
      </p:sp>
      <p:graphicFrame>
        <p:nvGraphicFramePr>
          <p:cNvPr id="177175" name="Group 23"/>
          <p:cNvGraphicFramePr>
            <a:graphicFrameLocks noGrp="1"/>
          </p:cNvGraphicFramePr>
          <p:nvPr/>
        </p:nvGraphicFramePr>
        <p:xfrm>
          <a:off x="152400" y="18288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/>
            <a:fld id="{B56001FE-AE3A-A941-B2A3-A743892FB3D5}" type="slidenum">
              <a:rPr lang="en-US" sz="1400" i="0">
                <a:solidFill>
                  <a:schemeClr val="bg2"/>
                </a:solidFill>
                <a:latin typeface="Arial Narrow" charset="0"/>
                <a:ea typeface="ヒラギノ角ゴ Pro W3" charset="0"/>
              </a:rPr>
              <a:pPr algn="l"/>
              <a:t>25</a:t>
            </a:fld>
            <a:endParaRPr lang="en-US" sz="1400" i="0">
              <a:solidFill>
                <a:schemeClr val="bg2"/>
              </a:solidFill>
              <a:latin typeface="Arial Narrow" charset="0"/>
              <a:ea typeface="ヒラギノ角ゴ Pro W3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/>
          <a:lstStyle/>
          <a:p>
            <a:pPr eaLnBrk="1" hangingPunct="1"/>
            <a:r>
              <a:rPr lang="de-DE" sz="4000" b="1" i="1">
                <a:latin typeface="Calibri" charset="0"/>
              </a:rPr>
              <a:t>Bubble Sort: Pass 3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0325" y="4062413"/>
            <a:ext cx="2978150" cy="3333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000" b="1">
              <a:solidFill>
                <a:schemeClr val="tx2"/>
              </a:solidFill>
              <a:latin typeface="Calibri" charset="0"/>
            </a:endParaRPr>
          </a:p>
        </p:txBody>
      </p:sp>
      <p:graphicFrame>
        <p:nvGraphicFramePr>
          <p:cNvPr id="178180" name="Group 4"/>
          <p:cNvGraphicFramePr>
            <a:graphicFrameLocks noGrp="1"/>
          </p:cNvGraphicFramePr>
          <p:nvPr/>
        </p:nvGraphicFramePr>
        <p:xfrm>
          <a:off x="152400" y="12954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1943" name="Text Box 22"/>
          <p:cNvSpPr txBox="1">
            <a:spLocks noChangeArrowheads="1"/>
          </p:cNvSpPr>
          <p:nvPr/>
        </p:nvSpPr>
        <p:spPr bwMode="auto">
          <a:xfrm>
            <a:off x="1524000" y="2971800"/>
            <a:ext cx="109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de-DE" sz="2800" b="1">
                <a:solidFill>
                  <a:schemeClr val="tx2"/>
                </a:solidFill>
                <a:latin typeface="Arial" charset="0"/>
                <a:ea typeface="ヒラギノ角ゴ Pro W3" charset="0"/>
              </a:rPr>
              <a:t>^     ^</a:t>
            </a:r>
          </a:p>
        </p:txBody>
      </p:sp>
      <p:graphicFrame>
        <p:nvGraphicFramePr>
          <p:cNvPr id="178199" name="Group 23"/>
          <p:cNvGraphicFramePr>
            <a:graphicFrameLocks noGrp="1"/>
          </p:cNvGraphicFramePr>
          <p:nvPr/>
        </p:nvGraphicFramePr>
        <p:xfrm>
          <a:off x="152400" y="18288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8217" name="Group 41"/>
          <p:cNvGraphicFramePr>
            <a:graphicFrameLocks noGrp="1"/>
          </p:cNvGraphicFramePr>
          <p:nvPr/>
        </p:nvGraphicFramePr>
        <p:xfrm>
          <a:off x="152400" y="23622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/>
            <a:fld id="{D0795156-9788-744A-A01A-CBAE7FDDADF2}" type="slidenum">
              <a:rPr lang="en-US" sz="1400" i="0">
                <a:solidFill>
                  <a:schemeClr val="bg2"/>
                </a:solidFill>
                <a:latin typeface="Arial Narrow" charset="0"/>
                <a:ea typeface="ヒラギノ角ゴ Pro W3" charset="0"/>
              </a:rPr>
              <a:pPr algn="l"/>
              <a:t>26</a:t>
            </a:fld>
            <a:endParaRPr lang="en-US" sz="1400" i="0">
              <a:solidFill>
                <a:schemeClr val="bg2"/>
              </a:solidFill>
              <a:latin typeface="Arial Narrow" charset="0"/>
              <a:ea typeface="ヒラギノ角ゴ Pro W3" charset="0"/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/>
          <a:lstStyle/>
          <a:p>
            <a:pPr eaLnBrk="1" hangingPunct="1"/>
            <a:r>
              <a:rPr lang="de-DE" sz="4000" b="1" i="1">
                <a:latin typeface="Calibri" charset="0"/>
              </a:rPr>
              <a:t>Bubble Sort: Pass 3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0325" y="4062413"/>
            <a:ext cx="2978150" cy="3333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000" b="1">
              <a:solidFill>
                <a:schemeClr val="tx2"/>
              </a:solidFill>
              <a:latin typeface="Calibri" charset="0"/>
            </a:endParaRPr>
          </a:p>
        </p:txBody>
      </p:sp>
      <p:graphicFrame>
        <p:nvGraphicFramePr>
          <p:cNvPr id="179204" name="Group 4"/>
          <p:cNvGraphicFramePr>
            <a:graphicFrameLocks noGrp="1"/>
          </p:cNvGraphicFramePr>
          <p:nvPr/>
        </p:nvGraphicFramePr>
        <p:xfrm>
          <a:off x="152400" y="12954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2967" name="Text Box 22"/>
          <p:cNvSpPr txBox="1">
            <a:spLocks noChangeArrowheads="1"/>
          </p:cNvSpPr>
          <p:nvPr/>
        </p:nvSpPr>
        <p:spPr bwMode="auto">
          <a:xfrm>
            <a:off x="2133600" y="3505200"/>
            <a:ext cx="109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de-DE" sz="2800" b="1">
                <a:solidFill>
                  <a:schemeClr val="tx2"/>
                </a:solidFill>
                <a:latin typeface="Arial" charset="0"/>
                <a:ea typeface="ヒラギノ角ゴ Pro W3" charset="0"/>
              </a:rPr>
              <a:t>^     ^</a:t>
            </a:r>
          </a:p>
        </p:txBody>
      </p:sp>
      <p:graphicFrame>
        <p:nvGraphicFramePr>
          <p:cNvPr id="179223" name="Group 23"/>
          <p:cNvGraphicFramePr>
            <a:graphicFrameLocks noGrp="1"/>
          </p:cNvGraphicFramePr>
          <p:nvPr/>
        </p:nvGraphicFramePr>
        <p:xfrm>
          <a:off x="152400" y="18288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9241" name="Group 41"/>
          <p:cNvGraphicFramePr>
            <a:graphicFrameLocks noGrp="1"/>
          </p:cNvGraphicFramePr>
          <p:nvPr/>
        </p:nvGraphicFramePr>
        <p:xfrm>
          <a:off x="152400" y="23622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9259" name="Group 59"/>
          <p:cNvGraphicFramePr>
            <a:graphicFrameLocks noGrp="1"/>
          </p:cNvGraphicFramePr>
          <p:nvPr/>
        </p:nvGraphicFramePr>
        <p:xfrm>
          <a:off x="152400" y="28956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/>
            <a:fld id="{955B0059-2309-EC42-A728-DF275C6263FE}" type="slidenum">
              <a:rPr lang="en-US" sz="1400" i="0">
                <a:solidFill>
                  <a:schemeClr val="bg2"/>
                </a:solidFill>
                <a:latin typeface="Arial Narrow" charset="0"/>
                <a:ea typeface="ヒラギノ角ゴ Pro W3" charset="0"/>
              </a:rPr>
              <a:pPr algn="l"/>
              <a:t>27</a:t>
            </a:fld>
            <a:endParaRPr lang="en-US" sz="1400" i="0">
              <a:solidFill>
                <a:schemeClr val="bg2"/>
              </a:solidFill>
              <a:latin typeface="Arial Narrow" charset="0"/>
              <a:ea typeface="ヒラギノ角ゴ Pro W3" charset="0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/>
          <a:lstStyle/>
          <a:p>
            <a:pPr eaLnBrk="1" hangingPunct="1"/>
            <a:r>
              <a:rPr lang="de-DE" sz="4000" b="1" i="1">
                <a:latin typeface="Calibri" charset="0"/>
              </a:rPr>
              <a:t>Bubble Sort: Pass 3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8888" y="3597275"/>
            <a:ext cx="2979737" cy="3317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de-DE" sz="2000" b="1">
                <a:solidFill>
                  <a:schemeClr val="tx2"/>
                </a:solidFill>
                <a:latin typeface="Calibri" charset="0"/>
              </a:rPr>
              <a:t>The last 3 elements are the largest and in order</a:t>
            </a:r>
          </a:p>
          <a:p>
            <a:pPr eaLnBrk="1" hangingPunct="1"/>
            <a:endParaRPr lang="de-DE" sz="2000" b="1">
              <a:solidFill>
                <a:schemeClr val="tx2"/>
              </a:solidFill>
              <a:latin typeface="Calibri" charset="0"/>
            </a:endParaRPr>
          </a:p>
        </p:txBody>
      </p:sp>
      <p:graphicFrame>
        <p:nvGraphicFramePr>
          <p:cNvPr id="180228" name="Group 4"/>
          <p:cNvGraphicFramePr>
            <a:graphicFrameLocks noGrp="1"/>
          </p:cNvGraphicFramePr>
          <p:nvPr/>
        </p:nvGraphicFramePr>
        <p:xfrm>
          <a:off x="152400" y="12954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246" name="Group 22"/>
          <p:cNvGraphicFramePr>
            <a:graphicFrameLocks noGrp="1"/>
          </p:cNvGraphicFramePr>
          <p:nvPr/>
        </p:nvGraphicFramePr>
        <p:xfrm>
          <a:off x="152400" y="18288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264" name="Group 40"/>
          <p:cNvGraphicFramePr>
            <a:graphicFrameLocks noGrp="1"/>
          </p:cNvGraphicFramePr>
          <p:nvPr/>
        </p:nvGraphicFramePr>
        <p:xfrm>
          <a:off x="152400" y="23622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282" name="Group 58"/>
          <p:cNvGraphicFramePr>
            <a:graphicFrameLocks noGrp="1"/>
          </p:cNvGraphicFramePr>
          <p:nvPr/>
        </p:nvGraphicFramePr>
        <p:xfrm>
          <a:off x="152400" y="28956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300" name="Group 76"/>
          <p:cNvGraphicFramePr>
            <a:graphicFrameLocks noGrp="1"/>
          </p:cNvGraphicFramePr>
          <p:nvPr/>
        </p:nvGraphicFramePr>
        <p:xfrm>
          <a:off x="152400" y="34290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4063" name="Line 94"/>
          <p:cNvSpPr>
            <a:spLocks noChangeShapeType="1"/>
          </p:cNvSpPr>
          <p:nvPr/>
        </p:nvSpPr>
        <p:spPr bwMode="auto">
          <a:xfrm>
            <a:off x="47244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/>
            <a:fld id="{1E64F205-6AC2-F54A-901A-2945F97AB78D}" type="slidenum">
              <a:rPr lang="en-US" sz="1400" i="0">
                <a:solidFill>
                  <a:schemeClr val="bg2"/>
                </a:solidFill>
                <a:latin typeface="Arial Narrow" charset="0"/>
                <a:ea typeface="ヒラギノ角ゴ Pro W3" charset="0"/>
              </a:rPr>
              <a:pPr algn="l"/>
              <a:t>28</a:t>
            </a:fld>
            <a:endParaRPr lang="en-US" sz="1400" i="0">
              <a:solidFill>
                <a:schemeClr val="bg2"/>
              </a:solidFill>
              <a:latin typeface="Arial Narrow" charset="0"/>
              <a:ea typeface="ヒラギノ角ゴ Pro W3" charset="0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/>
          <a:lstStyle/>
          <a:p>
            <a:pPr eaLnBrk="1" hangingPunct="1"/>
            <a:r>
              <a:rPr lang="de-DE" sz="4000" b="1" i="1">
                <a:latin typeface="Calibri" charset="0"/>
              </a:rPr>
              <a:t>Bubble Sort: Pass 4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8888" y="3597275"/>
            <a:ext cx="2979737" cy="3317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000" b="1">
              <a:solidFill>
                <a:schemeClr val="tx2"/>
              </a:solidFill>
              <a:latin typeface="Calibri" charset="0"/>
            </a:endParaRPr>
          </a:p>
        </p:txBody>
      </p:sp>
      <p:graphicFrame>
        <p:nvGraphicFramePr>
          <p:cNvPr id="181252" name="Group 4"/>
          <p:cNvGraphicFramePr>
            <a:graphicFrameLocks noGrp="1"/>
          </p:cNvGraphicFramePr>
          <p:nvPr/>
        </p:nvGraphicFramePr>
        <p:xfrm>
          <a:off x="152400" y="12954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5015" name="Text Box 22"/>
          <p:cNvSpPr txBox="1">
            <a:spLocks noChangeArrowheads="1"/>
          </p:cNvSpPr>
          <p:nvPr/>
        </p:nvSpPr>
        <p:spPr bwMode="auto">
          <a:xfrm>
            <a:off x="228600" y="1828800"/>
            <a:ext cx="109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de-DE" sz="2800" b="1">
                <a:solidFill>
                  <a:schemeClr val="tx2"/>
                </a:solidFill>
                <a:latin typeface="Arial" charset="0"/>
                <a:ea typeface="ヒラギノ角ゴ Pro W3" charset="0"/>
              </a:rPr>
              <a:t>^     ^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/>
            <a:fld id="{C36F439F-78E5-CF4D-AF8C-4E166E8750DA}" type="slidenum">
              <a:rPr lang="en-US" sz="1400" i="0">
                <a:solidFill>
                  <a:schemeClr val="bg2"/>
                </a:solidFill>
                <a:latin typeface="Arial Narrow" charset="0"/>
                <a:ea typeface="ヒラギノ角ゴ Pro W3" charset="0"/>
              </a:rPr>
              <a:pPr algn="l"/>
              <a:t>29</a:t>
            </a:fld>
            <a:endParaRPr lang="en-US" sz="1400" i="0">
              <a:solidFill>
                <a:schemeClr val="bg2"/>
              </a:solidFill>
              <a:latin typeface="Arial Narrow" charset="0"/>
              <a:ea typeface="ヒラギノ角ゴ Pro W3" charset="0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/>
          <a:lstStyle/>
          <a:p>
            <a:pPr eaLnBrk="1" hangingPunct="1"/>
            <a:r>
              <a:rPr lang="de-DE" sz="4000" b="1" i="1">
                <a:latin typeface="Calibri" charset="0"/>
              </a:rPr>
              <a:t>Bubble Sort: Pass 4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8888" y="3597275"/>
            <a:ext cx="2979737" cy="3317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000" b="1">
              <a:solidFill>
                <a:schemeClr val="tx2"/>
              </a:solidFill>
              <a:latin typeface="Calibri" charset="0"/>
            </a:endParaRPr>
          </a:p>
        </p:txBody>
      </p:sp>
      <p:graphicFrame>
        <p:nvGraphicFramePr>
          <p:cNvPr id="182276" name="Group 4"/>
          <p:cNvGraphicFramePr>
            <a:graphicFrameLocks noGrp="1"/>
          </p:cNvGraphicFramePr>
          <p:nvPr/>
        </p:nvGraphicFramePr>
        <p:xfrm>
          <a:off x="152400" y="12954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6039" name="Text Box 22"/>
          <p:cNvSpPr txBox="1">
            <a:spLocks noChangeArrowheads="1"/>
          </p:cNvSpPr>
          <p:nvPr/>
        </p:nvSpPr>
        <p:spPr bwMode="auto">
          <a:xfrm>
            <a:off x="914400" y="2362200"/>
            <a:ext cx="109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de-DE" sz="2800" b="1">
                <a:solidFill>
                  <a:schemeClr val="tx2"/>
                </a:solidFill>
                <a:latin typeface="Arial" charset="0"/>
                <a:ea typeface="ヒラギノ角ゴ Pro W3" charset="0"/>
              </a:rPr>
              <a:t>^     ^</a:t>
            </a:r>
          </a:p>
        </p:txBody>
      </p:sp>
      <p:graphicFrame>
        <p:nvGraphicFramePr>
          <p:cNvPr id="182295" name="Group 23"/>
          <p:cNvGraphicFramePr>
            <a:graphicFrameLocks noGrp="1"/>
          </p:cNvGraphicFramePr>
          <p:nvPr/>
        </p:nvGraphicFramePr>
        <p:xfrm>
          <a:off x="152400" y="18288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/>
            <a:fld id="{5A46748F-46B9-544E-9BAB-6B2DA2565D35}" type="slidenum">
              <a:rPr lang="en-US" sz="1400" i="0">
                <a:solidFill>
                  <a:schemeClr val="bg2"/>
                </a:solidFill>
                <a:latin typeface="Arial Narrow" charset="0"/>
                <a:ea typeface="ヒラギノ角ゴ Pro W3" charset="0"/>
              </a:rPr>
              <a:pPr algn="l"/>
              <a:t>3</a:t>
            </a:fld>
            <a:endParaRPr lang="en-US" sz="1400" i="0">
              <a:solidFill>
                <a:schemeClr val="bg2"/>
              </a:solidFill>
              <a:latin typeface="Arial Narrow" charset="0"/>
              <a:ea typeface="ヒラギノ角ゴ Pro W3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eaLnBrk="1" hangingPunct="1"/>
            <a:r>
              <a:rPr lang="en-US">
                <a:solidFill>
                  <a:srgbClr val="CC0099"/>
                </a:solidFill>
                <a:latin typeface="Calibri" charset="0"/>
              </a:rPr>
              <a:t>Sorting Algorithms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048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>
                <a:latin typeface="Calibri" charset="0"/>
              </a:rPr>
              <a:t>There are many strategies for sorting arrays.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Calibri" charset="0"/>
              </a:rPr>
              <a:t>Among them:</a:t>
            </a:r>
          </a:p>
          <a:p>
            <a:pPr lvl="1" eaLnBrk="1" hangingPunct="1"/>
            <a:r>
              <a:rPr lang="en-US" sz="2400">
                <a:latin typeface="Calibri" charset="0"/>
              </a:rPr>
              <a:t>Bubble sort</a:t>
            </a:r>
          </a:p>
          <a:p>
            <a:pPr lvl="1" eaLnBrk="1" hangingPunct="1"/>
            <a:r>
              <a:rPr lang="en-US" sz="2400">
                <a:latin typeface="Calibri" charset="0"/>
              </a:rPr>
              <a:t>Selection sort</a:t>
            </a:r>
          </a:p>
          <a:p>
            <a:pPr lvl="1" eaLnBrk="1" hangingPunct="1"/>
            <a:r>
              <a:rPr lang="en-US" sz="2400">
                <a:latin typeface="Calibri" charset="0"/>
              </a:rPr>
              <a:t>Insertion sort</a:t>
            </a:r>
          </a:p>
          <a:p>
            <a:pPr lvl="1" eaLnBrk="1" hangingPunct="1"/>
            <a:r>
              <a:rPr lang="en-US" sz="2400">
                <a:latin typeface="Calibri" charset="0"/>
              </a:rPr>
              <a:t>Shell sort</a:t>
            </a:r>
          </a:p>
          <a:p>
            <a:pPr lvl="1" eaLnBrk="1" hangingPunct="1"/>
            <a:r>
              <a:rPr lang="en-US" sz="2400">
                <a:latin typeface="Calibri" charset="0"/>
              </a:rPr>
              <a:t>Merge sort</a:t>
            </a:r>
          </a:p>
          <a:p>
            <a:pPr lvl="1" eaLnBrk="1" hangingPunct="1"/>
            <a:r>
              <a:rPr lang="en-US" sz="2400">
                <a:latin typeface="Calibri" charset="0"/>
              </a:rPr>
              <a:t>Quicksort</a:t>
            </a:r>
          </a:p>
        </p:txBody>
      </p:sp>
      <p:sp>
        <p:nvSpPr>
          <p:cNvPr id="59397" name="TextBox 1"/>
          <p:cNvSpPr txBox="1">
            <a:spLocks noChangeArrowheads="1"/>
          </p:cNvSpPr>
          <p:nvPr/>
        </p:nvSpPr>
        <p:spPr bwMode="auto">
          <a:xfrm>
            <a:off x="3124200" y="2438400"/>
            <a:ext cx="685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600">
                <a:latin typeface="Arial" charset="0"/>
                <a:ea typeface="ヒラギノ角ゴ Pro W3" charset="0"/>
              </a:rPr>
              <a:t>}</a:t>
            </a:r>
          </a:p>
        </p:txBody>
      </p:sp>
      <p:sp>
        <p:nvSpPr>
          <p:cNvPr id="59398" name="TextBox 2"/>
          <p:cNvSpPr txBox="1">
            <a:spLocks noChangeArrowheads="1"/>
          </p:cNvSpPr>
          <p:nvPr/>
        </p:nvSpPr>
        <p:spPr bwMode="auto">
          <a:xfrm>
            <a:off x="3810000" y="3124200"/>
            <a:ext cx="1446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800">
                <a:latin typeface="Arial" charset="0"/>
                <a:ea typeface="ヒラギノ角ゴ Pro W3" charset="0"/>
              </a:rPr>
              <a:t>Horrible</a:t>
            </a:r>
          </a:p>
        </p:txBody>
      </p:sp>
      <p:sp>
        <p:nvSpPr>
          <p:cNvPr id="59399" name="TextBox 3"/>
          <p:cNvSpPr txBox="1">
            <a:spLocks noChangeArrowheads="1"/>
          </p:cNvSpPr>
          <p:nvPr/>
        </p:nvSpPr>
        <p:spPr bwMode="auto">
          <a:xfrm>
            <a:off x="2841625" y="3886200"/>
            <a:ext cx="30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800">
                <a:latin typeface="Arial" charset="0"/>
                <a:ea typeface="ヒラギノ角ゴ Pro W3" charset="0"/>
              </a:rPr>
              <a:t>}</a:t>
            </a:r>
          </a:p>
        </p:txBody>
      </p:sp>
      <p:sp>
        <p:nvSpPr>
          <p:cNvPr id="59400" name="TextBox 4"/>
          <p:cNvSpPr txBox="1">
            <a:spLocks noChangeArrowheads="1"/>
          </p:cNvSpPr>
          <p:nvPr/>
        </p:nvSpPr>
        <p:spPr bwMode="auto">
          <a:xfrm>
            <a:off x="3211513" y="4008438"/>
            <a:ext cx="1776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>
                <a:latin typeface="Arial" charset="0"/>
                <a:ea typeface="ヒラギノ角ゴ Pro W3" charset="0"/>
              </a:rPr>
              <a:t>Not too bad</a:t>
            </a:r>
          </a:p>
        </p:txBody>
      </p:sp>
      <p:sp>
        <p:nvSpPr>
          <p:cNvPr id="59401" name="TextBox 5"/>
          <p:cNvSpPr txBox="1">
            <a:spLocks noChangeArrowheads="1"/>
          </p:cNvSpPr>
          <p:nvPr/>
        </p:nvSpPr>
        <p:spPr bwMode="auto">
          <a:xfrm>
            <a:off x="2711450" y="4260850"/>
            <a:ext cx="492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7200">
                <a:latin typeface="Arial" charset="0"/>
                <a:ea typeface="ヒラギノ角ゴ Pro W3" charset="0"/>
              </a:rPr>
              <a:t>}</a:t>
            </a:r>
          </a:p>
        </p:txBody>
      </p:sp>
      <p:sp>
        <p:nvSpPr>
          <p:cNvPr id="59402" name="TextBox 9"/>
          <p:cNvSpPr txBox="1">
            <a:spLocks noChangeArrowheads="1"/>
          </p:cNvSpPr>
          <p:nvPr/>
        </p:nvSpPr>
        <p:spPr bwMode="auto">
          <a:xfrm>
            <a:off x="3238500" y="4835525"/>
            <a:ext cx="3482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800">
                <a:latin typeface="Arial" charset="0"/>
                <a:ea typeface="ヒラギノ角ゴ Pro W3" charset="0"/>
              </a:rPr>
              <a:t>Among the very best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/>
            <a:fld id="{8910B21D-0E81-F94B-A576-B87D4112B5B4}" type="slidenum">
              <a:rPr lang="en-US" sz="1400" i="0">
                <a:solidFill>
                  <a:schemeClr val="bg2"/>
                </a:solidFill>
                <a:latin typeface="Arial Narrow" charset="0"/>
                <a:ea typeface="ヒラギノ角ゴ Pro W3" charset="0"/>
              </a:rPr>
              <a:pPr algn="l"/>
              <a:t>30</a:t>
            </a:fld>
            <a:endParaRPr lang="en-US" sz="1400" i="0">
              <a:solidFill>
                <a:schemeClr val="bg2"/>
              </a:solidFill>
              <a:latin typeface="Arial Narrow" charset="0"/>
              <a:ea typeface="ヒラギノ角ゴ Pro W3" charset="0"/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/>
          <a:lstStyle/>
          <a:p>
            <a:pPr eaLnBrk="1" hangingPunct="1"/>
            <a:r>
              <a:rPr lang="de-DE" sz="4000" b="1" i="1">
                <a:latin typeface="Calibri" charset="0"/>
              </a:rPr>
              <a:t>Bubble Sort: Pass 4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8888" y="3597275"/>
            <a:ext cx="2979737" cy="3317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000" b="1">
              <a:solidFill>
                <a:schemeClr val="tx2"/>
              </a:solidFill>
              <a:latin typeface="Calibri" charset="0"/>
            </a:endParaRPr>
          </a:p>
        </p:txBody>
      </p:sp>
      <p:graphicFrame>
        <p:nvGraphicFramePr>
          <p:cNvPr id="183300" name="Group 4"/>
          <p:cNvGraphicFramePr>
            <a:graphicFrameLocks noGrp="1"/>
          </p:cNvGraphicFramePr>
          <p:nvPr/>
        </p:nvGraphicFramePr>
        <p:xfrm>
          <a:off x="152400" y="12954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7063" name="Text Box 22"/>
          <p:cNvSpPr txBox="1">
            <a:spLocks noChangeArrowheads="1"/>
          </p:cNvSpPr>
          <p:nvPr/>
        </p:nvSpPr>
        <p:spPr bwMode="auto">
          <a:xfrm>
            <a:off x="1524000" y="2971800"/>
            <a:ext cx="109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de-DE" sz="2800" b="1">
                <a:solidFill>
                  <a:schemeClr val="tx2"/>
                </a:solidFill>
                <a:latin typeface="Arial" charset="0"/>
                <a:ea typeface="ヒラギノ角ゴ Pro W3" charset="0"/>
              </a:rPr>
              <a:t>^     ^</a:t>
            </a:r>
          </a:p>
        </p:txBody>
      </p:sp>
      <p:graphicFrame>
        <p:nvGraphicFramePr>
          <p:cNvPr id="183319" name="Group 23"/>
          <p:cNvGraphicFramePr>
            <a:graphicFrameLocks noGrp="1"/>
          </p:cNvGraphicFramePr>
          <p:nvPr/>
        </p:nvGraphicFramePr>
        <p:xfrm>
          <a:off x="152400" y="18288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3337" name="Group 41"/>
          <p:cNvGraphicFramePr>
            <a:graphicFrameLocks noGrp="1"/>
          </p:cNvGraphicFramePr>
          <p:nvPr/>
        </p:nvGraphicFramePr>
        <p:xfrm>
          <a:off x="152400" y="23622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/>
            <a:fld id="{6BE78B1E-F9B5-684B-8FE0-EC557A7CCA83}" type="slidenum">
              <a:rPr lang="en-US" sz="1400" i="0">
                <a:solidFill>
                  <a:schemeClr val="bg2"/>
                </a:solidFill>
                <a:latin typeface="Arial Narrow" charset="0"/>
                <a:ea typeface="ヒラギノ角ゴ Pro W3" charset="0"/>
              </a:rPr>
              <a:pPr algn="l"/>
              <a:t>31</a:t>
            </a:fld>
            <a:endParaRPr lang="en-US" sz="1400" i="0">
              <a:solidFill>
                <a:schemeClr val="bg2"/>
              </a:solidFill>
              <a:latin typeface="Arial Narrow" charset="0"/>
              <a:ea typeface="ヒラギノ角ゴ Pro W3" charset="0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/>
          <a:lstStyle/>
          <a:p>
            <a:pPr eaLnBrk="1" hangingPunct="1"/>
            <a:r>
              <a:rPr lang="de-DE" sz="4000" b="1" i="1">
                <a:latin typeface="Calibri" charset="0"/>
              </a:rPr>
              <a:t>Bubble Sort: Pass 4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97450" y="3130550"/>
            <a:ext cx="2979738" cy="3333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de-DE" sz="2000" b="1">
                <a:solidFill>
                  <a:schemeClr val="tx2"/>
                </a:solidFill>
                <a:latin typeface="Calibri" charset="0"/>
              </a:rPr>
              <a:t>The last 4 elements are the largest and in order</a:t>
            </a:r>
          </a:p>
          <a:p>
            <a:pPr eaLnBrk="1" hangingPunct="1"/>
            <a:endParaRPr lang="de-DE" sz="2000" b="1">
              <a:solidFill>
                <a:schemeClr val="tx2"/>
              </a:solidFill>
              <a:latin typeface="Calibri" charset="0"/>
            </a:endParaRPr>
          </a:p>
        </p:txBody>
      </p:sp>
      <p:graphicFrame>
        <p:nvGraphicFramePr>
          <p:cNvPr id="184324" name="Group 4"/>
          <p:cNvGraphicFramePr>
            <a:graphicFrameLocks noGrp="1"/>
          </p:cNvGraphicFramePr>
          <p:nvPr/>
        </p:nvGraphicFramePr>
        <p:xfrm>
          <a:off x="152400" y="12954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4342" name="Group 22"/>
          <p:cNvGraphicFramePr>
            <a:graphicFrameLocks noGrp="1"/>
          </p:cNvGraphicFramePr>
          <p:nvPr/>
        </p:nvGraphicFramePr>
        <p:xfrm>
          <a:off x="152400" y="18288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4360" name="Group 40"/>
          <p:cNvGraphicFramePr>
            <a:graphicFrameLocks noGrp="1"/>
          </p:cNvGraphicFramePr>
          <p:nvPr/>
        </p:nvGraphicFramePr>
        <p:xfrm>
          <a:off x="152400" y="23622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4378" name="Group 58"/>
          <p:cNvGraphicFramePr>
            <a:graphicFrameLocks noGrp="1"/>
          </p:cNvGraphicFramePr>
          <p:nvPr/>
        </p:nvGraphicFramePr>
        <p:xfrm>
          <a:off x="152400" y="28956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8141" name="Line 76"/>
          <p:cNvSpPr>
            <a:spLocks noChangeShapeType="1"/>
          </p:cNvSpPr>
          <p:nvPr/>
        </p:nvSpPr>
        <p:spPr bwMode="auto">
          <a:xfrm>
            <a:off x="46482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/>
            <a:fld id="{390E0927-9C7D-6345-91F1-1F9C6C32DA3E}" type="slidenum">
              <a:rPr lang="en-US" sz="1400" i="0">
                <a:solidFill>
                  <a:schemeClr val="bg2"/>
                </a:solidFill>
                <a:latin typeface="Arial Narrow" charset="0"/>
                <a:ea typeface="ヒラギノ角ゴ Pro W3" charset="0"/>
              </a:rPr>
              <a:pPr algn="l"/>
              <a:t>32</a:t>
            </a:fld>
            <a:endParaRPr lang="en-US" sz="1400" i="0">
              <a:solidFill>
                <a:schemeClr val="bg2"/>
              </a:solidFill>
              <a:latin typeface="Arial Narrow" charset="0"/>
              <a:ea typeface="ヒラギノ角ゴ Pro W3" charset="0"/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/>
          <a:lstStyle/>
          <a:p>
            <a:pPr eaLnBrk="1" hangingPunct="1"/>
            <a:r>
              <a:rPr lang="de-DE" sz="4000" b="1" i="1">
                <a:latin typeface="Calibri" charset="0"/>
              </a:rPr>
              <a:t>Bubble Sort: Pass 5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97450" y="3130550"/>
            <a:ext cx="2979738" cy="3333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000" b="1">
              <a:solidFill>
                <a:schemeClr val="tx2"/>
              </a:solidFill>
              <a:latin typeface="Calibri" charset="0"/>
            </a:endParaRPr>
          </a:p>
        </p:txBody>
      </p:sp>
      <p:graphicFrame>
        <p:nvGraphicFramePr>
          <p:cNvPr id="185348" name="Group 4"/>
          <p:cNvGraphicFramePr>
            <a:graphicFrameLocks noGrp="1"/>
          </p:cNvGraphicFramePr>
          <p:nvPr/>
        </p:nvGraphicFramePr>
        <p:xfrm>
          <a:off x="152400" y="12954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5366" name="Group 22"/>
          <p:cNvGraphicFramePr>
            <a:graphicFrameLocks noGrp="1"/>
          </p:cNvGraphicFramePr>
          <p:nvPr/>
        </p:nvGraphicFramePr>
        <p:xfrm>
          <a:off x="152400" y="18288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5384" name="Group 40"/>
          <p:cNvGraphicFramePr>
            <a:graphicFrameLocks noGrp="1"/>
          </p:cNvGraphicFramePr>
          <p:nvPr/>
        </p:nvGraphicFramePr>
        <p:xfrm>
          <a:off x="152400" y="23622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9147" name="Text Box 58"/>
          <p:cNvSpPr txBox="1">
            <a:spLocks noChangeArrowheads="1"/>
          </p:cNvSpPr>
          <p:nvPr/>
        </p:nvSpPr>
        <p:spPr bwMode="auto">
          <a:xfrm>
            <a:off x="228600" y="3429000"/>
            <a:ext cx="109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de-DE" sz="2800" b="1">
                <a:solidFill>
                  <a:schemeClr val="tx2"/>
                </a:solidFill>
                <a:latin typeface="Arial" charset="0"/>
                <a:ea typeface="ヒラギノ角ゴ Pro W3" charset="0"/>
              </a:rPr>
              <a:t>^     ^</a:t>
            </a:r>
          </a:p>
        </p:txBody>
      </p:sp>
      <p:graphicFrame>
        <p:nvGraphicFramePr>
          <p:cNvPr id="185403" name="Group 59"/>
          <p:cNvGraphicFramePr>
            <a:graphicFrameLocks noGrp="1"/>
          </p:cNvGraphicFramePr>
          <p:nvPr/>
        </p:nvGraphicFramePr>
        <p:xfrm>
          <a:off x="152400" y="28956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/>
            <a:fld id="{E0988C61-9A86-DF45-A9AA-9AC17500051C}" type="slidenum">
              <a:rPr lang="en-US" sz="1400" i="0">
                <a:solidFill>
                  <a:schemeClr val="bg2"/>
                </a:solidFill>
                <a:latin typeface="Arial Narrow" charset="0"/>
                <a:ea typeface="ヒラギノ角ゴ Pro W3" charset="0"/>
              </a:rPr>
              <a:pPr algn="l"/>
              <a:t>33</a:t>
            </a:fld>
            <a:endParaRPr lang="en-US" sz="1400" i="0">
              <a:solidFill>
                <a:schemeClr val="bg2"/>
              </a:solidFill>
              <a:latin typeface="Arial Narrow" charset="0"/>
              <a:ea typeface="ヒラギノ角ゴ Pro W3" charset="0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/>
          <a:lstStyle/>
          <a:p>
            <a:pPr eaLnBrk="1" hangingPunct="1"/>
            <a:r>
              <a:rPr lang="de-DE" sz="4000" b="1" i="1">
                <a:latin typeface="Calibri" charset="0"/>
              </a:rPr>
              <a:t>Bubble Sort: Pass 5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97450" y="3130550"/>
            <a:ext cx="2979738" cy="3333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000" b="1">
              <a:solidFill>
                <a:schemeClr val="tx2"/>
              </a:solidFill>
              <a:latin typeface="Calibri" charset="0"/>
            </a:endParaRPr>
          </a:p>
        </p:txBody>
      </p:sp>
      <p:graphicFrame>
        <p:nvGraphicFramePr>
          <p:cNvPr id="186372" name="Group 4"/>
          <p:cNvGraphicFramePr>
            <a:graphicFrameLocks noGrp="1"/>
          </p:cNvGraphicFramePr>
          <p:nvPr/>
        </p:nvGraphicFramePr>
        <p:xfrm>
          <a:off x="152400" y="12954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6390" name="Group 22"/>
          <p:cNvGraphicFramePr>
            <a:graphicFrameLocks noGrp="1"/>
          </p:cNvGraphicFramePr>
          <p:nvPr/>
        </p:nvGraphicFramePr>
        <p:xfrm>
          <a:off x="152400" y="18288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6408" name="Group 40"/>
          <p:cNvGraphicFramePr>
            <a:graphicFrameLocks noGrp="1"/>
          </p:cNvGraphicFramePr>
          <p:nvPr/>
        </p:nvGraphicFramePr>
        <p:xfrm>
          <a:off x="152400" y="23622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90171" name="Text Box 58"/>
          <p:cNvSpPr txBox="1">
            <a:spLocks noChangeArrowheads="1"/>
          </p:cNvSpPr>
          <p:nvPr/>
        </p:nvSpPr>
        <p:spPr bwMode="auto">
          <a:xfrm>
            <a:off x="914400" y="3962400"/>
            <a:ext cx="109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de-DE" sz="2800" b="1">
                <a:solidFill>
                  <a:schemeClr val="tx2"/>
                </a:solidFill>
                <a:latin typeface="Arial" charset="0"/>
                <a:ea typeface="ヒラギノ角ゴ Pro W3" charset="0"/>
              </a:rPr>
              <a:t>^     ^</a:t>
            </a:r>
          </a:p>
        </p:txBody>
      </p:sp>
      <p:graphicFrame>
        <p:nvGraphicFramePr>
          <p:cNvPr id="186427" name="Group 59"/>
          <p:cNvGraphicFramePr>
            <a:graphicFrameLocks noGrp="1"/>
          </p:cNvGraphicFramePr>
          <p:nvPr/>
        </p:nvGraphicFramePr>
        <p:xfrm>
          <a:off x="152400" y="28956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6445" name="Group 77"/>
          <p:cNvGraphicFramePr>
            <a:graphicFrameLocks noGrp="1"/>
          </p:cNvGraphicFramePr>
          <p:nvPr/>
        </p:nvGraphicFramePr>
        <p:xfrm>
          <a:off x="152400" y="34290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/>
            <a:fld id="{33E94750-E6F6-3444-9D72-16B9A2AD3F6A}" type="slidenum">
              <a:rPr lang="en-US" sz="1400" i="0">
                <a:solidFill>
                  <a:schemeClr val="bg2"/>
                </a:solidFill>
                <a:latin typeface="Arial Narrow" charset="0"/>
                <a:ea typeface="ヒラギノ角ゴ Pro W3" charset="0"/>
              </a:rPr>
              <a:pPr algn="l"/>
              <a:t>34</a:t>
            </a:fld>
            <a:endParaRPr lang="en-US" sz="1400" i="0">
              <a:solidFill>
                <a:schemeClr val="bg2"/>
              </a:solidFill>
              <a:latin typeface="Arial Narrow" charset="0"/>
              <a:ea typeface="ヒラギノ角ゴ Pro W3" charset="0"/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/>
          <a:lstStyle/>
          <a:p>
            <a:pPr eaLnBrk="1" hangingPunct="1"/>
            <a:r>
              <a:rPr lang="de-DE" sz="4000" b="1" i="1">
                <a:latin typeface="Calibri" charset="0"/>
              </a:rPr>
              <a:t>Bubble Sort: Pass 5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8888" y="3597275"/>
            <a:ext cx="2979737" cy="3317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de-DE" sz="2000" b="1">
                <a:solidFill>
                  <a:schemeClr val="tx2"/>
                </a:solidFill>
                <a:latin typeface="Calibri" charset="0"/>
              </a:rPr>
              <a:t>The last 5 elements are the largest and in order</a:t>
            </a:r>
          </a:p>
          <a:p>
            <a:pPr eaLnBrk="1" hangingPunct="1"/>
            <a:endParaRPr lang="de-DE" sz="2000" b="1">
              <a:solidFill>
                <a:schemeClr val="tx2"/>
              </a:solidFill>
              <a:latin typeface="Calibri" charset="0"/>
            </a:endParaRPr>
          </a:p>
        </p:txBody>
      </p:sp>
      <p:graphicFrame>
        <p:nvGraphicFramePr>
          <p:cNvPr id="187396" name="Group 4"/>
          <p:cNvGraphicFramePr>
            <a:graphicFrameLocks noGrp="1"/>
          </p:cNvGraphicFramePr>
          <p:nvPr/>
        </p:nvGraphicFramePr>
        <p:xfrm>
          <a:off x="152400" y="12954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7414" name="Group 22"/>
          <p:cNvGraphicFramePr>
            <a:graphicFrameLocks noGrp="1"/>
          </p:cNvGraphicFramePr>
          <p:nvPr/>
        </p:nvGraphicFramePr>
        <p:xfrm>
          <a:off x="152400" y="18288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7432" name="Group 40"/>
          <p:cNvGraphicFramePr>
            <a:graphicFrameLocks noGrp="1"/>
          </p:cNvGraphicFramePr>
          <p:nvPr/>
        </p:nvGraphicFramePr>
        <p:xfrm>
          <a:off x="152400" y="23622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7450" name="Group 58"/>
          <p:cNvGraphicFramePr>
            <a:graphicFrameLocks noGrp="1"/>
          </p:cNvGraphicFramePr>
          <p:nvPr/>
        </p:nvGraphicFramePr>
        <p:xfrm>
          <a:off x="152400" y="28956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7468" name="Group 76"/>
          <p:cNvGraphicFramePr>
            <a:graphicFrameLocks noGrp="1"/>
          </p:cNvGraphicFramePr>
          <p:nvPr/>
        </p:nvGraphicFramePr>
        <p:xfrm>
          <a:off x="152400" y="34290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91231" name="Line 94"/>
          <p:cNvSpPr>
            <a:spLocks noChangeShapeType="1"/>
          </p:cNvSpPr>
          <p:nvPr/>
        </p:nvSpPr>
        <p:spPr bwMode="auto">
          <a:xfrm>
            <a:off x="46482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/>
            <a:fld id="{936C7EA7-5350-8047-BAA7-B958004CB9A6}" type="slidenum">
              <a:rPr lang="en-US" sz="1400" i="0">
                <a:solidFill>
                  <a:schemeClr val="bg2"/>
                </a:solidFill>
                <a:latin typeface="Arial Narrow" charset="0"/>
                <a:ea typeface="ヒラギノ角ゴ Pro W3" charset="0"/>
              </a:rPr>
              <a:pPr algn="l"/>
              <a:t>35</a:t>
            </a:fld>
            <a:endParaRPr lang="en-US" sz="1400" i="0">
              <a:solidFill>
                <a:schemeClr val="bg2"/>
              </a:solidFill>
              <a:latin typeface="Arial Narrow" charset="0"/>
              <a:ea typeface="ヒラギノ角ゴ Pro W3" charset="0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/>
          <a:lstStyle/>
          <a:p>
            <a:pPr eaLnBrk="1" hangingPunct="1"/>
            <a:r>
              <a:rPr lang="de-DE" sz="4000" b="1" i="1">
                <a:latin typeface="Calibri" charset="0"/>
              </a:rPr>
              <a:t>Bubble Sort: Pass 6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8888" y="3597275"/>
            <a:ext cx="2979737" cy="3317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000" b="1">
              <a:solidFill>
                <a:schemeClr val="tx2"/>
              </a:solidFill>
              <a:latin typeface="Calibri" charset="0"/>
            </a:endParaRPr>
          </a:p>
        </p:txBody>
      </p:sp>
      <p:graphicFrame>
        <p:nvGraphicFramePr>
          <p:cNvPr id="188420" name="Group 4"/>
          <p:cNvGraphicFramePr>
            <a:graphicFrameLocks noGrp="1"/>
          </p:cNvGraphicFramePr>
          <p:nvPr/>
        </p:nvGraphicFramePr>
        <p:xfrm>
          <a:off x="152400" y="12954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8438" name="Group 22"/>
          <p:cNvGraphicFramePr>
            <a:graphicFrameLocks noGrp="1"/>
          </p:cNvGraphicFramePr>
          <p:nvPr/>
        </p:nvGraphicFramePr>
        <p:xfrm>
          <a:off x="152400" y="18288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8456" name="Group 40"/>
          <p:cNvGraphicFramePr>
            <a:graphicFrameLocks noGrp="1"/>
          </p:cNvGraphicFramePr>
          <p:nvPr/>
        </p:nvGraphicFramePr>
        <p:xfrm>
          <a:off x="152400" y="23622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8474" name="Group 58"/>
          <p:cNvGraphicFramePr>
            <a:graphicFrameLocks noGrp="1"/>
          </p:cNvGraphicFramePr>
          <p:nvPr/>
        </p:nvGraphicFramePr>
        <p:xfrm>
          <a:off x="152400" y="28956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8492" name="Group 76"/>
          <p:cNvGraphicFramePr>
            <a:graphicFrameLocks noGrp="1"/>
          </p:cNvGraphicFramePr>
          <p:nvPr/>
        </p:nvGraphicFramePr>
        <p:xfrm>
          <a:off x="152400" y="34290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8510" name="Group 94"/>
          <p:cNvGraphicFramePr>
            <a:graphicFrameLocks noGrp="1"/>
          </p:cNvGraphicFramePr>
          <p:nvPr/>
        </p:nvGraphicFramePr>
        <p:xfrm>
          <a:off x="152400" y="39624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92273" name="Text Box 112"/>
          <p:cNvSpPr txBox="1">
            <a:spLocks noChangeArrowheads="1"/>
          </p:cNvSpPr>
          <p:nvPr/>
        </p:nvSpPr>
        <p:spPr bwMode="auto">
          <a:xfrm>
            <a:off x="228600" y="4495800"/>
            <a:ext cx="109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de-DE" sz="2800" b="1">
                <a:solidFill>
                  <a:schemeClr val="tx2"/>
                </a:solidFill>
                <a:latin typeface="Arial" charset="0"/>
                <a:ea typeface="ヒラギノ角ゴ Pro W3" charset="0"/>
              </a:rPr>
              <a:t>^     ^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/>
            <a:fld id="{06FB65EC-C122-454C-903A-7D8458B760C8}" type="slidenum">
              <a:rPr lang="en-US" sz="1400" i="0">
                <a:solidFill>
                  <a:schemeClr val="bg2"/>
                </a:solidFill>
                <a:latin typeface="Arial Narrow" charset="0"/>
                <a:ea typeface="ヒラギノ角ゴ Pro W3" charset="0"/>
              </a:rPr>
              <a:pPr algn="l"/>
              <a:t>36</a:t>
            </a:fld>
            <a:endParaRPr lang="en-US" sz="1400" i="0">
              <a:solidFill>
                <a:schemeClr val="bg2"/>
              </a:solidFill>
              <a:latin typeface="Arial Narrow" charset="0"/>
              <a:ea typeface="ヒラギノ角ゴ Pro W3" charset="0"/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/>
          <a:lstStyle/>
          <a:p>
            <a:pPr eaLnBrk="1" hangingPunct="1"/>
            <a:r>
              <a:rPr lang="de-DE" sz="4000" b="1" i="1">
                <a:latin typeface="Calibri" charset="0"/>
              </a:rPr>
              <a:t>Bubble Sort: Pass 6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8888" y="4529138"/>
            <a:ext cx="2979737" cy="3317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de-DE" sz="2000" b="1">
                <a:solidFill>
                  <a:schemeClr val="tx2"/>
                </a:solidFill>
                <a:latin typeface="Calibri" charset="0"/>
              </a:rPr>
              <a:t>The last 6 elements are the largest and in order</a:t>
            </a:r>
          </a:p>
        </p:txBody>
      </p:sp>
      <p:graphicFrame>
        <p:nvGraphicFramePr>
          <p:cNvPr id="189444" name="Group 4"/>
          <p:cNvGraphicFramePr>
            <a:graphicFrameLocks noGrp="1"/>
          </p:cNvGraphicFramePr>
          <p:nvPr/>
        </p:nvGraphicFramePr>
        <p:xfrm>
          <a:off x="152400" y="12954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9462" name="Group 22"/>
          <p:cNvGraphicFramePr>
            <a:graphicFrameLocks noGrp="1"/>
          </p:cNvGraphicFramePr>
          <p:nvPr/>
        </p:nvGraphicFramePr>
        <p:xfrm>
          <a:off x="152400" y="18288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9480" name="Group 40"/>
          <p:cNvGraphicFramePr>
            <a:graphicFrameLocks noGrp="1"/>
          </p:cNvGraphicFramePr>
          <p:nvPr/>
        </p:nvGraphicFramePr>
        <p:xfrm>
          <a:off x="152400" y="23622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9498" name="Group 58"/>
          <p:cNvGraphicFramePr>
            <a:graphicFrameLocks noGrp="1"/>
          </p:cNvGraphicFramePr>
          <p:nvPr/>
        </p:nvGraphicFramePr>
        <p:xfrm>
          <a:off x="152400" y="28956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9516" name="Group 76"/>
          <p:cNvGraphicFramePr>
            <a:graphicFrameLocks noGrp="1"/>
          </p:cNvGraphicFramePr>
          <p:nvPr/>
        </p:nvGraphicFramePr>
        <p:xfrm>
          <a:off x="152400" y="34290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9534" name="Group 94"/>
          <p:cNvGraphicFramePr>
            <a:graphicFrameLocks noGrp="1"/>
          </p:cNvGraphicFramePr>
          <p:nvPr/>
        </p:nvGraphicFramePr>
        <p:xfrm>
          <a:off x="152400" y="39624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9552" name="Group 112"/>
          <p:cNvGraphicFramePr>
            <a:graphicFrameLocks noGrp="1"/>
          </p:cNvGraphicFramePr>
          <p:nvPr/>
        </p:nvGraphicFramePr>
        <p:xfrm>
          <a:off x="152400" y="44958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93315" name="Line 130"/>
          <p:cNvSpPr>
            <a:spLocks noChangeShapeType="1"/>
          </p:cNvSpPr>
          <p:nvPr/>
        </p:nvSpPr>
        <p:spPr bwMode="auto">
          <a:xfrm>
            <a:off x="46482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/>
            <a:fld id="{7314DBAF-F796-3840-87F9-4D92EB5E67E2}" type="slidenum">
              <a:rPr lang="en-US" sz="1400" i="0">
                <a:solidFill>
                  <a:schemeClr val="bg2"/>
                </a:solidFill>
                <a:latin typeface="Arial Narrow" charset="0"/>
                <a:ea typeface="ヒラギノ角ゴ Pro W3" charset="0"/>
              </a:rPr>
              <a:pPr algn="l"/>
              <a:t>37</a:t>
            </a:fld>
            <a:endParaRPr lang="en-US" sz="1400" i="0">
              <a:solidFill>
                <a:schemeClr val="bg2"/>
              </a:solidFill>
              <a:latin typeface="Arial Narrow" charset="0"/>
              <a:ea typeface="ヒラギノ角ゴ Pro W3" charset="0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/>
          <a:lstStyle/>
          <a:p>
            <a:pPr eaLnBrk="1" hangingPunct="1"/>
            <a:r>
              <a:rPr lang="de-DE" sz="4000" b="1" i="1">
                <a:latin typeface="Calibri" charset="0"/>
              </a:rPr>
              <a:t>Bubble Sort is Done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8888" y="5060950"/>
            <a:ext cx="2979737" cy="3333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de-DE" sz="2000" b="1">
                <a:solidFill>
                  <a:schemeClr val="tx2"/>
                </a:solidFill>
                <a:latin typeface="Calibri" charset="0"/>
              </a:rPr>
              <a:t>What is the complexity of this algorithm?</a:t>
            </a:r>
          </a:p>
        </p:txBody>
      </p:sp>
      <p:graphicFrame>
        <p:nvGraphicFramePr>
          <p:cNvPr id="190468" name="Group 4"/>
          <p:cNvGraphicFramePr>
            <a:graphicFrameLocks noGrp="1"/>
          </p:cNvGraphicFramePr>
          <p:nvPr/>
        </p:nvGraphicFramePr>
        <p:xfrm>
          <a:off x="152400" y="12954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0486" name="Group 22"/>
          <p:cNvGraphicFramePr>
            <a:graphicFrameLocks noGrp="1"/>
          </p:cNvGraphicFramePr>
          <p:nvPr/>
        </p:nvGraphicFramePr>
        <p:xfrm>
          <a:off x="152400" y="18288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0504" name="Group 40"/>
          <p:cNvGraphicFramePr>
            <a:graphicFrameLocks noGrp="1"/>
          </p:cNvGraphicFramePr>
          <p:nvPr/>
        </p:nvGraphicFramePr>
        <p:xfrm>
          <a:off x="152400" y="23622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0522" name="Group 58"/>
          <p:cNvGraphicFramePr>
            <a:graphicFrameLocks noGrp="1"/>
          </p:cNvGraphicFramePr>
          <p:nvPr/>
        </p:nvGraphicFramePr>
        <p:xfrm>
          <a:off x="152400" y="28956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0540" name="Group 76"/>
          <p:cNvGraphicFramePr>
            <a:graphicFrameLocks noGrp="1"/>
          </p:cNvGraphicFramePr>
          <p:nvPr/>
        </p:nvGraphicFramePr>
        <p:xfrm>
          <a:off x="152400" y="34290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0558" name="Group 94"/>
          <p:cNvGraphicFramePr>
            <a:graphicFrameLocks noGrp="1"/>
          </p:cNvGraphicFramePr>
          <p:nvPr/>
        </p:nvGraphicFramePr>
        <p:xfrm>
          <a:off x="152400" y="39624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0576" name="Group 112"/>
          <p:cNvGraphicFramePr>
            <a:graphicFrameLocks noGrp="1"/>
          </p:cNvGraphicFramePr>
          <p:nvPr/>
        </p:nvGraphicFramePr>
        <p:xfrm>
          <a:off x="152400" y="44958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94339" name="Line 130"/>
          <p:cNvSpPr>
            <a:spLocks noChangeShapeType="1"/>
          </p:cNvSpPr>
          <p:nvPr/>
        </p:nvSpPr>
        <p:spPr bwMode="auto">
          <a:xfrm>
            <a:off x="46482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graphicFrame>
        <p:nvGraphicFramePr>
          <p:cNvPr id="190595" name="Group 131"/>
          <p:cNvGraphicFramePr>
            <a:graphicFrameLocks noGrp="1"/>
          </p:cNvGraphicFramePr>
          <p:nvPr/>
        </p:nvGraphicFramePr>
        <p:xfrm>
          <a:off x="152400" y="50292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/>
            <a:fld id="{1F320862-A04F-F943-8F4F-C66D4CF54899}" type="slidenum">
              <a:rPr lang="en-US" sz="1400" i="0">
                <a:solidFill>
                  <a:schemeClr val="bg2"/>
                </a:solidFill>
                <a:latin typeface="Arial Narrow" charset="0"/>
                <a:ea typeface="ヒラギノ角ゴ Pro W3" charset="0"/>
              </a:rPr>
              <a:pPr algn="l"/>
              <a:t>38</a:t>
            </a:fld>
            <a:endParaRPr lang="en-US" sz="1400" i="0">
              <a:solidFill>
                <a:schemeClr val="bg2"/>
              </a:solidFill>
              <a:latin typeface="Arial Narrow" charset="0"/>
              <a:ea typeface="ヒラギノ角ゴ Pro W3" charset="0"/>
            </a:endParaRP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eaLnBrk="1" hangingPunct="1"/>
            <a:r>
              <a:rPr lang="en-US" sz="4000">
                <a:solidFill>
                  <a:srgbClr val="CC0099"/>
                </a:solidFill>
                <a:latin typeface="Calibri" charset="0"/>
              </a:rPr>
              <a:t>Bubble Sort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accent2"/>
                </a:solidFill>
                <a:latin typeface="Calibri" charset="0"/>
              </a:rPr>
              <a:t>def bubbleSort(alist):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accent2"/>
                </a:solidFill>
                <a:latin typeface="Calibri" charset="0"/>
              </a:rPr>
              <a:t>    for passnum in range(len(alist)-1,0,-1):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accent2"/>
                </a:solidFill>
                <a:latin typeface="Calibri" charset="0"/>
              </a:rPr>
              <a:t>        for i in range(passnum):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accent2"/>
                </a:solidFill>
                <a:latin typeface="Calibri" charset="0"/>
              </a:rPr>
              <a:t>            if alist[i]&gt;alist[i+1]: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accent2"/>
                </a:solidFill>
                <a:latin typeface="Calibri" charset="0"/>
              </a:rPr>
              <a:t>                temp = alist[i]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accent2"/>
                </a:solidFill>
                <a:latin typeface="Calibri" charset="0"/>
              </a:rPr>
              <a:t>                alist[i] = alist[i+1]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accent2"/>
                </a:solidFill>
                <a:latin typeface="Calibri" charset="0"/>
              </a:rPr>
              <a:t>                alist[i+1] = temp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/>
            <a:fld id="{094A4E6A-0DBB-7D40-B3E0-82485DF42668}" type="slidenum">
              <a:rPr lang="en-US" sz="1400" i="0">
                <a:solidFill>
                  <a:schemeClr val="bg2"/>
                </a:solidFill>
                <a:latin typeface="Arial Narrow" charset="0"/>
                <a:ea typeface="ヒラギノ角ゴ Pro W3" charset="0"/>
              </a:rPr>
              <a:pPr algn="l"/>
              <a:t>39</a:t>
            </a:fld>
            <a:endParaRPr lang="en-US" sz="1400" i="0">
              <a:solidFill>
                <a:schemeClr val="bg2"/>
              </a:solidFill>
              <a:latin typeface="Arial Narrow" charset="0"/>
              <a:ea typeface="ヒラギノ角ゴ Pro W3" charset="0"/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eaLnBrk="1" hangingPunct="1"/>
            <a:r>
              <a:rPr lang="en-US">
                <a:solidFill>
                  <a:srgbClr val="CC0099"/>
                </a:solidFill>
                <a:latin typeface="Calibri" charset="0"/>
              </a:rPr>
              <a:t>Selection Sort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438400"/>
            <a:ext cx="8229600" cy="29718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Calibri" charset="0"/>
              </a:rPr>
              <a:t>   </a:t>
            </a:r>
            <a:r>
              <a:rPr lang="en-US" sz="2800">
                <a:latin typeface="Calibri" charset="0"/>
              </a:rPr>
              <a:t>Selection sort, like Bubble sort, is based on a strategy that repeatedly executes the  step: 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Calibri" charset="0"/>
              </a:rPr>
              <a:t>     </a:t>
            </a:r>
            <a:r>
              <a:rPr lang="en-US" sz="2800">
                <a:solidFill>
                  <a:schemeClr val="accent2"/>
                </a:solidFill>
                <a:latin typeface="Calibri" charset="0"/>
              </a:rPr>
              <a:t>Move the largest of </a:t>
            </a:r>
            <a:r>
              <a:rPr lang="en-US" sz="2800" i="1">
                <a:solidFill>
                  <a:schemeClr val="accent2"/>
                </a:solidFill>
                <a:latin typeface="Calibri" charset="0"/>
              </a:rPr>
              <a:t>A</a:t>
            </a:r>
            <a:r>
              <a:rPr lang="en-US" sz="2800">
                <a:solidFill>
                  <a:schemeClr val="accent2"/>
                </a:solidFill>
                <a:latin typeface="Calibri" charset="0"/>
              </a:rPr>
              <a:t>[0..last] to </a:t>
            </a:r>
            <a:r>
              <a:rPr lang="en-US" sz="2800" i="1">
                <a:solidFill>
                  <a:schemeClr val="accent2"/>
                </a:solidFill>
                <a:latin typeface="Calibri" charset="0"/>
              </a:rPr>
              <a:t>A</a:t>
            </a:r>
            <a:r>
              <a:rPr lang="en-US" sz="2800">
                <a:solidFill>
                  <a:schemeClr val="accent2"/>
                </a:solidFill>
                <a:latin typeface="Calibri" charset="0"/>
              </a:rPr>
              <a:t>[last]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02614136-82FE-B146-83FB-DB2F1693B111}" type="slidenum">
              <a:rPr lang="en-US" sz="1400" i="0">
                <a:solidFill>
                  <a:schemeClr val="bg2"/>
                </a:solidFill>
                <a:latin typeface="Arial Narrow" charset="0"/>
                <a:ea typeface="ヒラギノ角ゴ Pro W3" charset="0"/>
              </a:rPr>
              <a:pPr/>
              <a:t>4</a:t>
            </a:fld>
            <a:endParaRPr lang="en-US" sz="1400" i="0">
              <a:solidFill>
                <a:schemeClr val="bg2"/>
              </a:solidFill>
              <a:latin typeface="Arial Narrow" charset="0"/>
              <a:ea typeface="ヒラギノ角ゴ Pro W3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eaLnBrk="1" hangingPunct="1"/>
            <a:r>
              <a:rPr lang="en-US">
                <a:solidFill>
                  <a:srgbClr val="CC0099"/>
                </a:solidFill>
                <a:latin typeface="Calibri" charset="0"/>
              </a:rPr>
              <a:t>Notation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45259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Let </a:t>
            </a:r>
            <a:r>
              <a:rPr lang="en-US" i="1">
                <a:latin typeface="Calibri" charset="0"/>
              </a:rPr>
              <a:t>A</a:t>
            </a:r>
            <a:r>
              <a:rPr lang="en-US">
                <a:latin typeface="Calibri" charset="0"/>
              </a:rPr>
              <a:t> be an list of length </a:t>
            </a:r>
            <a:r>
              <a:rPr lang="en-US" i="1">
                <a:latin typeface="Calibri" charset="0"/>
              </a:rPr>
              <a:t>N</a:t>
            </a:r>
          </a:p>
          <a:p>
            <a:pPr eaLnBrk="1" hangingPunct="1"/>
            <a:r>
              <a:rPr lang="en-US">
                <a:latin typeface="Calibri" charset="0"/>
              </a:rPr>
              <a:t>Let last be an index in the range of the  list: 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>
              <a:buFontTx/>
              <a:buNone/>
            </a:pPr>
            <a:r>
              <a:rPr lang="en-US">
                <a:latin typeface="Calibri" charset="0"/>
              </a:rPr>
              <a:t>  </a:t>
            </a:r>
          </a:p>
          <a:p>
            <a:pPr eaLnBrk="1" hangingPunct="1"/>
            <a:r>
              <a:rPr lang="en-US" i="1">
                <a:latin typeface="Calibri" charset="0"/>
              </a:rPr>
              <a:t>A</a:t>
            </a:r>
            <a:r>
              <a:rPr lang="en-US">
                <a:latin typeface="Calibri" charset="0"/>
              </a:rPr>
              <a:t>[0..last] denotes the portion of the array consisting of </a:t>
            </a:r>
            <a:r>
              <a:rPr lang="en-US" i="1">
                <a:latin typeface="Calibri" charset="0"/>
              </a:rPr>
              <a:t>A</a:t>
            </a:r>
            <a:r>
              <a:rPr lang="en-US">
                <a:latin typeface="Calibri" charset="0"/>
              </a:rPr>
              <a:t>[0], </a:t>
            </a:r>
            <a:r>
              <a:rPr lang="en-US" i="1">
                <a:latin typeface="Calibri" charset="0"/>
              </a:rPr>
              <a:t>A</a:t>
            </a:r>
            <a:r>
              <a:rPr lang="en-US">
                <a:latin typeface="Calibri" charset="0"/>
              </a:rPr>
              <a:t>[1], …, </a:t>
            </a:r>
            <a:r>
              <a:rPr lang="en-US" i="1">
                <a:latin typeface="Calibri" charset="0"/>
              </a:rPr>
              <a:t>A</a:t>
            </a:r>
            <a:r>
              <a:rPr lang="en-US">
                <a:latin typeface="Calibri" charset="0"/>
              </a:rPr>
              <a:t>[last]</a:t>
            </a:r>
          </a:p>
        </p:txBody>
      </p:sp>
      <p:graphicFrame>
        <p:nvGraphicFramePr>
          <p:cNvPr id="60421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286000" y="3352800"/>
          <a:ext cx="27511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6" name="Equation" r:id="rId3" imgW="939392" imgH="177723" progId="Equation.3">
                  <p:embed/>
                </p:oleObj>
              </mc:Choice>
              <mc:Fallback>
                <p:oleObj name="Equation" r:id="rId3" imgW="939392" imgH="177723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352800"/>
                        <a:ext cx="275113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/>
            <a:fld id="{86143DD8-4349-1C45-8786-F8FFC15B6693}" type="slidenum">
              <a:rPr lang="en-US" sz="1400" i="0">
                <a:solidFill>
                  <a:schemeClr val="bg2"/>
                </a:solidFill>
                <a:latin typeface="Arial Narrow" charset="0"/>
                <a:ea typeface="ヒラギノ角ゴ Pro W3" charset="0"/>
              </a:rPr>
              <a:pPr algn="l"/>
              <a:t>40</a:t>
            </a:fld>
            <a:endParaRPr lang="en-US" sz="1400" i="0">
              <a:solidFill>
                <a:schemeClr val="bg2"/>
              </a:solidFill>
              <a:latin typeface="Arial Narrow" charset="0"/>
              <a:ea typeface="ヒラギノ角ゴ Pro W3" charset="0"/>
            </a:endParaRP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eaLnBrk="1" hangingPunct="1"/>
            <a:r>
              <a:rPr lang="en-US">
                <a:solidFill>
                  <a:srgbClr val="CC0099"/>
                </a:solidFill>
                <a:latin typeface="Calibri" charset="0"/>
              </a:rPr>
              <a:t>Selection Sort</a:t>
            </a: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229600" cy="4419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>
                <a:latin typeface="Calibri" charset="0"/>
              </a:rPr>
              <a:t>     </a:t>
            </a:r>
            <a:r>
              <a:rPr lang="en-US" sz="2800">
                <a:latin typeface="Calibri" charset="0"/>
              </a:rPr>
              <a:t>Selection Sort moves the largest entry to the end of </a:t>
            </a:r>
            <a:r>
              <a:rPr lang="en-US" sz="2800">
                <a:solidFill>
                  <a:schemeClr val="accent2"/>
                </a:solidFill>
                <a:latin typeface="Calibri" charset="0"/>
              </a:rPr>
              <a:t>A[0..last]</a:t>
            </a:r>
            <a:r>
              <a:rPr lang="en-US" sz="2800">
                <a:latin typeface="Calibri" charset="0"/>
              </a:rPr>
              <a:t> by determining the position </a:t>
            </a:r>
            <a:r>
              <a:rPr lang="en-US" sz="2800">
                <a:solidFill>
                  <a:schemeClr val="accent2"/>
                </a:solidFill>
                <a:latin typeface="Calibri" charset="0"/>
              </a:rPr>
              <a:t>positionofMax </a:t>
            </a:r>
            <a:r>
              <a:rPr lang="en-US" sz="2800">
                <a:latin typeface="Calibri" charset="0"/>
              </a:rPr>
              <a:t>of the largest entry, and then swapping </a:t>
            </a:r>
            <a:r>
              <a:rPr lang="en-US" sz="2800">
                <a:solidFill>
                  <a:schemeClr val="accent2"/>
                </a:solidFill>
                <a:latin typeface="Calibri" charset="0"/>
              </a:rPr>
              <a:t>A[positionOfMax]</a:t>
            </a:r>
            <a:r>
              <a:rPr lang="en-US" sz="2800">
                <a:latin typeface="Calibri" charset="0"/>
              </a:rPr>
              <a:t> with </a:t>
            </a:r>
            <a:r>
              <a:rPr lang="en-US" sz="2800">
                <a:solidFill>
                  <a:schemeClr val="accent2"/>
                </a:solidFill>
                <a:latin typeface="Calibri" charset="0"/>
              </a:rPr>
              <a:t>A[last]</a:t>
            </a:r>
            <a:r>
              <a:rPr lang="en-US" sz="2800">
                <a:latin typeface="Calibri" charset="0"/>
              </a:rPr>
              <a:t>:</a:t>
            </a:r>
          </a:p>
          <a:p>
            <a:pPr marL="609600" indent="-609600" eaLnBrk="1" hangingPunct="1">
              <a:buFontTx/>
              <a:buNone/>
            </a:pPr>
            <a:r>
              <a:rPr lang="en-US">
                <a:latin typeface="Calibri" charset="0"/>
              </a:rPr>
              <a:t>   </a:t>
            </a:r>
            <a:r>
              <a:rPr lang="en-US" sz="2400">
                <a:latin typeface="Calibri" charset="0"/>
              </a:rPr>
              <a:t>Selection Sort uses 2 variables: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z="2000">
                <a:solidFill>
                  <a:schemeClr val="accent2"/>
                </a:solidFill>
                <a:latin typeface="Calibri" charset="0"/>
              </a:rPr>
              <a:t>fillslot</a:t>
            </a:r>
            <a:r>
              <a:rPr lang="en-US" sz="2000">
                <a:latin typeface="Calibri" charset="0"/>
              </a:rPr>
              <a:t>: keeps track of the portion </a:t>
            </a:r>
            <a:r>
              <a:rPr lang="en-US" sz="2000">
                <a:solidFill>
                  <a:schemeClr val="accent2"/>
                </a:solidFill>
                <a:latin typeface="Calibri" charset="0"/>
              </a:rPr>
              <a:t>A[0.. fillslot]</a:t>
            </a:r>
            <a:r>
              <a:rPr lang="en-US" sz="2000">
                <a:latin typeface="Calibri" charset="0"/>
              </a:rPr>
              <a:t> that has already been examined: </a:t>
            </a:r>
            <a:r>
              <a:rPr lang="en-US" sz="2000">
                <a:solidFill>
                  <a:schemeClr val="accent2"/>
                </a:solidFill>
                <a:latin typeface="Calibri" charset="0"/>
              </a:rPr>
              <a:t>fillslot </a:t>
            </a:r>
            <a:r>
              <a:rPr lang="en-US" sz="2000">
                <a:latin typeface="Calibri" charset="0"/>
              </a:rPr>
              <a:t>will range from </a:t>
            </a:r>
            <a:r>
              <a:rPr lang="en-US" sz="2000">
                <a:solidFill>
                  <a:schemeClr val="accent2"/>
                </a:solidFill>
                <a:latin typeface="Calibri" charset="0"/>
              </a:rPr>
              <a:t>0</a:t>
            </a:r>
            <a:r>
              <a:rPr lang="en-US" sz="2000">
                <a:latin typeface="Calibri" charset="0"/>
              </a:rPr>
              <a:t> to </a:t>
            </a:r>
            <a:r>
              <a:rPr lang="en-US" sz="2000">
                <a:solidFill>
                  <a:schemeClr val="accent2"/>
                </a:solidFill>
                <a:latin typeface="Calibri" charset="0"/>
              </a:rPr>
              <a:t>last</a:t>
            </a:r>
            <a:r>
              <a:rPr lang="en-US" sz="2000">
                <a:latin typeface="Calibri" charset="0"/>
              </a:rPr>
              <a:t>.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z="2000">
                <a:solidFill>
                  <a:schemeClr val="accent2"/>
                </a:solidFill>
                <a:latin typeface="Calibri" charset="0"/>
              </a:rPr>
              <a:t>positionOfMax</a:t>
            </a:r>
            <a:r>
              <a:rPr lang="en-US" sz="2000">
                <a:latin typeface="Calibri" charset="0"/>
              </a:rPr>
              <a:t>: keeps track of the position of the largest entry in </a:t>
            </a:r>
            <a:r>
              <a:rPr lang="en-US" sz="2000">
                <a:solidFill>
                  <a:schemeClr val="accent2"/>
                </a:solidFill>
                <a:latin typeface="Calibri" charset="0"/>
              </a:rPr>
              <a:t>A[0.. fillslot]</a:t>
            </a:r>
            <a:r>
              <a:rPr lang="en-US" sz="2000">
                <a:latin typeface="Calibri" charset="0"/>
              </a:rPr>
              <a:t>. When </a:t>
            </a:r>
            <a:r>
              <a:rPr lang="en-US" sz="2000">
                <a:solidFill>
                  <a:schemeClr val="accent2"/>
                </a:solidFill>
                <a:latin typeface="Calibri" charset="0"/>
              </a:rPr>
              <a:t>fillslot </a:t>
            </a:r>
            <a:r>
              <a:rPr lang="en-US" sz="2000">
                <a:latin typeface="Calibri" charset="0"/>
              </a:rPr>
              <a:t>equals </a:t>
            </a:r>
            <a:r>
              <a:rPr lang="en-US" sz="2000">
                <a:solidFill>
                  <a:schemeClr val="accent2"/>
                </a:solidFill>
                <a:latin typeface="Calibri" charset="0"/>
              </a:rPr>
              <a:t>last</a:t>
            </a:r>
            <a:r>
              <a:rPr lang="en-US" sz="2000">
                <a:latin typeface="Calibri" charset="0"/>
              </a:rPr>
              <a:t>, the variable </a:t>
            </a:r>
            <a:r>
              <a:rPr lang="en-US" sz="2000">
                <a:solidFill>
                  <a:schemeClr val="accent2"/>
                </a:solidFill>
                <a:latin typeface="Calibri" charset="0"/>
              </a:rPr>
              <a:t>positionOfMax </a:t>
            </a:r>
            <a:r>
              <a:rPr lang="en-US" sz="2000">
                <a:latin typeface="Calibri" charset="0"/>
              </a:rPr>
              <a:t>will be the position of the largest entry in </a:t>
            </a:r>
            <a:r>
              <a:rPr lang="en-US" sz="2000">
                <a:solidFill>
                  <a:schemeClr val="accent2"/>
                </a:solidFill>
                <a:latin typeface="Calibri" charset="0"/>
              </a:rPr>
              <a:t>A[0..last]</a:t>
            </a:r>
            <a:r>
              <a:rPr lang="en-US" sz="2000">
                <a:latin typeface="Calibri" charset="0"/>
              </a:rPr>
              <a:t>.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/>
            <a:fld id="{7FAD3AA9-46F6-A140-9FD4-44DA8166F77B}" type="slidenum">
              <a:rPr lang="en-US" sz="1400" i="0">
                <a:solidFill>
                  <a:schemeClr val="bg2"/>
                </a:solidFill>
                <a:latin typeface="Arial Narrow" charset="0"/>
                <a:ea typeface="ヒラギノ角ゴ Pro W3" charset="0"/>
              </a:rPr>
              <a:pPr algn="l"/>
              <a:t>41</a:t>
            </a:fld>
            <a:endParaRPr lang="en-US" sz="1400" i="0">
              <a:solidFill>
                <a:schemeClr val="bg2"/>
              </a:solidFill>
              <a:latin typeface="Arial Narrow" charset="0"/>
              <a:ea typeface="ヒラギノ角ゴ Pro W3" charset="0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eaLnBrk="1" hangingPunct="1"/>
            <a:r>
              <a:rPr lang="en-US" sz="4000">
                <a:solidFill>
                  <a:srgbClr val="CC0099"/>
                </a:solidFill>
                <a:latin typeface="Calibri" charset="0"/>
              </a:rPr>
              <a:t>Selection Sort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>
                <a:solidFill>
                  <a:schemeClr val="accent2"/>
                </a:solidFill>
                <a:latin typeface="Calibri" charset="0"/>
              </a:rPr>
              <a:t>def selectionSort(alist):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>
                <a:solidFill>
                  <a:schemeClr val="accent2"/>
                </a:solidFill>
                <a:latin typeface="Calibri" charset="0"/>
              </a:rPr>
              <a:t>   for fillslot in range(len(alist)-1,0,-1):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>
                <a:solidFill>
                  <a:schemeClr val="accent2"/>
                </a:solidFill>
                <a:latin typeface="Calibri" charset="0"/>
              </a:rPr>
              <a:t>       positionOfMax=0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>
                <a:solidFill>
                  <a:schemeClr val="accent2"/>
                </a:solidFill>
                <a:latin typeface="Calibri" charset="0"/>
              </a:rPr>
              <a:t>       for location in range(1,fillslot+1):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>
                <a:solidFill>
                  <a:schemeClr val="accent2"/>
                </a:solidFill>
                <a:latin typeface="Calibri" charset="0"/>
              </a:rPr>
              <a:t>           if alist[location]&gt;alist[positionOfMax]: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>
                <a:solidFill>
                  <a:schemeClr val="accent2"/>
                </a:solidFill>
                <a:latin typeface="Calibri" charset="0"/>
              </a:rPr>
              <a:t>               positionOfMax = location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>
              <a:solidFill>
                <a:schemeClr val="accent2"/>
              </a:solidFill>
              <a:latin typeface="Calibri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>
                <a:solidFill>
                  <a:schemeClr val="accent2"/>
                </a:solidFill>
                <a:latin typeface="Calibri" charset="0"/>
              </a:rPr>
              <a:t>       temp = alist[fillslot]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>
                <a:solidFill>
                  <a:schemeClr val="accent2"/>
                </a:solidFill>
                <a:latin typeface="Calibri" charset="0"/>
              </a:rPr>
              <a:t>       alist[fillslot] = alist[positionOfMax]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>
                <a:solidFill>
                  <a:schemeClr val="accent2"/>
                </a:solidFill>
                <a:latin typeface="Calibri" charset="0"/>
              </a:rPr>
              <a:t>       alist[positionOfMax] = temp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Why is selection sort typically faster than bubble sort?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Calibri" charset="0"/>
            </a:endParaRPr>
          </a:p>
          <a:p>
            <a:r>
              <a:rPr lang="en-US">
                <a:latin typeface="Calibri" charset="0"/>
              </a:rPr>
              <a:t>Bubble sort has to do O(n</a:t>
            </a:r>
            <a:r>
              <a:rPr lang="en-US" baseline="30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) comparisons and it may do up to O(n</a:t>
            </a:r>
            <a:r>
              <a:rPr lang="en-US" baseline="30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) swaps.</a:t>
            </a:r>
          </a:p>
          <a:p>
            <a:r>
              <a:rPr lang="en-US">
                <a:latin typeface="Calibri" charset="0"/>
              </a:rPr>
              <a:t>Selection sort has to do O(n</a:t>
            </a:r>
            <a:r>
              <a:rPr lang="en-US" baseline="30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) comparisons but only O(n) swaps.</a:t>
            </a:r>
          </a:p>
          <a:p>
            <a:endParaRPr lang="en-US">
              <a:latin typeface="Calibri" charset="0"/>
            </a:endParaRPr>
          </a:p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 i="1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800" i="1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800" i="1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800" i="1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800" i="1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BFE65102-39A2-C04B-9465-A0845F7EE07B}" type="slidenum">
              <a:rPr lang="en-US" sz="1200">
                <a:solidFill>
                  <a:srgbClr val="898989"/>
                </a:solidFill>
              </a:rPr>
              <a:pPr eaLnBrk="1" hangingPunct="1"/>
              <a:t>42</a:t>
            </a:fld>
            <a:endParaRPr 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/>
            <a:fld id="{8CBBBBC1-830C-564E-878D-A069B975351A}" type="slidenum">
              <a:rPr lang="en-US" sz="1400" i="0">
                <a:solidFill>
                  <a:schemeClr val="bg2"/>
                </a:solidFill>
                <a:latin typeface="Arial Narrow" charset="0"/>
                <a:ea typeface="ヒラギノ角ゴ Pro W3" charset="0"/>
              </a:rPr>
              <a:pPr algn="l"/>
              <a:t>43</a:t>
            </a:fld>
            <a:endParaRPr lang="en-US" sz="1400" i="0">
              <a:solidFill>
                <a:schemeClr val="bg2"/>
              </a:solidFill>
              <a:latin typeface="Arial Narrow" charset="0"/>
              <a:ea typeface="ヒラギノ角ゴ Pro W3" charset="0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eaLnBrk="1" hangingPunct="1"/>
            <a:r>
              <a:rPr lang="en-US">
                <a:solidFill>
                  <a:srgbClr val="CC0099"/>
                </a:solidFill>
                <a:latin typeface="Calibri" charset="0"/>
              </a:rPr>
              <a:t>Insertion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/>
            <a:fld id="{0F083FAB-9E7D-3243-8919-19556EA002FE}" type="slidenum">
              <a:rPr lang="en-US" sz="1400" i="0">
                <a:solidFill>
                  <a:schemeClr val="bg2"/>
                </a:solidFill>
                <a:latin typeface="Arial Narrow" charset="0"/>
                <a:ea typeface="ヒラギノ角ゴ Pro W3" charset="0"/>
              </a:rPr>
              <a:pPr algn="l"/>
              <a:t>44</a:t>
            </a:fld>
            <a:endParaRPr lang="en-US" sz="1400" i="0">
              <a:solidFill>
                <a:schemeClr val="bg2"/>
              </a:solidFill>
              <a:latin typeface="Arial Narrow" charset="0"/>
              <a:ea typeface="ヒラギノ角ゴ Pro W3" charset="0"/>
            </a:endParaRPr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eaLnBrk="1" hangingPunct="1"/>
            <a:r>
              <a:rPr lang="en-US">
                <a:solidFill>
                  <a:srgbClr val="CC0099"/>
                </a:solidFill>
                <a:latin typeface="Calibri" charset="0"/>
              </a:rPr>
              <a:t>Insertion Sort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>
                <a:latin typeface="Calibri" charset="0"/>
              </a:rPr>
              <a:t>Note that for any array </a:t>
            </a:r>
            <a:r>
              <a:rPr lang="en-US" sz="2800">
                <a:solidFill>
                  <a:schemeClr val="accent2"/>
                </a:solidFill>
                <a:latin typeface="Calibri" charset="0"/>
              </a:rPr>
              <a:t>A[0..N-1],</a:t>
            </a:r>
            <a:r>
              <a:rPr lang="en-US" sz="2800">
                <a:latin typeface="Calibri" charset="0"/>
              </a:rPr>
              <a:t> the portion </a:t>
            </a:r>
            <a:r>
              <a:rPr lang="en-US" sz="2800">
                <a:solidFill>
                  <a:schemeClr val="accent2"/>
                </a:solidFill>
                <a:latin typeface="Calibri" charset="0"/>
              </a:rPr>
              <a:t>A[0..0]</a:t>
            </a:r>
            <a:r>
              <a:rPr lang="en-US" sz="2800">
                <a:latin typeface="Calibri" charset="0"/>
              </a:rPr>
              <a:t> consisting of the single entry </a:t>
            </a:r>
            <a:r>
              <a:rPr lang="en-US" sz="2800" i="1">
                <a:solidFill>
                  <a:schemeClr val="accent2"/>
                </a:solidFill>
                <a:latin typeface="Calibri" charset="0"/>
              </a:rPr>
              <a:t>A</a:t>
            </a:r>
            <a:r>
              <a:rPr lang="en-US" sz="2800">
                <a:solidFill>
                  <a:schemeClr val="accent2"/>
                </a:solidFill>
                <a:latin typeface="Calibri" charset="0"/>
              </a:rPr>
              <a:t>[0]</a:t>
            </a:r>
            <a:r>
              <a:rPr lang="en-US" sz="2800">
                <a:latin typeface="Calibri" charset="0"/>
              </a:rPr>
              <a:t> is already sorted.</a:t>
            </a:r>
          </a:p>
          <a:p>
            <a:pPr eaLnBrk="1" hangingPunct="1"/>
            <a:r>
              <a:rPr lang="en-US" sz="2800">
                <a:latin typeface="Calibri" charset="0"/>
              </a:rPr>
              <a:t>Insertion Sort works by extending the length of the sorted portion one step at a time:</a:t>
            </a:r>
          </a:p>
          <a:p>
            <a:pPr lvl="1" eaLnBrk="1" hangingPunct="1"/>
            <a:r>
              <a:rPr lang="en-US" sz="2400" i="1">
                <a:latin typeface="Calibri" charset="0"/>
              </a:rPr>
              <a:t> </a:t>
            </a:r>
            <a:r>
              <a:rPr lang="en-US" sz="2400">
                <a:solidFill>
                  <a:schemeClr val="accent2"/>
                </a:solidFill>
                <a:latin typeface="Calibri" charset="0"/>
              </a:rPr>
              <a:t>A[0]</a:t>
            </a:r>
            <a:r>
              <a:rPr lang="en-US" sz="2400">
                <a:latin typeface="Calibri" charset="0"/>
              </a:rPr>
              <a:t> is sorted</a:t>
            </a:r>
          </a:p>
          <a:p>
            <a:pPr lvl="1" eaLnBrk="1" hangingPunct="1"/>
            <a:r>
              <a:rPr lang="en-US" sz="2400" i="1">
                <a:latin typeface="Calibri" charset="0"/>
              </a:rPr>
              <a:t> </a:t>
            </a:r>
            <a:r>
              <a:rPr lang="en-US" sz="2400">
                <a:solidFill>
                  <a:schemeClr val="accent2"/>
                </a:solidFill>
                <a:latin typeface="Calibri" charset="0"/>
              </a:rPr>
              <a:t>A[0..1]</a:t>
            </a:r>
            <a:r>
              <a:rPr lang="en-US" sz="2400">
                <a:latin typeface="Calibri" charset="0"/>
              </a:rPr>
              <a:t> is sorted</a:t>
            </a:r>
          </a:p>
          <a:p>
            <a:pPr lvl="1" eaLnBrk="1" hangingPunct="1"/>
            <a:r>
              <a:rPr lang="en-US" sz="2400" i="1">
                <a:latin typeface="Calibri" charset="0"/>
              </a:rPr>
              <a:t> </a:t>
            </a:r>
            <a:r>
              <a:rPr lang="en-US" sz="2400">
                <a:solidFill>
                  <a:schemeClr val="accent2"/>
                </a:solidFill>
                <a:latin typeface="Calibri" charset="0"/>
              </a:rPr>
              <a:t>A[0..2]</a:t>
            </a:r>
            <a:r>
              <a:rPr lang="en-US" sz="2400">
                <a:latin typeface="Calibri" charset="0"/>
              </a:rPr>
              <a:t> is sorted</a:t>
            </a:r>
          </a:p>
          <a:p>
            <a:pPr lvl="1" eaLnBrk="1" hangingPunct="1"/>
            <a:r>
              <a:rPr lang="en-US" sz="2400" i="1">
                <a:latin typeface="Calibri" charset="0"/>
              </a:rPr>
              <a:t> </a:t>
            </a:r>
            <a:r>
              <a:rPr lang="en-US" sz="2400">
                <a:solidFill>
                  <a:schemeClr val="accent2"/>
                </a:solidFill>
                <a:latin typeface="Calibri" charset="0"/>
              </a:rPr>
              <a:t>A[0..3]</a:t>
            </a:r>
            <a:r>
              <a:rPr lang="en-US" sz="2400">
                <a:latin typeface="Calibri" charset="0"/>
              </a:rPr>
              <a:t> is sorted, and so on, until </a:t>
            </a:r>
            <a:r>
              <a:rPr lang="en-US" sz="2400" i="1">
                <a:solidFill>
                  <a:schemeClr val="accent2"/>
                </a:solidFill>
                <a:latin typeface="Calibri" charset="0"/>
              </a:rPr>
              <a:t>A</a:t>
            </a:r>
            <a:r>
              <a:rPr lang="en-US" sz="2400">
                <a:solidFill>
                  <a:schemeClr val="accent2"/>
                </a:solidFill>
                <a:latin typeface="Calibri" charset="0"/>
              </a:rPr>
              <a:t>[0..N-1]</a:t>
            </a:r>
            <a:r>
              <a:rPr lang="en-US" sz="2400">
                <a:latin typeface="Calibri" charset="0"/>
              </a:rPr>
              <a:t> is sorted.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/>
            <a:fld id="{8DD2494F-07FC-0345-9339-E8AF091E2063}" type="slidenum">
              <a:rPr lang="en-US" sz="1400" i="0">
                <a:solidFill>
                  <a:schemeClr val="bg2"/>
                </a:solidFill>
                <a:latin typeface="Arial Narrow" charset="0"/>
                <a:ea typeface="ヒラギノ角ゴ Pro W3" charset="0"/>
              </a:rPr>
              <a:pPr algn="l"/>
              <a:t>45</a:t>
            </a:fld>
            <a:endParaRPr lang="en-US" sz="1400" i="0">
              <a:solidFill>
                <a:schemeClr val="bg2"/>
              </a:solidFill>
              <a:latin typeface="Arial Narrow" charset="0"/>
              <a:ea typeface="ヒラギノ角ゴ Pro W3" charset="0"/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eaLnBrk="1" hangingPunct="1"/>
            <a:r>
              <a:rPr lang="en-US">
                <a:solidFill>
                  <a:srgbClr val="CC0099"/>
                </a:solidFill>
                <a:latin typeface="Calibri" charset="0"/>
              </a:rPr>
              <a:t>Insertion Sort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>
                <a:latin typeface="Calibri" charset="0"/>
              </a:rPr>
              <a:t>  </a:t>
            </a:r>
            <a:r>
              <a:rPr lang="en-US" sz="2800">
                <a:latin typeface="Calibri" charset="0"/>
              </a:rPr>
              <a:t>The strategy for Insertion Sort:</a:t>
            </a:r>
          </a:p>
          <a:p>
            <a:pPr eaLnBrk="1" hangingPunct="1">
              <a:lnSpc>
                <a:spcPct val="90000"/>
              </a:lnSpc>
            </a:pPr>
            <a:endParaRPr lang="en-US" sz="2800" b="1">
              <a:latin typeface="Calibri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Calibri" charset="0"/>
              </a:rPr>
              <a:t>   </a:t>
            </a:r>
            <a:r>
              <a:rPr lang="en-US" sz="2400">
                <a:solidFill>
                  <a:schemeClr val="hlink"/>
                </a:solidFill>
                <a:latin typeface="Calibri" charset="0"/>
              </a:rPr>
              <a:t>//A[0..0] is sorted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Calibri" charset="0"/>
              </a:rPr>
              <a:t>   </a:t>
            </a:r>
            <a:r>
              <a:rPr lang="en-US" sz="2400">
                <a:solidFill>
                  <a:schemeClr val="accent2"/>
                </a:solidFill>
                <a:latin typeface="Calibri" charset="0"/>
              </a:rPr>
              <a:t>for (index = 1; index &lt;= N</a:t>
            </a:r>
            <a:r>
              <a:rPr lang="en-US" sz="2400" i="1">
                <a:solidFill>
                  <a:schemeClr val="accent2"/>
                </a:solidFill>
                <a:latin typeface="Calibri" charset="0"/>
              </a:rPr>
              <a:t> </a:t>
            </a:r>
            <a:r>
              <a:rPr lang="en-US" sz="2400">
                <a:solidFill>
                  <a:schemeClr val="accent2"/>
                </a:solidFill>
                <a:latin typeface="Calibri" charset="0"/>
              </a:rPr>
              <a:t>-1; index 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  <a:latin typeface="Calibri" charset="0"/>
              </a:rPr>
              <a:t> 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Calibri" charset="0"/>
              </a:rPr>
              <a:t>       </a:t>
            </a:r>
            <a:r>
              <a:rPr lang="en-US" sz="2400">
                <a:solidFill>
                  <a:schemeClr val="hlink"/>
                </a:solidFill>
                <a:latin typeface="Calibri" charset="0"/>
              </a:rPr>
              <a:t>// A[0..index-1] is sorted</a:t>
            </a:r>
            <a:endParaRPr lang="en-US" sz="2400">
              <a:latin typeface="Calibri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Calibri" charset="0"/>
              </a:rPr>
              <a:t>       </a:t>
            </a:r>
            <a:r>
              <a:rPr lang="en-US" sz="2400">
                <a:solidFill>
                  <a:schemeClr val="accent2"/>
                </a:solidFill>
                <a:latin typeface="Calibri" charset="0"/>
              </a:rPr>
              <a:t>insert A[index] at the right place in A[0..index]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Calibri" charset="0"/>
              </a:rPr>
              <a:t>       </a:t>
            </a:r>
            <a:r>
              <a:rPr lang="en-US" sz="2400">
                <a:solidFill>
                  <a:schemeClr val="hlink"/>
                </a:solidFill>
                <a:latin typeface="Calibri" charset="0"/>
              </a:rPr>
              <a:t>// Now A[0..index] is sorted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Calibri" charset="0"/>
              </a:rPr>
              <a:t>   </a:t>
            </a:r>
            <a:r>
              <a:rPr lang="en-US" sz="2400">
                <a:solidFill>
                  <a:schemeClr val="accent2"/>
                </a:solidFill>
                <a:latin typeface="Calibri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Calibri" charset="0"/>
              </a:rPr>
              <a:t>   </a:t>
            </a:r>
            <a:r>
              <a:rPr lang="en-US" sz="2400">
                <a:solidFill>
                  <a:schemeClr val="hlink"/>
                </a:solidFill>
                <a:latin typeface="Calibri" charset="0"/>
              </a:rPr>
              <a:t>// Now A[0..N</a:t>
            </a:r>
            <a:r>
              <a:rPr lang="en-US" sz="2400" i="1">
                <a:solidFill>
                  <a:schemeClr val="hlink"/>
                </a:solidFill>
                <a:latin typeface="Calibri" charset="0"/>
              </a:rPr>
              <a:t> </a:t>
            </a:r>
            <a:r>
              <a:rPr lang="en-US" sz="2400">
                <a:solidFill>
                  <a:schemeClr val="hlink"/>
                </a:solidFill>
                <a:latin typeface="Calibri" charset="0"/>
              </a:rPr>
              <a:t>-1] is sorted, so entire array is 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00040"/>
                </a:solidFill>
              </a:rPr>
              <a:t>Insertion Sort</a:t>
            </a:r>
            <a:endParaRPr lang="en-US"/>
          </a:p>
        </p:txBody>
      </p:sp>
      <p:grpSp>
        <p:nvGrpSpPr>
          <p:cNvPr id="3091" name="Group 19"/>
          <p:cNvGrpSpPr>
            <a:grpSpLocks/>
          </p:cNvGrpSpPr>
          <p:nvPr/>
        </p:nvGrpSpPr>
        <p:grpSpPr bwMode="auto">
          <a:xfrm>
            <a:off x="1828800" y="2008188"/>
            <a:ext cx="5486400" cy="1420812"/>
            <a:chOff x="1152" y="1265"/>
            <a:chExt cx="3456" cy="895"/>
          </a:xfrm>
        </p:grpSpPr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2880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" name="Text Box 5"/>
            <p:cNvSpPr txBox="1">
              <a:spLocks noChangeArrowheads="1"/>
            </p:cNvSpPr>
            <p:nvPr/>
          </p:nvSpPr>
          <p:spPr bwMode="auto">
            <a:xfrm>
              <a:off x="3056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3</a:t>
              </a:r>
            </a:p>
          </p:txBody>
        </p:sp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3456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" name="Text Box 7"/>
            <p:cNvSpPr txBox="1">
              <a:spLocks noChangeArrowheads="1"/>
            </p:cNvSpPr>
            <p:nvPr/>
          </p:nvSpPr>
          <p:spPr bwMode="auto">
            <a:xfrm>
              <a:off x="3632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4</a:t>
              </a:r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4032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" name="Text Box 9"/>
            <p:cNvSpPr txBox="1">
              <a:spLocks noChangeArrowheads="1"/>
            </p:cNvSpPr>
            <p:nvPr/>
          </p:nvSpPr>
          <p:spPr bwMode="auto">
            <a:xfrm>
              <a:off x="4208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5</a:t>
              </a:r>
            </a:p>
          </p:txBody>
        </p:sp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1152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Text Box 11"/>
            <p:cNvSpPr txBox="1">
              <a:spLocks noChangeArrowheads="1"/>
            </p:cNvSpPr>
            <p:nvPr/>
          </p:nvSpPr>
          <p:spPr bwMode="auto">
            <a:xfrm>
              <a:off x="1328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0</a:t>
              </a:r>
            </a:p>
          </p:txBody>
        </p:sp>
        <p:sp>
          <p:nvSpPr>
            <p:cNvPr id="3084" name="Rectangle 12"/>
            <p:cNvSpPr>
              <a:spLocks noChangeArrowheads="1"/>
            </p:cNvSpPr>
            <p:nvPr/>
          </p:nvSpPr>
          <p:spPr bwMode="auto">
            <a:xfrm>
              <a:off x="1728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Text Box 13"/>
            <p:cNvSpPr txBox="1">
              <a:spLocks noChangeArrowheads="1"/>
            </p:cNvSpPr>
            <p:nvPr/>
          </p:nvSpPr>
          <p:spPr bwMode="auto">
            <a:xfrm>
              <a:off x="1904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1</a:t>
              </a:r>
            </a:p>
          </p:txBody>
        </p:sp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2304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Text Box 15"/>
            <p:cNvSpPr txBox="1">
              <a:spLocks noChangeArrowheads="1"/>
            </p:cNvSpPr>
            <p:nvPr/>
          </p:nvSpPr>
          <p:spPr bwMode="auto">
            <a:xfrm>
              <a:off x="2480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2</a:t>
              </a:r>
            </a:p>
          </p:txBody>
        </p:sp>
      </p:grpSp>
      <p:sp>
        <p:nvSpPr>
          <p:cNvPr id="3099" name="Rectangle 27"/>
          <p:cNvSpPr>
            <a:spLocks noChangeArrowheads="1"/>
          </p:cNvSpPr>
          <p:nvPr/>
        </p:nvSpPr>
        <p:spPr bwMode="auto">
          <a:xfrm>
            <a:off x="1828800" y="2514600"/>
            <a:ext cx="914400" cy="914400"/>
          </a:xfrm>
          <a:prstGeom prst="rect">
            <a:avLst/>
          </a:prstGeom>
          <a:solidFill>
            <a:srgbClr val="40008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5</a:t>
            </a:r>
            <a:endParaRPr lang="en-US"/>
          </a:p>
        </p:txBody>
      </p:sp>
      <p:sp>
        <p:nvSpPr>
          <p:cNvPr id="3106" name="Rectangle 34"/>
          <p:cNvSpPr>
            <a:spLocks noChangeArrowheads="1"/>
          </p:cNvSpPr>
          <p:nvPr/>
        </p:nvSpPr>
        <p:spPr bwMode="auto">
          <a:xfrm>
            <a:off x="27432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2</a:t>
            </a:r>
            <a:endParaRPr lang="en-US"/>
          </a:p>
        </p:txBody>
      </p:sp>
      <p:sp>
        <p:nvSpPr>
          <p:cNvPr id="3107" name="Rectangle 35"/>
          <p:cNvSpPr>
            <a:spLocks noChangeArrowheads="1"/>
          </p:cNvSpPr>
          <p:nvPr/>
        </p:nvSpPr>
        <p:spPr bwMode="auto">
          <a:xfrm>
            <a:off x="36576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4</a:t>
            </a:r>
            <a:endParaRPr lang="en-US"/>
          </a:p>
        </p:txBody>
      </p:sp>
      <p:sp>
        <p:nvSpPr>
          <p:cNvPr id="3108" name="Rectangle 36"/>
          <p:cNvSpPr>
            <a:spLocks noChangeArrowheads="1"/>
          </p:cNvSpPr>
          <p:nvPr/>
        </p:nvSpPr>
        <p:spPr bwMode="auto">
          <a:xfrm>
            <a:off x="45720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6</a:t>
            </a:r>
            <a:endParaRPr lang="en-US"/>
          </a:p>
        </p:txBody>
      </p:sp>
      <p:sp>
        <p:nvSpPr>
          <p:cNvPr id="3109" name="Rectangle 37"/>
          <p:cNvSpPr>
            <a:spLocks noChangeArrowheads="1"/>
          </p:cNvSpPr>
          <p:nvPr/>
        </p:nvSpPr>
        <p:spPr bwMode="auto">
          <a:xfrm>
            <a:off x="54864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1</a:t>
            </a:r>
            <a:endParaRPr lang="en-US"/>
          </a:p>
        </p:txBody>
      </p:sp>
      <p:sp>
        <p:nvSpPr>
          <p:cNvPr id="3110" name="Rectangle 38"/>
          <p:cNvSpPr>
            <a:spLocks noChangeArrowheads="1"/>
          </p:cNvSpPr>
          <p:nvPr/>
        </p:nvSpPr>
        <p:spPr bwMode="auto">
          <a:xfrm>
            <a:off x="64008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9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rgbClr val="800040"/>
                </a:solidFill>
              </a:rPr>
              <a:t>Insertion Sort</a:t>
            </a:r>
            <a:endParaRPr lang="en-US"/>
          </a:p>
        </p:txBody>
      </p:sp>
      <p:grpSp>
        <p:nvGrpSpPr>
          <p:cNvPr id="7173" name="Group 5"/>
          <p:cNvGrpSpPr>
            <a:grpSpLocks/>
          </p:cNvGrpSpPr>
          <p:nvPr/>
        </p:nvGrpSpPr>
        <p:grpSpPr bwMode="auto">
          <a:xfrm>
            <a:off x="1828800" y="2008188"/>
            <a:ext cx="5486400" cy="1420812"/>
            <a:chOff x="1152" y="1265"/>
            <a:chExt cx="3456" cy="895"/>
          </a:xfrm>
        </p:grpSpPr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2880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" name="Text Box 7"/>
            <p:cNvSpPr txBox="1">
              <a:spLocks noChangeArrowheads="1"/>
            </p:cNvSpPr>
            <p:nvPr/>
          </p:nvSpPr>
          <p:spPr bwMode="auto">
            <a:xfrm>
              <a:off x="3056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3</a:t>
              </a:r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3456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Text Box 9"/>
            <p:cNvSpPr txBox="1">
              <a:spLocks noChangeArrowheads="1"/>
            </p:cNvSpPr>
            <p:nvPr/>
          </p:nvSpPr>
          <p:spPr bwMode="auto">
            <a:xfrm>
              <a:off x="3632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4</a:t>
              </a:r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4032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Text Box 11"/>
            <p:cNvSpPr txBox="1">
              <a:spLocks noChangeArrowheads="1"/>
            </p:cNvSpPr>
            <p:nvPr/>
          </p:nvSpPr>
          <p:spPr bwMode="auto">
            <a:xfrm>
              <a:off x="4208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5</a:t>
              </a:r>
            </a:p>
          </p:txBody>
        </p:sp>
        <p:sp>
          <p:nvSpPr>
            <p:cNvPr id="7180" name="Rectangle 12"/>
            <p:cNvSpPr>
              <a:spLocks noChangeArrowheads="1"/>
            </p:cNvSpPr>
            <p:nvPr/>
          </p:nvSpPr>
          <p:spPr bwMode="auto">
            <a:xfrm>
              <a:off x="1152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1328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0</a:t>
              </a:r>
            </a:p>
          </p:txBody>
        </p:sp>
        <p:sp>
          <p:nvSpPr>
            <p:cNvPr id="7182" name="Rectangle 14"/>
            <p:cNvSpPr>
              <a:spLocks noChangeArrowheads="1"/>
            </p:cNvSpPr>
            <p:nvPr/>
          </p:nvSpPr>
          <p:spPr bwMode="auto">
            <a:xfrm>
              <a:off x="1728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Text Box 15"/>
            <p:cNvSpPr txBox="1">
              <a:spLocks noChangeArrowheads="1"/>
            </p:cNvSpPr>
            <p:nvPr/>
          </p:nvSpPr>
          <p:spPr bwMode="auto">
            <a:xfrm>
              <a:off x="1904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1</a:t>
              </a:r>
            </a:p>
          </p:txBody>
        </p:sp>
        <p:sp>
          <p:nvSpPr>
            <p:cNvPr id="7184" name="Rectangle 16"/>
            <p:cNvSpPr>
              <a:spLocks noChangeArrowheads="1"/>
            </p:cNvSpPr>
            <p:nvPr/>
          </p:nvSpPr>
          <p:spPr bwMode="auto">
            <a:xfrm>
              <a:off x="2304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Text Box 17"/>
            <p:cNvSpPr txBox="1">
              <a:spLocks noChangeArrowheads="1"/>
            </p:cNvSpPr>
            <p:nvPr/>
          </p:nvSpPr>
          <p:spPr bwMode="auto">
            <a:xfrm>
              <a:off x="2480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2</a:t>
              </a:r>
            </a:p>
          </p:txBody>
        </p:sp>
      </p:grp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18288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5</a:t>
            </a:r>
            <a:endParaRPr lang="en-US"/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2743200" y="35814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2</a:t>
            </a:r>
            <a:endParaRPr lang="en-US"/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36576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4</a:t>
            </a:r>
            <a:endParaRPr lang="en-US"/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45720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6</a:t>
            </a:r>
            <a:endParaRPr lang="en-US"/>
          </a:p>
        </p:txBody>
      </p:sp>
      <p:sp>
        <p:nvSpPr>
          <p:cNvPr id="7190" name="Rectangle 22"/>
          <p:cNvSpPr>
            <a:spLocks noChangeArrowheads="1"/>
          </p:cNvSpPr>
          <p:nvPr/>
        </p:nvSpPr>
        <p:spPr bwMode="auto">
          <a:xfrm>
            <a:off x="54864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1</a:t>
            </a:r>
            <a:endParaRPr lang="en-US"/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64008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1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rgbClr val="800040"/>
                </a:solidFill>
              </a:rPr>
              <a:t>Insertion Sort</a:t>
            </a:r>
            <a:endParaRPr lang="en-US"/>
          </a:p>
        </p:txBody>
      </p:sp>
      <p:grpSp>
        <p:nvGrpSpPr>
          <p:cNvPr id="8197" name="Group 5"/>
          <p:cNvGrpSpPr>
            <a:grpSpLocks/>
          </p:cNvGrpSpPr>
          <p:nvPr/>
        </p:nvGrpSpPr>
        <p:grpSpPr bwMode="auto">
          <a:xfrm>
            <a:off x="1828800" y="2008188"/>
            <a:ext cx="5486400" cy="1420812"/>
            <a:chOff x="1152" y="1265"/>
            <a:chExt cx="3456" cy="895"/>
          </a:xfrm>
        </p:grpSpPr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880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" name="Text Box 7"/>
            <p:cNvSpPr txBox="1">
              <a:spLocks noChangeArrowheads="1"/>
            </p:cNvSpPr>
            <p:nvPr/>
          </p:nvSpPr>
          <p:spPr bwMode="auto">
            <a:xfrm>
              <a:off x="3056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3</a:t>
              </a: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3456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Text Box 9"/>
            <p:cNvSpPr txBox="1">
              <a:spLocks noChangeArrowheads="1"/>
            </p:cNvSpPr>
            <p:nvPr/>
          </p:nvSpPr>
          <p:spPr bwMode="auto">
            <a:xfrm>
              <a:off x="3632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4</a:t>
              </a: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4032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" name="Text Box 11"/>
            <p:cNvSpPr txBox="1">
              <a:spLocks noChangeArrowheads="1"/>
            </p:cNvSpPr>
            <p:nvPr/>
          </p:nvSpPr>
          <p:spPr bwMode="auto">
            <a:xfrm>
              <a:off x="4208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5</a:t>
              </a: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1152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Text Box 13"/>
            <p:cNvSpPr txBox="1">
              <a:spLocks noChangeArrowheads="1"/>
            </p:cNvSpPr>
            <p:nvPr/>
          </p:nvSpPr>
          <p:spPr bwMode="auto">
            <a:xfrm>
              <a:off x="1328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0</a:t>
              </a:r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1728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Text Box 15"/>
            <p:cNvSpPr txBox="1">
              <a:spLocks noChangeArrowheads="1"/>
            </p:cNvSpPr>
            <p:nvPr/>
          </p:nvSpPr>
          <p:spPr bwMode="auto">
            <a:xfrm>
              <a:off x="1904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1</a:t>
              </a:r>
            </a:p>
          </p:txBody>
        </p:sp>
        <p:sp>
          <p:nvSpPr>
            <p:cNvPr id="8208" name="Rectangle 16"/>
            <p:cNvSpPr>
              <a:spLocks noChangeArrowheads="1"/>
            </p:cNvSpPr>
            <p:nvPr/>
          </p:nvSpPr>
          <p:spPr bwMode="auto">
            <a:xfrm>
              <a:off x="2304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2480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2</a:t>
              </a:r>
            </a:p>
          </p:txBody>
        </p:sp>
      </p:grp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1828800" y="35814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2</a:t>
            </a:r>
            <a:endParaRPr lang="en-US"/>
          </a:p>
        </p:txBody>
      </p: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27432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5</a:t>
            </a:r>
            <a:endParaRPr lang="en-US"/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36576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4</a:t>
            </a:r>
            <a:endParaRPr lang="en-US"/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45720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6</a:t>
            </a:r>
            <a:endParaRPr lang="en-US"/>
          </a:p>
        </p:txBody>
      </p:sp>
      <p:sp>
        <p:nvSpPr>
          <p:cNvPr id="8214" name="Rectangle 22"/>
          <p:cNvSpPr>
            <a:spLocks noChangeArrowheads="1"/>
          </p:cNvSpPr>
          <p:nvPr/>
        </p:nvSpPr>
        <p:spPr bwMode="auto">
          <a:xfrm>
            <a:off x="54864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1</a:t>
            </a:r>
            <a:endParaRPr lang="en-US"/>
          </a:p>
        </p:txBody>
      </p:sp>
      <p:sp>
        <p:nvSpPr>
          <p:cNvPr id="8215" name="Rectangle 23"/>
          <p:cNvSpPr>
            <a:spLocks noChangeArrowheads="1"/>
          </p:cNvSpPr>
          <p:nvPr/>
        </p:nvSpPr>
        <p:spPr bwMode="auto">
          <a:xfrm>
            <a:off x="64008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007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rgbClr val="800040"/>
                </a:solidFill>
              </a:rPr>
              <a:t>Insertion Sort</a:t>
            </a:r>
            <a:endParaRPr lang="en-US"/>
          </a:p>
        </p:txBody>
      </p:sp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1828800" y="2008188"/>
            <a:ext cx="5486400" cy="1420812"/>
            <a:chOff x="1152" y="1265"/>
            <a:chExt cx="3456" cy="895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2880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3" name="Text Box 7"/>
            <p:cNvSpPr txBox="1">
              <a:spLocks noChangeArrowheads="1"/>
            </p:cNvSpPr>
            <p:nvPr/>
          </p:nvSpPr>
          <p:spPr bwMode="auto">
            <a:xfrm>
              <a:off x="3056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3</a:t>
              </a:r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3456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5" name="Text Box 9"/>
            <p:cNvSpPr txBox="1">
              <a:spLocks noChangeArrowheads="1"/>
            </p:cNvSpPr>
            <p:nvPr/>
          </p:nvSpPr>
          <p:spPr bwMode="auto">
            <a:xfrm>
              <a:off x="3632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4</a:t>
              </a:r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4032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7" name="Text Box 11"/>
            <p:cNvSpPr txBox="1">
              <a:spLocks noChangeArrowheads="1"/>
            </p:cNvSpPr>
            <p:nvPr/>
          </p:nvSpPr>
          <p:spPr bwMode="auto">
            <a:xfrm>
              <a:off x="4208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5</a:t>
              </a:r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1152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" name="Text Box 13"/>
            <p:cNvSpPr txBox="1">
              <a:spLocks noChangeArrowheads="1"/>
            </p:cNvSpPr>
            <p:nvPr/>
          </p:nvSpPr>
          <p:spPr bwMode="auto">
            <a:xfrm>
              <a:off x="1328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0</a:t>
              </a:r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1728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1" name="Text Box 15"/>
            <p:cNvSpPr txBox="1">
              <a:spLocks noChangeArrowheads="1"/>
            </p:cNvSpPr>
            <p:nvPr/>
          </p:nvSpPr>
          <p:spPr bwMode="auto">
            <a:xfrm>
              <a:off x="1904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1</a:t>
              </a:r>
            </a:p>
          </p:txBody>
        </p:sp>
        <p:sp>
          <p:nvSpPr>
            <p:cNvPr id="14352" name="Rectangle 16"/>
            <p:cNvSpPr>
              <a:spLocks noChangeArrowheads="1"/>
            </p:cNvSpPr>
            <p:nvPr/>
          </p:nvSpPr>
          <p:spPr bwMode="auto">
            <a:xfrm>
              <a:off x="2304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3" name="Text Box 17"/>
            <p:cNvSpPr txBox="1">
              <a:spLocks noChangeArrowheads="1"/>
            </p:cNvSpPr>
            <p:nvPr/>
          </p:nvSpPr>
          <p:spPr bwMode="auto">
            <a:xfrm>
              <a:off x="2480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2</a:t>
              </a:r>
            </a:p>
          </p:txBody>
        </p:sp>
      </p:grp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2743200" y="2514600"/>
            <a:ext cx="914400" cy="914400"/>
          </a:xfrm>
          <a:prstGeom prst="rect">
            <a:avLst/>
          </a:prstGeom>
          <a:solidFill>
            <a:srgbClr val="40008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5</a:t>
            </a:r>
            <a:endParaRPr lang="en-US"/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1828800" y="2514600"/>
            <a:ext cx="914400" cy="914400"/>
          </a:xfrm>
          <a:prstGeom prst="rect">
            <a:avLst/>
          </a:prstGeom>
          <a:solidFill>
            <a:srgbClr val="40008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2</a:t>
            </a:r>
            <a:endParaRPr lang="en-US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36576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4</a:t>
            </a:r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5720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6</a:t>
            </a:r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54864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1</a:t>
            </a:r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64008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177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/>
            <a:fld id="{C1F01947-96E7-2D48-B866-420860117096}" type="slidenum">
              <a:rPr lang="en-US" sz="1400" i="0">
                <a:solidFill>
                  <a:schemeClr val="bg2"/>
                </a:solidFill>
                <a:latin typeface="Arial Narrow" charset="0"/>
                <a:ea typeface="ヒラギノ角ゴ Pro W3" charset="0"/>
              </a:rPr>
              <a:pPr algn="l"/>
              <a:t>5</a:t>
            </a:fld>
            <a:endParaRPr lang="en-US" sz="1400" i="0">
              <a:solidFill>
                <a:schemeClr val="bg2"/>
              </a:solidFill>
              <a:latin typeface="Arial Narrow" charset="0"/>
              <a:ea typeface="ヒラギノ角ゴ Pro W3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eaLnBrk="1" hangingPunct="1"/>
            <a:r>
              <a:rPr lang="en-US">
                <a:solidFill>
                  <a:srgbClr val="CC0099"/>
                </a:solidFill>
                <a:latin typeface="Calibri" charset="0"/>
              </a:rPr>
              <a:t>A Simple Sorting Strategy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37338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en-US">
              <a:latin typeface="Calibri" charset="0"/>
            </a:endParaRPr>
          </a:p>
          <a:p>
            <a:pPr eaLnBrk="1" hangingPunct="1">
              <a:buFontTx/>
              <a:buNone/>
            </a:pPr>
            <a:r>
              <a:rPr lang="en-US" sz="2800">
                <a:solidFill>
                  <a:schemeClr val="accent2"/>
                </a:solidFill>
                <a:latin typeface="Calibri" charset="0"/>
              </a:rPr>
              <a:t>for (last = </a:t>
            </a:r>
            <a:r>
              <a:rPr lang="en-US" sz="2800" i="1">
                <a:solidFill>
                  <a:schemeClr val="accent2"/>
                </a:solidFill>
                <a:latin typeface="Calibri" charset="0"/>
              </a:rPr>
              <a:t>N </a:t>
            </a:r>
            <a:r>
              <a:rPr lang="en-US" sz="2800">
                <a:solidFill>
                  <a:schemeClr val="accent2"/>
                </a:solidFill>
                <a:latin typeface="Calibri" charset="0"/>
              </a:rPr>
              <a:t>-1; last &gt;= 1; last --)</a:t>
            </a:r>
          </a:p>
          <a:p>
            <a:pPr eaLnBrk="1" hangingPunct="1">
              <a:buFontTx/>
              <a:buNone/>
            </a:pPr>
            <a:r>
              <a:rPr lang="en-US" sz="2800">
                <a:solidFill>
                  <a:schemeClr val="accent2"/>
                </a:solidFill>
                <a:latin typeface="Calibri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2800">
                <a:solidFill>
                  <a:schemeClr val="accent2"/>
                </a:solidFill>
                <a:latin typeface="Calibri" charset="0"/>
              </a:rPr>
              <a:t>   Move the largest entry in </a:t>
            </a:r>
            <a:r>
              <a:rPr lang="en-US" sz="2800" i="1">
                <a:solidFill>
                  <a:schemeClr val="accent2"/>
                </a:solidFill>
                <a:latin typeface="Calibri" charset="0"/>
              </a:rPr>
              <a:t>A</a:t>
            </a:r>
            <a:r>
              <a:rPr lang="en-US" sz="2800">
                <a:solidFill>
                  <a:schemeClr val="accent2"/>
                </a:solidFill>
                <a:latin typeface="Calibri" charset="0"/>
              </a:rPr>
              <a:t>[0…last] to </a:t>
            </a:r>
            <a:r>
              <a:rPr lang="en-US" sz="2800" i="1">
                <a:solidFill>
                  <a:schemeClr val="accent2"/>
                </a:solidFill>
                <a:latin typeface="Calibri" charset="0"/>
              </a:rPr>
              <a:t>A</a:t>
            </a:r>
            <a:r>
              <a:rPr lang="en-US" sz="2800">
                <a:solidFill>
                  <a:schemeClr val="accent2"/>
                </a:solidFill>
                <a:latin typeface="Calibri" charset="0"/>
              </a:rPr>
              <a:t>[last]</a:t>
            </a:r>
          </a:p>
          <a:p>
            <a:pPr eaLnBrk="1" hangingPunct="1">
              <a:buFontTx/>
              <a:buNone/>
            </a:pPr>
            <a:r>
              <a:rPr lang="en-US" sz="2800">
                <a:solidFill>
                  <a:schemeClr val="accent2"/>
                </a:solidFill>
                <a:latin typeface="Calibri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rgbClr val="800040"/>
                </a:solidFill>
              </a:rPr>
              <a:t>Insertion Sort</a:t>
            </a:r>
            <a:endParaRPr lang="en-US"/>
          </a:p>
        </p:txBody>
      </p:sp>
      <p:grpSp>
        <p:nvGrpSpPr>
          <p:cNvPr id="9221" name="Group 5"/>
          <p:cNvGrpSpPr>
            <a:grpSpLocks/>
          </p:cNvGrpSpPr>
          <p:nvPr/>
        </p:nvGrpSpPr>
        <p:grpSpPr bwMode="auto">
          <a:xfrm>
            <a:off x="1828800" y="2008188"/>
            <a:ext cx="5486400" cy="1420812"/>
            <a:chOff x="1152" y="1265"/>
            <a:chExt cx="3456" cy="895"/>
          </a:xfrm>
        </p:grpSpPr>
        <p:sp>
          <p:nvSpPr>
            <p:cNvPr id="9222" name="Rectangle 6"/>
            <p:cNvSpPr>
              <a:spLocks noChangeArrowheads="1"/>
            </p:cNvSpPr>
            <p:nvPr/>
          </p:nvSpPr>
          <p:spPr bwMode="auto">
            <a:xfrm>
              <a:off x="2880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3" name="Text Box 7"/>
            <p:cNvSpPr txBox="1">
              <a:spLocks noChangeArrowheads="1"/>
            </p:cNvSpPr>
            <p:nvPr/>
          </p:nvSpPr>
          <p:spPr bwMode="auto">
            <a:xfrm>
              <a:off x="3056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3</a:t>
              </a:r>
            </a:p>
          </p:txBody>
        </p:sp>
        <p:sp>
          <p:nvSpPr>
            <p:cNvPr id="9224" name="Rectangle 8"/>
            <p:cNvSpPr>
              <a:spLocks noChangeArrowheads="1"/>
            </p:cNvSpPr>
            <p:nvPr/>
          </p:nvSpPr>
          <p:spPr bwMode="auto">
            <a:xfrm>
              <a:off x="3456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3632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4</a:t>
              </a:r>
            </a:p>
          </p:txBody>
        </p:sp>
        <p:sp>
          <p:nvSpPr>
            <p:cNvPr id="9226" name="Rectangle 10"/>
            <p:cNvSpPr>
              <a:spLocks noChangeArrowheads="1"/>
            </p:cNvSpPr>
            <p:nvPr/>
          </p:nvSpPr>
          <p:spPr bwMode="auto">
            <a:xfrm>
              <a:off x="4032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4208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5</a:t>
              </a:r>
            </a:p>
          </p:txBody>
        </p:sp>
        <p:sp>
          <p:nvSpPr>
            <p:cNvPr id="9228" name="Rectangle 12"/>
            <p:cNvSpPr>
              <a:spLocks noChangeArrowheads="1"/>
            </p:cNvSpPr>
            <p:nvPr/>
          </p:nvSpPr>
          <p:spPr bwMode="auto">
            <a:xfrm>
              <a:off x="1152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Text Box 13"/>
            <p:cNvSpPr txBox="1">
              <a:spLocks noChangeArrowheads="1"/>
            </p:cNvSpPr>
            <p:nvPr/>
          </p:nvSpPr>
          <p:spPr bwMode="auto">
            <a:xfrm>
              <a:off x="1328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0</a:t>
              </a:r>
            </a:p>
          </p:txBody>
        </p:sp>
        <p:sp>
          <p:nvSpPr>
            <p:cNvPr id="9230" name="Rectangle 14"/>
            <p:cNvSpPr>
              <a:spLocks noChangeArrowheads="1"/>
            </p:cNvSpPr>
            <p:nvPr/>
          </p:nvSpPr>
          <p:spPr bwMode="auto">
            <a:xfrm>
              <a:off x="1728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" name="Text Box 15"/>
            <p:cNvSpPr txBox="1">
              <a:spLocks noChangeArrowheads="1"/>
            </p:cNvSpPr>
            <p:nvPr/>
          </p:nvSpPr>
          <p:spPr bwMode="auto">
            <a:xfrm>
              <a:off x="1904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1</a:t>
              </a:r>
            </a:p>
          </p:txBody>
        </p:sp>
        <p:sp>
          <p:nvSpPr>
            <p:cNvPr id="9232" name="Rectangle 16"/>
            <p:cNvSpPr>
              <a:spLocks noChangeArrowheads="1"/>
            </p:cNvSpPr>
            <p:nvPr/>
          </p:nvSpPr>
          <p:spPr bwMode="auto">
            <a:xfrm>
              <a:off x="2304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Text Box 17"/>
            <p:cNvSpPr txBox="1">
              <a:spLocks noChangeArrowheads="1"/>
            </p:cNvSpPr>
            <p:nvPr/>
          </p:nvSpPr>
          <p:spPr bwMode="auto">
            <a:xfrm>
              <a:off x="2480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2</a:t>
              </a:r>
            </a:p>
          </p:txBody>
        </p:sp>
      </p:grp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27432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5</a:t>
            </a:r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18288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2</a:t>
            </a:r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3657600" y="35814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4</a:t>
            </a:r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45720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6</a:t>
            </a:r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54864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1</a:t>
            </a:r>
            <a:endParaRPr lang="en-US"/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64008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62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rgbClr val="800040"/>
                </a:solidFill>
              </a:rPr>
              <a:t>Insertion Sort</a:t>
            </a:r>
            <a:endParaRPr lang="en-US"/>
          </a:p>
        </p:txBody>
      </p:sp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1828800" y="2008188"/>
            <a:ext cx="5486400" cy="1420812"/>
            <a:chOff x="1152" y="1265"/>
            <a:chExt cx="3456" cy="895"/>
          </a:xfrm>
        </p:grpSpPr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2880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3056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3</a:t>
              </a: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3456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Text Box 9"/>
            <p:cNvSpPr txBox="1">
              <a:spLocks noChangeArrowheads="1"/>
            </p:cNvSpPr>
            <p:nvPr/>
          </p:nvSpPr>
          <p:spPr bwMode="auto">
            <a:xfrm>
              <a:off x="3632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4</a:t>
              </a:r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4032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Text Box 11"/>
            <p:cNvSpPr txBox="1">
              <a:spLocks noChangeArrowheads="1"/>
            </p:cNvSpPr>
            <p:nvPr/>
          </p:nvSpPr>
          <p:spPr bwMode="auto">
            <a:xfrm>
              <a:off x="4208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5</a:t>
              </a:r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1152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1" name="Text Box 13"/>
            <p:cNvSpPr txBox="1">
              <a:spLocks noChangeArrowheads="1"/>
            </p:cNvSpPr>
            <p:nvPr/>
          </p:nvSpPr>
          <p:spPr bwMode="auto">
            <a:xfrm>
              <a:off x="1328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0</a:t>
              </a:r>
            </a:p>
          </p:txBody>
        </p:sp>
        <p:sp>
          <p:nvSpPr>
            <p:cNvPr id="17422" name="Rectangle 14"/>
            <p:cNvSpPr>
              <a:spLocks noChangeArrowheads="1"/>
            </p:cNvSpPr>
            <p:nvPr/>
          </p:nvSpPr>
          <p:spPr bwMode="auto">
            <a:xfrm>
              <a:off x="1728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Text Box 15"/>
            <p:cNvSpPr txBox="1">
              <a:spLocks noChangeArrowheads="1"/>
            </p:cNvSpPr>
            <p:nvPr/>
          </p:nvSpPr>
          <p:spPr bwMode="auto">
            <a:xfrm>
              <a:off x="1904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1</a:t>
              </a:r>
            </a:p>
          </p:txBody>
        </p:sp>
        <p:sp>
          <p:nvSpPr>
            <p:cNvPr id="17424" name="Rectangle 16"/>
            <p:cNvSpPr>
              <a:spLocks noChangeArrowheads="1"/>
            </p:cNvSpPr>
            <p:nvPr/>
          </p:nvSpPr>
          <p:spPr bwMode="auto">
            <a:xfrm>
              <a:off x="2304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Text Box 17"/>
            <p:cNvSpPr txBox="1">
              <a:spLocks noChangeArrowheads="1"/>
            </p:cNvSpPr>
            <p:nvPr/>
          </p:nvSpPr>
          <p:spPr bwMode="auto">
            <a:xfrm>
              <a:off x="2480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2</a:t>
              </a:r>
            </a:p>
          </p:txBody>
        </p:sp>
      </p:grp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36576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5</a:t>
            </a:r>
            <a:endParaRPr lang="en-US"/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18288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2</a:t>
            </a:r>
            <a:endParaRPr lang="en-US"/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2743200" y="35814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4</a:t>
            </a:r>
            <a:endParaRPr lang="en-US"/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45720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6</a:t>
            </a:r>
            <a:endParaRPr lang="en-US"/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54864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1</a:t>
            </a:r>
            <a:endParaRPr lang="en-US"/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64008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83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rgbClr val="800040"/>
                </a:solidFill>
              </a:rPr>
              <a:t>Insertion Sort</a:t>
            </a:r>
            <a:endParaRPr lang="en-US"/>
          </a:p>
        </p:txBody>
      </p:sp>
      <p:grpSp>
        <p:nvGrpSpPr>
          <p:cNvPr id="18437" name="Group 5"/>
          <p:cNvGrpSpPr>
            <a:grpSpLocks/>
          </p:cNvGrpSpPr>
          <p:nvPr/>
        </p:nvGrpSpPr>
        <p:grpSpPr bwMode="auto">
          <a:xfrm>
            <a:off x="1828800" y="2008188"/>
            <a:ext cx="5486400" cy="1420812"/>
            <a:chOff x="1152" y="1265"/>
            <a:chExt cx="3456" cy="895"/>
          </a:xfrm>
        </p:grpSpPr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2880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9" name="Text Box 7"/>
            <p:cNvSpPr txBox="1">
              <a:spLocks noChangeArrowheads="1"/>
            </p:cNvSpPr>
            <p:nvPr/>
          </p:nvSpPr>
          <p:spPr bwMode="auto">
            <a:xfrm>
              <a:off x="3056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3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3456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1" name="Text Box 9"/>
            <p:cNvSpPr txBox="1">
              <a:spLocks noChangeArrowheads="1"/>
            </p:cNvSpPr>
            <p:nvPr/>
          </p:nvSpPr>
          <p:spPr bwMode="auto">
            <a:xfrm>
              <a:off x="3632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4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032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Text Box 11"/>
            <p:cNvSpPr txBox="1">
              <a:spLocks noChangeArrowheads="1"/>
            </p:cNvSpPr>
            <p:nvPr/>
          </p:nvSpPr>
          <p:spPr bwMode="auto">
            <a:xfrm>
              <a:off x="4208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5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1152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Text Box 13"/>
            <p:cNvSpPr txBox="1">
              <a:spLocks noChangeArrowheads="1"/>
            </p:cNvSpPr>
            <p:nvPr/>
          </p:nvSpPr>
          <p:spPr bwMode="auto">
            <a:xfrm>
              <a:off x="1328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0</a:t>
              </a:r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1728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Text Box 15"/>
            <p:cNvSpPr txBox="1">
              <a:spLocks noChangeArrowheads="1"/>
            </p:cNvSpPr>
            <p:nvPr/>
          </p:nvSpPr>
          <p:spPr bwMode="auto">
            <a:xfrm>
              <a:off x="1904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1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2304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" name="Text Box 17"/>
            <p:cNvSpPr txBox="1">
              <a:spLocks noChangeArrowheads="1"/>
            </p:cNvSpPr>
            <p:nvPr/>
          </p:nvSpPr>
          <p:spPr bwMode="auto">
            <a:xfrm>
              <a:off x="2480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2</a:t>
              </a:r>
            </a:p>
          </p:txBody>
        </p:sp>
      </p:grp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3657600" y="2514600"/>
            <a:ext cx="914400" cy="914400"/>
          </a:xfrm>
          <a:prstGeom prst="rect">
            <a:avLst/>
          </a:prstGeom>
          <a:solidFill>
            <a:srgbClr val="40008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5</a:t>
            </a:r>
            <a:endParaRPr lang="en-US"/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1828800" y="2514600"/>
            <a:ext cx="914400" cy="914400"/>
          </a:xfrm>
          <a:prstGeom prst="rect">
            <a:avLst/>
          </a:prstGeom>
          <a:solidFill>
            <a:srgbClr val="40008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2</a:t>
            </a:r>
            <a:endParaRPr lang="en-US"/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2743200" y="2514600"/>
            <a:ext cx="914400" cy="914400"/>
          </a:xfrm>
          <a:prstGeom prst="rect">
            <a:avLst/>
          </a:prstGeom>
          <a:solidFill>
            <a:srgbClr val="40008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4</a:t>
            </a:r>
            <a:endParaRPr lang="en-US"/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45720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6</a:t>
            </a:r>
            <a:endParaRPr lang="en-US"/>
          </a:p>
        </p:txBody>
      </p:sp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54864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1</a:t>
            </a:r>
            <a:endParaRPr lang="en-US"/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64008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892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rgbClr val="800040"/>
                </a:solidFill>
              </a:rPr>
              <a:t>Insertion Sort</a:t>
            </a:r>
            <a:endParaRPr lang="en-US"/>
          </a:p>
        </p:txBody>
      </p:sp>
      <p:grpSp>
        <p:nvGrpSpPr>
          <p:cNvPr id="21509" name="Group 5"/>
          <p:cNvGrpSpPr>
            <a:grpSpLocks/>
          </p:cNvGrpSpPr>
          <p:nvPr/>
        </p:nvGrpSpPr>
        <p:grpSpPr bwMode="auto">
          <a:xfrm>
            <a:off x="1828800" y="2008188"/>
            <a:ext cx="5486400" cy="1420812"/>
            <a:chOff x="1152" y="1265"/>
            <a:chExt cx="3456" cy="895"/>
          </a:xfrm>
        </p:grpSpPr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2880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3056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3</a:t>
              </a:r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3456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Text Box 9"/>
            <p:cNvSpPr txBox="1">
              <a:spLocks noChangeArrowheads="1"/>
            </p:cNvSpPr>
            <p:nvPr/>
          </p:nvSpPr>
          <p:spPr bwMode="auto">
            <a:xfrm>
              <a:off x="3632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4</a:t>
              </a:r>
            </a:p>
          </p:txBody>
        </p:sp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4032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Text Box 11"/>
            <p:cNvSpPr txBox="1">
              <a:spLocks noChangeArrowheads="1"/>
            </p:cNvSpPr>
            <p:nvPr/>
          </p:nvSpPr>
          <p:spPr bwMode="auto">
            <a:xfrm>
              <a:off x="4208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5</a:t>
              </a:r>
            </a:p>
          </p:txBody>
        </p:sp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1152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Text Box 13"/>
            <p:cNvSpPr txBox="1">
              <a:spLocks noChangeArrowheads="1"/>
            </p:cNvSpPr>
            <p:nvPr/>
          </p:nvSpPr>
          <p:spPr bwMode="auto">
            <a:xfrm>
              <a:off x="1328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0</a:t>
              </a:r>
            </a:p>
          </p:txBody>
        </p:sp>
        <p:sp>
          <p:nvSpPr>
            <p:cNvPr id="21518" name="Rectangle 14"/>
            <p:cNvSpPr>
              <a:spLocks noChangeArrowheads="1"/>
            </p:cNvSpPr>
            <p:nvPr/>
          </p:nvSpPr>
          <p:spPr bwMode="auto">
            <a:xfrm>
              <a:off x="1728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>
              <a:off x="1904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1</a:t>
              </a:r>
            </a:p>
          </p:txBody>
        </p:sp>
        <p:sp>
          <p:nvSpPr>
            <p:cNvPr id="21520" name="Rectangle 16"/>
            <p:cNvSpPr>
              <a:spLocks noChangeArrowheads="1"/>
            </p:cNvSpPr>
            <p:nvPr/>
          </p:nvSpPr>
          <p:spPr bwMode="auto">
            <a:xfrm>
              <a:off x="2304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1" name="Text Box 17"/>
            <p:cNvSpPr txBox="1">
              <a:spLocks noChangeArrowheads="1"/>
            </p:cNvSpPr>
            <p:nvPr/>
          </p:nvSpPr>
          <p:spPr bwMode="auto">
            <a:xfrm>
              <a:off x="2480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2</a:t>
              </a:r>
            </a:p>
          </p:txBody>
        </p:sp>
      </p:grp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36576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5</a:t>
            </a:r>
            <a:endParaRPr lang="en-US"/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18288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2</a:t>
            </a:r>
            <a:endParaRPr lang="en-US"/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27432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4</a:t>
            </a:r>
            <a:endParaRPr lang="en-US"/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4572000" y="35814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6</a:t>
            </a:r>
            <a:endParaRPr lang="en-US"/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54864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1</a:t>
            </a:r>
            <a:endParaRPr lang="en-US"/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64008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39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rgbClr val="800040"/>
                </a:solidFill>
              </a:rPr>
              <a:t>Insertion Sort</a:t>
            </a:r>
            <a:endParaRPr lang="en-US"/>
          </a:p>
        </p:txBody>
      </p:sp>
      <p:grpSp>
        <p:nvGrpSpPr>
          <p:cNvPr id="22533" name="Group 5"/>
          <p:cNvGrpSpPr>
            <a:grpSpLocks/>
          </p:cNvGrpSpPr>
          <p:nvPr/>
        </p:nvGrpSpPr>
        <p:grpSpPr bwMode="auto">
          <a:xfrm>
            <a:off x="1828800" y="2008188"/>
            <a:ext cx="5486400" cy="1420812"/>
            <a:chOff x="1152" y="1265"/>
            <a:chExt cx="3456" cy="895"/>
          </a:xfrm>
        </p:grpSpPr>
        <p:sp>
          <p:nvSpPr>
            <p:cNvPr id="22534" name="Rectangle 6"/>
            <p:cNvSpPr>
              <a:spLocks noChangeArrowheads="1"/>
            </p:cNvSpPr>
            <p:nvPr/>
          </p:nvSpPr>
          <p:spPr bwMode="auto">
            <a:xfrm>
              <a:off x="2880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5" name="Text Box 7"/>
            <p:cNvSpPr txBox="1">
              <a:spLocks noChangeArrowheads="1"/>
            </p:cNvSpPr>
            <p:nvPr/>
          </p:nvSpPr>
          <p:spPr bwMode="auto">
            <a:xfrm>
              <a:off x="3056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3</a:t>
              </a:r>
            </a:p>
          </p:txBody>
        </p:sp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3456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7" name="Text Box 9"/>
            <p:cNvSpPr txBox="1">
              <a:spLocks noChangeArrowheads="1"/>
            </p:cNvSpPr>
            <p:nvPr/>
          </p:nvSpPr>
          <p:spPr bwMode="auto">
            <a:xfrm>
              <a:off x="3632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4</a:t>
              </a:r>
            </a:p>
          </p:txBody>
        </p:sp>
        <p:sp>
          <p:nvSpPr>
            <p:cNvPr id="22538" name="Rectangle 10"/>
            <p:cNvSpPr>
              <a:spLocks noChangeArrowheads="1"/>
            </p:cNvSpPr>
            <p:nvPr/>
          </p:nvSpPr>
          <p:spPr bwMode="auto">
            <a:xfrm>
              <a:off x="4032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9" name="Text Box 11"/>
            <p:cNvSpPr txBox="1">
              <a:spLocks noChangeArrowheads="1"/>
            </p:cNvSpPr>
            <p:nvPr/>
          </p:nvSpPr>
          <p:spPr bwMode="auto">
            <a:xfrm>
              <a:off x="4208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5</a:t>
              </a:r>
            </a:p>
          </p:txBody>
        </p:sp>
        <p:sp>
          <p:nvSpPr>
            <p:cNvPr id="22540" name="Rectangle 12"/>
            <p:cNvSpPr>
              <a:spLocks noChangeArrowheads="1"/>
            </p:cNvSpPr>
            <p:nvPr/>
          </p:nvSpPr>
          <p:spPr bwMode="auto">
            <a:xfrm>
              <a:off x="1152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1" name="Text Box 13"/>
            <p:cNvSpPr txBox="1">
              <a:spLocks noChangeArrowheads="1"/>
            </p:cNvSpPr>
            <p:nvPr/>
          </p:nvSpPr>
          <p:spPr bwMode="auto">
            <a:xfrm>
              <a:off x="1328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0</a:t>
              </a:r>
            </a:p>
          </p:txBody>
        </p:sp>
        <p:sp>
          <p:nvSpPr>
            <p:cNvPr id="22542" name="Rectangle 14"/>
            <p:cNvSpPr>
              <a:spLocks noChangeArrowheads="1"/>
            </p:cNvSpPr>
            <p:nvPr/>
          </p:nvSpPr>
          <p:spPr bwMode="auto">
            <a:xfrm>
              <a:off x="1728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Text Box 15"/>
            <p:cNvSpPr txBox="1">
              <a:spLocks noChangeArrowheads="1"/>
            </p:cNvSpPr>
            <p:nvPr/>
          </p:nvSpPr>
          <p:spPr bwMode="auto">
            <a:xfrm>
              <a:off x="1904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1</a:t>
              </a:r>
            </a:p>
          </p:txBody>
        </p:sp>
        <p:sp>
          <p:nvSpPr>
            <p:cNvPr id="22544" name="Rectangle 16"/>
            <p:cNvSpPr>
              <a:spLocks noChangeArrowheads="1"/>
            </p:cNvSpPr>
            <p:nvPr/>
          </p:nvSpPr>
          <p:spPr bwMode="auto">
            <a:xfrm>
              <a:off x="2304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Text Box 17"/>
            <p:cNvSpPr txBox="1">
              <a:spLocks noChangeArrowheads="1"/>
            </p:cNvSpPr>
            <p:nvPr/>
          </p:nvSpPr>
          <p:spPr bwMode="auto">
            <a:xfrm>
              <a:off x="2480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2</a:t>
              </a:r>
            </a:p>
          </p:txBody>
        </p:sp>
      </p:grp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3657600" y="2514600"/>
            <a:ext cx="914400" cy="914400"/>
          </a:xfrm>
          <a:prstGeom prst="rect">
            <a:avLst/>
          </a:prstGeom>
          <a:solidFill>
            <a:srgbClr val="40008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5</a:t>
            </a:r>
            <a:endParaRPr lang="en-US"/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1828800" y="2514600"/>
            <a:ext cx="914400" cy="914400"/>
          </a:xfrm>
          <a:prstGeom prst="rect">
            <a:avLst/>
          </a:prstGeom>
          <a:solidFill>
            <a:srgbClr val="40008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2</a:t>
            </a:r>
            <a:endParaRPr lang="en-US"/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2743200" y="2514600"/>
            <a:ext cx="914400" cy="914400"/>
          </a:xfrm>
          <a:prstGeom prst="rect">
            <a:avLst/>
          </a:prstGeom>
          <a:solidFill>
            <a:srgbClr val="40008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4</a:t>
            </a:r>
            <a:endParaRPr 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4572000" y="2514600"/>
            <a:ext cx="914400" cy="914400"/>
          </a:xfrm>
          <a:prstGeom prst="rect">
            <a:avLst/>
          </a:prstGeom>
          <a:solidFill>
            <a:srgbClr val="40008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6</a:t>
            </a:r>
            <a:endParaRPr lang="en-US"/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54864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1</a:t>
            </a:r>
            <a:endParaRPr lang="en-US"/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64008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785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rgbClr val="800040"/>
                </a:solidFill>
              </a:rPr>
              <a:t>Insertion Sort</a:t>
            </a:r>
            <a:endParaRPr lang="en-US"/>
          </a:p>
        </p:txBody>
      </p:sp>
      <p:grpSp>
        <p:nvGrpSpPr>
          <p:cNvPr id="23557" name="Group 5"/>
          <p:cNvGrpSpPr>
            <a:grpSpLocks/>
          </p:cNvGrpSpPr>
          <p:nvPr/>
        </p:nvGrpSpPr>
        <p:grpSpPr bwMode="auto">
          <a:xfrm>
            <a:off x="1828800" y="2008188"/>
            <a:ext cx="5486400" cy="1420812"/>
            <a:chOff x="1152" y="1265"/>
            <a:chExt cx="3456" cy="895"/>
          </a:xfrm>
        </p:grpSpPr>
        <p:sp>
          <p:nvSpPr>
            <p:cNvPr id="23558" name="Rectangle 6"/>
            <p:cNvSpPr>
              <a:spLocks noChangeArrowheads="1"/>
            </p:cNvSpPr>
            <p:nvPr/>
          </p:nvSpPr>
          <p:spPr bwMode="auto">
            <a:xfrm>
              <a:off x="2880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>
              <a:off x="3056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3</a:t>
              </a:r>
            </a:p>
          </p:txBody>
        </p:sp>
        <p:sp>
          <p:nvSpPr>
            <p:cNvPr id="23560" name="Rectangle 8"/>
            <p:cNvSpPr>
              <a:spLocks noChangeArrowheads="1"/>
            </p:cNvSpPr>
            <p:nvPr/>
          </p:nvSpPr>
          <p:spPr bwMode="auto">
            <a:xfrm>
              <a:off x="3456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1" name="Text Box 9"/>
            <p:cNvSpPr txBox="1">
              <a:spLocks noChangeArrowheads="1"/>
            </p:cNvSpPr>
            <p:nvPr/>
          </p:nvSpPr>
          <p:spPr bwMode="auto">
            <a:xfrm>
              <a:off x="3632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4</a:t>
              </a:r>
            </a:p>
          </p:txBody>
        </p:sp>
        <p:sp>
          <p:nvSpPr>
            <p:cNvPr id="23562" name="Rectangle 10"/>
            <p:cNvSpPr>
              <a:spLocks noChangeArrowheads="1"/>
            </p:cNvSpPr>
            <p:nvPr/>
          </p:nvSpPr>
          <p:spPr bwMode="auto">
            <a:xfrm>
              <a:off x="4032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Text Box 11"/>
            <p:cNvSpPr txBox="1">
              <a:spLocks noChangeArrowheads="1"/>
            </p:cNvSpPr>
            <p:nvPr/>
          </p:nvSpPr>
          <p:spPr bwMode="auto">
            <a:xfrm>
              <a:off x="4208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5</a:t>
              </a:r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>
              <a:off x="1152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Text Box 13"/>
            <p:cNvSpPr txBox="1">
              <a:spLocks noChangeArrowheads="1"/>
            </p:cNvSpPr>
            <p:nvPr/>
          </p:nvSpPr>
          <p:spPr bwMode="auto">
            <a:xfrm>
              <a:off x="1328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0</a:t>
              </a:r>
            </a:p>
          </p:txBody>
        </p:sp>
        <p:sp>
          <p:nvSpPr>
            <p:cNvPr id="23566" name="Rectangle 14"/>
            <p:cNvSpPr>
              <a:spLocks noChangeArrowheads="1"/>
            </p:cNvSpPr>
            <p:nvPr/>
          </p:nvSpPr>
          <p:spPr bwMode="auto">
            <a:xfrm>
              <a:off x="1728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7" name="Text Box 15"/>
            <p:cNvSpPr txBox="1">
              <a:spLocks noChangeArrowheads="1"/>
            </p:cNvSpPr>
            <p:nvPr/>
          </p:nvSpPr>
          <p:spPr bwMode="auto">
            <a:xfrm>
              <a:off x="1904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1</a:t>
              </a:r>
            </a:p>
          </p:txBody>
        </p:sp>
        <p:sp>
          <p:nvSpPr>
            <p:cNvPr id="23568" name="Rectangle 16"/>
            <p:cNvSpPr>
              <a:spLocks noChangeArrowheads="1"/>
            </p:cNvSpPr>
            <p:nvPr/>
          </p:nvSpPr>
          <p:spPr bwMode="auto">
            <a:xfrm>
              <a:off x="2304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9" name="Text Box 17"/>
            <p:cNvSpPr txBox="1">
              <a:spLocks noChangeArrowheads="1"/>
            </p:cNvSpPr>
            <p:nvPr/>
          </p:nvSpPr>
          <p:spPr bwMode="auto">
            <a:xfrm>
              <a:off x="2480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2</a:t>
              </a:r>
            </a:p>
          </p:txBody>
        </p:sp>
      </p:grp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36576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5</a:t>
            </a:r>
            <a:endParaRPr lang="en-US"/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18288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2</a:t>
            </a:r>
            <a:endParaRPr lang="en-US"/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27432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4</a:t>
            </a:r>
            <a:endParaRPr lang="en-US"/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45720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6</a:t>
            </a:r>
            <a:endParaRPr lang="en-US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5486400" y="35814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1</a:t>
            </a:r>
            <a:endParaRPr lang="en-US"/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64008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95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rgbClr val="800040"/>
                </a:solidFill>
              </a:rPr>
              <a:t>Insertion Sort</a:t>
            </a:r>
            <a:endParaRPr lang="en-US"/>
          </a:p>
        </p:txBody>
      </p:sp>
      <p:grpSp>
        <p:nvGrpSpPr>
          <p:cNvPr id="24581" name="Group 5"/>
          <p:cNvGrpSpPr>
            <a:grpSpLocks/>
          </p:cNvGrpSpPr>
          <p:nvPr/>
        </p:nvGrpSpPr>
        <p:grpSpPr bwMode="auto">
          <a:xfrm>
            <a:off x="1828800" y="2008188"/>
            <a:ext cx="5486400" cy="1420812"/>
            <a:chOff x="1152" y="1265"/>
            <a:chExt cx="3456" cy="895"/>
          </a:xfrm>
        </p:grpSpPr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2880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3" name="Text Box 7"/>
            <p:cNvSpPr txBox="1">
              <a:spLocks noChangeArrowheads="1"/>
            </p:cNvSpPr>
            <p:nvPr/>
          </p:nvSpPr>
          <p:spPr bwMode="auto">
            <a:xfrm>
              <a:off x="3056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3</a:t>
              </a:r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3456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5" name="Text Box 9"/>
            <p:cNvSpPr txBox="1">
              <a:spLocks noChangeArrowheads="1"/>
            </p:cNvSpPr>
            <p:nvPr/>
          </p:nvSpPr>
          <p:spPr bwMode="auto">
            <a:xfrm>
              <a:off x="3632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4</a:t>
              </a:r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4032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7" name="Text Box 11"/>
            <p:cNvSpPr txBox="1">
              <a:spLocks noChangeArrowheads="1"/>
            </p:cNvSpPr>
            <p:nvPr/>
          </p:nvSpPr>
          <p:spPr bwMode="auto">
            <a:xfrm>
              <a:off x="4208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5</a:t>
              </a:r>
            </a:p>
          </p:txBody>
        </p:sp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1152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9" name="Text Box 13"/>
            <p:cNvSpPr txBox="1">
              <a:spLocks noChangeArrowheads="1"/>
            </p:cNvSpPr>
            <p:nvPr/>
          </p:nvSpPr>
          <p:spPr bwMode="auto">
            <a:xfrm>
              <a:off x="1328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0</a:t>
              </a:r>
            </a:p>
          </p:txBody>
        </p:sp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1728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1" name="Text Box 15"/>
            <p:cNvSpPr txBox="1">
              <a:spLocks noChangeArrowheads="1"/>
            </p:cNvSpPr>
            <p:nvPr/>
          </p:nvSpPr>
          <p:spPr bwMode="auto">
            <a:xfrm>
              <a:off x="1904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1</a:t>
              </a:r>
            </a:p>
          </p:txBody>
        </p:sp>
        <p:sp>
          <p:nvSpPr>
            <p:cNvPr id="24592" name="Rectangle 16"/>
            <p:cNvSpPr>
              <a:spLocks noChangeArrowheads="1"/>
            </p:cNvSpPr>
            <p:nvPr/>
          </p:nvSpPr>
          <p:spPr bwMode="auto">
            <a:xfrm>
              <a:off x="2304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3" name="Text Box 17"/>
            <p:cNvSpPr txBox="1">
              <a:spLocks noChangeArrowheads="1"/>
            </p:cNvSpPr>
            <p:nvPr/>
          </p:nvSpPr>
          <p:spPr bwMode="auto">
            <a:xfrm>
              <a:off x="2480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2</a:t>
              </a:r>
            </a:p>
          </p:txBody>
        </p:sp>
      </p:grp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36576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5</a:t>
            </a:r>
            <a:endParaRPr lang="en-US"/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18288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2</a:t>
            </a:r>
            <a:endParaRPr lang="en-US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27432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4</a:t>
            </a:r>
            <a:endParaRPr lang="en-US"/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54864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6</a:t>
            </a:r>
            <a:endParaRPr lang="en-US"/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4572000" y="35814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1</a:t>
            </a:r>
            <a:endParaRPr lang="en-US"/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64008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901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rgbClr val="800040"/>
                </a:solidFill>
              </a:rPr>
              <a:t>Insertion Sort</a:t>
            </a:r>
            <a:endParaRPr lang="en-US"/>
          </a:p>
        </p:txBody>
      </p:sp>
      <p:grpSp>
        <p:nvGrpSpPr>
          <p:cNvPr id="25605" name="Group 5"/>
          <p:cNvGrpSpPr>
            <a:grpSpLocks/>
          </p:cNvGrpSpPr>
          <p:nvPr/>
        </p:nvGrpSpPr>
        <p:grpSpPr bwMode="auto">
          <a:xfrm>
            <a:off x="1828800" y="2008188"/>
            <a:ext cx="5486400" cy="1420812"/>
            <a:chOff x="1152" y="1265"/>
            <a:chExt cx="3456" cy="895"/>
          </a:xfrm>
        </p:grpSpPr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2880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7" name="Text Box 7"/>
            <p:cNvSpPr txBox="1">
              <a:spLocks noChangeArrowheads="1"/>
            </p:cNvSpPr>
            <p:nvPr/>
          </p:nvSpPr>
          <p:spPr bwMode="auto">
            <a:xfrm>
              <a:off x="3056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3</a:t>
              </a:r>
            </a:p>
          </p:txBody>
        </p:sp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3456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9" name="Text Box 9"/>
            <p:cNvSpPr txBox="1">
              <a:spLocks noChangeArrowheads="1"/>
            </p:cNvSpPr>
            <p:nvPr/>
          </p:nvSpPr>
          <p:spPr bwMode="auto">
            <a:xfrm>
              <a:off x="3632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4</a:t>
              </a:r>
            </a:p>
          </p:txBody>
        </p:sp>
        <p:sp>
          <p:nvSpPr>
            <p:cNvPr id="25610" name="Rectangle 10"/>
            <p:cNvSpPr>
              <a:spLocks noChangeArrowheads="1"/>
            </p:cNvSpPr>
            <p:nvPr/>
          </p:nvSpPr>
          <p:spPr bwMode="auto">
            <a:xfrm>
              <a:off x="4032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Text Box 11"/>
            <p:cNvSpPr txBox="1">
              <a:spLocks noChangeArrowheads="1"/>
            </p:cNvSpPr>
            <p:nvPr/>
          </p:nvSpPr>
          <p:spPr bwMode="auto">
            <a:xfrm>
              <a:off x="4208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5</a:t>
              </a:r>
            </a:p>
          </p:txBody>
        </p:sp>
        <p:sp>
          <p:nvSpPr>
            <p:cNvPr id="25612" name="Rectangle 12"/>
            <p:cNvSpPr>
              <a:spLocks noChangeArrowheads="1"/>
            </p:cNvSpPr>
            <p:nvPr/>
          </p:nvSpPr>
          <p:spPr bwMode="auto">
            <a:xfrm>
              <a:off x="1152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Text Box 13"/>
            <p:cNvSpPr txBox="1">
              <a:spLocks noChangeArrowheads="1"/>
            </p:cNvSpPr>
            <p:nvPr/>
          </p:nvSpPr>
          <p:spPr bwMode="auto">
            <a:xfrm>
              <a:off x="1328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0</a:t>
              </a:r>
            </a:p>
          </p:txBody>
        </p:sp>
        <p:sp>
          <p:nvSpPr>
            <p:cNvPr id="25614" name="Rectangle 14"/>
            <p:cNvSpPr>
              <a:spLocks noChangeArrowheads="1"/>
            </p:cNvSpPr>
            <p:nvPr/>
          </p:nvSpPr>
          <p:spPr bwMode="auto">
            <a:xfrm>
              <a:off x="1728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Text Box 15"/>
            <p:cNvSpPr txBox="1">
              <a:spLocks noChangeArrowheads="1"/>
            </p:cNvSpPr>
            <p:nvPr/>
          </p:nvSpPr>
          <p:spPr bwMode="auto">
            <a:xfrm>
              <a:off x="1904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1</a:t>
              </a:r>
            </a:p>
          </p:txBody>
        </p:sp>
        <p:sp>
          <p:nvSpPr>
            <p:cNvPr id="25616" name="Rectangle 16"/>
            <p:cNvSpPr>
              <a:spLocks noChangeArrowheads="1"/>
            </p:cNvSpPr>
            <p:nvPr/>
          </p:nvSpPr>
          <p:spPr bwMode="auto">
            <a:xfrm>
              <a:off x="2304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Text Box 17"/>
            <p:cNvSpPr txBox="1">
              <a:spLocks noChangeArrowheads="1"/>
            </p:cNvSpPr>
            <p:nvPr/>
          </p:nvSpPr>
          <p:spPr bwMode="auto">
            <a:xfrm>
              <a:off x="2480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2</a:t>
              </a:r>
            </a:p>
          </p:txBody>
        </p:sp>
      </p:grp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45720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5</a:t>
            </a:r>
            <a:endParaRPr lang="en-US"/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18288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2</a:t>
            </a:r>
            <a:endParaRPr lang="en-US"/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27432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4</a:t>
            </a:r>
            <a:endParaRPr lang="en-US"/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54864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6</a:t>
            </a:r>
            <a:endParaRPr lang="en-US"/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3657600" y="35814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1</a:t>
            </a:r>
            <a:endParaRPr lang="en-US"/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64008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628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rgbClr val="800040"/>
                </a:solidFill>
              </a:rPr>
              <a:t>Insertion Sort</a:t>
            </a:r>
            <a:endParaRPr lang="en-US"/>
          </a:p>
        </p:txBody>
      </p:sp>
      <p:grpSp>
        <p:nvGrpSpPr>
          <p:cNvPr id="26629" name="Group 5"/>
          <p:cNvGrpSpPr>
            <a:grpSpLocks/>
          </p:cNvGrpSpPr>
          <p:nvPr/>
        </p:nvGrpSpPr>
        <p:grpSpPr bwMode="auto">
          <a:xfrm>
            <a:off x="1828800" y="2008188"/>
            <a:ext cx="5486400" cy="1420812"/>
            <a:chOff x="1152" y="1265"/>
            <a:chExt cx="3456" cy="895"/>
          </a:xfrm>
        </p:grpSpPr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2880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" name="Text Box 7"/>
            <p:cNvSpPr txBox="1">
              <a:spLocks noChangeArrowheads="1"/>
            </p:cNvSpPr>
            <p:nvPr/>
          </p:nvSpPr>
          <p:spPr bwMode="auto">
            <a:xfrm>
              <a:off x="3056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3</a:t>
              </a:r>
            </a:p>
          </p:txBody>
        </p: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3456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" name="Text Box 9"/>
            <p:cNvSpPr txBox="1">
              <a:spLocks noChangeArrowheads="1"/>
            </p:cNvSpPr>
            <p:nvPr/>
          </p:nvSpPr>
          <p:spPr bwMode="auto">
            <a:xfrm>
              <a:off x="3632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4</a:t>
              </a:r>
            </a:p>
          </p:txBody>
        </p:sp>
        <p:sp>
          <p:nvSpPr>
            <p:cNvPr id="26634" name="Rectangle 10"/>
            <p:cNvSpPr>
              <a:spLocks noChangeArrowheads="1"/>
            </p:cNvSpPr>
            <p:nvPr/>
          </p:nvSpPr>
          <p:spPr bwMode="auto">
            <a:xfrm>
              <a:off x="4032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" name="Text Box 11"/>
            <p:cNvSpPr txBox="1">
              <a:spLocks noChangeArrowheads="1"/>
            </p:cNvSpPr>
            <p:nvPr/>
          </p:nvSpPr>
          <p:spPr bwMode="auto">
            <a:xfrm>
              <a:off x="4208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5</a:t>
              </a:r>
            </a:p>
          </p:txBody>
        </p:sp>
        <p:sp>
          <p:nvSpPr>
            <p:cNvPr id="26636" name="Rectangle 12"/>
            <p:cNvSpPr>
              <a:spLocks noChangeArrowheads="1"/>
            </p:cNvSpPr>
            <p:nvPr/>
          </p:nvSpPr>
          <p:spPr bwMode="auto">
            <a:xfrm>
              <a:off x="1152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7" name="Text Box 13"/>
            <p:cNvSpPr txBox="1">
              <a:spLocks noChangeArrowheads="1"/>
            </p:cNvSpPr>
            <p:nvPr/>
          </p:nvSpPr>
          <p:spPr bwMode="auto">
            <a:xfrm>
              <a:off x="1328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0</a:t>
              </a:r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1728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Text Box 15"/>
            <p:cNvSpPr txBox="1">
              <a:spLocks noChangeArrowheads="1"/>
            </p:cNvSpPr>
            <p:nvPr/>
          </p:nvSpPr>
          <p:spPr bwMode="auto">
            <a:xfrm>
              <a:off x="1904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1</a:t>
              </a:r>
            </a:p>
          </p:txBody>
        </p:sp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2304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" name="Text Box 17"/>
            <p:cNvSpPr txBox="1">
              <a:spLocks noChangeArrowheads="1"/>
            </p:cNvSpPr>
            <p:nvPr/>
          </p:nvSpPr>
          <p:spPr bwMode="auto">
            <a:xfrm>
              <a:off x="2480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2</a:t>
              </a:r>
            </a:p>
          </p:txBody>
        </p:sp>
      </p:grp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45720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5</a:t>
            </a:r>
            <a:endParaRPr lang="en-US"/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18288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2</a:t>
            </a:r>
            <a:endParaRPr lang="en-US"/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36576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4</a:t>
            </a:r>
            <a:endParaRPr lang="en-US"/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54864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6</a:t>
            </a:r>
            <a:endParaRPr lang="en-US"/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2743200" y="35814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1</a:t>
            </a:r>
            <a:endParaRPr lang="en-US"/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64008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61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rgbClr val="800040"/>
                </a:solidFill>
              </a:rPr>
              <a:t>Insertion Sort</a:t>
            </a:r>
            <a:endParaRPr lang="en-US"/>
          </a:p>
        </p:txBody>
      </p:sp>
      <p:grpSp>
        <p:nvGrpSpPr>
          <p:cNvPr id="27653" name="Group 5"/>
          <p:cNvGrpSpPr>
            <a:grpSpLocks/>
          </p:cNvGrpSpPr>
          <p:nvPr/>
        </p:nvGrpSpPr>
        <p:grpSpPr bwMode="auto">
          <a:xfrm>
            <a:off x="1828800" y="2008188"/>
            <a:ext cx="5486400" cy="1420812"/>
            <a:chOff x="1152" y="1265"/>
            <a:chExt cx="3456" cy="895"/>
          </a:xfrm>
        </p:grpSpPr>
        <p:sp>
          <p:nvSpPr>
            <p:cNvPr id="27654" name="Rectangle 6"/>
            <p:cNvSpPr>
              <a:spLocks noChangeArrowheads="1"/>
            </p:cNvSpPr>
            <p:nvPr/>
          </p:nvSpPr>
          <p:spPr bwMode="auto">
            <a:xfrm>
              <a:off x="2880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5" name="Text Box 7"/>
            <p:cNvSpPr txBox="1">
              <a:spLocks noChangeArrowheads="1"/>
            </p:cNvSpPr>
            <p:nvPr/>
          </p:nvSpPr>
          <p:spPr bwMode="auto">
            <a:xfrm>
              <a:off x="3056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3</a:t>
              </a:r>
            </a:p>
          </p:txBody>
        </p:sp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3456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7" name="Text Box 9"/>
            <p:cNvSpPr txBox="1">
              <a:spLocks noChangeArrowheads="1"/>
            </p:cNvSpPr>
            <p:nvPr/>
          </p:nvSpPr>
          <p:spPr bwMode="auto">
            <a:xfrm>
              <a:off x="3632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4</a:t>
              </a:r>
            </a:p>
          </p:txBody>
        </p:sp>
        <p:sp>
          <p:nvSpPr>
            <p:cNvPr id="27658" name="Rectangle 10"/>
            <p:cNvSpPr>
              <a:spLocks noChangeArrowheads="1"/>
            </p:cNvSpPr>
            <p:nvPr/>
          </p:nvSpPr>
          <p:spPr bwMode="auto">
            <a:xfrm>
              <a:off x="4032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9" name="Text Box 11"/>
            <p:cNvSpPr txBox="1">
              <a:spLocks noChangeArrowheads="1"/>
            </p:cNvSpPr>
            <p:nvPr/>
          </p:nvSpPr>
          <p:spPr bwMode="auto">
            <a:xfrm>
              <a:off x="4208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5</a:t>
              </a:r>
            </a:p>
          </p:txBody>
        </p:sp>
        <p:sp>
          <p:nvSpPr>
            <p:cNvPr id="27660" name="Rectangle 12"/>
            <p:cNvSpPr>
              <a:spLocks noChangeArrowheads="1"/>
            </p:cNvSpPr>
            <p:nvPr/>
          </p:nvSpPr>
          <p:spPr bwMode="auto">
            <a:xfrm>
              <a:off x="1152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Text Box 13"/>
            <p:cNvSpPr txBox="1">
              <a:spLocks noChangeArrowheads="1"/>
            </p:cNvSpPr>
            <p:nvPr/>
          </p:nvSpPr>
          <p:spPr bwMode="auto">
            <a:xfrm>
              <a:off x="1328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0</a:t>
              </a:r>
            </a:p>
          </p:txBody>
        </p:sp>
        <p:sp>
          <p:nvSpPr>
            <p:cNvPr id="27662" name="Rectangle 14"/>
            <p:cNvSpPr>
              <a:spLocks noChangeArrowheads="1"/>
            </p:cNvSpPr>
            <p:nvPr/>
          </p:nvSpPr>
          <p:spPr bwMode="auto">
            <a:xfrm>
              <a:off x="1728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Text Box 15"/>
            <p:cNvSpPr txBox="1">
              <a:spLocks noChangeArrowheads="1"/>
            </p:cNvSpPr>
            <p:nvPr/>
          </p:nvSpPr>
          <p:spPr bwMode="auto">
            <a:xfrm>
              <a:off x="1904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1</a:t>
              </a:r>
            </a:p>
          </p:txBody>
        </p:sp>
        <p:sp>
          <p:nvSpPr>
            <p:cNvPr id="27664" name="Rectangle 16"/>
            <p:cNvSpPr>
              <a:spLocks noChangeArrowheads="1"/>
            </p:cNvSpPr>
            <p:nvPr/>
          </p:nvSpPr>
          <p:spPr bwMode="auto">
            <a:xfrm>
              <a:off x="2304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5" name="Text Box 17"/>
            <p:cNvSpPr txBox="1">
              <a:spLocks noChangeArrowheads="1"/>
            </p:cNvSpPr>
            <p:nvPr/>
          </p:nvSpPr>
          <p:spPr bwMode="auto">
            <a:xfrm>
              <a:off x="2480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2</a:t>
              </a:r>
            </a:p>
          </p:txBody>
        </p:sp>
      </p:grp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45720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5</a:t>
            </a:r>
            <a:endParaRPr lang="en-US"/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27432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2</a:t>
            </a:r>
            <a:endParaRPr lang="en-US"/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36576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4</a:t>
            </a:r>
            <a:endParaRPr lang="en-US"/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54864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6</a:t>
            </a:r>
            <a:endParaRPr lang="en-US"/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1828800" y="35814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1</a:t>
            </a:r>
            <a:endParaRPr lang="en-US"/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64008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52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/>
            <a:fld id="{1E1CE3F5-A6A7-5747-A798-C85210F04E6A}" type="slidenum">
              <a:rPr lang="en-US" sz="1400" i="0">
                <a:solidFill>
                  <a:schemeClr val="bg2"/>
                </a:solidFill>
                <a:latin typeface="Arial Narrow" charset="0"/>
                <a:ea typeface="ヒラギノ角ゴ Pro W3" charset="0"/>
              </a:rPr>
              <a:pPr algn="l"/>
              <a:t>6</a:t>
            </a:fld>
            <a:endParaRPr lang="en-US" sz="1400" i="0">
              <a:solidFill>
                <a:schemeClr val="bg2"/>
              </a:solidFill>
              <a:latin typeface="Arial Narrow" charset="0"/>
              <a:ea typeface="ヒラギノ角ゴ Pro W3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eaLnBrk="1" hangingPunct="1"/>
            <a:r>
              <a:rPr lang="en-US">
                <a:solidFill>
                  <a:srgbClr val="CC0099"/>
                </a:solidFill>
                <a:latin typeface="Calibri" charset="0"/>
              </a:rPr>
              <a:t>A Simple Sorting Strategy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Calibri" charset="0"/>
              </a:rPr>
              <a:t>How it works on   15 35 20 10 25.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rgbClr val="FF3300"/>
                </a:solidFill>
                <a:latin typeface="Calibri" charset="0"/>
              </a:rPr>
              <a:t>Portion of array already sorted in orange.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rgbClr val="0000FF"/>
                </a:solidFill>
                <a:latin typeface="Calibri" charset="0"/>
              </a:rPr>
              <a:t>Largest value in unsorted portion of array in bright blue.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Calibri" charset="0"/>
              </a:rPr>
              <a:t>                                                        15 </a:t>
            </a:r>
            <a:r>
              <a:rPr lang="en-US" sz="2400">
                <a:solidFill>
                  <a:srgbClr val="0000FF"/>
                </a:solidFill>
                <a:latin typeface="Calibri" charset="0"/>
              </a:rPr>
              <a:t>35</a:t>
            </a:r>
            <a:r>
              <a:rPr lang="en-US" sz="2400">
                <a:latin typeface="Calibri" charset="0"/>
              </a:rPr>
              <a:t> 20 10 25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Move largest of A[0..4] to A[4]:   15 20 10 </a:t>
            </a:r>
            <a:r>
              <a:rPr lang="en-US" sz="2400">
                <a:solidFill>
                  <a:srgbClr val="0000FF"/>
                </a:solidFill>
                <a:latin typeface="Calibri" charset="0"/>
              </a:rPr>
              <a:t>25</a:t>
            </a:r>
            <a:r>
              <a:rPr lang="en-US" sz="2400">
                <a:latin typeface="Calibri" charset="0"/>
              </a:rPr>
              <a:t> </a:t>
            </a:r>
            <a:r>
              <a:rPr lang="en-US" sz="2400">
                <a:solidFill>
                  <a:srgbClr val="FF3300"/>
                </a:solidFill>
                <a:latin typeface="Calibri" charset="0"/>
              </a:rPr>
              <a:t>35 </a:t>
            </a:r>
            <a:r>
              <a:rPr lang="en-US" sz="2400">
                <a:latin typeface="Calibri" charset="0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Move largest of A[0..3] to A[3]:   15 </a:t>
            </a:r>
            <a:r>
              <a:rPr lang="en-US" sz="2400">
                <a:solidFill>
                  <a:srgbClr val="0000FF"/>
                </a:solidFill>
                <a:latin typeface="Calibri" charset="0"/>
              </a:rPr>
              <a:t>20</a:t>
            </a:r>
            <a:r>
              <a:rPr lang="en-US" sz="2400">
                <a:latin typeface="Calibri" charset="0"/>
              </a:rPr>
              <a:t> 10 </a:t>
            </a:r>
            <a:r>
              <a:rPr lang="en-US" sz="2400">
                <a:solidFill>
                  <a:srgbClr val="FF3300"/>
                </a:solidFill>
                <a:latin typeface="Calibri" charset="0"/>
              </a:rPr>
              <a:t>25 35</a:t>
            </a:r>
            <a:r>
              <a:rPr lang="en-US" sz="2400">
                <a:latin typeface="Calibri" charset="0"/>
              </a:rPr>
              <a:t>  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Move largest of A[0..2] to A[2]:   </a:t>
            </a:r>
            <a:r>
              <a:rPr lang="en-US" sz="2400">
                <a:solidFill>
                  <a:srgbClr val="0000FF"/>
                </a:solidFill>
                <a:latin typeface="Calibri" charset="0"/>
              </a:rPr>
              <a:t>15</a:t>
            </a:r>
            <a:r>
              <a:rPr lang="en-US" sz="2400">
                <a:latin typeface="Calibri" charset="0"/>
              </a:rPr>
              <a:t> 10 </a:t>
            </a:r>
            <a:r>
              <a:rPr lang="en-US" sz="2400">
                <a:solidFill>
                  <a:srgbClr val="FF3300"/>
                </a:solidFill>
                <a:latin typeface="Calibri" charset="0"/>
              </a:rPr>
              <a:t>20 25 35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Move largest of A[0..1] to A[1]:   10 </a:t>
            </a:r>
            <a:r>
              <a:rPr lang="en-US" sz="2400">
                <a:solidFill>
                  <a:srgbClr val="FF3300"/>
                </a:solidFill>
                <a:latin typeface="Calibri" charset="0"/>
              </a:rPr>
              <a:t>15 20 25 35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Calibri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Calibri" charset="0"/>
              </a:rPr>
              <a:t>          </a:t>
            </a:r>
            <a:r>
              <a:rPr lang="en-US" sz="2000">
                <a:solidFill>
                  <a:schemeClr val="accent2"/>
                </a:solidFill>
                <a:latin typeface="Calibri" charset="0"/>
              </a:rPr>
              <a:t>for (last = 4; last &gt;= 1; last--)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chemeClr val="accent2"/>
                </a:solidFill>
                <a:latin typeface="Calibri" charset="0"/>
              </a:rPr>
              <a:t>        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chemeClr val="accent2"/>
                </a:solidFill>
                <a:latin typeface="Calibri" charset="0"/>
              </a:rPr>
              <a:t>              Move largest of </a:t>
            </a:r>
            <a:r>
              <a:rPr lang="en-US" sz="2000" i="1">
                <a:solidFill>
                  <a:schemeClr val="accent2"/>
                </a:solidFill>
                <a:latin typeface="Calibri" charset="0"/>
              </a:rPr>
              <a:t>A</a:t>
            </a:r>
            <a:r>
              <a:rPr lang="en-US" sz="2000">
                <a:solidFill>
                  <a:schemeClr val="accent2"/>
                </a:solidFill>
                <a:latin typeface="Calibri" charset="0"/>
              </a:rPr>
              <a:t>[0..last] to </a:t>
            </a:r>
            <a:r>
              <a:rPr lang="en-US" sz="2000" i="1">
                <a:solidFill>
                  <a:schemeClr val="accent2"/>
                </a:solidFill>
                <a:latin typeface="Calibri" charset="0"/>
              </a:rPr>
              <a:t>A</a:t>
            </a:r>
            <a:r>
              <a:rPr lang="en-US" sz="2000">
                <a:solidFill>
                  <a:schemeClr val="accent2"/>
                </a:solidFill>
                <a:latin typeface="Calibri" charset="0"/>
              </a:rPr>
              <a:t>[last]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chemeClr val="accent2"/>
                </a:solidFill>
                <a:latin typeface="Calibri" charset="0"/>
              </a:rPr>
              <a:t>  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rgbClr val="800040"/>
                </a:solidFill>
              </a:rPr>
              <a:t>Insertion Sort</a:t>
            </a:r>
            <a:endParaRPr lang="en-US"/>
          </a:p>
        </p:txBody>
      </p:sp>
      <p:grpSp>
        <p:nvGrpSpPr>
          <p:cNvPr id="28677" name="Group 5"/>
          <p:cNvGrpSpPr>
            <a:grpSpLocks/>
          </p:cNvGrpSpPr>
          <p:nvPr/>
        </p:nvGrpSpPr>
        <p:grpSpPr bwMode="auto">
          <a:xfrm>
            <a:off x="1828800" y="2008188"/>
            <a:ext cx="5486400" cy="1420812"/>
            <a:chOff x="1152" y="1265"/>
            <a:chExt cx="3456" cy="895"/>
          </a:xfrm>
        </p:grpSpPr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2880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9" name="Text Box 7"/>
            <p:cNvSpPr txBox="1">
              <a:spLocks noChangeArrowheads="1"/>
            </p:cNvSpPr>
            <p:nvPr/>
          </p:nvSpPr>
          <p:spPr bwMode="auto">
            <a:xfrm>
              <a:off x="3056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3</a:t>
              </a:r>
            </a:p>
          </p:txBody>
        </p:sp>
        <p:sp>
          <p:nvSpPr>
            <p:cNvPr id="28680" name="Rectangle 8"/>
            <p:cNvSpPr>
              <a:spLocks noChangeArrowheads="1"/>
            </p:cNvSpPr>
            <p:nvPr/>
          </p:nvSpPr>
          <p:spPr bwMode="auto">
            <a:xfrm>
              <a:off x="3456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Text Box 9"/>
            <p:cNvSpPr txBox="1">
              <a:spLocks noChangeArrowheads="1"/>
            </p:cNvSpPr>
            <p:nvPr/>
          </p:nvSpPr>
          <p:spPr bwMode="auto">
            <a:xfrm>
              <a:off x="3632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4</a:t>
              </a:r>
            </a:p>
          </p:txBody>
        </p:sp>
        <p:sp>
          <p:nvSpPr>
            <p:cNvPr id="28682" name="Rectangle 10"/>
            <p:cNvSpPr>
              <a:spLocks noChangeArrowheads="1"/>
            </p:cNvSpPr>
            <p:nvPr/>
          </p:nvSpPr>
          <p:spPr bwMode="auto">
            <a:xfrm>
              <a:off x="4032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Text Box 11"/>
            <p:cNvSpPr txBox="1">
              <a:spLocks noChangeArrowheads="1"/>
            </p:cNvSpPr>
            <p:nvPr/>
          </p:nvSpPr>
          <p:spPr bwMode="auto">
            <a:xfrm>
              <a:off x="4208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5</a:t>
              </a:r>
            </a:p>
          </p:txBody>
        </p:sp>
        <p:sp>
          <p:nvSpPr>
            <p:cNvPr id="28684" name="Rectangle 12"/>
            <p:cNvSpPr>
              <a:spLocks noChangeArrowheads="1"/>
            </p:cNvSpPr>
            <p:nvPr/>
          </p:nvSpPr>
          <p:spPr bwMode="auto">
            <a:xfrm>
              <a:off x="1152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Text Box 13"/>
            <p:cNvSpPr txBox="1">
              <a:spLocks noChangeArrowheads="1"/>
            </p:cNvSpPr>
            <p:nvPr/>
          </p:nvSpPr>
          <p:spPr bwMode="auto">
            <a:xfrm>
              <a:off x="1328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0</a:t>
              </a:r>
            </a:p>
          </p:txBody>
        </p:sp>
        <p:sp>
          <p:nvSpPr>
            <p:cNvPr id="28686" name="Rectangle 14"/>
            <p:cNvSpPr>
              <a:spLocks noChangeArrowheads="1"/>
            </p:cNvSpPr>
            <p:nvPr/>
          </p:nvSpPr>
          <p:spPr bwMode="auto">
            <a:xfrm>
              <a:off x="1728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7" name="Text Box 15"/>
            <p:cNvSpPr txBox="1">
              <a:spLocks noChangeArrowheads="1"/>
            </p:cNvSpPr>
            <p:nvPr/>
          </p:nvSpPr>
          <p:spPr bwMode="auto">
            <a:xfrm>
              <a:off x="1904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1</a:t>
              </a:r>
            </a:p>
          </p:txBody>
        </p:sp>
        <p:sp>
          <p:nvSpPr>
            <p:cNvPr id="28688" name="Rectangle 16"/>
            <p:cNvSpPr>
              <a:spLocks noChangeArrowheads="1"/>
            </p:cNvSpPr>
            <p:nvPr/>
          </p:nvSpPr>
          <p:spPr bwMode="auto">
            <a:xfrm>
              <a:off x="2304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9" name="Text Box 17"/>
            <p:cNvSpPr txBox="1">
              <a:spLocks noChangeArrowheads="1"/>
            </p:cNvSpPr>
            <p:nvPr/>
          </p:nvSpPr>
          <p:spPr bwMode="auto">
            <a:xfrm>
              <a:off x="2480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2</a:t>
              </a:r>
            </a:p>
          </p:txBody>
        </p:sp>
      </p:grp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4572000" y="2514600"/>
            <a:ext cx="914400" cy="914400"/>
          </a:xfrm>
          <a:prstGeom prst="rect">
            <a:avLst/>
          </a:prstGeom>
          <a:solidFill>
            <a:srgbClr val="40008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5</a:t>
            </a:r>
            <a:endParaRPr lang="en-US"/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2743200" y="2514600"/>
            <a:ext cx="914400" cy="914400"/>
          </a:xfrm>
          <a:prstGeom prst="rect">
            <a:avLst/>
          </a:prstGeom>
          <a:solidFill>
            <a:srgbClr val="40008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2</a:t>
            </a:r>
            <a:endParaRPr lang="en-US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3657600" y="2514600"/>
            <a:ext cx="914400" cy="914400"/>
          </a:xfrm>
          <a:prstGeom prst="rect">
            <a:avLst/>
          </a:prstGeom>
          <a:solidFill>
            <a:srgbClr val="40008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4</a:t>
            </a:r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5486400" y="2514600"/>
            <a:ext cx="914400" cy="914400"/>
          </a:xfrm>
          <a:prstGeom prst="rect">
            <a:avLst/>
          </a:prstGeom>
          <a:solidFill>
            <a:srgbClr val="40008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6</a:t>
            </a:r>
            <a:endParaRPr lang="en-US"/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1828800" y="2514600"/>
            <a:ext cx="914400" cy="914400"/>
          </a:xfrm>
          <a:prstGeom prst="rect">
            <a:avLst/>
          </a:prstGeom>
          <a:solidFill>
            <a:srgbClr val="40008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1</a:t>
            </a:r>
            <a:endParaRPr lang="en-US"/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64008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675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rgbClr val="800040"/>
                </a:solidFill>
              </a:rPr>
              <a:t>Insertion Sort</a:t>
            </a:r>
            <a:endParaRPr lang="en-US"/>
          </a:p>
        </p:txBody>
      </p:sp>
      <p:grpSp>
        <p:nvGrpSpPr>
          <p:cNvPr id="37893" name="Group 5"/>
          <p:cNvGrpSpPr>
            <a:grpSpLocks/>
          </p:cNvGrpSpPr>
          <p:nvPr/>
        </p:nvGrpSpPr>
        <p:grpSpPr bwMode="auto">
          <a:xfrm>
            <a:off x="1828800" y="2008188"/>
            <a:ext cx="5486400" cy="1420812"/>
            <a:chOff x="1152" y="1265"/>
            <a:chExt cx="3456" cy="895"/>
          </a:xfrm>
        </p:grpSpPr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2880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5" name="Text Box 7"/>
            <p:cNvSpPr txBox="1">
              <a:spLocks noChangeArrowheads="1"/>
            </p:cNvSpPr>
            <p:nvPr/>
          </p:nvSpPr>
          <p:spPr bwMode="auto">
            <a:xfrm>
              <a:off x="3056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3</a:t>
              </a:r>
            </a:p>
          </p:txBody>
        </p:sp>
        <p:sp>
          <p:nvSpPr>
            <p:cNvPr id="37896" name="Rectangle 8"/>
            <p:cNvSpPr>
              <a:spLocks noChangeArrowheads="1"/>
            </p:cNvSpPr>
            <p:nvPr/>
          </p:nvSpPr>
          <p:spPr bwMode="auto">
            <a:xfrm>
              <a:off x="3456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7" name="Text Box 9"/>
            <p:cNvSpPr txBox="1">
              <a:spLocks noChangeArrowheads="1"/>
            </p:cNvSpPr>
            <p:nvPr/>
          </p:nvSpPr>
          <p:spPr bwMode="auto">
            <a:xfrm>
              <a:off x="3632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4</a:t>
              </a:r>
            </a:p>
          </p:txBody>
        </p:sp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4032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9" name="Text Box 11"/>
            <p:cNvSpPr txBox="1">
              <a:spLocks noChangeArrowheads="1"/>
            </p:cNvSpPr>
            <p:nvPr/>
          </p:nvSpPr>
          <p:spPr bwMode="auto">
            <a:xfrm>
              <a:off x="4208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5</a:t>
              </a:r>
            </a:p>
          </p:txBody>
        </p:sp>
        <p:sp>
          <p:nvSpPr>
            <p:cNvPr id="37900" name="Rectangle 12"/>
            <p:cNvSpPr>
              <a:spLocks noChangeArrowheads="1"/>
            </p:cNvSpPr>
            <p:nvPr/>
          </p:nvSpPr>
          <p:spPr bwMode="auto">
            <a:xfrm>
              <a:off x="1152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1" name="Text Box 13"/>
            <p:cNvSpPr txBox="1">
              <a:spLocks noChangeArrowheads="1"/>
            </p:cNvSpPr>
            <p:nvPr/>
          </p:nvSpPr>
          <p:spPr bwMode="auto">
            <a:xfrm>
              <a:off x="1328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0</a:t>
              </a:r>
            </a:p>
          </p:txBody>
        </p:sp>
        <p:sp>
          <p:nvSpPr>
            <p:cNvPr id="37902" name="Rectangle 14"/>
            <p:cNvSpPr>
              <a:spLocks noChangeArrowheads="1"/>
            </p:cNvSpPr>
            <p:nvPr/>
          </p:nvSpPr>
          <p:spPr bwMode="auto">
            <a:xfrm>
              <a:off x="1728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Text Box 15"/>
            <p:cNvSpPr txBox="1">
              <a:spLocks noChangeArrowheads="1"/>
            </p:cNvSpPr>
            <p:nvPr/>
          </p:nvSpPr>
          <p:spPr bwMode="auto">
            <a:xfrm>
              <a:off x="1904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1</a:t>
              </a:r>
            </a:p>
          </p:txBody>
        </p:sp>
        <p:sp>
          <p:nvSpPr>
            <p:cNvPr id="37904" name="Rectangle 16"/>
            <p:cNvSpPr>
              <a:spLocks noChangeArrowheads="1"/>
            </p:cNvSpPr>
            <p:nvPr/>
          </p:nvSpPr>
          <p:spPr bwMode="auto">
            <a:xfrm>
              <a:off x="2304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5" name="Text Box 17"/>
            <p:cNvSpPr txBox="1">
              <a:spLocks noChangeArrowheads="1"/>
            </p:cNvSpPr>
            <p:nvPr/>
          </p:nvSpPr>
          <p:spPr bwMode="auto">
            <a:xfrm>
              <a:off x="2480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2</a:t>
              </a:r>
            </a:p>
          </p:txBody>
        </p:sp>
      </p:grp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45720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5</a:t>
            </a:r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27432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2</a:t>
            </a:r>
            <a:endParaRPr lang="en-US"/>
          </a:p>
        </p:txBody>
      </p: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36576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4</a:t>
            </a:r>
            <a:endParaRPr lang="en-US"/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54864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6</a:t>
            </a:r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18288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1</a:t>
            </a:r>
            <a:endParaRPr lang="en-US"/>
          </a:p>
        </p:txBody>
      </p:sp>
      <p:sp>
        <p:nvSpPr>
          <p:cNvPr id="37911" name="Rectangle 23"/>
          <p:cNvSpPr>
            <a:spLocks noChangeArrowheads="1"/>
          </p:cNvSpPr>
          <p:nvPr/>
        </p:nvSpPr>
        <p:spPr bwMode="auto">
          <a:xfrm>
            <a:off x="6400800" y="35814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50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rgbClr val="800040"/>
                </a:solidFill>
              </a:rPr>
              <a:t>Insertion Sort</a:t>
            </a:r>
            <a:endParaRPr lang="en-US"/>
          </a:p>
        </p:txBody>
      </p:sp>
      <p:grpSp>
        <p:nvGrpSpPr>
          <p:cNvPr id="38917" name="Group 5"/>
          <p:cNvGrpSpPr>
            <a:grpSpLocks/>
          </p:cNvGrpSpPr>
          <p:nvPr/>
        </p:nvGrpSpPr>
        <p:grpSpPr bwMode="auto">
          <a:xfrm>
            <a:off x="1828800" y="2008188"/>
            <a:ext cx="5486400" cy="1420812"/>
            <a:chOff x="1152" y="1265"/>
            <a:chExt cx="3456" cy="895"/>
          </a:xfrm>
        </p:grpSpPr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880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9" name="Text Box 7"/>
            <p:cNvSpPr txBox="1">
              <a:spLocks noChangeArrowheads="1"/>
            </p:cNvSpPr>
            <p:nvPr/>
          </p:nvSpPr>
          <p:spPr bwMode="auto">
            <a:xfrm>
              <a:off x="3056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3</a:t>
              </a: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6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1" name="Text Box 9"/>
            <p:cNvSpPr txBox="1">
              <a:spLocks noChangeArrowheads="1"/>
            </p:cNvSpPr>
            <p:nvPr/>
          </p:nvSpPr>
          <p:spPr bwMode="auto">
            <a:xfrm>
              <a:off x="3632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4</a:t>
              </a: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4032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3" name="Text Box 11"/>
            <p:cNvSpPr txBox="1">
              <a:spLocks noChangeArrowheads="1"/>
            </p:cNvSpPr>
            <p:nvPr/>
          </p:nvSpPr>
          <p:spPr bwMode="auto">
            <a:xfrm>
              <a:off x="4208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5</a:t>
              </a: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1152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5" name="Text Box 13"/>
            <p:cNvSpPr txBox="1">
              <a:spLocks noChangeArrowheads="1"/>
            </p:cNvSpPr>
            <p:nvPr/>
          </p:nvSpPr>
          <p:spPr bwMode="auto">
            <a:xfrm>
              <a:off x="1328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0</a:t>
              </a:r>
            </a:p>
          </p:txBody>
        </p:sp>
        <p:sp>
          <p:nvSpPr>
            <p:cNvPr id="38926" name="Rectangle 14"/>
            <p:cNvSpPr>
              <a:spLocks noChangeArrowheads="1"/>
            </p:cNvSpPr>
            <p:nvPr/>
          </p:nvSpPr>
          <p:spPr bwMode="auto">
            <a:xfrm>
              <a:off x="1728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7" name="Text Box 15"/>
            <p:cNvSpPr txBox="1">
              <a:spLocks noChangeArrowheads="1"/>
            </p:cNvSpPr>
            <p:nvPr/>
          </p:nvSpPr>
          <p:spPr bwMode="auto">
            <a:xfrm>
              <a:off x="1904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1</a:t>
              </a:r>
            </a:p>
          </p:txBody>
        </p:sp>
        <p:sp>
          <p:nvSpPr>
            <p:cNvPr id="38928" name="Rectangle 16"/>
            <p:cNvSpPr>
              <a:spLocks noChangeArrowheads="1"/>
            </p:cNvSpPr>
            <p:nvPr/>
          </p:nvSpPr>
          <p:spPr bwMode="auto">
            <a:xfrm>
              <a:off x="2304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9" name="Text Box 17"/>
            <p:cNvSpPr txBox="1">
              <a:spLocks noChangeArrowheads="1"/>
            </p:cNvSpPr>
            <p:nvPr/>
          </p:nvSpPr>
          <p:spPr bwMode="auto">
            <a:xfrm>
              <a:off x="2480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2</a:t>
              </a:r>
            </a:p>
          </p:txBody>
        </p:sp>
      </p:grp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45720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5</a:t>
            </a:r>
            <a:endParaRPr lang="en-US"/>
          </a:p>
        </p:txBody>
      </p:sp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27432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2</a:t>
            </a:r>
            <a:endParaRPr lang="en-US"/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36576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4</a:t>
            </a:r>
            <a:endParaRPr lang="en-US"/>
          </a:p>
        </p:txBody>
      </p:sp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64008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6</a:t>
            </a:r>
            <a:endParaRPr lang="en-US"/>
          </a:p>
        </p:txBody>
      </p:sp>
      <p:sp>
        <p:nvSpPr>
          <p:cNvPr id="38934" name="Rectangle 22"/>
          <p:cNvSpPr>
            <a:spLocks noChangeArrowheads="1"/>
          </p:cNvSpPr>
          <p:nvPr/>
        </p:nvSpPr>
        <p:spPr bwMode="auto">
          <a:xfrm>
            <a:off x="18288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1</a:t>
            </a:r>
            <a:endParaRPr lang="en-US"/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5486400" y="35814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388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rgbClr val="800040"/>
                </a:solidFill>
              </a:rPr>
              <a:t>Insertion Sort</a:t>
            </a:r>
            <a:endParaRPr lang="en-US"/>
          </a:p>
        </p:txBody>
      </p:sp>
      <p:grpSp>
        <p:nvGrpSpPr>
          <p:cNvPr id="39941" name="Group 5"/>
          <p:cNvGrpSpPr>
            <a:grpSpLocks/>
          </p:cNvGrpSpPr>
          <p:nvPr/>
        </p:nvGrpSpPr>
        <p:grpSpPr bwMode="auto">
          <a:xfrm>
            <a:off x="1828800" y="2008188"/>
            <a:ext cx="5486400" cy="1420812"/>
            <a:chOff x="1152" y="1265"/>
            <a:chExt cx="3456" cy="895"/>
          </a:xfrm>
        </p:grpSpPr>
        <p:sp>
          <p:nvSpPr>
            <p:cNvPr id="39942" name="Rectangle 6"/>
            <p:cNvSpPr>
              <a:spLocks noChangeArrowheads="1"/>
            </p:cNvSpPr>
            <p:nvPr/>
          </p:nvSpPr>
          <p:spPr bwMode="auto">
            <a:xfrm>
              <a:off x="2880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3" name="Text Box 7"/>
            <p:cNvSpPr txBox="1">
              <a:spLocks noChangeArrowheads="1"/>
            </p:cNvSpPr>
            <p:nvPr/>
          </p:nvSpPr>
          <p:spPr bwMode="auto">
            <a:xfrm>
              <a:off x="3056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3</a:t>
              </a:r>
            </a:p>
          </p:txBody>
        </p:sp>
        <p:sp>
          <p:nvSpPr>
            <p:cNvPr id="39944" name="Rectangle 8"/>
            <p:cNvSpPr>
              <a:spLocks noChangeArrowheads="1"/>
            </p:cNvSpPr>
            <p:nvPr/>
          </p:nvSpPr>
          <p:spPr bwMode="auto">
            <a:xfrm>
              <a:off x="3456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5" name="Text Box 9"/>
            <p:cNvSpPr txBox="1">
              <a:spLocks noChangeArrowheads="1"/>
            </p:cNvSpPr>
            <p:nvPr/>
          </p:nvSpPr>
          <p:spPr bwMode="auto">
            <a:xfrm>
              <a:off x="3632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4</a:t>
              </a:r>
            </a:p>
          </p:txBody>
        </p:sp>
        <p:sp>
          <p:nvSpPr>
            <p:cNvPr id="39946" name="Rectangle 10"/>
            <p:cNvSpPr>
              <a:spLocks noChangeArrowheads="1"/>
            </p:cNvSpPr>
            <p:nvPr/>
          </p:nvSpPr>
          <p:spPr bwMode="auto">
            <a:xfrm>
              <a:off x="4032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7" name="Text Box 11"/>
            <p:cNvSpPr txBox="1">
              <a:spLocks noChangeArrowheads="1"/>
            </p:cNvSpPr>
            <p:nvPr/>
          </p:nvSpPr>
          <p:spPr bwMode="auto">
            <a:xfrm>
              <a:off x="4208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5</a:t>
              </a:r>
            </a:p>
          </p:txBody>
        </p:sp>
        <p:sp>
          <p:nvSpPr>
            <p:cNvPr id="39948" name="Rectangle 12"/>
            <p:cNvSpPr>
              <a:spLocks noChangeArrowheads="1"/>
            </p:cNvSpPr>
            <p:nvPr/>
          </p:nvSpPr>
          <p:spPr bwMode="auto">
            <a:xfrm>
              <a:off x="1152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9" name="Text Box 13"/>
            <p:cNvSpPr txBox="1">
              <a:spLocks noChangeArrowheads="1"/>
            </p:cNvSpPr>
            <p:nvPr/>
          </p:nvSpPr>
          <p:spPr bwMode="auto">
            <a:xfrm>
              <a:off x="1328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0</a:t>
              </a:r>
            </a:p>
          </p:txBody>
        </p:sp>
        <p:sp>
          <p:nvSpPr>
            <p:cNvPr id="39950" name="Rectangle 14"/>
            <p:cNvSpPr>
              <a:spLocks noChangeArrowheads="1"/>
            </p:cNvSpPr>
            <p:nvPr/>
          </p:nvSpPr>
          <p:spPr bwMode="auto">
            <a:xfrm>
              <a:off x="1728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1" name="Text Box 15"/>
            <p:cNvSpPr txBox="1">
              <a:spLocks noChangeArrowheads="1"/>
            </p:cNvSpPr>
            <p:nvPr/>
          </p:nvSpPr>
          <p:spPr bwMode="auto">
            <a:xfrm>
              <a:off x="1904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1</a:t>
              </a:r>
            </a:p>
          </p:txBody>
        </p:sp>
        <p:sp>
          <p:nvSpPr>
            <p:cNvPr id="39952" name="Rectangle 16"/>
            <p:cNvSpPr>
              <a:spLocks noChangeArrowheads="1"/>
            </p:cNvSpPr>
            <p:nvPr/>
          </p:nvSpPr>
          <p:spPr bwMode="auto">
            <a:xfrm>
              <a:off x="2304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3" name="Text Box 17"/>
            <p:cNvSpPr txBox="1">
              <a:spLocks noChangeArrowheads="1"/>
            </p:cNvSpPr>
            <p:nvPr/>
          </p:nvSpPr>
          <p:spPr bwMode="auto">
            <a:xfrm>
              <a:off x="2480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2</a:t>
              </a:r>
            </a:p>
          </p:txBody>
        </p:sp>
      </p:grp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54864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5</a:t>
            </a:r>
            <a:endParaRPr lang="en-US"/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27432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2</a:t>
            </a:r>
            <a:endParaRPr lang="en-US"/>
          </a:p>
        </p:txBody>
      </p:sp>
      <p:sp>
        <p:nvSpPr>
          <p:cNvPr id="39956" name="Rectangle 20"/>
          <p:cNvSpPr>
            <a:spLocks noChangeArrowheads="1"/>
          </p:cNvSpPr>
          <p:nvPr/>
        </p:nvSpPr>
        <p:spPr bwMode="auto">
          <a:xfrm>
            <a:off x="36576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4</a:t>
            </a:r>
            <a:endParaRPr lang="en-US"/>
          </a:p>
        </p:txBody>
      </p:sp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64008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6</a:t>
            </a:r>
            <a:endParaRPr lang="en-US"/>
          </a:p>
        </p:txBody>
      </p:sp>
      <p:sp>
        <p:nvSpPr>
          <p:cNvPr id="39958" name="Rectangle 22"/>
          <p:cNvSpPr>
            <a:spLocks noChangeArrowheads="1"/>
          </p:cNvSpPr>
          <p:nvPr/>
        </p:nvSpPr>
        <p:spPr bwMode="auto">
          <a:xfrm>
            <a:off x="18288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1</a:t>
            </a:r>
            <a:endParaRPr lang="en-US"/>
          </a:p>
        </p:txBody>
      </p:sp>
      <p:sp>
        <p:nvSpPr>
          <p:cNvPr id="39959" name="Rectangle 23"/>
          <p:cNvSpPr>
            <a:spLocks noChangeArrowheads="1"/>
          </p:cNvSpPr>
          <p:nvPr/>
        </p:nvSpPr>
        <p:spPr bwMode="auto">
          <a:xfrm>
            <a:off x="4572000" y="35814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356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rgbClr val="800040"/>
                </a:solidFill>
              </a:rPr>
              <a:t>Insertion Sort</a:t>
            </a:r>
            <a:endParaRPr lang="en-US"/>
          </a:p>
        </p:txBody>
      </p:sp>
      <p:grpSp>
        <p:nvGrpSpPr>
          <p:cNvPr id="40965" name="Group 5"/>
          <p:cNvGrpSpPr>
            <a:grpSpLocks/>
          </p:cNvGrpSpPr>
          <p:nvPr/>
        </p:nvGrpSpPr>
        <p:grpSpPr bwMode="auto">
          <a:xfrm>
            <a:off x="1828800" y="2008188"/>
            <a:ext cx="5486400" cy="1420812"/>
            <a:chOff x="1152" y="1265"/>
            <a:chExt cx="3456" cy="895"/>
          </a:xfrm>
        </p:grpSpPr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2880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Text Box 7"/>
            <p:cNvSpPr txBox="1">
              <a:spLocks noChangeArrowheads="1"/>
            </p:cNvSpPr>
            <p:nvPr/>
          </p:nvSpPr>
          <p:spPr bwMode="auto">
            <a:xfrm>
              <a:off x="3056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3</a:t>
              </a:r>
            </a:p>
          </p:txBody>
        </p:sp>
        <p:sp>
          <p:nvSpPr>
            <p:cNvPr id="40968" name="Rectangle 8"/>
            <p:cNvSpPr>
              <a:spLocks noChangeArrowheads="1"/>
            </p:cNvSpPr>
            <p:nvPr/>
          </p:nvSpPr>
          <p:spPr bwMode="auto">
            <a:xfrm>
              <a:off x="3456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3632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4</a:t>
              </a:r>
            </a:p>
          </p:txBody>
        </p:sp>
        <p:sp>
          <p:nvSpPr>
            <p:cNvPr id="40970" name="Rectangle 10"/>
            <p:cNvSpPr>
              <a:spLocks noChangeArrowheads="1"/>
            </p:cNvSpPr>
            <p:nvPr/>
          </p:nvSpPr>
          <p:spPr bwMode="auto">
            <a:xfrm>
              <a:off x="4032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Text Box 11"/>
            <p:cNvSpPr txBox="1">
              <a:spLocks noChangeArrowheads="1"/>
            </p:cNvSpPr>
            <p:nvPr/>
          </p:nvSpPr>
          <p:spPr bwMode="auto">
            <a:xfrm>
              <a:off x="4208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5</a:t>
              </a:r>
            </a:p>
          </p:txBody>
        </p:sp>
        <p:sp>
          <p:nvSpPr>
            <p:cNvPr id="40972" name="Rectangle 12"/>
            <p:cNvSpPr>
              <a:spLocks noChangeArrowheads="1"/>
            </p:cNvSpPr>
            <p:nvPr/>
          </p:nvSpPr>
          <p:spPr bwMode="auto">
            <a:xfrm>
              <a:off x="1152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3" name="Text Box 13"/>
            <p:cNvSpPr txBox="1">
              <a:spLocks noChangeArrowheads="1"/>
            </p:cNvSpPr>
            <p:nvPr/>
          </p:nvSpPr>
          <p:spPr bwMode="auto">
            <a:xfrm>
              <a:off x="1328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0</a:t>
              </a:r>
            </a:p>
          </p:txBody>
        </p:sp>
        <p:sp>
          <p:nvSpPr>
            <p:cNvPr id="40974" name="Rectangle 14"/>
            <p:cNvSpPr>
              <a:spLocks noChangeArrowheads="1"/>
            </p:cNvSpPr>
            <p:nvPr/>
          </p:nvSpPr>
          <p:spPr bwMode="auto">
            <a:xfrm>
              <a:off x="1728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5" name="Text Box 15"/>
            <p:cNvSpPr txBox="1">
              <a:spLocks noChangeArrowheads="1"/>
            </p:cNvSpPr>
            <p:nvPr/>
          </p:nvSpPr>
          <p:spPr bwMode="auto">
            <a:xfrm>
              <a:off x="1904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1</a:t>
              </a:r>
            </a:p>
          </p:txBody>
        </p:sp>
        <p:sp>
          <p:nvSpPr>
            <p:cNvPr id="40976" name="Rectangle 16"/>
            <p:cNvSpPr>
              <a:spLocks noChangeArrowheads="1"/>
            </p:cNvSpPr>
            <p:nvPr/>
          </p:nvSpPr>
          <p:spPr bwMode="auto">
            <a:xfrm>
              <a:off x="2304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7" name="Text Box 17"/>
            <p:cNvSpPr txBox="1">
              <a:spLocks noChangeArrowheads="1"/>
            </p:cNvSpPr>
            <p:nvPr/>
          </p:nvSpPr>
          <p:spPr bwMode="auto">
            <a:xfrm>
              <a:off x="2480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2</a:t>
              </a:r>
            </a:p>
          </p:txBody>
        </p:sp>
      </p:grpSp>
      <p:sp>
        <p:nvSpPr>
          <p:cNvPr id="40978" name="Rectangle 18"/>
          <p:cNvSpPr>
            <a:spLocks noChangeArrowheads="1"/>
          </p:cNvSpPr>
          <p:nvPr/>
        </p:nvSpPr>
        <p:spPr bwMode="auto">
          <a:xfrm>
            <a:off x="54864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5</a:t>
            </a:r>
            <a:endParaRPr lang="en-US"/>
          </a:p>
        </p:txBody>
      </p:sp>
      <p:sp>
        <p:nvSpPr>
          <p:cNvPr id="40979" name="Rectangle 19"/>
          <p:cNvSpPr>
            <a:spLocks noChangeArrowheads="1"/>
          </p:cNvSpPr>
          <p:nvPr/>
        </p:nvSpPr>
        <p:spPr bwMode="auto">
          <a:xfrm>
            <a:off x="27432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2</a:t>
            </a:r>
            <a:endParaRPr lang="en-US"/>
          </a:p>
        </p:txBody>
      </p:sp>
      <p:sp>
        <p:nvSpPr>
          <p:cNvPr id="40980" name="Rectangle 20"/>
          <p:cNvSpPr>
            <a:spLocks noChangeArrowheads="1"/>
          </p:cNvSpPr>
          <p:nvPr/>
        </p:nvSpPr>
        <p:spPr bwMode="auto">
          <a:xfrm>
            <a:off x="45720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4</a:t>
            </a:r>
            <a:endParaRPr lang="en-US"/>
          </a:p>
        </p:txBody>
      </p:sp>
      <p:sp>
        <p:nvSpPr>
          <p:cNvPr id="40981" name="Rectangle 21"/>
          <p:cNvSpPr>
            <a:spLocks noChangeArrowheads="1"/>
          </p:cNvSpPr>
          <p:nvPr/>
        </p:nvSpPr>
        <p:spPr bwMode="auto">
          <a:xfrm>
            <a:off x="64008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6</a:t>
            </a:r>
            <a:endParaRPr lang="en-US"/>
          </a:p>
        </p:txBody>
      </p:sp>
      <p:sp>
        <p:nvSpPr>
          <p:cNvPr id="40982" name="Rectangle 22"/>
          <p:cNvSpPr>
            <a:spLocks noChangeArrowheads="1"/>
          </p:cNvSpPr>
          <p:nvPr/>
        </p:nvSpPr>
        <p:spPr bwMode="auto">
          <a:xfrm>
            <a:off x="1828800" y="25146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1</a:t>
            </a:r>
            <a:endParaRPr lang="en-US"/>
          </a:p>
        </p:txBody>
      </p:sp>
      <p:sp>
        <p:nvSpPr>
          <p:cNvPr id="40983" name="Rectangle 23"/>
          <p:cNvSpPr>
            <a:spLocks noChangeArrowheads="1"/>
          </p:cNvSpPr>
          <p:nvPr/>
        </p:nvSpPr>
        <p:spPr bwMode="auto">
          <a:xfrm>
            <a:off x="3657600" y="3581400"/>
            <a:ext cx="914400" cy="914400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123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rgbClr val="800040"/>
                </a:solidFill>
              </a:rPr>
              <a:t>Insertion Sort</a:t>
            </a:r>
            <a:endParaRPr lang="en-US"/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1828800" y="2008188"/>
            <a:ext cx="5486400" cy="1420812"/>
            <a:chOff x="1152" y="1265"/>
            <a:chExt cx="3456" cy="895"/>
          </a:xfrm>
        </p:grpSpPr>
        <p:sp>
          <p:nvSpPr>
            <p:cNvPr id="41990" name="Rectangle 6"/>
            <p:cNvSpPr>
              <a:spLocks noChangeArrowheads="1"/>
            </p:cNvSpPr>
            <p:nvPr/>
          </p:nvSpPr>
          <p:spPr bwMode="auto">
            <a:xfrm>
              <a:off x="2880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1" name="Text Box 7"/>
            <p:cNvSpPr txBox="1">
              <a:spLocks noChangeArrowheads="1"/>
            </p:cNvSpPr>
            <p:nvPr/>
          </p:nvSpPr>
          <p:spPr bwMode="auto">
            <a:xfrm>
              <a:off x="3056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3</a:t>
              </a:r>
            </a:p>
          </p:txBody>
        </p:sp>
        <p:sp>
          <p:nvSpPr>
            <p:cNvPr id="41992" name="Rectangle 8"/>
            <p:cNvSpPr>
              <a:spLocks noChangeArrowheads="1"/>
            </p:cNvSpPr>
            <p:nvPr/>
          </p:nvSpPr>
          <p:spPr bwMode="auto">
            <a:xfrm>
              <a:off x="3456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Text Box 9"/>
            <p:cNvSpPr txBox="1">
              <a:spLocks noChangeArrowheads="1"/>
            </p:cNvSpPr>
            <p:nvPr/>
          </p:nvSpPr>
          <p:spPr bwMode="auto">
            <a:xfrm>
              <a:off x="3632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4</a:t>
              </a:r>
            </a:p>
          </p:txBody>
        </p:sp>
        <p:sp>
          <p:nvSpPr>
            <p:cNvPr id="41994" name="Rectangle 10"/>
            <p:cNvSpPr>
              <a:spLocks noChangeArrowheads="1"/>
            </p:cNvSpPr>
            <p:nvPr/>
          </p:nvSpPr>
          <p:spPr bwMode="auto">
            <a:xfrm>
              <a:off x="4032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5" name="Text Box 11"/>
            <p:cNvSpPr txBox="1">
              <a:spLocks noChangeArrowheads="1"/>
            </p:cNvSpPr>
            <p:nvPr/>
          </p:nvSpPr>
          <p:spPr bwMode="auto">
            <a:xfrm>
              <a:off x="4208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5</a:t>
              </a:r>
            </a:p>
          </p:txBody>
        </p:sp>
        <p:sp>
          <p:nvSpPr>
            <p:cNvPr id="41996" name="Rectangle 12"/>
            <p:cNvSpPr>
              <a:spLocks noChangeArrowheads="1"/>
            </p:cNvSpPr>
            <p:nvPr/>
          </p:nvSpPr>
          <p:spPr bwMode="auto">
            <a:xfrm>
              <a:off x="1152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7" name="Text Box 13"/>
            <p:cNvSpPr txBox="1">
              <a:spLocks noChangeArrowheads="1"/>
            </p:cNvSpPr>
            <p:nvPr/>
          </p:nvSpPr>
          <p:spPr bwMode="auto">
            <a:xfrm>
              <a:off x="1328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0</a:t>
              </a:r>
            </a:p>
          </p:txBody>
        </p:sp>
        <p:sp>
          <p:nvSpPr>
            <p:cNvPr id="41998" name="Rectangle 14"/>
            <p:cNvSpPr>
              <a:spLocks noChangeArrowheads="1"/>
            </p:cNvSpPr>
            <p:nvPr/>
          </p:nvSpPr>
          <p:spPr bwMode="auto">
            <a:xfrm>
              <a:off x="1728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9" name="Text Box 15"/>
            <p:cNvSpPr txBox="1">
              <a:spLocks noChangeArrowheads="1"/>
            </p:cNvSpPr>
            <p:nvPr/>
          </p:nvSpPr>
          <p:spPr bwMode="auto">
            <a:xfrm>
              <a:off x="1904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1</a:t>
              </a:r>
            </a:p>
          </p:txBody>
        </p:sp>
        <p:sp>
          <p:nvSpPr>
            <p:cNvPr id="42000" name="Rectangle 16"/>
            <p:cNvSpPr>
              <a:spLocks noChangeArrowheads="1"/>
            </p:cNvSpPr>
            <p:nvPr/>
          </p:nvSpPr>
          <p:spPr bwMode="auto">
            <a:xfrm>
              <a:off x="2304" y="158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1" name="Text Box 17"/>
            <p:cNvSpPr txBox="1">
              <a:spLocks noChangeArrowheads="1"/>
            </p:cNvSpPr>
            <p:nvPr/>
          </p:nvSpPr>
          <p:spPr bwMode="auto">
            <a:xfrm>
              <a:off x="2480" y="12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2</a:t>
              </a:r>
            </a:p>
          </p:txBody>
        </p:sp>
      </p:grp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5486400" y="2514600"/>
            <a:ext cx="914400" cy="914400"/>
          </a:xfrm>
          <a:prstGeom prst="rect">
            <a:avLst/>
          </a:prstGeom>
          <a:solidFill>
            <a:srgbClr val="40008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5</a:t>
            </a:r>
            <a:endParaRPr lang="en-US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2743200" y="2514600"/>
            <a:ext cx="914400" cy="914400"/>
          </a:xfrm>
          <a:prstGeom prst="rect">
            <a:avLst/>
          </a:prstGeom>
          <a:solidFill>
            <a:srgbClr val="40008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2</a:t>
            </a:r>
            <a:endParaRPr lang="en-US"/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4572000" y="2514600"/>
            <a:ext cx="914400" cy="914400"/>
          </a:xfrm>
          <a:prstGeom prst="rect">
            <a:avLst/>
          </a:prstGeom>
          <a:solidFill>
            <a:srgbClr val="40008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4</a:t>
            </a:r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6400800" y="2514600"/>
            <a:ext cx="914400" cy="914400"/>
          </a:xfrm>
          <a:prstGeom prst="rect">
            <a:avLst/>
          </a:prstGeom>
          <a:solidFill>
            <a:srgbClr val="40008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6</a:t>
            </a:r>
            <a:endParaRPr lang="en-US"/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1828800" y="2514600"/>
            <a:ext cx="914400" cy="914400"/>
          </a:xfrm>
          <a:prstGeom prst="rect">
            <a:avLst/>
          </a:prstGeom>
          <a:solidFill>
            <a:srgbClr val="40008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1</a:t>
            </a:r>
            <a:endParaRPr lang="en-US"/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3657600" y="2514600"/>
            <a:ext cx="914400" cy="914400"/>
          </a:xfrm>
          <a:prstGeom prst="rect">
            <a:avLst/>
          </a:prstGeom>
          <a:solidFill>
            <a:srgbClr val="40008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FF00"/>
                </a:solidFill>
              </a:rPr>
              <a:t>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859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/>
            <a:fld id="{CF929114-8702-BA4C-ABC9-9F7A48406A8B}" type="slidenum">
              <a:rPr lang="en-US" sz="1400" i="0">
                <a:solidFill>
                  <a:schemeClr val="bg2"/>
                </a:solidFill>
                <a:latin typeface="Arial Narrow" charset="0"/>
                <a:ea typeface="ヒラギノ角ゴ Pro W3" charset="0"/>
              </a:rPr>
              <a:pPr algn="l"/>
              <a:t>66</a:t>
            </a:fld>
            <a:endParaRPr lang="en-US" sz="1400" i="0">
              <a:solidFill>
                <a:schemeClr val="bg2"/>
              </a:solidFill>
              <a:latin typeface="Arial Narrow" charset="0"/>
              <a:ea typeface="ヒラギノ角ゴ Pro W3" charset="0"/>
            </a:endParaRPr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eaLnBrk="1" hangingPunct="1"/>
            <a:r>
              <a:rPr lang="en-US" sz="3200">
                <a:solidFill>
                  <a:srgbClr val="CC0099"/>
                </a:solidFill>
                <a:latin typeface="Calibri" charset="0"/>
              </a:rPr>
              <a:t>Insertion Sort:</a:t>
            </a:r>
            <a:r>
              <a:rPr lang="en-US" sz="3600">
                <a:solidFill>
                  <a:srgbClr val="CC0099"/>
                </a:solidFill>
                <a:latin typeface="Calibri" charset="0"/>
              </a:rPr>
              <a:t/>
            </a:r>
            <a:br>
              <a:rPr lang="en-US" sz="3600">
                <a:solidFill>
                  <a:srgbClr val="CC0099"/>
                </a:solidFill>
                <a:latin typeface="Calibri" charset="0"/>
              </a:rPr>
            </a:br>
            <a:r>
              <a:rPr lang="en-US" sz="4000">
                <a:solidFill>
                  <a:srgbClr val="CC0099"/>
                </a:solidFill>
                <a:latin typeface="Calibri" charset="0"/>
              </a:rPr>
              <a:t> </a:t>
            </a:r>
            <a:endParaRPr lang="en-US" sz="2800">
              <a:solidFill>
                <a:srgbClr val="CC0099"/>
              </a:solidFill>
              <a:latin typeface="Calibri" charset="0"/>
            </a:endParaRPr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400">
                <a:solidFill>
                  <a:schemeClr val="hlink"/>
                </a:solidFill>
                <a:latin typeface="Calibri" charset="0"/>
              </a:rPr>
              <a:t>def insertionSort(alist):</a:t>
            </a:r>
          </a:p>
          <a:p>
            <a:pPr marL="609600" indent="-609600" eaLnBrk="1" hangingPunct="1">
              <a:buFontTx/>
              <a:buNone/>
            </a:pPr>
            <a:r>
              <a:rPr lang="en-US" sz="2400">
                <a:solidFill>
                  <a:schemeClr val="hlink"/>
                </a:solidFill>
                <a:latin typeface="Calibri" charset="0"/>
              </a:rPr>
              <a:t>   for index in range(1,len(alist)):</a:t>
            </a:r>
          </a:p>
          <a:p>
            <a:pPr marL="609600" indent="-609600" eaLnBrk="1" hangingPunct="1">
              <a:buFontTx/>
              <a:buNone/>
            </a:pPr>
            <a:r>
              <a:rPr lang="en-US" sz="2400">
                <a:solidFill>
                  <a:schemeClr val="hlink"/>
                </a:solidFill>
                <a:latin typeface="Calibri" charset="0"/>
              </a:rPr>
              <a:t>     currentvalue = alist[index]</a:t>
            </a:r>
          </a:p>
          <a:p>
            <a:pPr marL="609600" indent="-609600" eaLnBrk="1" hangingPunct="1">
              <a:buFontTx/>
              <a:buNone/>
            </a:pPr>
            <a:r>
              <a:rPr lang="en-US" sz="2400">
                <a:solidFill>
                  <a:schemeClr val="hlink"/>
                </a:solidFill>
                <a:latin typeface="Calibri" charset="0"/>
              </a:rPr>
              <a:t>     position = index</a:t>
            </a:r>
          </a:p>
          <a:p>
            <a:pPr marL="609600" indent="-609600" eaLnBrk="1" hangingPunct="1">
              <a:buFontTx/>
              <a:buNone/>
            </a:pPr>
            <a:endParaRPr lang="en-US" sz="2400">
              <a:solidFill>
                <a:schemeClr val="hlink"/>
              </a:solidFill>
              <a:latin typeface="Calibri" charset="0"/>
            </a:endParaRPr>
          </a:p>
          <a:p>
            <a:pPr marL="609600" indent="-609600" eaLnBrk="1" hangingPunct="1">
              <a:buFontTx/>
              <a:buNone/>
            </a:pPr>
            <a:r>
              <a:rPr lang="en-US" sz="2400">
                <a:solidFill>
                  <a:schemeClr val="hlink"/>
                </a:solidFill>
                <a:latin typeface="Calibri" charset="0"/>
              </a:rPr>
              <a:t>     while position&gt;0 and alist[position-1]&gt;currentvalue:</a:t>
            </a:r>
          </a:p>
          <a:p>
            <a:pPr marL="609600" indent="-609600" eaLnBrk="1" hangingPunct="1">
              <a:buFontTx/>
              <a:buNone/>
            </a:pPr>
            <a:r>
              <a:rPr lang="en-US" sz="2400">
                <a:solidFill>
                  <a:schemeClr val="hlink"/>
                </a:solidFill>
                <a:latin typeface="Calibri" charset="0"/>
              </a:rPr>
              <a:t>         alist[position]=alist[position-1]</a:t>
            </a:r>
          </a:p>
          <a:p>
            <a:pPr marL="609600" indent="-609600" eaLnBrk="1" hangingPunct="1">
              <a:buFontTx/>
              <a:buNone/>
            </a:pPr>
            <a:r>
              <a:rPr lang="en-US" sz="2400">
                <a:solidFill>
                  <a:schemeClr val="hlink"/>
                </a:solidFill>
                <a:latin typeface="Calibri" charset="0"/>
              </a:rPr>
              <a:t>         position = position-1</a:t>
            </a:r>
          </a:p>
          <a:p>
            <a:pPr marL="609600" indent="-609600" eaLnBrk="1" hangingPunct="1">
              <a:buFontTx/>
              <a:buNone/>
            </a:pPr>
            <a:endParaRPr lang="en-US" sz="2400">
              <a:solidFill>
                <a:schemeClr val="hlink"/>
              </a:solidFill>
              <a:latin typeface="Calibri" charset="0"/>
            </a:endParaRPr>
          </a:p>
          <a:p>
            <a:pPr marL="609600" indent="-609600" eaLnBrk="1" hangingPunct="1">
              <a:buFontTx/>
              <a:buNone/>
            </a:pPr>
            <a:r>
              <a:rPr lang="en-US" sz="2400">
                <a:solidFill>
                  <a:schemeClr val="hlink"/>
                </a:solidFill>
                <a:latin typeface="Calibri" charset="0"/>
              </a:rPr>
              <a:t>     alist[position]=currentvalue</a:t>
            </a:r>
            <a:endParaRPr lang="en-US" sz="2400">
              <a:solidFill>
                <a:schemeClr val="accent2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Why Insertion Sort tends to be better than either Bubble sort or Selection</a:t>
            </a:r>
          </a:p>
        </p:txBody>
      </p:sp>
      <p:sp>
        <p:nvSpPr>
          <p:cNvPr id="1064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Calibri" charset="0"/>
            </a:endParaRPr>
          </a:p>
          <a:p>
            <a:r>
              <a:rPr lang="en-US">
                <a:latin typeface="Calibri" charset="0"/>
              </a:rPr>
              <a:t>Bubble sort MUST do O(n</a:t>
            </a:r>
            <a:r>
              <a:rPr lang="en-US" baseline="30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) comparisons and may do O(n</a:t>
            </a:r>
            <a:r>
              <a:rPr lang="en-US" baseline="30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) swaps.</a:t>
            </a:r>
          </a:p>
          <a:p>
            <a:r>
              <a:rPr lang="en-US">
                <a:latin typeface="Calibri" charset="0"/>
              </a:rPr>
              <a:t>Selection sort MUST do O(n</a:t>
            </a:r>
            <a:r>
              <a:rPr lang="en-US" baseline="30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) comparisons.</a:t>
            </a:r>
          </a:p>
          <a:p>
            <a:r>
              <a:rPr lang="en-US">
                <a:latin typeface="Calibri" charset="0"/>
              </a:rPr>
              <a:t>Insertion sort MAY do O(n</a:t>
            </a:r>
            <a:r>
              <a:rPr lang="en-US" baseline="30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) comparisons in the worst case.   </a:t>
            </a:r>
          </a:p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 i="1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800" i="1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800" i="1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800" i="1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800" i="1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7C49826C-410C-6745-A1BD-E37F2364AA50}" type="slidenum">
              <a:rPr lang="en-US" sz="1200">
                <a:solidFill>
                  <a:srgbClr val="898989"/>
                </a:solidFill>
              </a:rPr>
              <a:pPr eaLnBrk="1" hangingPunct="1"/>
              <a:t>67</a:t>
            </a:fld>
            <a:endParaRPr 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/>
            <a:fld id="{1114E550-409A-C744-B8B5-21BDDFDBDC34}" type="slidenum">
              <a:rPr lang="en-US" sz="1400" i="0">
                <a:solidFill>
                  <a:schemeClr val="bg2"/>
                </a:solidFill>
                <a:latin typeface="Arial Narrow" charset="0"/>
                <a:ea typeface="ヒラギノ角ゴ Pro W3" charset="0"/>
              </a:rPr>
              <a:pPr algn="l"/>
              <a:t>7</a:t>
            </a:fld>
            <a:endParaRPr lang="en-US" sz="1400" i="0">
              <a:solidFill>
                <a:schemeClr val="bg2"/>
              </a:solidFill>
              <a:latin typeface="Arial Narrow" charset="0"/>
              <a:ea typeface="ヒラギノ角ゴ Pro W3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eaLnBrk="1" hangingPunct="1"/>
            <a:r>
              <a:rPr lang="en-US">
                <a:solidFill>
                  <a:srgbClr val="CC0099"/>
                </a:solidFill>
                <a:latin typeface="Calibri" charset="0"/>
              </a:rPr>
              <a:t>Selection and Bubble Sort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>
                <a:latin typeface="Calibri" charset="0"/>
              </a:rPr>
              <a:t>Selection and Bubble Sort are similar: both use the Simple Sorting Strategy of the previous slide.</a:t>
            </a:r>
          </a:p>
          <a:p>
            <a:pPr eaLnBrk="1" hangingPunct="1">
              <a:buFontTx/>
              <a:buNone/>
            </a:pPr>
            <a:endParaRPr lang="en-US" sz="2800">
              <a:latin typeface="Calibri" charset="0"/>
            </a:endParaRPr>
          </a:p>
          <a:p>
            <a:pPr eaLnBrk="1" hangingPunct="1"/>
            <a:r>
              <a:rPr lang="en-US" sz="2800">
                <a:latin typeface="Calibri" charset="0"/>
              </a:rPr>
              <a:t>Selection and Bubble Sort differ in how they implement the step: 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Calibri" charset="0"/>
              </a:rPr>
              <a:t>     </a:t>
            </a:r>
            <a:r>
              <a:rPr lang="en-US" sz="2800">
                <a:solidFill>
                  <a:schemeClr val="accent2"/>
                </a:solidFill>
                <a:latin typeface="Calibri" charset="0"/>
              </a:rPr>
              <a:t>Move the largest of </a:t>
            </a:r>
            <a:r>
              <a:rPr lang="en-US" sz="2800" i="1">
                <a:solidFill>
                  <a:schemeClr val="accent2"/>
                </a:solidFill>
                <a:latin typeface="Calibri" charset="0"/>
              </a:rPr>
              <a:t>A</a:t>
            </a:r>
            <a:r>
              <a:rPr lang="en-US" sz="2800">
                <a:solidFill>
                  <a:schemeClr val="accent2"/>
                </a:solidFill>
                <a:latin typeface="Calibri" charset="0"/>
              </a:rPr>
              <a:t>[0..last] to </a:t>
            </a:r>
            <a:r>
              <a:rPr lang="en-US" sz="2800" i="1">
                <a:solidFill>
                  <a:schemeClr val="accent2"/>
                </a:solidFill>
                <a:latin typeface="Calibri" charset="0"/>
              </a:rPr>
              <a:t>A</a:t>
            </a:r>
            <a:r>
              <a:rPr lang="en-US" sz="2800">
                <a:solidFill>
                  <a:schemeClr val="accent2"/>
                </a:solidFill>
                <a:latin typeface="Calibri" charset="0"/>
              </a:rPr>
              <a:t>[last]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/>
            <a:fld id="{EFDF4510-4A22-E445-A7E7-4D73E4DB2389}" type="slidenum">
              <a:rPr lang="en-US" sz="1400" i="0">
                <a:solidFill>
                  <a:schemeClr val="bg2"/>
                </a:solidFill>
                <a:latin typeface="Arial Narrow" charset="0"/>
                <a:ea typeface="ヒラギノ角ゴ Pro W3" charset="0"/>
              </a:rPr>
              <a:pPr algn="l"/>
              <a:t>8</a:t>
            </a:fld>
            <a:endParaRPr lang="en-US" sz="1400" i="0">
              <a:solidFill>
                <a:schemeClr val="bg2"/>
              </a:solidFill>
              <a:latin typeface="Arial Narrow" charset="0"/>
              <a:ea typeface="ヒラギノ角ゴ Pro W3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eaLnBrk="1" hangingPunct="1"/>
            <a:r>
              <a:rPr lang="en-US">
                <a:solidFill>
                  <a:srgbClr val="CC0099"/>
                </a:solidFill>
                <a:latin typeface="Calibri" charset="0"/>
              </a:rPr>
              <a:t>Bubble Sort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Calibri" charset="0"/>
              </a:rPr>
              <a:t>   </a:t>
            </a:r>
            <a:r>
              <a:rPr lang="en-US" sz="2800">
                <a:latin typeface="Calibri" charset="0"/>
              </a:rPr>
              <a:t>Bubble Sort moves the largest entry to the end of </a:t>
            </a:r>
            <a:r>
              <a:rPr lang="en-US" sz="2800">
                <a:solidFill>
                  <a:schemeClr val="accent2"/>
                </a:solidFill>
                <a:latin typeface="Calibri" charset="0"/>
              </a:rPr>
              <a:t>A[0..last]</a:t>
            </a:r>
            <a:r>
              <a:rPr lang="en-US" sz="2800">
                <a:latin typeface="Calibri" charset="0"/>
              </a:rPr>
              <a:t> by comparing and swapping </a:t>
            </a:r>
            <a:r>
              <a:rPr lang="en-US" sz="2800">
                <a:solidFill>
                  <a:srgbClr val="FF3300"/>
                </a:solidFill>
                <a:latin typeface="Calibri" charset="0"/>
              </a:rPr>
              <a:t>adjacent</a:t>
            </a:r>
            <a:r>
              <a:rPr lang="en-US" sz="2800">
                <a:latin typeface="Calibri" charset="0"/>
              </a:rPr>
              <a:t> elements as an index sweeps through the unsorted portion of the array:</a:t>
            </a:r>
          </a:p>
          <a:p>
            <a:pPr eaLnBrk="1" hangingPunct="1">
              <a:buFontTx/>
              <a:buNone/>
            </a:pPr>
            <a:r>
              <a:rPr lang="en-US">
                <a:latin typeface="Calibri" charset="0"/>
              </a:rPr>
              <a:t>   </a:t>
            </a:r>
            <a:r>
              <a:rPr lang="en-US" sz="2400">
                <a:solidFill>
                  <a:srgbClr val="FF3300"/>
                </a:solidFill>
                <a:latin typeface="Calibri" charset="0"/>
              </a:rPr>
              <a:t>15 35</a:t>
            </a:r>
            <a:r>
              <a:rPr lang="en-US" sz="2400">
                <a:latin typeface="Calibri" charset="0"/>
              </a:rPr>
              <a:t> 20 10 25        </a:t>
            </a:r>
            <a:r>
              <a:rPr lang="en-US" sz="2400">
                <a:solidFill>
                  <a:schemeClr val="hlink"/>
                </a:solidFill>
                <a:latin typeface="Calibri" charset="0"/>
              </a:rPr>
              <a:t>//Compare A[0], A[1], no swap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Calibri" charset="0"/>
              </a:rPr>
              <a:t>    15 </a:t>
            </a:r>
            <a:r>
              <a:rPr lang="en-US" sz="2400">
                <a:solidFill>
                  <a:srgbClr val="FF3300"/>
                </a:solidFill>
                <a:latin typeface="Calibri" charset="0"/>
              </a:rPr>
              <a:t>35 20</a:t>
            </a:r>
            <a:r>
              <a:rPr lang="en-US" sz="2400">
                <a:latin typeface="Calibri" charset="0"/>
              </a:rPr>
              <a:t> 10 25        </a:t>
            </a:r>
            <a:r>
              <a:rPr lang="en-US" sz="2400">
                <a:solidFill>
                  <a:schemeClr val="hlink"/>
                </a:solidFill>
                <a:latin typeface="Calibri" charset="0"/>
              </a:rPr>
              <a:t>//Compare A[1], A[2], swap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Calibri" charset="0"/>
              </a:rPr>
              <a:t>    15 </a:t>
            </a:r>
            <a:r>
              <a:rPr lang="en-US" sz="2400">
                <a:solidFill>
                  <a:srgbClr val="FF3300"/>
                </a:solidFill>
                <a:latin typeface="Calibri" charset="0"/>
              </a:rPr>
              <a:t>20 35</a:t>
            </a:r>
            <a:r>
              <a:rPr lang="en-US" sz="2400">
                <a:solidFill>
                  <a:schemeClr val="hlink"/>
                </a:solidFill>
                <a:latin typeface="Calibri" charset="0"/>
              </a:rPr>
              <a:t> </a:t>
            </a:r>
            <a:r>
              <a:rPr lang="en-US" sz="2400">
                <a:latin typeface="Calibri" charset="0"/>
              </a:rPr>
              <a:t>10 25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Calibri" charset="0"/>
              </a:rPr>
              <a:t>    15 20 </a:t>
            </a:r>
            <a:r>
              <a:rPr lang="en-US" sz="2400">
                <a:solidFill>
                  <a:srgbClr val="FF3300"/>
                </a:solidFill>
                <a:latin typeface="Calibri" charset="0"/>
              </a:rPr>
              <a:t>35 10</a:t>
            </a:r>
            <a:r>
              <a:rPr lang="en-US" sz="2400">
                <a:latin typeface="Calibri" charset="0"/>
              </a:rPr>
              <a:t> 25        </a:t>
            </a:r>
            <a:r>
              <a:rPr lang="en-US" sz="2400">
                <a:solidFill>
                  <a:schemeClr val="hlink"/>
                </a:solidFill>
                <a:latin typeface="Calibri" charset="0"/>
              </a:rPr>
              <a:t>//Compare A[2], A[3], swap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Calibri" charset="0"/>
              </a:rPr>
              <a:t>    15 20 </a:t>
            </a:r>
            <a:r>
              <a:rPr lang="en-US" sz="2400">
                <a:solidFill>
                  <a:srgbClr val="FF3300"/>
                </a:solidFill>
                <a:latin typeface="Calibri" charset="0"/>
              </a:rPr>
              <a:t>10 35</a:t>
            </a:r>
            <a:r>
              <a:rPr lang="en-US" sz="2400">
                <a:latin typeface="Calibri" charset="0"/>
              </a:rPr>
              <a:t> 25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Calibri" charset="0"/>
              </a:rPr>
              <a:t>    15 20 10 </a:t>
            </a:r>
            <a:r>
              <a:rPr lang="en-US" sz="2400">
                <a:solidFill>
                  <a:srgbClr val="FF3300"/>
                </a:solidFill>
                <a:latin typeface="Calibri" charset="0"/>
              </a:rPr>
              <a:t>35 25</a:t>
            </a:r>
            <a:r>
              <a:rPr lang="en-US" sz="2400">
                <a:latin typeface="Calibri" charset="0"/>
              </a:rPr>
              <a:t>        </a:t>
            </a:r>
            <a:r>
              <a:rPr lang="en-US" sz="2400">
                <a:solidFill>
                  <a:schemeClr val="hlink"/>
                </a:solidFill>
                <a:latin typeface="Calibri" charset="0"/>
              </a:rPr>
              <a:t>//Compare A[3], A[4], swap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Calibri" charset="0"/>
              </a:rPr>
              <a:t>    15 20 10 25 </a:t>
            </a:r>
            <a:r>
              <a:rPr lang="en-US" sz="2400">
                <a:solidFill>
                  <a:srgbClr val="FF3300"/>
                </a:solidFill>
                <a:latin typeface="Calibri" charset="0"/>
              </a:rPr>
              <a:t>35 </a:t>
            </a:r>
            <a:r>
              <a:rPr lang="en-US" sz="2400">
                <a:latin typeface="Calibri" charset="0"/>
              </a:rPr>
              <a:t>       </a:t>
            </a:r>
            <a:r>
              <a:rPr lang="en-US" sz="2400">
                <a:solidFill>
                  <a:schemeClr val="hlink"/>
                </a:solidFill>
                <a:latin typeface="Calibri" charset="0"/>
              </a:rPr>
              <a:t>//Largest is at A[4]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/>
            <a:fld id="{C8C032B1-FEAF-BF4E-8B7E-8AADA0DDC707}" type="slidenum">
              <a:rPr lang="en-US" sz="1400" i="0">
                <a:solidFill>
                  <a:schemeClr val="bg2"/>
                </a:solidFill>
                <a:latin typeface="Arial Narrow" charset="0"/>
                <a:ea typeface="ヒラギノ角ゴ Pro W3" charset="0"/>
              </a:rPr>
              <a:pPr algn="l"/>
              <a:t>9</a:t>
            </a:fld>
            <a:endParaRPr lang="en-US" sz="1400" i="0">
              <a:solidFill>
                <a:schemeClr val="bg2"/>
              </a:solidFill>
              <a:latin typeface="Arial Narrow" charset="0"/>
              <a:ea typeface="ヒラギノ角ゴ Pro W3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/>
          <a:lstStyle/>
          <a:p>
            <a:pPr eaLnBrk="1" hangingPunct="1"/>
            <a:r>
              <a:rPr lang="de-DE" sz="4000" b="1" i="1">
                <a:latin typeface="Calibri" charset="0"/>
              </a:rPr>
              <a:t>Bubble Sort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800" y="1219200"/>
            <a:ext cx="4267200" cy="28194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de-DE" sz="2800">
              <a:solidFill>
                <a:schemeClr val="tx2"/>
              </a:solidFill>
              <a:latin typeface="Calibri" charset="0"/>
            </a:endParaRPr>
          </a:p>
        </p:txBody>
      </p:sp>
      <p:graphicFrame>
        <p:nvGraphicFramePr>
          <p:cNvPr id="161796" name="Group 4"/>
          <p:cNvGraphicFramePr>
            <a:graphicFrameLocks noGrp="1"/>
          </p:cNvGraphicFramePr>
          <p:nvPr/>
        </p:nvGraphicFramePr>
        <p:xfrm>
          <a:off x="152400" y="1295400"/>
          <a:ext cx="4419600" cy="519113"/>
        </p:xfrm>
        <a:graphic>
          <a:graphicData uri="http://schemas.openxmlformats.org/drawingml/2006/table">
            <a:tbl>
              <a:tblPr/>
              <a:tblGrid>
                <a:gridCol w="631825"/>
                <a:gridCol w="630238"/>
                <a:gridCol w="631825"/>
                <a:gridCol w="631825"/>
                <a:gridCol w="631825"/>
                <a:gridCol w="630237"/>
                <a:gridCol w="6318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" charset="-128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20949</TotalTime>
  <Words>2293</Words>
  <Application>Microsoft Office PowerPoint</Application>
  <PresentationFormat>On-screen Show (4:3)</PresentationFormat>
  <Paragraphs>1276</Paragraphs>
  <Slides>67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9" baseType="lpstr">
      <vt:lpstr>Office Theme</vt:lpstr>
      <vt:lpstr>Equation</vt:lpstr>
      <vt:lpstr>Sorting</vt:lpstr>
      <vt:lpstr>What is Sorting?</vt:lpstr>
      <vt:lpstr>Sorting Algorithms</vt:lpstr>
      <vt:lpstr>Notation</vt:lpstr>
      <vt:lpstr>A Simple Sorting Strategy</vt:lpstr>
      <vt:lpstr>A Simple Sorting Strategy</vt:lpstr>
      <vt:lpstr>Selection and Bubble Sort</vt:lpstr>
      <vt:lpstr>Bubble Sort</vt:lpstr>
      <vt:lpstr>Bubble Sort</vt:lpstr>
      <vt:lpstr>BubbleSort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Pass 1</vt:lpstr>
      <vt:lpstr>Bubble Sort: Pass 2</vt:lpstr>
      <vt:lpstr>Bubble Sort: Pass 2</vt:lpstr>
      <vt:lpstr>Bubble Sort: Pass 2</vt:lpstr>
      <vt:lpstr>Bubble Sort: Pass 2</vt:lpstr>
      <vt:lpstr>Bubble Sort: Pass 2</vt:lpstr>
      <vt:lpstr>Bubble Sort: Pass 2</vt:lpstr>
      <vt:lpstr>Bubble Sort: Pass 3</vt:lpstr>
      <vt:lpstr>Bubble Sort: Pass 3</vt:lpstr>
      <vt:lpstr>Bubble Sort: Pass 3</vt:lpstr>
      <vt:lpstr>Bubble Sort: Pass 3</vt:lpstr>
      <vt:lpstr>Bubble Sort: Pass 3</vt:lpstr>
      <vt:lpstr>Bubble Sort: Pass 4</vt:lpstr>
      <vt:lpstr>Bubble Sort: Pass 4</vt:lpstr>
      <vt:lpstr>Bubble Sort: Pass 4</vt:lpstr>
      <vt:lpstr>Bubble Sort: Pass 4</vt:lpstr>
      <vt:lpstr>Bubble Sort: Pass 5</vt:lpstr>
      <vt:lpstr>Bubble Sort: Pass 5</vt:lpstr>
      <vt:lpstr>Bubble Sort: Pass 5</vt:lpstr>
      <vt:lpstr>Bubble Sort: Pass 6</vt:lpstr>
      <vt:lpstr>Bubble Sort: Pass 6</vt:lpstr>
      <vt:lpstr>Bubble Sort is Done</vt:lpstr>
      <vt:lpstr>Bubble Sort</vt:lpstr>
      <vt:lpstr>Selection Sort</vt:lpstr>
      <vt:lpstr>Selection Sort</vt:lpstr>
      <vt:lpstr>Selection Sort</vt:lpstr>
      <vt:lpstr>Why is selection sort typically faster than bubble sort?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Sort:  </vt:lpstr>
      <vt:lpstr>Why Insertion Sort tends to be better than either Bubble sort or Selection</vt:lpstr>
    </vt:vector>
  </TitlesOfParts>
  <Company>Copyright © 2007 Pearson Education, Inc. Publishing as Pearson Addison-Wesley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</dc:title>
  <dc:subject>Sorting, Searching, and Algorithm Analysis</dc:subject>
  <dc:creator>Tony Gaddis and Godfrey Muganda</dc:creator>
  <cp:lastModifiedBy>Tompkins, Jack</cp:lastModifiedBy>
  <cp:revision>341</cp:revision>
  <dcterms:created xsi:type="dcterms:W3CDTF">2006-08-01T01:26:30Z</dcterms:created>
  <dcterms:modified xsi:type="dcterms:W3CDTF">2015-09-24T15:28:28Z</dcterms:modified>
</cp:coreProperties>
</file>