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70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4112-B94E-43AF-BC2D-0577902A197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F96F-E0B2-4BB0-8F64-3D78DC61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0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</a:t>
            </a:r>
            <a:r>
              <a:rPr lang="zh-CN" altLang="en-US" dirty="0"/>
              <a:t>盒是双射，所以遍历的字节经过</a:t>
            </a:r>
            <a:r>
              <a:rPr lang="en-US" altLang="zh-CN" dirty="0"/>
              <a:t>S</a:t>
            </a:r>
            <a:r>
              <a:rPr lang="zh-CN" altLang="en-US" dirty="0"/>
              <a:t>盒还是遍历的字节；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E=c1*X+c2*Y+c3*Z+c4*W.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3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DS-MITM</a:t>
            </a:r>
            <a:r>
              <a:rPr lang="zh-CN" altLang="en-US" dirty="0"/>
              <a:t>的思路是利用一组</a:t>
            </a:r>
            <a:r>
              <a:rPr lang="en-US" altLang="zh-CN" dirty="0"/>
              <a:t>delta-set</a:t>
            </a:r>
            <a:r>
              <a:rPr lang="zh-CN" altLang="en-US" dirty="0"/>
              <a:t>经过几轮加密后，密文序列的不随机特性来进行攻击。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对于四轮区分器来说，参数个数并非想象的</a:t>
            </a:r>
            <a:r>
              <a:rPr lang="en-US" altLang="zh-CN" dirty="0"/>
              <a:t>4*9+1=37</a:t>
            </a:r>
            <a:r>
              <a:rPr lang="zh-CN" altLang="en-US" dirty="0"/>
              <a:t>而是</a:t>
            </a:r>
            <a:r>
              <a:rPr lang="en-US" altLang="zh-CN" dirty="0"/>
              <a:t>25</a:t>
            </a:r>
            <a:r>
              <a:rPr lang="zh-CN" altLang="en-US" dirty="0"/>
              <a:t>，这是因为中间涉及到的常数有重复的情况。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8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Difference instead of Value.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9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Intersection of determination and differential.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8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进一步的，我们可以将</a:t>
            </a:r>
            <a:r>
              <a:rPr lang="en-US" altLang="zh-CN" dirty="0"/>
              <a:t>256</a:t>
            </a:r>
            <a:r>
              <a:rPr lang="zh-CN" altLang="en-US" dirty="0"/>
              <a:t>字节的序列看作一个多重集，这能带来一些好处。</a:t>
            </a:r>
            <a:endParaRPr lang="en-US" altLang="zh-CN" dirty="0"/>
          </a:p>
          <a:p>
            <a:r>
              <a:rPr lang="en-US" altLang="zh-CN" dirty="0"/>
              <a:t>Online phase</a:t>
            </a:r>
            <a:r>
              <a:rPr lang="zh-CN" altLang="en-US" dirty="0"/>
              <a:t>时间减少是因为，我们不关心区分器头</a:t>
            </a:r>
            <a:r>
              <a:rPr lang="en-US" altLang="zh-CN" dirty="0"/>
              <a:t>0</a:t>
            </a:r>
            <a:r>
              <a:rPr lang="zh-CN" altLang="en-US" dirty="0"/>
              <a:t>号字节的顺序（</a:t>
            </a:r>
            <a:r>
              <a:rPr lang="en-US" altLang="zh-CN" dirty="0"/>
              <a:t>Multiset</a:t>
            </a:r>
            <a:r>
              <a:rPr lang="zh-CN" altLang="en-US" dirty="0"/>
              <a:t>），所以不需要猜测</a:t>
            </a:r>
            <a:r>
              <a:rPr lang="en-US" altLang="zh-CN" dirty="0"/>
              <a:t>K1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号字节（直接在第二个</a:t>
            </a:r>
            <a:r>
              <a:rPr lang="en-US" altLang="zh-CN" dirty="0"/>
              <a:t>ARK</a:t>
            </a:r>
            <a:r>
              <a:rPr lang="zh-CN" altLang="en-US" dirty="0"/>
              <a:t>之前遍历就行）。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利用截断差分的特性构造</a:t>
            </a:r>
            <a:r>
              <a:rPr lang="en-US" altLang="zh-CN" dirty="0"/>
              <a:t>delta-set</a:t>
            </a:r>
            <a:r>
              <a:rPr lang="zh-CN" altLang="en-US" dirty="0"/>
              <a:t>（本质上是需要让这个</a:t>
            </a:r>
            <a:r>
              <a:rPr lang="en-US" altLang="zh-CN" dirty="0"/>
              <a:t>delta-set</a:t>
            </a:r>
            <a:r>
              <a:rPr lang="zh-CN" altLang="en-US" dirty="0"/>
              <a:t>的头一个满足特殊的性质），首先分析这条差分路径，若有一对满足差分路径的</a:t>
            </a:r>
            <a:r>
              <a:rPr lang="en-US" altLang="zh-CN" dirty="0"/>
              <a:t>pair</a:t>
            </a:r>
            <a:r>
              <a:rPr lang="zh-CN" altLang="en-US" dirty="0"/>
              <a:t>，则</a:t>
            </a:r>
            <a:r>
              <a:rPr lang="en-US" altLang="zh-CN" dirty="0"/>
              <a:t>X2</a:t>
            </a:r>
            <a:r>
              <a:rPr lang="zh-CN" altLang="en-US" dirty="0"/>
              <a:t>处期望只有</a:t>
            </a:r>
            <a:r>
              <a:rPr lang="en-US" altLang="zh-CN" dirty="0"/>
              <a:t>2^{64}</a:t>
            </a:r>
            <a:r>
              <a:rPr lang="zh-CN" altLang="en-US" dirty="0"/>
              <a:t>种取值而非</a:t>
            </a:r>
            <a:r>
              <a:rPr lang="en-US" altLang="zh-CN" dirty="0"/>
              <a:t>2^{128}</a:t>
            </a:r>
            <a:r>
              <a:rPr lang="zh-CN" altLang="en-US" dirty="0"/>
              <a:t>种。</a:t>
            </a:r>
            <a:endParaRPr lang="en-US" altLang="zh-CN" dirty="0"/>
          </a:p>
          <a:p>
            <a:r>
              <a:rPr lang="zh-CN" altLang="en-US" dirty="0"/>
              <a:t>我们预计算需要猜测</a:t>
            </a:r>
            <a:r>
              <a:rPr lang="en-US" altLang="zh-CN" dirty="0" err="1"/>
              <a:t>SubBytes</a:t>
            </a:r>
            <a:r>
              <a:rPr lang="zh-CN" altLang="en-US" dirty="0"/>
              <a:t>前</a:t>
            </a:r>
            <a:r>
              <a:rPr lang="en-US" altLang="zh-CN" dirty="0"/>
              <a:t>D[0]</a:t>
            </a:r>
            <a:r>
              <a:rPr lang="zh-CN" altLang="en-US" dirty="0"/>
              <a:t>的具体值（例如四轮区分器），这样就可以减少复杂度。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structure</a:t>
            </a:r>
            <a:r>
              <a:rPr lang="zh-CN" altLang="en-US" dirty="0"/>
              <a:t>能产生</a:t>
            </a:r>
            <a:r>
              <a:rPr lang="en-US" altLang="zh-CN" dirty="0"/>
              <a:t>2^63</a:t>
            </a:r>
            <a:r>
              <a:rPr lang="zh-CN" altLang="en-US" dirty="0"/>
              <a:t>对，</a:t>
            </a:r>
            <a:r>
              <a:rPr lang="en-US" altLang="zh-CN" dirty="0"/>
              <a:t>63+81-96=48.</a:t>
            </a:r>
          </a:p>
          <a:p>
            <a:r>
              <a:rPr lang="zh-CN" altLang="en-US" dirty="0"/>
              <a:t>注意：并非</a:t>
            </a:r>
            <a:r>
              <a:rPr lang="en-US" altLang="zh-CN" dirty="0"/>
              <a:t>delta-set</a:t>
            </a:r>
            <a:r>
              <a:rPr lang="zh-CN" altLang="en-US" dirty="0"/>
              <a:t>中每一个和</a:t>
            </a:r>
            <a:r>
              <a:rPr lang="en-US" altLang="zh-CN" dirty="0"/>
              <a:t>D[0]</a:t>
            </a:r>
            <a:r>
              <a:rPr lang="zh-CN" altLang="en-US" dirty="0"/>
              <a:t>的差分都满足</a:t>
            </a:r>
            <a:r>
              <a:rPr lang="en-US" altLang="zh-CN" dirty="0"/>
              <a:t>truncated differential</a:t>
            </a:r>
            <a:r>
              <a:rPr lang="zh-CN" altLang="en-US" dirty="0"/>
              <a:t>，但是我们知道</a:t>
            </a:r>
            <a:r>
              <a:rPr lang="en-US" altLang="zh-CN" dirty="0"/>
              <a:t>D[0]</a:t>
            </a:r>
            <a:r>
              <a:rPr lang="zh-CN" altLang="en-US" dirty="0"/>
              <a:t>是满足的，所以取值范围有限制，而我们正是需要猜测</a:t>
            </a:r>
            <a:r>
              <a:rPr lang="en-US" altLang="zh-CN" dirty="0"/>
              <a:t>D[0]</a:t>
            </a:r>
            <a:r>
              <a:rPr lang="zh-CN" altLang="en-US" dirty="0"/>
              <a:t>的具体值。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6F96F-E0B2-4BB0-8F64-3D78DC61B1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1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7CF7-9BEA-4679-7A94-04A0C11B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1FB51-6BD3-6540-47B4-9B4AFA65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4C8D6-9383-24F9-E846-D3656634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05E05-FDDB-89C9-6995-7D9C10C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0EAF5-354C-0F5E-7955-5F634EB7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174D9-456C-2270-BBBB-855E72EC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D9E41-3F28-F2C9-EE20-F71C30071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790B2-9724-382F-F32E-DAB24CE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813D2-8259-CC25-CD3A-CB547D3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D7E0A-C55E-9BF5-CAD6-8AE47E35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33865-5C93-A14F-65ED-DA235C031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0F318-25A5-B41F-9580-71D5D90B6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83F8-FEB3-88D9-516B-2B4C8F6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F4105-CA61-4BEC-4E7F-DE1D575B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6F6C-F5F8-9296-02DD-38189868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5F9F-4E7E-E431-58B2-12A1BE04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4AA61-638D-A31A-3566-61E92E7A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E872-6604-6F0A-630D-1402DEDE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CD2D8-6114-D28A-CD08-2EABC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B391E-A574-D949-5999-0E5D1A21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0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EB42-696E-BA4E-677C-DE463D8B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4437F-64FE-B045-6750-FC6983A0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627C0-1400-73F4-5405-EF14288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31950-4A7D-BC6A-332D-3FD381E6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CB37E-07B4-C21B-863C-C4EE06A3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BF5E-EA18-64A1-9EA3-F7BB770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D8DFF-9142-9D12-CE53-E569489E0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4A407-1720-C815-452D-C8A02FB7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51A13-871A-9ED5-F8C3-DBE11C7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F4C4E-09A0-FD7A-1F75-AFE8EE2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E59F2-0C66-A7C7-2A95-CE63F21F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2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78252-BF6C-2258-A887-FA79493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A733B-F93C-FE6D-6D98-05420D53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F99A4-EE9F-3880-7621-B3F94B49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2A3F25-C57A-EE66-A83B-648BECE73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FA60E-B96A-9609-FE10-7EE7BF1B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9AB8C-C34D-6385-888C-4BAB3C1C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98F875-CFDE-4F8C-5371-79A9387A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7B1D17-6CB8-2CA9-4BEE-E0A0DBA1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3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8FC98-3E10-BDD9-E4C9-BF1FA7F2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6F2A48-08B8-4AEF-9466-6FE62CE1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8D9FF3-D525-8D9F-AB06-69F77B7C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5861A-6744-5AB7-9AD3-FFBD86BF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9FDB6-D2EB-57F7-04E8-E048596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236DDE-FCB0-7127-29FB-82ECD2AE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85558-42FB-8675-E49D-E381E70C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CCB56-F7B3-047D-D0DF-9DBF0451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47BC1-7FD3-3E56-1C22-C4988DF8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42C49-7EF0-7C8C-9C84-3D788BF7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728D1-C05C-B402-C5A3-6845F9A1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042D9-AE2E-7367-C394-5FAC0F79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0772D-EF9A-FA4D-342A-9D6A84B2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9C82-21F9-0EDB-FC40-C2E81536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7AFC8-F45E-4DD4-F664-A6517F515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75DD5-26AD-A525-3616-86B732D9C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64509-3EAD-4835-1AA5-EEF8FE5A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1B935-09F6-A955-7A5A-2D7E3B08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70AE7-BD2F-C10C-C2AC-8366AAAA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4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BA209-60A9-AB92-CE73-84F06CBE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0E4C4-13DF-0A47-BBF1-912AAD0F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61F4A-EA26-C471-E617-0A590EB1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DA87-4FC9-48B8-B663-F7DC70E7BD71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D137D-7A7F-A7A9-9471-3670DA985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12C47-3F86-A44A-0AB2-B485DEBE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18EF-F958-43A9-8285-9C3A4D94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9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E84E-88C8-DD11-AC25-7E1ECEF1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DS-MITM Attack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3BB61-C0CA-D786-559C-1B693E1B1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2025/05/22</a:t>
            </a:r>
          </a:p>
          <a:p>
            <a:r>
              <a:rPr lang="zh-CN" altLang="en-US" dirty="0"/>
              <a:t>邓卫青</a:t>
            </a:r>
          </a:p>
        </p:txBody>
      </p:sp>
    </p:spTree>
    <p:extLst>
      <p:ext uri="{BB962C8B-B14F-4D97-AF65-F5344CB8AC3E}">
        <p14:creationId xmlns:p14="http://schemas.microsoft.com/office/powerpoint/2010/main" val="357141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3F49-DDC9-4A4A-9B13-E0E3B8C5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 (How to determine #parameters)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1CFF8B-BB7B-401A-B3B6-7A1BF321F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27" y="1825625"/>
            <a:ext cx="5667546" cy="4351338"/>
          </a:xfrm>
        </p:spPr>
      </p:pic>
    </p:spTree>
    <p:extLst>
      <p:ext uri="{BB962C8B-B14F-4D97-AF65-F5344CB8AC3E}">
        <p14:creationId xmlns:p14="http://schemas.microsoft.com/office/powerpoint/2010/main" val="21842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958D-AD35-45C5-AC7A-E077AC4D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Improvement: Multiset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52CFC-BD34-455A-A380-E16C57517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the encryption of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-set through four full AES rounds, the un-ordered multiset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fully determined by 24 byte parameters.</a:t>
                </a:r>
              </a:p>
              <a:p>
                <a:r>
                  <a:rPr lang="en-US" altLang="zh-CN" dirty="0"/>
                  <a:t>Moreover, this multiset can assume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values (out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510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255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505</m:t>
                        </m:r>
                      </m:sup>
                    </m:sSup>
                  </m:oMath>
                </a14:m>
                <a:r>
                  <a:rPr lang="en-US" altLang="zh-CN" dirty="0"/>
                  <a:t> theoretically possible values).</a:t>
                </a:r>
              </a:p>
              <a:p>
                <a:r>
                  <a:rPr lang="en-US" altLang="zh-CN" dirty="0"/>
                  <a:t>Advantage: </a:t>
                </a:r>
              </a:p>
              <a:p>
                <a:pPr lvl="1"/>
                <a:r>
                  <a:rPr lang="en-US" altLang="zh-CN" dirty="0"/>
                  <a:t>The M and T in offline phase is reduced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T in online phase is reduced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52CFC-BD34-455A-A380-E16C57517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9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AFAF9-96D2-4FD6-8F10-46CC4160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Improvement: Differential Enumeration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8B52F6-FD64-440A-9E98-C2FFE4AE8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4116984"/>
            <a:ext cx="9183382" cy="22386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24CA87F-8B89-4A30-9117-E5C20E9FB4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First we find a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satisfy this truncated differential.</a:t>
                </a:r>
              </a:p>
              <a:p>
                <a:r>
                  <a:rPr lang="en-US" altLang="zh-CN" dirty="0"/>
                  <a:t>Take both of them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altLang="zh-CN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192−64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136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Lower precomputation complexities, higher data complexities.</a:t>
                </a: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24CA87F-8B89-4A30-9117-E5C20E9F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3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CBC5-FA3F-4E06-9057-A17D8DE7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Improved Attack on AES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5D1BE-8D98-4603-9E43-79FA8C8E9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Offline Phase</a:t>
                </a:r>
                <a:r>
                  <a:rPr lang="en-US" altLang="zh-CN" dirty="0"/>
                  <a:t>: 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possible values of the parameters, compute the multisets.</a:t>
                </a:r>
              </a:p>
              <a:p>
                <a:r>
                  <a:rPr lang="en-US" altLang="zh-CN" b="1" dirty="0"/>
                  <a:t>Online Phase 1</a:t>
                </a:r>
                <a:r>
                  <a:rPr lang="en-US" altLang="zh-CN" dirty="0"/>
                  <a:t>: Detecting the right pair. Prepare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</m:oMath>
                </a14:m>
                <a:r>
                  <a:rPr lang="en-US" altLang="zh-CN" dirty="0"/>
                  <a:t> structures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dirty="0"/>
                  <a:t> plaintexts. 12 bytes in ciphertexts should be zero,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altLang="zh-CN" dirty="0"/>
                  <a:t> pairs left. Guess 4 bytes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, After the first MC, 3 bytes are zero difference,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US" altLang="zh-CN" dirty="0"/>
                  <a:t> pairs remain. Similarly, guess 4 bytes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, 1 pair remain.</a:t>
                </a:r>
              </a:p>
              <a:p>
                <a:r>
                  <a:rPr lang="en-US" altLang="zh-CN" b="1" dirty="0"/>
                  <a:t>Online Phase 2</a:t>
                </a:r>
                <a:r>
                  <a:rPr lang="en-US" altLang="zh-CN" dirty="0"/>
                  <a:t>: Checking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-set as the original attack.</a:t>
                </a:r>
              </a:p>
              <a:p>
                <a:r>
                  <a:rPr lang="en-US" altLang="zh-CN" dirty="0"/>
                  <a:t>Exhaust the left key bytes.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5D1BE-8D98-4603-9E43-79FA8C8E9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2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43B5F-1291-4E73-9B4C-BA27F406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29B37-EA6B-4B23-BE3D-295251CAE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136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81+32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32+48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32+24+32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8+32+32+8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29B37-EA6B-4B23-BE3D-295251CAE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4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09AF-523C-418A-BB89-D08BACFA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FCAEB-5D42-43DC-A1C6-2F37FBEA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Demirci,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Hüseyin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, and Ali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Aydın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Selçuk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. "A meet-in-the-middle attack on 8-round AES."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+mj-lt"/>
              </a:rPr>
              <a:t>Fast Software Encryption: 15th International Workshop, FSE 2008, Lausanne, Switzerland, February 10-13, 2008, Revised Selected Papers 15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. Springer Berlin Heidelberg, 2008.</a:t>
            </a:r>
          </a:p>
          <a:p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Dunkelman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, Orr, Nathan Keller, and Adi Shamir. "Improved single-key attacks on 8-round AES-192 and AES-256."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+mj-lt"/>
              </a:rPr>
              <a:t>Advances in Cryptology-ASIACRYPT 2010: 16th International Conference on the Theory and Application of Cryptology and Information Security, Singapore, December 5-9, 2010. Proceedings 16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. Springer Berlin Heidelberg, 2010.</a:t>
            </a:r>
          </a:p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Shi,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Danping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, et al. "Programming the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Demirci-Selçuk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 meet-in-the-middle attack with constraints."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+mj-lt"/>
              </a:rPr>
              <a:t>International Conference on the Theory and Application of Cryptology and Information Security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. Cham: Springer International Publishing, 2018.</a:t>
            </a:r>
          </a:p>
          <a:p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Shi,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Danping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, et al. "Exploiting non-full key additions: full-fledged automatic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+mj-lt"/>
              </a:rPr>
              <a:t>Demirci-Selcuk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 meet-in-the-middle cryptanalysis of skinny." </a:t>
            </a:r>
            <a:r>
              <a:rPr lang="en-US" altLang="zh-CN" sz="2000" b="0" i="1" dirty="0">
                <a:solidFill>
                  <a:srgbClr val="222222"/>
                </a:solidFill>
                <a:effectLst/>
                <a:latin typeface="+mj-lt"/>
              </a:rPr>
              <a:t>Annual International Conference on the Theory and Applications of Cryptographic Techniques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+mj-lt"/>
              </a:rPr>
              <a:t>. Cham: Springer Nature Switzerland, 2023.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15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C1FD-78B2-4AB7-87AE-9851F0135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4A9D-DE42-AC32-4EBE-F39118F5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693CD-BC30-4969-B1D5-88F5DEBA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86" y="1825625"/>
            <a:ext cx="6951827" cy="33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9B8DB-08BB-0AFB-E13D-094AB6E3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Square Property of AES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AE6124-DF57-11BF-B8CF-D8584000BA67}"/>
              </a:ext>
            </a:extLst>
          </p:cNvPr>
          <p:cNvGrpSpPr/>
          <p:nvPr/>
        </p:nvGrpSpPr>
        <p:grpSpPr>
          <a:xfrm>
            <a:off x="1693718" y="1690688"/>
            <a:ext cx="8804564" cy="4004368"/>
            <a:chOff x="1496291" y="1825625"/>
            <a:chExt cx="9199418" cy="38592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A59661-21A1-2F28-A420-6E42FD8C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291" y="1825625"/>
              <a:ext cx="9199418" cy="385929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632761-2E92-DB91-BD94-DB84F9D0F30E}"/>
                </a:ext>
              </a:extLst>
            </p:cNvPr>
            <p:cNvSpPr/>
            <p:nvPr/>
          </p:nvSpPr>
          <p:spPr>
            <a:xfrm>
              <a:off x="2288771" y="1934095"/>
              <a:ext cx="260465" cy="2604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5AF4218-F270-D046-3A11-7BA4D315E1F4}"/>
                </a:ext>
              </a:extLst>
            </p:cNvPr>
            <p:cNvSpPr/>
            <p:nvPr/>
          </p:nvSpPr>
          <p:spPr>
            <a:xfrm>
              <a:off x="3826626" y="1934094"/>
              <a:ext cx="260465" cy="2604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F75494-6753-1003-EA59-E3CA3EFD7AF4}"/>
                </a:ext>
              </a:extLst>
            </p:cNvPr>
            <p:cNvSpPr/>
            <p:nvPr/>
          </p:nvSpPr>
          <p:spPr>
            <a:xfrm>
              <a:off x="6866314" y="3429000"/>
              <a:ext cx="277090" cy="27293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C690E3C-A4F1-3AF1-F464-A460A1B2FB50}"/>
                </a:ext>
              </a:extLst>
            </p:cNvPr>
            <p:cNvSpPr/>
            <p:nvPr/>
          </p:nvSpPr>
          <p:spPr>
            <a:xfrm>
              <a:off x="5325687" y="3429000"/>
              <a:ext cx="315884" cy="107649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33A866-78B9-3A5E-CE4C-88BF9DF33422}"/>
                  </a:ext>
                </a:extLst>
              </p:cNvPr>
              <p:cNvSpPr txBox="1"/>
              <p:nvPr/>
            </p:nvSpPr>
            <p:spPr>
              <a:xfrm>
                <a:off x="3444978" y="5752935"/>
                <a:ext cx="53020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33A866-78B9-3A5E-CE4C-88BF9DF33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78" y="5752935"/>
                <a:ext cx="5302044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07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6DC2-3FD9-4F73-A2B4-9E46E1FA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3-Round Distinguisher of AES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73BA0F-D3B2-4543-9D10-C591EB98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81" y="2710667"/>
            <a:ext cx="4442633" cy="36132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9114998-59DD-4E10-8EB3-853E70122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The 256 bytes sequence can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values at most (out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256×8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theoretically possible values).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9114998-59DD-4E10-8EB3-853E7012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0515599" cy="4351338"/>
              </a:xfrm>
              <a:prstGeom prst="rect">
                <a:avLst/>
              </a:prstGeom>
              <a:blipFill>
                <a:blip r:embed="rId4"/>
                <a:stretch>
                  <a:fillRect l="-986" t="-238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4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C686-EFF9-D004-5079-9700DDBC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3-Round Distinguisher of AES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091D82-0C4A-4573-A36A-7B353129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75717" cy="4741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B39E6D-91DA-44A6-9DD8-20A00449FB0A}"/>
                  </a:ext>
                </a:extLst>
              </p:cNvPr>
              <p:cNvSpPr txBox="1"/>
              <p:nvPr/>
            </p:nvSpPr>
            <p:spPr>
              <a:xfrm>
                <a:off x="7380898" y="1690687"/>
                <a:ext cx="3972902" cy="4952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⊕02⋅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⊕03⋅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=02⋅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⊕02⋅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⊕03⋅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=02⋅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02⋅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B39E6D-91DA-44A6-9DD8-20A00449F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98" y="1690687"/>
                <a:ext cx="3972902" cy="4952574"/>
              </a:xfrm>
              <a:prstGeom prst="rect">
                <a:avLst/>
              </a:prstGeom>
              <a:blipFill>
                <a:blip r:embed="rId3"/>
                <a:stretch>
                  <a:fillRect l="-460" b="-10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6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C686-EFF9-D004-5079-9700DDBC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3-Round Distinguisher of AES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091D82-0C4A-4573-A36A-7B353129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75717" cy="4741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B39E6D-91DA-44A6-9DD8-20A00449FB0A}"/>
                  </a:ext>
                </a:extLst>
              </p:cNvPr>
              <p:cNvSpPr txBox="1"/>
              <p:nvPr/>
            </p:nvSpPr>
            <p:spPr>
              <a:xfrm>
                <a:off x="7380898" y="1690687"/>
                <a:ext cx="3972902" cy="3471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⊕02⋅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⊕03⋅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=02⋅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⊕03⋅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B39E6D-91DA-44A6-9DD8-20A00449F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98" y="1690687"/>
                <a:ext cx="3972902" cy="3471976"/>
              </a:xfrm>
              <a:prstGeom prst="rect">
                <a:avLst/>
              </a:prstGeom>
              <a:blipFill>
                <a:blip r:embed="rId3"/>
                <a:stretch>
                  <a:fillRect l="-460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7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BD8C-304C-4D60-A6A9-167A98BC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7-Round Attack on AES-256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B86A6B-C6D7-4B94-8021-75889801E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2117" cy="4351338"/>
              </a:xfrm>
            </p:spPr>
            <p:txBody>
              <a:bodyPr/>
              <a:lstStyle/>
              <a:p>
                <a:r>
                  <a:rPr lang="en-US" altLang="zh-CN" b="1" dirty="0"/>
                  <a:t>Offline Phase</a:t>
                </a:r>
                <a:r>
                  <a:rPr lang="en-US" altLang="zh-CN" dirty="0"/>
                  <a:t>: 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25×8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possible values of the parameters, compute the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[0,…,255]→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…,255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Online Phase 1</a:t>
                </a:r>
                <a:r>
                  <a:rPr lang="en-US" altLang="zh-CN" dirty="0"/>
                  <a:t>: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11,22,33,44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Select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,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, change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different value and calculate back. Reorder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sequence. Encrypt this set of plaintexts with 7rounds of AES.</a:t>
                </a:r>
              </a:p>
              <a:p>
                <a:r>
                  <a:rPr lang="en-US" altLang="zh-CN" b="1" dirty="0"/>
                  <a:t>Online Phase 2</a:t>
                </a:r>
                <a:r>
                  <a:rPr lang="en-US" altLang="zh-CN" dirty="0"/>
                  <a:t>: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,33,4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altLang="zh-CN" dirty="0"/>
                  <a:t>. Calculate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sequence and check the precomputation table.</a:t>
                </a:r>
              </a:p>
              <a:p>
                <a:r>
                  <a:rPr lang="en-US" altLang="zh-CN" dirty="0"/>
                  <a:t>Exhaust the left key bytes.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B86A6B-C6D7-4B94-8021-75889801E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2117" cy="4351338"/>
              </a:xfrm>
              <a:blipFill>
                <a:blip r:embed="rId3"/>
                <a:stretch>
                  <a:fillRect l="-964" t="-2381"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2BB07-EC31-480B-A733-DDC2CCDA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91228-90E6-4998-8AD9-CAF3A3FC5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25×8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91228-90E6-4998-8AD9-CAF3A3FC5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0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AE2CA-7CD3-432F-98DF-D8E0FD2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Improvement: XOR Sequence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DC15DC-46F6-4C99-9C2D-58C0F70A4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Instead of computing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⋯‖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r>
                  <a:rPr lang="en-US" altLang="zh-CN" dirty="0"/>
                  <a:t>, we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⋯‖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#parameters is reduced by 1 since the last key byte does not affect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DC15DC-46F6-4C99-9C2D-58C0F70A4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1176</Words>
  <Application>Microsoft Office PowerPoint</Application>
  <PresentationFormat>宽屏</PresentationFormat>
  <Paragraphs>87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Office 主题​​</vt:lpstr>
      <vt:lpstr>DS-MITM Attack</vt:lpstr>
      <vt:lpstr>AES</vt:lpstr>
      <vt:lpstr>The Square Property of AES</vt:lpstr>
      <vt:lpstr>A 3-Round Distinguisher of AES</vt:lpstr>
      <vt:lpstr>A 3-Round Distinguisher of AES</vt:lpstr>
      <vt:lpstr>A 3-Round Distinguisher of AES</vt:lpstr>
      <vt:lpstr>A 7-Round Attack on AES-256</vt:lpstr>
      <vt:lpstr>Complexity</vt:lpstr>
      <vt:lpstr>Improvement: XOR Sequence</vt:lpstr>
      <vt:lpstr>Observation (How to determine #parameters)</vt:lpstr>
      <vt:lpstr>Improvement: Multiset</vt:lpstr>
      <vt:lpstr>Improvement: Differential Enumeration</vt:lpstr>
      <vt:lpstr>Improved Attack on AES</vt:lpstr>
      <vt:lpstr>Complexity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DS-MITM Attack</dc:title>
  <dc:creator>weiqing deng</dc:creator>
  <cp:lastModifiedBy>weiqing deng</cp:lastModifiedBy>
  <cp:revision>108</cp:revision>
  <dcterms:created xsi:type="dcterms:W3CDTF">2025-05-20T02:41:08Z</dcterms:created>
  <dcterms:modified xsi:type="dcterms:W3CDTF">2025-05-21T15:52:28Z</dcterms:modified>
</cp:coreProperties>
</file>