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91" r:id="rId2"/>
    <p:sldId id="615" r:id="rId3"/>
    <p:sldId id="621" r:id="rId4"/>
    <p:sldId id="626" r:id="rId5"/>
    <p:sldId id="594" r:id="rId6"/>
    <p:sldId id="618" r:id="rId7"/>
    <p:sldId id="593" r:id="rId8"/>
    <p:sldId id="620" r:id="rId9"/>
    <p:sldId id="617" r:id="rId10"/>
    <p:sldId id="641" r:id="rId11"/>
    <p:sldId id="640" r:id="rId12"/>
    <p:sldId id="643" r:id="rId13"/>
    <p:sldId id="644" r:id="rId14"/>
    <p:sldId id="645" r:id="rId15"/>
    <p:sldId id="639" r:id="rId16"/>
    <p:sldId id="632" r:id="rId17"/>
    <p:sldId id="633" r:id="rId18"/>
    <p:sldId id="642" r:id="rId19"/>
    <p:sldId id="625" r:id="rId20"/>
    <p:sldId id="636" r:id="rId21"/>
    <p:sldId id="627" r:id="rId22"/>
    <p:sldId id="631" r:id="rId23"/>
    <p:sldId id="638" r:id="rId24"/>
    <p:sldId id="637" r:id="rId25"/>
    <p:sldId id="629" r:id="rId26"/>
    <p:sldId id="613" r:id="rId27"/>
    <p:sldId id="604" r:id="rId28"/>
    <p:sldId id="601" r:id="rId29"/>
    <p:sldId id="602" r:id="rId30"/>
    <p:sldId id="608" r:id="rId31"/>
    <p:sldId id="610" r:id="rId32"/>
    <p:sldId id="609" r:id="rId33"/>
    <p:sldId id="619" r:id="rId34"/>
    <p:sldId id="628" r:id="rId3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19BE"/>
    <a:srgbClr val="0099FF"/>
    <a:srgbClr val="008000"/>
    <a:srgbClr val="009900"/>
    <a:srgbClr val="CC6600"/>
    <a:srgbClr val="C0C0C0"/>
    <a:srgbClr val="FFCC00"/>
    <a:srgbClr val="BBE0E3"/>
    <a:srgbClr val="CC9900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5" autoAdjust="0"/>
    <p:restoredTop sz="93103" autoAdjust="0"/>
  </p:normalViewPr>
  <p:slideViewPr>
    <p:cSldViewPr>
      <p:cViewPr varScale="1">
        <p:scale>
          <a:sx n="50" d="100"/>
          <a:sy n="50" d="100"/>
        </p:scale>
        <p:origin x="-1292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US"/>
          </a:p>
        </p:txBody>
      </p:sp>
      <p:sp>
        <p:nvSpPr>
          <p:cNvPr id="75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/>
          </a:p>
        </p:txBody>
      </p:sp>
      <p:sp>
        <p:nvSpPr>
          <p:cNvPr id="75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F5A0712E-964A-4BCA-A612-F70CE83737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236BC0A6-CEB0-43A9-8072-680A4FFA938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606544-13AE-4065-AB5A-64CABEC6B17D}" type="slidenum">
              <a:rPr lang="en-US"/>
              <a:pPr/>
              <a:t>30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900" b="1"/>
              <a:t>NAME</a:t>
            </a:r>
            <a:endParaRPr lang="en-US" sz="900"/>
          </a:p>
          <a:p>
            <a:pPr>
              <a:lnSpc>
                <a:spcPct val="80000"/>
              </a:lnSpc>
            </a:pPr>
            <a:r>
              <a:rPr lang="en-US" sz="900"/>
              <a:t>       FourPt - An unsteady, one-dimensional, open-channel flow model</a:t>
            </a:r>
            <a:endParaRPr lang="en-US" sz="900" b="1"/>
          </a:p>
          <a:p>
            <a:pPr>
              <a:lnSpc>
                <a:spcPct val="80000"/>
              </a:lnSpc>
            </a:pPr>
            <a:r>
              <a:rPr lang="en-US" sz="900" b="1"/>
              <a:t>ABSTRACT</a:t>
            </a:r>
            <a:endParaRPr lang="en-US" sz="900"/>
          </a:p>
          <a:p>
            <a:pPr>
              <a:lnSpc>
                <a:spcPct val="80000"/>
              </a:lnSpc>
            </a:pPr>
            <a:r>
              <a:rPr lang="en-US" sz="900"/>
              <a:t>       FOURPT is a numerical model for simulating unsteady, one-dimensional</a:t>
            </a:r>
          </a:p>
          <a:p>
            <a:pPr>
              <a:lnSpc>
                <a:spcPct val="80000"/>
              </a:lnSpc>
            </a:pPr>
            <a:r>
              <a:rPr lang="en-US" sz="900"/>
              <a:t>       flow in networks of open channels.  Options particularly useful in</a:t>
            </a:r>
          </a:p>
          <a:p>
            <a:pPr>
              <a:lnSpc>
                <a:spcPct val="80000"/>
              </a:lnSpc>
            </a:pPr>
            <a:r>
              <a:rPr lang="en-US" sz="900"/>
              <a:t>       training or prototyping include selection of governing equations</a:t>
            </a:r>
          </a:p>
          <a:p>
            <a:pPr>
              <a:lnSpc>
                <a:spcPct val="80000"/>
              </a:lnSpc>
            </a:pPr>
            <a:r>
              <a:rPr lang="en-US" sz="900"/>
              <a:t>       (kinematic, diffusion, or dynamic), boundary-value perturbation, and</a:t>
            </a:r>
          </a:p>
          <a:p>
            <a:pPr>
              <a:lnSpc>
                <a:spcPct val="80000"/>
              </a:lnSpc>
            </a:pPr>
            <a:r>
              <a:rPr lang="en-US" sz="900"/>
              <a:t>       user-programmable constraint equations. The model can simulate non-</a:t>
            </a:r>
          </a:p>
          <a:p>
            <a:pPr>
              <a:lnSpc>
                <a:spcPct val="80000"/>
              </a:lnSpc>
            </a:pPr>
            <a:r>
              <a:rPr lang="en-US" sz="900"/>
              <a:t>       trivial concepts, such as flow in complex interconnected channel</a:t>
            </a:r>
          </a:p>
          <a:p>
            <a:pPr>
              <a:lnSpc>
                <a:spcPct val="80000"/>
              </a:lnSpc>
            </a:pPr>
            <a:r>
              <a:rPr lang="en-US" sz="900"/>
              <a:t>       networks, meandering channels with variable effective flow lengths,</a:t>
            </a:r>
          </a:p>
          <a:p>
            <a:pPr>
              <a:lnSpc>
                <a:spcPct val="80000"/>
              </a:lnSpc>
            </a:pPr>
            <a:r>
              <a:rPr lang="en-US" sz="900"/>
              <a:t>       hydraulic structures defined by unique three-parameter relations,</a:t>
            </a:r>
          </a:p>
          <a:p>
            <a:pPr>
              <a:lnSpc>
                <a:spcPct val="80000"/>
              </a:lnSpc>
            </a:pPr>
            <a:r>
              <a:rPr lang="en-US" sz="900"/>
              <a:t>       and density-driven flow.  Channel geometry may be rectangular,</a:t>
            </a:r>
          </a:p>
          <a:p>
            <a:pPr>
              <a:lnSpc>
                <a:spcPct val="80000"/>
              </a:lnSpc>
            </a:pPr>
            <a:r>
              <a:rPr lang="en-US" sz="900"/>
              <a:t>       trapezoidal, or irregular depending upon which of three channel-</a:t>
            </a:r>
          </a:p>
          <a:p>
            <a:pPr>
              <a:lnSpc>
                <a:spcPct val="80000"/>
              </a:lnSpc>
            </a:pPr>
            <a:r>
              <a:rPr lang="en-US" sz="900"/>
              <a:t>       property modules is linked with the program.</a:t>
            </a:r>
            <a:endParaRPr lang="en-US" sz="900" b="1"/>
          </a:p>
          <a:p>
            <a:pPr>
              <a:lnSpc>
                <a:spcPct val="80000"/>
              </a:lnSpc>
            </a:pPr>
            <a:r>
              <a:rPr lang="en-US" sz="900" b="1"/>
              <a:t>METHOD</a:t>
            </a:r>
            <a:endParaRPr lang="en-US" sz="900"/>
          </a:p>
          <a:p>
            <a:pPr>
              <a:lnSpc>
                <a:spcPct val="80000"/>
              </a:lnSpc>
            </a:pPr>
            <a:r>
              <a:rPr lang="en-US" sz="900"/>
              <a:t>       As implied by the name, FOURPT uses the four-point-implicit solution</a:t>
            </a:r>
          </a:p>
          <a:p>
            <a:pPr>
              <a:lnSpc>
                <a:spcPct val="80000"/>
              </a:lnSpc>
            </a:pPr>
            <a:r>
              <a:rPr lang="en-US" sz="900"/>
              <a:t>       scheme.  Simultaneous equations are solved by Gaussian elimination</a:t>
            </a:r>
          </a:p>
          <a:p>
            <a:pPr>
              <a:lnSpc>
                <a:spcPct val="80000"/>
              </a:lnSpc>
            </a:pPr>
            <a:r>
              <a:rPr lang="en-US" sz="900"/>
              <a:t>       using an indexed, asymmetric, sparse-matrix solver that is</a:t>
            </a:r>
          </a:p>
          <a:p>
            <a:pPr>
              <a:lnSpc>
                <a:spcPct val="80000"/>
              </a:lnSpc>
            </a:pPr>
            <a:r>
              <a:rPr lang="en-US" sz="900"/>
              <a:t>       particularly useful in application to large (hundreds of channels),</a:t>
            </a:r>
          </a:p>
          <a:p>
            <a:pPr>
              <a:lnSpc>
                <a:spcPct val="80000"/>
              </a:lnSpc>
            </a:pPr>
            <a:r>
              <a:rPr lang="en-US" sz="900"/>
              <a:t>       complex networks of interconnected channels.  All relations</a:t>
            </a:r>
          </a:p>
          <a:p>
            <a:pPr>
              <a:lnSpc>
                <a:spcPct val="80000"/>
              </a:lnSpc>
            </a:pPr>
            <a:r>
              <a:rPr lang="en-US" sz="900"/>
              <a:t>       constraining unknown variables, discharge and water-surface</a:t>
            </a:r>
          </a:p>
          <a:p>
            <a:pPr>
              <a:lnSpc>
                <a:spcPct val="80000"/>
              </a:lnSpc>
            </a:pPr>
            <a:r>
              <a:rPr lang="en-US" sz="900"/>
              <a:t>       elevation, at boundaries and channel junctions are implemented</a:t>
            </a:r>
          </a:p>
          <a:p>
            <a:pPr>
              <a:lnSpc>
                <a:spcPct val="80000"/>
              </a:lnSpc>
            </a:pPr>
            <a:r>
              <a:rPr lang="en-US" sz="900"/>
              <a:t>       implicitly.  The model is coded in Fortran 77, and data</a:t>
            </a:r>
          </a:p>
          <a:p>
            <a:pPr>
              <a:lnSpc>
                <a:spcPct val="80000"/>
              </a:lnSpc>
            </a:pPr>
            <a:r>
              <a:rPr lang="en-US" sz="900"/>
              <a:t>       encapsulation is used extensively to simplify modification and to</a:t>
            </a:r>
          </a:p>
          <a:p>
            <a:pPr>
              <a:lnSpc>
                <a:spcPct val="80000"/>
              </a:lnSpc>
            </a:pPr>
            <a:r>
              <a:rPr lang="en-US" sz="900"/>
              <a:t>       encourage the modification and use of FOURPT modules by other</a:t>
            </a:r>
          </a:p>
          <a:p>
            <a:pPr>
              <a:lnSpc>
                <a:spcPct val="80000"/>
              </a:lnSpc>
            </a:pPr>
            <a:r>
              <a:rPr lang="en-US" sz="900"/>
              <a:t>       programs and programmers.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C84D3-ACB2-4489-888C-34B2FBF17C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633AB-C50B-45DA-9BE8-9597EB7CE1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764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769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B8983-4886-4773-858A-F3E1F11951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33C6A-853C-4ABE-8582-D2633FFA55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F6F6C-D177-411C-B9D4-603C52124D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451F3-A0B5-44D8-90F5-7925B77020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A2B52-6A89-4D24-B27D-FBFFFCEB36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F5528-0AAE-4923-AFF8-CF68EEEC49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F91E9-D97F-4189-8796-BD40BB12C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F64C8-B7B8-4B9B-A678-EB78975E15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BD90C-0138-4493-88E1-ED30A43F8F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FF"/>
            </a:gs>
            <a:gs pos="100000">
              <a:srgbClr val="00003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CC"/>
                </a:solidFill>
              </a:defRPr>
            </a:lvl1pPr>
          </a:lstStyle>
          <a:p>
            <a:fld id="{9FD0BB79-0766-4CE0-81A6-815883918B7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FFFFC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66FF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0" y="457200"/>
            <a:ext cx="6629400" cy="28194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FF2D"/>
                </a:solidFill>
                <a:latin typeface="Tahoma" pitchFamily="34" charset="0"/>
              </a:rPr>
              <a:t/>
            </a:r>
            <a:br>
              <a:rPr lang="en-US" sz="1800" b="1">
                <a:solidFill>
                  <a:srgbClr val="FFFF2D"/>
                </a:solidFill>
                <a:latin typeface="Tahoma" pitchFamily="34" charset="0"/>
              </a:rPr>
            </a:br>
            <a:r>
              <a:rPr lang="en-US" sz="3200">
                <a:solidFill>
                  <a:srgbClr val="FFFF2D"/>
                </a:solidFill>
                <a:latin typeface="Tahoma" pitchFamily="34" charset="0"/>
              </a:rPr>
              <a:t>DSM2 Sediment Transport Module</a:t>
            </a:r>
          </a:p>
        </p:txBody>
      </p:sp>
      <p:sp>
        <p:nvSpPr>
          <p:cNvPr id="9236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895600"/>
            <a:ext cx="57912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pitchFamily="34" charset="0"/>
              </a:rPr>
              <a:t>DSM2 User Group and CWEMF sponsored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pitchFamily="34" charset="0"/>
              </a:rPr>
              <a:t>Technical Advisory Committee Meeting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ahoma" pitchFamily="34" charset="0"/>
              </a:rPr>
              <a:t>January 13, 2010</a:t>
            </a:r>
            <a:endParaRPr lang="en-US" sz="2400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ahoma" pitchFamily="34" charset="0"/>
              </a:rPr>
              <a:t>Jamie Anderson, Ph.D., P.E.</a:t>
            </a:r>
          </a:p>
        </p:txBody>
      </p:sp>
      <p:sp>
        <p:nvSpPr>
          <p:cNvPr id="923654" name="Text Box 6"/>
          <p:cNvSpPr txBox="1">
            <a:spLocks noChangeArrowheads="1"/>
          </p:cNvSpPr>
          <p:nvPr/>
        </p:nvSpPr>
        <p:spPr bwMode="auto">
          <a:xfrm>
            <a:off x="4343400" y="5800725"/>
            <a:ext cx="4038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tIns="9144" rIns="9144" bIns="9144">
            <a:spAutoFit/>
          </a:bodyPr>
          <a:lstStyle/>
          <a:p>
            <a:pPr eaLnBrk="0" hangingPunct="0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Department of Water Resources </a:t>
            </a:r>
          </a:p>
          <a:p>
            <a:pPr eaLnBrk="0" hangingPunct="0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Modeling Support Branch</a:t>
            </a:r>
          </a:p>
          <a:p>
            <a:pPr eaLnBrk="0" hangingPunct="0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Bay-Delta Office</a:t>
            </a:r>
          </a:p>
        </p:txBody>
      </p:sp>
      <p:pic>
        <p:nvPicPr>
          <p:cNvPr id="923655" name="Picture 7" descr="dwran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5734050"/>
            <a:ext cx="931863" cy="990600"/>
          </a:xfrm>
          <a:prstGeom prst="rect">
            <a:avLst/>
          </a:prstGeom>
          <a:noFill/>
        </p:spPr>
      </p:pic>
      <p:pic>
        <p:nvPicPr>
          <p:cNvPr id="923659" name="Picture 11" descr="SedT Photo Side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86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808038"/>
          </a:xfrm>
        </p:spPr>
        <p:txBody>
          <a:bodyPr/>
          <a:lstStyle/>
          <a:p>
            <a:r>
              <a:rPr lang="en-US" dirty="0" smtClean="0"/>
              <a:t>Why did we create a new transport code instead of using QUAL?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sz="2400" dirty="0" smtClean="0"/>
              <a:t>QUAL is a moving frame of reference (</a:t>
            </a:r>
            <a:r>
              <a:rPr lang="en-US" sz="2400" dirty="0" err="1" smtClean="0"/>
              <a:t>Lagrangian</a:t>
            </a:r>
            <a:r>
              <a:rPr lang="en-US" sz="2400" dirty="0" smtClean="0"/>
              <a:t>) model</a:t>
            </a:r>
          </a:p>
          <a:p>
            <a:r>
              <a:rPr lang="en-US" sz="2400" dirty="0" smtClean="0"/>
              <a:t>STM is a fixed frame of reference (</a:t>
            </a:r>
            <a:r>
              <a:rPr lang="en-US" sz="2400" dirty="0" err="1" smtClean="0"/>
              <a:t>Eulerian</a:t>
            </a:r>
            <a:r>
              <a:rPr lang="en-US" sz="2400" dirty="0" smtClean="0"/>
              <a:t>) model</a:t>
            </a:r>
          </a:p>
          <a:p>
            <a:pPr lvl="1"/>
            <a:r>
              <a:rPr lang="en-US" sz="2400" dirty="0" smtClean="0"/>
              <a:t>Compatibility with other </a:t>
            </a:r>
            <a:r>
              <a:rPr lang="en-US" sz="2400" dirty="0" err="1" smtClean="0"/>
              <a:t>Eulerian</a:t>
            </a:r>
            <a:r>
              <a:rPr lang="en-US" sz="2400" dirty="0" smtClean="0"/>
              <a:t> codes</a:t>
            </a:r>
          </a:p>
          <a:p>
            <a:pPr lvl="1"/>
            <a:r>
              <a:rPr lang="en-US" sz="2400" dirty="0" smtClean="0"/>
              <a:t>Clean slate, develop testable code</a:t>
            </a:r>
          </a:p>
          <a:p>
            <a:pPr lvl="1"/>
            <a:r>
              <a:rPr lang="en-US" sz="2400" dirty="0" smtClean="0"/>
              <a:t>Separate sources from transport</a:t>
            </a:r>
          </a:p>
          <a:p>
            <a:pPr lvl="2"/>
            <a:r>
              <a:rPr lang="en-US" sz="2000" dirty="0" smtClean="0"/>
              <a:t>Sediment is one of the sources, but model could be applied to other sources as well</a:t>
            </a:r>
          </a:p>
          <a:p>
            <a:pPr lvl="1"/>
            <a:r>
              <a:rPr lang="en-US" sz="2400" dirty="0" smtClean="0"/>
              <a:t>Sharing resources with a companion project</a:t>
            </a:r>
          </a:p>
          <a:p>
            <a:pPr lvl="1"/>
            <a:r>
              <a:rPr lang="en-US" sz="2400" dirty="0" smtClean="0"/>
              <a:t>Future benefits</a:t>
            </a:r>
          </a:p>
          <a:p>
            <a:pPr lvl="2"/>
            <a:r>
              <a:rPr lang="en-US" sz="2000" dirty="0" smtClean="0"/>
              <a:t>Could incorporate </a:t>
            </a:r>
            <a:r>
              <a:rPr lang="en-US" sz="2000" dirty="0" err="1" smtClean="0"/>
              <a:t>baroclinic</a:t>
            </a:r>
            <a:r>
              <a:rPr lang="en-US" sz="2000" dirty="0" smtClean="0"/>
              <a:t> term from HYDRO</a:t>
            </a:r>
          </a:p>
          <a:p>
            <a:pPr lvl="2"/>
            <a:r>
              <a:rPr lang="en-US" sz="2000" dirty="0" smtClean="0"/>
              <a:t>Could be used for salinity based operating rules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C6A-853C-4ABE-8582-D2633FFA550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931-31F7-412D-B659-DEC5955B1CB9}" type="slidenum">
              <a:rPr lang="en-US"/>
              <a:pPr/>
              <a:t>11</a:t>
            </a:fld>
            <a:endParaRPr lang="en-US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STM Code Development Plan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391400" cy="4800600"/>
          </a:xfrm>
        </p:spPr>
        <p:txBody>
          <a:bodyPr/>
          <a:lstStyle/>
          <a:p>
            <a:r>
              <a:rPr lang="en-US" sz="2400" dirty="0"/>
              <a:t>Flexible, modular </a:t>
            </a:r>
            <a:r>
              <a:rPr lang="en-US" sz="2400" dirty="0" smtClean="0"/>
              <a:t>design</a:t>
            </a:r>
            <a:endParaRPr lang="en-US" sz="2400" dirty="0"/>
          </a:p>
          <a:p>
            <a:pPr>
              <a:spcBef>
                <a:spcPct val="40000"/>
              </a:spcBef>
            </a:pPr>
            <a:r>
              <a:rPr lang="en-US" sz="2400" dirty="0"/>
              <a:t>Separate input/output routines to </a:t>
            </a:r>
            <a:br>
              <a:rPr lang="en-US" sz="2400" dirty="0"/>
            </a:br>
            <a:r>
              <a:rPr lang="en-US" sz="2400" dirty="0"/>
              <a:t>aid in generalization to other codes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Generalize </a:t>
            </a:r>
            <a:r>
              <a:rPr lang="en-US" sz="2400" dirty="0" err="1" smtClean="0"/>
              <a:t>Eulerian</a:t>
            </a:r>
            <a:r>
              <a:rPr lang="en-US" sz="2400" dirty="0" smtClean="0"/>
              <a:t> </a:t>
            </a:r>
            <a:r>
              <a:rPr lang="en-US" sz="2400" dirty="0"/>
              <a:t>transport that </a:t>
            </a:r>
            <a:br>
              <a:rPr lang="en-US" sz="2400" dirty="0"/>
            </a:br>
            <a:r>
              <a:rPr lang="en-US" sz="2400" dirty="0"/>
              <a:t>could be adapted to other constituents</a:t>
            </a:r>
          </a:p>
          <a:p>
            <a:pPr>
              <a:spcBef>
                <a:spcPct val="40000"/>
              </a:spcBef>
            </a:pPr>
            <a:r>
              <a:rPr lang="en-US" sz="2400" dirty="0" smtClean="0"/>
              <a:t>Self-documenting </a:t>
            </a:r>
            <a:r>
              <a:rPr lang="en-US" sz="2400" dirty="0"/>
              <a:t>code using </a:t>
            </a:r>
            <a:r>
              <a:rPr lang="en-US" sz="2400" dirty="0" err="1" smtClean="0"/>
              <a:t>Doxygen</a:t>
            </a:r>
            <a:endParaRPr lang="en-US" sz="2400" dirty="0" smtClean="0"/>
          </a:p>
        </p:txBody>
      </p:sp>
      <p:sp>
        <p:nvSpPr>
          <p:cNvPr id="960516" name="Text Box 4"/>
          <p:cNvSpPr txBox="1">
            <a:spLocks noChangeArrowheads="1"/>
          </p:cNvSpPr>
          <p:nvPr/>
        </p:nvSpPr>
        <p:spPr bwMode="auto">
          <a:xfrm>
            <a:off x="457200" y="6521450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STM=Sediment Transport </a:t>
            </a:r>
            <a:r>
              <a:rPr lang="en-US" sz="1600" dirty="0" smtClean="0">
                <a:solidFill>
                  <a:schemeClr val="bg1"/>
                </a:solidFill>
              </a:rPr>
              <a:t>Module        </a:t>
            </a:r>
            <a:r>
              <a:rPr lang="en-US" sz="1600" dirty="0" err="1" smtClean="0">
                <a:solidFill>
                  <a:schemeClr val="bg1"/>
                </a:solidFill>
              </a:rPr>
              <a:t>Eulerian</a:t>
            </a:r>
            <a:r>
              <a:rPr lang="en-US" sz="1600" dirty="0" smtClean="0">
                <a:solidFill>
                  <a:schemeClr val="bg1"/>
                </a:solidFill>
              </a:rPr>
              <a:t>=fixed frame of reference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53200" y="1066800"/>
            <a:ext cx="2157413" cy="1827213"/>
            <a:chOff x="352" y="864"/>
            <a:chExt cx="1359" cy="1151"/>
          </a:xfrm>
        </p:grpSpPr>
        <p:pic>
          <p:nvPicPr>
            <p:cNvPr id="960520" name="Picture 8" descr="j0289952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" y="864"/>
              <a:ext cx="1359" cy="1151"/>
            </a:xfrm>
            <a:prstGeom prst="rect">
              <a:avLst/>
            </a:prstGeom>
            <a:noFill/>
          </p:spPr>
        </p:pic>
        <p:pic>
          <p:nvPicPr>
            <p:cNvPr id="960521" name="Picture 9" descr="Dark blue delta4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6" y="1104"/>
              <a:ext cx="217" cy="23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08038"/>
          </a:xfrm>
        </p:spPr>
        <p:txBody>
          <a:bodyPr/>
          <a:lstStyle/>
          <a:p>
            <a:r>
              <a:rPr lang="en-US" dirty="0" smtClean="0"/>
              <a:t>Self-Documenting Code 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C6A-853C-4ABE-8582-D2633FFA550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C:\Users\Jamie\Documents\DWR\UCD Sediment transport\TAC\Jan10\images\advect_cod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23925"/>
            <a:ext cx="8018463" cy="5934075"/>
          </a:xfrm>
          <a:prstGeom prst="rect">
            <a:avLst/>
          </a:prstGeom>
          <a:noFill/>
        </p:spPr>
      </p:pic>
      <p:sp>
        <p:nvSpPr>
          <p:cNvPr id="6" name="Down Arrow 5"/>
          <p:cNvSpPr/>
          <p:nvPr/>
        </p:nvSpPr>
        <p:spPr>
          <a:xfrm rot="5400000">
            <a:off x="5867400" y="685800"/>
            <a:ext cx="533400" cy="8382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5400000">
            <a:off x="4419600" y="1524000"/>
            <a:ext cx="533400" cy="8382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08038"/>
          </a:xfrm>
        </p:spPr>
        <p:txBody>
          <a:bodyPr/>
          <a:lstStyle/>
          <a:p>
            <a:r>
              <a:rPr lang="en-US" dirty="0" smtClean="0"/>
              <a:t>Self-Documenting Code 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C6A-853C-4ABE-8582-D2633FFA550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 descr="C:\Users\Jamie\Documents\DWR\UCD Sediment transport\TAC\Jan10\images\doxygen_advect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8032279" cy="6096000"/>
          </a:xfrm>
          <a:prstGeom prst="rect">
            <a:avLst/>
          </a:prstGeom>
          <a:noFill/>
        </p:spPr>
      </p:pic>
      <p:sp>
        <p:nvSpPr>
          <p:cNvPr id="6" name="Down Arrow 5"/>
          <p:cNvSpPr/>
          <p:nvPr/>
        </p:nvSpPr>
        <p:spPr>
          <a:xfrm rot="5400000">
            <a:off x="8305800" y="2819400"/>
            <a:ext cx="533400" cy="8382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5400000">
            <a:off x="3581400" y="3352800"/>
            <a:ext cx="533400" cy="8382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8800" y="3048000"/>
            <a:ext cx="9144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amie\Documents\DWR\UCD Sediment transport\TAC\Jan10\images\doxygen_advec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74260"/>
            <a:ext cx="5943600" cy="608374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08038"/>
          </a:xfrm>
        </p:spPr>
        <p:txBody>
          <a:bodyPr/>
          <a:lstStyle/>
          <a:p>
            <a:r>
              <a:rPr lang="en-US" dirty="0" smtClean="0"/>
              <a:t>Self-Documenting Code 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C6A-853C-4ABE-8582-D2633FFA550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931-31F7-412D-B659-DEC5955B1CB9}" type="slidenum">
              <a:rPr lang="en-US"/>
              <a:pPr/>
              <a:t>15</a:t>
            </a:fld>
            <a:endParaRPr lang="en-US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STM Code Development Plan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391400" cy="4800600"/>
          </a:xfrm>
        </p:spPr>
        <p:txBody>
          <a:bodyPr/>
          <a:lstStyle/>
          <a:p>
            <a:r>
              <a:rPr lang="en-US" sz="2400" dirty="0"/>
              <a:t>Flexible, modular </a:t>
            </a:r>
            <a:r>
              <a:rPr lang="en-US" sz="2400" dirty="0" smtClean="0"/>
              <a:t>design</a:t>
            </a:r>
            <a:endParaRPr lang="en-US" sz="2400" dirty="0"/>
          </a:p>
          <a:p>
            <a:pPr>
              <a:spcBef>
                <a:spcPct val="40000"/>
              </a:spcBef>
            </a:pPr>
            <a:r>
              <a:rPr lang="en-US" sz="2400" dirty="0"/>
              <a:t>Separate input/output routines to </a:t>
            </a:r>
            <a:br>
              <a:rPr lang="en-US" sz="2400" dirty="0"/>
            </a:br>
            <a:r>
              <a:rPr lang="en-US" sz="2400" dirty="0"/>
              <a:t>aid in generalization to other codes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Generalize </a:t>
            </a:r>
            <a:r>
              <a:rPr lang="en-US" sz="2400" dirty="0" err="1" smtClean="0"/>
              <a:t>Eulerian</a:t>
            </a:r>
            <a:r>
              <a:rPr lang="en-US" sz="2400" dirty="0" smtClean="0"/>
              <a:t> </a:t>
            </a:r>
            <a:r>
              <a:rPr lang="en-US" sz="2400" dirty="0"/>
              <a:t>transport that </a:t>
            </a:r>
            <a:br>
              <a:rPr lang="en-US" sz="2400" dirty="0"/>
            </a:br>
            <a:r>
              <a:rPr lang="en-US" sz="2400" dirty="0"/>
              <a:t>could be adapted to other constituents</a:t>
            </a:r>
          </a:p>
          <a:p>
            <a:pPr>
              <a:spcBef>
                <a:spcPct val="40000"/>
              </a:spcBef>
            </a:pPr>
            <a:r>
              <a:rPr lang="en-US" sz="2400" dirty="0" smtClean="0"/>
              <a:t>Self-documenting </a:t>
            </a:r>
            <a:r>
              <a:rPr lang="en-US" sz="2400" dirty="0"/>
              <a:t>code using </a:t>
            </a:r>
            <a:r>
              <a:rPr lang="en-US" sz="2400" dirty="0" err="1" smtClean="0"/>
              <a:t>Doxygen</a:t>
            </a:r>
            <a:endParaRPr lang="en-US" sz="2400" dirty="0" smtClean="0"/>
          </a:p>
          <a:p>
            <a:pPr>
              <a:spcBef>
                <a:spcPct val="40000"/>
              </a:spcBef>
            </a:pPr>
            <a:r>
              <a:rPr lang="en-US" sz="2400" dirty="0" smtClean="0"/>
              <a:t>Companion testing routines</a:t>
            </a:r>
            <a:endParaRPr lang="en-US" sz="2400" dirty="0"/>
          </a:p>
        </p:txBody>
      </p:sp>
      <p:sp>
        <p:nvSpPr>
          <p:cNvPr id="960516" name="Text Box 4"/>
          <p:cNvSpPr txBox="1">
            <a:spLocks noChangeArrowheads="1"/>
          </p:cNvSpPr>
          <p:nvPr/>
        </p:nvSpPr>
        <p:spPr bwMode="auto">
          <a:xfrm>
            <a:off x="457200" y="6521450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STM=Sediment Transport </a:t>
            </a:r>
            <a:r>
              <a:rPr lang="en-US" sz="1600" dirty="0" smtClean="0">
                <a:solidFill>
                  <a:schemeClr val="bg1"/>
                </a:solidFill>
              </a:rPr>
              <a:t>Module        </a:t>
            </a:r>
            <a:r>
              <a:rPr lang="en-US" sz="1600" dirty="0" err="1" smtClean="0">
                <a:solidFill>
                  <a:schemeClr val="bg1"/>
                </a:solidFill>
              </a:rPr>
              <a:t>Eulerian</a:t>
            </a:r>
            <a:r>
              <a:rPr lang="en-US" sz="1600" dirty="0" smtClean="0">
                <a:solidFill>
                  <a:schemeClr val="bg1"/>
                </a:solidFill>
              </a:rPr>
              <a:t>=fixed frame of reference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53200" y="1066800"/>
            <a:ext cx="2157413" cy="1827213"/>
            <a:chOff x="352" y="864"/>
            <a:chExt cx="1359" cy="1151"/>
          </a:xfrm>
        </p:grpSpPr>
        <p:pic>
          <p:nvPicPr>
            <p:cNvPr id="960520" name="Picture 8" descr="j0289952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" y="864"/>
              <a:ext cx="1359" cy="1151"/>
            </a:xfrm>
            <a:prstGeom prst="rect">
              <a:avLst/>
            </a:prstGeom>
            <a:noFill/>
          </p:spPr>
        </p:pic>
        <p:pic>
          <p:nvPicPr>
            <p:cNvPr id="960521" name="Picture 9" descr="Dark blue delta4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6" y="1104"/>
              <a:ext cx="217" cy="23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931-31F7-412D-B659-DEC5955B1CB9}" type="slidenum">
              <a:rPr lang="en-US"/>
              <a:pPr/>
              <a:t>16</a:t>
            </a:fld>
            <a:endParaRPr lang="en-US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 Code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960516" name="Text Box 4"/>
          <p:cNvSpPr txBox="1">
            <a:spLocks noChangeArrowheads="1"/>
          </p:cNvSpPr>
          <p:nvPr/>
        </p:nvSpPr>
        <p:spPr bwMode="auto">
          <a:xfrm>
            <a:off x="457200" y="6521450"/>
            <a:ext cx="3238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STM=Sediment Transport Module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1219200"/>
            <a:ext cx="2441448" cy="1600200"/>
          </a:xfrm>
          <a:prstGeom prst="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STM Code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648200" y="1219200"/>
            <a:ext cx="2438400" cy="16002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Testing </a:t>
            </a:r>
            <a:r>
              <a:rPr lang="en-US" sz="2800" dirty="0" smtClean="0"/>
              <a:t>Code</a:t>
            </a:r>
          </a:p>
          <a:p>
            <a:pPr algn="ctr"/>
            <a:r>
              <a:rPr lang="en-US" sz="2000" dirty="0" smtClean="0"/>
              <a:t>Calls STM Code</a:t>
            </a:r>
            <a:endParaRPr lang="en-US" sz="20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04800" y="3200400"/>
            <a:ext cx="8458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kern="0" dirty="0" smtClean="0">
                <a:solidFill>
                  <a:srgbClr val="FFFFCC"/>
                </a:solidFill>
                <a:latin typeface="+mn-lt"/>
              </a:rPr>
              <a:t>Each routine in STM has companion testing code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kern="0" dirty="0" smtClean="0">
                <a:solidFill>
                  <a:srgbClr val="FFFFCC"/>
                </a:solidFill>
                <a:latin typeface="+mn-lt"/>
              </a:rPr>
              <a:t>Code and analytical tests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wide range of scenarios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kern="0" baseline="0" dirty="0" smtClean="0">
                <a:solidFill>
                  <a:srgbClr val="FFFFCC"/>
                </a:solidFill>
                <a:latin typeface="+mn-lt"/>
              </a:rPr>
              <a:t>Produce</a:t>
            </a:r>
            <a:r>
              <a:rPr lang="en-US" sz="2800" kern="0" dirty="0" smtClean="0">
                <a:solidFill>
                  <a:srgbClr val="FFFFCC"/>
                </a:solidFill>
                <a:latin typeface="+mn-lt"/>
              </a:rPr>
              <a:t> report of pass/fail result for all tests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kern="0" dirty="0" smtClean="0">
                <a:solidFill>
                  <a:srgbClr val="FFFFCC"/>
                </a:solidFill>
                <a:latin typeface="+mn-lt"/>
              </a:rPr>
              <a:t>Run tests regularly, </a:t>
            </a:r>
            <a:br>
              <a:rPr lang="en-US" sz="2800" kern="0" dirty="0" smtClean="0">
                <a:solidFill>
                  <a:srgbClr val="FFFFCC"/>
                </a:solidFill>
                <a:latin typeface="+mn-lt"/>
              </a:rPr>
            </a:br>
            <a:r>
              <a:rPr lang="en-US" sz="2800" kern="0" dirty="0" smtClean="0">
                <a:solidFill>
                  <a:srgbClr val="FFFFCC"/>
                </a:solidFill>
                <a:latin typeface="+mn-lt"/>
              </a:rPr>
              <a:t>in future automatic daily running of tests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Fruit framework</a:t>
            </a:r>
          </a:p>
          <a:p>
            <a:endParaRPr lang="en-US" dirty="0" smtClean="0"/>
          </a:p>
          <a:p>
            <a:r>
              <a:rPr lang="en-US" dirty="0" smtClean="0"/>
              <a:t>Code test</a:t>
            </a:r>
          </a:p>
          <a:p>
            <a:pPr lvl="1"/>
            <a:r>
              <a:rPr lang="en-US" dirty="0" smtClean="0"/>
              <a:t>gradient</a:t>
            </a:r>
          </a:p>
          <a:p>
            <a:endParaRPr lang="en-US" dirty="0" smtClean="0"/>
          </a:p>
          <a:p>
            <a:r>
              <a:rPr lang="en-US" dirty="0" smtClean="0"/>
              <a:t>Analytical test</a:t>
            </a:r>
          </a:p>
          <a:p>
            <a:pPr lvl="1"/>
            <a:r>
              <a:rPr lang="en-US" dirty="0" smtClean="0"/>
              <a:t>Concentration/derivative concentration</a:t>
            </a:r>
          </a:p>
          <a:p>
            <a:pPr lvl="1"/>
            <a:r>
              <a:rPr lang="en-US" dirty="0" smtClean="0"/>
              <a:t>Look for Excel files with plots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C6A-853C-4ABE-8582-D2633FFA550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931-31F7-412D-B659-DEC5955B1CB9}" type="slidenum">
              <a:rPr lang="en-US"/>
              <a:pPr/>
              <a:t>18</a:t>
            </a:fld>
            <a:endParaRPr lang="en-US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STM Code Development Plan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391400" cy="4800600"/>
          </a:xfrm>
        </p:spPr>
        <p:txBody>
          <a:bodyPr/>
          <a:lstStyle/>
          <a:p>
            <a:r>
              <a:rPr lang="en-US" sz="2400" dirty="0"/>
              <a:t>Flexible, modular </a:t>
            </a:r>
            <a:r>
              <a:rPr lang="en-US" sz="2400" dirty="0" smtClean="0"/>
              <a:t>design</a:t>
            </a:r>
            <a:endParaRPr lang="en-US" sz="2400" dirty="0"/>
          </a:p>
          <a:p>
            <a:pPr>
              <a:spcBef>
                <a:spcPct val="40000"/>
              </a:spcBef>
            </a:pPr>
            <a:r>
              <a:rPr lang="en-US" sz="2400" dirty="0"/>
              <a:t>Separate input/output routines to </a:t>
            </a:r>
            <a:br>
              <a:rPr lang="en-US" sz="2400" dirty="0"/>
            </a:br>
            <a:r>
              <a:rPr lang="en-US" sz="2400" dirty="0"/>
              <a:t>aid in generalization to other codes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Generalize </a:t>
            </a:r>
            <a:r>
              <a:rPr lang="en-US" sz="2400" dirty="0" err="1" smtClean="0"/>
              <a:t>Eulerian</a:t>
            </a:r>
            <a:r>
              <a:rPr lang="en-US" sz="2400" dirty="0" smtClean="0"/>
              <a:t> </a:t>
            </a:r>
            <a:r>
              <a:rPr lang="en-US" sz="2400" dirty="0"/>
              <a:t>transport that </a:t>
            </a:r>
            <a:br>
              <a:rPr lang="en-US" sz="2400" dirty="0"/>
            </a:br>
            <a:r>
              <a:rPr lang="en-US" sz="2400" dirty="0"/>
              <a:t>could be adapted to other constituents</a:t>
            </a:r>
          </a:p>
          <a:p>
            <a:pPr>
              <a:spcBef>
                <a:spcPct val="40000"/>
              </a:spcBef>
            </a:pPr>
            <a:r>
              <a:rPr lang="en-US" sz="2400" dirty="0" smtClean="0"/>
              <a:t>Self-documenting </a:t>
            </a:r>
            <a:r>
              <a:rPr lang="en-US" sz="2400" dirty="0"/>
              <a:t>code using </a:t>
            </a:r>
            <a:r>
              <a:rPr lang="en-US" sz="2400" dirty="0" err="1" smtClean="0"/>
              <a:t>Doxygen</a:t>
            </a:r>
            <a:endParaRPr lang="en-US" sz="2400" dirty="0" smtClean="0"/>
          </a:p>
          <a:p>
            <a:pPr>
              <a:spcBef>
                <a:spcPct val="40000"/>
              </a:spcBef>
            </a:pPr>
            <a:r>
              <a:rPr lang="en-US" sz="2400" dirty="0" smtClean="0"/>
              <a:t>Companion testing routines</a:t>
            </a:r>
            <a:endParaRPr lang="en-US" sz="2400" dirty="0"/>
          </a:p>
          <a:p>
            <a:pPr>
              <a:spcBef>
                <a:spcPct val="40000"/>
              </a:spcBef>
            </a:pPr>
            <a:r>
              <a:rPr lang="en-US" sz="2400" dirty="0" smtClean="0"/>
              <a:t>Assistance with code </a:t>
            </a:r>
            <a:r>
              <a:rPr lang="en-US" sz="2400" dirty="0"/>
              <a:t>development by DWR staff </a:t>
            </a:r>
          </a:p>
          <a:p>
            <a:pPr lvl="1"/>
            <a:r>
              <a:rPr lang="en-US" sz="2200" dirty="0"/>
              <a:t>lead by Kevin Kao</a:t>
            </a:r>
          </a:p>
          <a:p>
            <a:pPr lvl="1"/>
            <a:r>
              <a:rPr lang="en-US" sz="2200" dirty="0"/>
              <a:t>version control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Training on </a:t>
            </a:r>
            <a:r>
              <a:rPr lang="en-US" sz="2400" dirty="0" smtClean="0"/>
              <a:t>use </a:t>
            </a:r>
            <a:r>
              <a:rPr lang="en-US" sz="2400" dirty="0"/>
              <a:t>of the model</a:t>
            </a:r>
          </a:p>
        </p:txBody>
      </p:sp>
      <p:sp>
        <p:nvSpPr>
          <p:cNvPr id="960516" name="Text Box 4"/>
          <p:cNvSpPr txBox="1">
            <a:spLocks noChangeArrowheads="1"/>
          </p:cNvSpPr>
          <p:nvPr/>
        </p:nvSpPr>
        <p:spPr bwMode="auto">
          <a:xfrm>
            <a:off x="457200" y="6521450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STM=Sediment Transport </a:t>
            </a:r>
            <a:r>
              <a:rPr lang="en-US" sz="1600" dirty="0" smtClean="0">
                <a:solidFill>
                  <a:schemeClr val="bg1"/>
                </a:solidFill>
              </a:rPr>
              <a:t>Module        </a:t>
            </a:r>
            <a:r>
              <a:rPr lang="en-US" sz="1600" dirty="0" err="1" smtClean="0">
                <a:solidFill>
                  <a:schemeClr val="bg1"/>
                </a:solidFill>
              </a:rPr>
              <a:t>Eulerian</a:t>
            </a:r>
            <a:r>
              <a:rPr lang="en-US" sz="1600" dirty="0" smtClean="0">
                <a:solidFill>
                  <a:schemeClr val="bg1"/>
                </a:solidFill>
              </a:rPr>
              <a:t>=fixed frame of reference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53200" y="1066800"/>
            <a:ext cx="2157413" cy="1827213"/>
            <a:chOff x="352" y="864"/>
            <a:chExt cx="1359" cy="1151"/>
          </a:xfrm>
        </p:grpSpPr>
        <p:pic>
          <p:nvPicPr>
            <p:cNvPr id="960520" name="Picture 8" descr="j0289952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" y="864"/>
              <a:ext cx="1359" cy="1151"/>
            </a:xfrm>
            <a:prstGeom prst="rect">
              <a:avLst/>
            </a:prstGeom>
            <a:noFill/>
          </p:spPr>
        </p:pic>
        <p:pic>
          <p:nvPicPr>
            <p:cNvPr id="960521" name="Picture 9" descr="Dark blue delta4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6" y="1104"/>
              <a:ext cx="217" cy="23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5156-D83D-4BFD-99E4-F9A2B71ADF74}" type="slidenum">
              <a:rPr lang="en-US"/>
              <a:pPr/>
              <a:t>19</a:t>
            </a:fld>
            <a:endParaRPr lang="en-US"/>
          </a:p>
        </p:txBody>
      </p:sp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Sediment Transport Processes</a:t>
            </a:r>
          </a:p>
        </p:txBody>
      </p:sp>
      <p:grpSp>
        <p:nvGrpSpPr>
          <p:cNvPr id="968755" name="Group 51"/>
          <p:cNvGrpSpPr>
            <a:grpSpLocks/>
          </p:cNvGrpSpPr>
          <p:nvPr/>
        </p:nvGrpSpPr>
        <p:grpSpPr bwMode="auto">
          <a:xfrm>
            <a:off x="381000" y="1009650"/>
            <a:ext cx="1371600" cy="1143000"/>
            <a:chOff x="1632" y="1941"/>
            <a:chExt cx="1056" cy="720"/>
          </a:xfrm>
        </p:grpSpPr>
        <p:sp>
          <p:nvSpPr>
            <p:cNvPr id="968756" name="AutoShape 52"/>
            <p:cNvSpPr>
              <a:spLocks noChangeArrowheads="1"/>
            </p:cNvSpPr>
            <p:nvPr/>
          </p:nvSpPr>
          <p:spPr bwMode="auto">
            <a:xfrm>
              <a:off x="1632" y="1941"/>
              <a:ext cx="1056" cy="720"/>
            </a:xfrm>
            <a:prstGeom prst="rightArrow">
              <a:avLst>
                <a:gd name="adj1" fmla="val 50000"/>
                <a:gd name="adj2" fmla="val 36667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757" name="Text Box 53"/>
            <p:cNvSpPr txBox="1">
              <a:spLocks noChangeArrowheads="1"/>
            </p:cNvSpPr>
            <p:nvPr/>
          </p:nvSpPr>
          <p:spPr bwMode="auto">
            <a:xfrm>
              <a:off x="1632" y="2112"/>
              <a:ext cx="948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b="1" dirty="0"/>
                <a:t>Advection</a:t>
              </a:r>
            </a:p>
            <a:p>
              <a:pPr algn="ctr"/>
              <a:r>
                <a:rPr lang="en-US" sz="1100" dirty="0"/>
                <a:t>Go with the flow</a:t>
              </a:r>
            </a:p>
          </p:txBody>
        </p:sp>
      </p:grpSp>
      <p:grpSp>
        <p:nvGrpSpPr>
          <p:cNvPr id="968758" name="Group 54"/>
          <p:cNvGrpSpPr>
            <a:grpSpLocks/>
          </p:cNvGrpSpPr>
          <p:nvPr/>
        </p:nvGrpSpPr>
        <p:grpSpPr bwMode="auto">
          <a:xfrm>
            <a:off x="304800" y="2438400"/>
            <a:ext cx="1371600" cy="609600"/>
            <a:chOff x="192" y="3744"/>
            <a:chExt cx="864" cy="384"/>
          </a:xfrm>
        </p:grpSpPr>
        <p:sp>
          <p:nvSpPr>
            <p:cNvPr id="968759" name="AutoShape 55"/>
            <p:cNvSpPr>
              <a:spLocks noChangeArrowheads="1"/>
            </p:cNvSpPr>
            <p:nvPr/>
          </p:nvSpPr>
          <p:spPr bwMode="auto">
            <a:xfrm>
              <a:off x="192" y="3744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760" name="Text Box 56"/>
            <p:cNvSpPr txBox="1">
              <a:spLocks noChangeArrowheads="1"/>
            </p:cNvSpPr>
            <p:nvPr/>
          </p:nvSpPr>
          <p:spPr bwMode="auto">
            <a:xfrm>
              <a:off x="250" y="3821"/>
              <a:ext cx="7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Advection</a:t>
              </a:r>
            </a:p>
          </p:txBody>
        </p:sp>
      </p:grpSp>
      <p:grpSp>
        <p:nvGrpSpPr>
          <p:cNvPr id="968761" name="Group 57"/>
          <p:cNvGrpSpPr>
            <a:grpSpLocks/>
          </p:cNvGrpSpPr>
          <p:nvPr/>
        </p:nvGrpSpPr>
        <p:grpSpPr bwMode="auto">
          <a:xfrm>
            <a:off x="1766888" y="2438400"/>
            <a:ext cx="1371600" cy="609600"/>
            <a:chOff x="1104" y="3744"/>
            <a:chExt cx="864" cy="384"/>
          </a:xfrm>
        </p:grpSpPr>
        <p:sp>
          <p:nvSpPr>
            <p:cNvPr id="968762" name="AutoShape 58"/>
            <p:cNvSpPr>
              <a:spLocks noChangeArrowheads="1"/>
            </p:cNvSpPr>
            <p:nvPr/>
          </p:nvSpPr>
          <p:spPr bwMode="auto">
            <a:xfrm>
              <a:off x="1104" y="3744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763" name="Text Box 59"/>
            <p:cNvSpPr txBox="1">
              <a:spLocks noChangeArrowheads="1"/>
            </p:cNvSpPr>
            <p:nvPr/>
          </p:nvSpPr>
          <p:spPr bwMode="auto">
            <a:xfrm>
              <a:off x="1138" y="3821"/>
              <a:ext cx="7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Dispersion</a:t>
              </a:r>
            </a:p>
          </p:txBody>
        </p:sp>
      </p:grpSp>
      <p:grpSp>
        <p:nvGrpSpPr>
          <p:cNvPr id="968764" name="Group 60"/>
          <p:cNvGrpSpPr>
            <a:grpSpLocks/>
          </p:cNvGrpSpPr>
          <p:nvPr/>
        </p:nvGrpSpPr>
        <p:grpSpPr bwMode="auto">
          <a:xfrm>
            <a:off x="3230563" y="2438400"/>
            <a:ext cx="1371600" cy="609600"/>
            <a:chOff x="2064" y="3744"/>
            <a:chExt cx="864" cy="384"/>
          </a:xfrm>
        </p:grpSpPr>
        <p:sp>
          <p:nvSpPr>
            <p:cNvPr id="968765" name="AutoShape 61"/>
            <p:cNvSpPr>
              <a:spLocks noChangeArrowheads="1"/>
            </p:cNvSpPr>
            <p:nvPr/>
          </p:nvSpPr>
          <p:spPr bwMode="auto">
            <a:xfrm>
              <a:off x="2064" y="3744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766" name="Text Box 62"/>
            <p:cNvSpPr txBox="1">
              <a:spLocks noChangeArrowheads="1"/>
            </p:cNvSpPr>
            <p:nvPr/>
          </p:nvSpPr>
          <p:spPr bwMode="auto">
            <a:xfrm>
              <a:off x="2194" y="3821"/>
              <a:ext cx="6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Erosion</a:t>
              </a:r>
            </a:p>
          </p:txBody>
        </p:sp>
      </p:grpSp>
      <p:grpSp>
        <p:nvGrpSpPr>
          <p:cNvPr id="968767" name="Group 63"/>
          <p:cNvGrpSpPr>
            <a:grpSpLocks/>
          </p:cNvGrpSpPr>
          <p:nvPr/>
        </p:nvGrpSpPr>
        <p:grpSpPr bwMode="auto">
          <a:xfrm>
            <a:off x="4692650" y="2438400"/>
            <a:ext cx="1371600" cy="609600"/>
            <a:chOff x="2976" y="3744"/>
            <a:chExt cx="864" cy="384"/>
          </a:xfrm>
        </p:grpSpPr>
        <p:sp>
          <p:nvSpPr>
            <p:cNvPr id="968768" name="AutoShape 64"/>
            <p:cNvSpPr>
              <a:spLocks noChangeArrowheads="1"/>
            </p:cNvSpPr>
            <p:nvPr/>
          </p:nvSpPr>
          <p:spPr bwMode="auto">
            <a:xfrm>
              <a:off x="2976" y="3744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769" name="Text Box 65"/>
            <p:cNvSpPr txBox="1">
              <a:spLocks noChangeArrowheads="1"/>
            </p:cNvSpPr>
            <p:nvPr/>
          </p:nvSpPr>
          <p:spPr bwMode="auto">
            <a:xfrm>
              <a:off x="3010" y="3821"/>
              <a:ext cx="7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Deposition</a:t>
              </a:r>
            </a:p>
          </p:txBody>
        </p:sp>
      </p:grpSp>
      <p:grpSp>
        <p:nvGrpSpPr>
          <p:cNvPr id="968770" name="Group 66"/>
          <p:cNvGrpSpPr>
            <a:grpSpLocks/>
          </p:cNvGrpSpPr>
          <p:nvPr/>
        </p:nvGrpSpPr>
        <p:grpSpPr bwMode="auto">
          <a:xfrm>
            <a:off x="6127750" y="2438400"/>
            <a:ext cx="1428750" cy="609600"/>
            <a:chOff x="3870" y="3744"/>
            <a:chExt cx="900" cy="384"/>
          </a:xfrm>
        </p:grpSpPr>
        <p:sp>
          <p:nvSpPr>
            <p:cNvPr id="968771" name="AutoShape 67"/>
            <p:cNvSpPr>
              <a:spLocks noChangeArrowheads="1"/>
            </p:cNvSpPr>
            <p:nvPr/>
          </p:nvSpPr>
          <p:spPr bwMode="auto">
            <a:xfrm>
              <a:off x="3888" y="3744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772" name="Text Box 68"/>
            <p:cNvSpPr txBox="1">
              <a:spLocks noChangeArrowheads="1"/>
            </p:cNvSpPr>
            <p:nvPr/>
          </p:nvSpPr>
          <p:spPr bwMode="auto">
            <a:xfrm>
              <a:off x="3870" y="3821"/>
              <a:ext cx="9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Source/Sink</a:t>
              </a:r>
              <a:endParaRPr lang="en-US" dirty="0"/>
            </a:p>
          </p:txBody>
        </p:sp>
      </p:grpSp>
      <p:grpSp>
        <p:nvGrpSpPr>
          <p:cNvPr id="968773" name="Group 69"/>
          <p:cNvGrpSpPr>
            <a:grpSpLocks/>
          </p:cNvGrpSpPr>
          <p:nvPr/>
        </p:nvGrpSpPr>
        <p:grpSpPr bwMode="auto">
          <a:xfrm>
            <a:off x="7642225" y="2438400"/>
            <a:ext cx="1371600" cy="609600"/>
            <a:chOff x="4814" y="3744"/>
            <a:chExt cx="864" cy="384"/>
          </a:xfrm>
        </p:grpSpPr>
        <p:sp>
          <p:nvSpPr>
            <p:cNvPr id="968774" name="AutoShape 70"/>
            <p:cNvSpPr>
              <a:spLocks noChangeArrowheads="1"/>
            </p:cNvSpPr>
            <p:nvPr/>
          </p:nvSpPr>
          <p:spPr bwMode="auto">
            <a:xfrm>
              <a:off x="4814" y="3744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775" name="Text Box 71"/>
            <p:cNvSpPr txBox="1">
              <a:spLocks noChangeArrowheads="1"/>
            </p:cNvSpPr>
            <p:nvPr/>
          </p:nvSpPr>
          <p:spPr bwMode="auto">
            <a:xfrm>
              <a:off x="4847" y="3821"/>
              <a:ext cx="7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Tributaries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3429000" y="990600"/>
            <a:ext cx="1276350" cy="1181100"/>
            <a:chOff x="3429000" y="1485900"/>
            <a:chExt cx="1276350" cy="1181100"/>
          </a:xfrm>
        </p:grpSpPr>
        <p:sp>
          <p:nvSpPr>
            <p:cNvPr id="968862" name="AutoShape 158"/>
            <p:cNvSpPr>
              <a:spLocks noChangeArrowheads="1"/>
            </p:cNvSpPr>
            <p:nvPr/>
          </p:nvSpPr>
          <p:spPr bwMode="auto">
            <a:xfrm flipV="1">
              <a:off x="3762375" y="2057400"/>
              <a:ext cx="609600" cy="6096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863" name="Text Box 159"/>
            <p:cNvSpPr txBox="1">
              <a:spLocks noChangeArrowheads="1"/>
            </p:cNvSpPr>
            <p:nvPr/>
          </p:nvSpPr>
          <p:spPr bwMode="auto">
            <a:xfrm>
              <a:off x="3429000" y="1485900"/>
              <a:ext cx="12763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Erosion /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Entrainment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8911" name="Text Box 207"/>
          <p:cNvSpPr txBox="1">
            <a:spLocks noChangeArrowheads="1"/>
          </p:cNvSpPr>
          <p:nvPr/>
        </p:nvSpPr>
        <p:spPr bwMode="auto">
          <a:xfrm>
            <a:off x="6703335" y="1181041"/>
            <a:ext cx="167866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99FF"/>
                </a:solidFill>
                <a:latin typeface="Impact" pitchFamily="34" charset="0"/>
              </a:rPr>
              <a:t>+</a:t>
            </a:r>
            <a:r>
              <a:rPr lang="en-US" sz="3200" dirty="0">
                <a:solidFill>
                  <a:srgbClr val="0099FF"/>
                </a:solidFill>
                <a:latin typeface="Impact" pitchFamily="34" charset="0"/>
              </a:rPr>
              <a:t> </a:t>
            </a:r>
            <a:r>
              <a:rPr lang="en-US" sz="2000" baseline="30000" dirty="0">
                <a:solidFill>
                  <a:srgbClr val="0099FF"/>
                </a:solidFill>
              </a:rPr>
              <a:t>and</a:t>
            </a:r>
            <a:r>
              <a:rPr lang="en-US" sz="3200" dirty="0">
                <a:solidFill>
                  <a:srgbClr val="0099FF"/>
                </a:solidFill>
                <a:latin typeface="Impact" pitchFamily="34" charset="0"/>
              </a:rPr>
              <a:t> </a:t>
            </a:r>
            <a:r>
              <a:rPr lang="en-US" sz="3200" b="1" dirty="0">
                <a:solidFill>
                  <a:srgbClr val="0099FF"/>
                </a:solidFill>
                <a:latin typeface="Impact" pitchFamily="34" charset="0"/>
              </a:rPr>
              <a:t>–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Sources and Sinks</a:t>
            </a:r>
          </a:p>
        </p:txBody>
      </p:sp>
      <p:sp>
        <p:nvSpPr>
          <p:cNvPr id="209" name="Trapezoid 208"/>
          <p:cNvSpPr/>
          <p:nvPr/>
        </p:nvSpPr>
        <p:spPr>
          <a:xfrm rot="16200000">
            <a:off x="2057400" y="1009651"/>
            <a:ext cx="990600" cy="1143000"/>
          </a:xfrm>
          <a:prstGeom prst="trapezoid">
            <a:avLst/>
          </a:prstGeom>
          <a:solidFill>
            <a:srgbClr val="00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Dispersion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Spreading out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4876800" y="990600"/>
            <a:ext cx="1276350" cy="1181100"/>
            <a:chOff x="4876800" y="1485900"/>
            <a:chExt cx="1276350" cy="1181100"/>
          </a:xfrm>
        </p:grpSpPr>
        <p:sp>
          <p:nvSpPr>
            <p:cNvPr id="968861" name="AutoShape 157"/>
            <p:cNvSpPr>
              <a:spLocks noChangeArrowheads="1"/>
            </p:cNvSpPr>
            <p:nvPr/>
          </p:nvSpPr>
          <p:spPr bwMode="auto">
            <a:xfrm>
              <a:off x="5210175" y="2057400"/>
              <a:ext cx="609600" cy="6096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Text Box 159"/>
            <p:cNvSpPr txBox="1">
              <a:spLocks noChangeArrowheads="1"/>
            </p:cNvSpPr>
            <p:nvPr/>
          </p:nvSpPr>
          <p:spPr bwMode="auto">
            <a:xfrm>
              <a:off x="4876800" y="1485900"/>
              <a:ext cx="12763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Deposition/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Settling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3" name="TextBox 212"/>
          <p:cNvSpPr txBox="1"/>
          <p:nvPr/>
        </p:nvSpPr>
        <p:spPr>
          <a:xfrm>
            <a:off x="228600" y="3276600"/>
            <a:ext cx="484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Progress to Date:  Single Channel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214" name="Group 54"/>
          <p:cNvGrpSpPr>
            <a:grpSpLocks/>
          </p:cNvGrpSpPr>
          <p:nvPr/>
        </p:nvGrpSpPr>
        <p:grpSpPr bwMode="auto">
          <a:xfrm>
            <a:off x="214312" y="3810000"/>
            <a:ext cx="1371600" cy="609600"/>
            <a:chOff x="192" y="3744"/>
            <a:chExt cx="864" cy="384"/>
          </a:xfrm>
          <a:solidFill>
            <a:srgbClr val="FFC000"/>
          </a:solidFill>
        </p:grpSpPr>
        <p:sp>
          <p:nvSpPr>
            <p:cNvPr id="215" name="AutoShape 55"/>
            <p:cNvSpPr>
              <a:spLocks noChangeArrowheads="1"/>
            </p:cNvSpPr>
            <p:nvPr/>
          </p:nvSpPr>
          <p:spPr bwMode="auto">
            <a:xfrm>
              <a:off x="192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Text Box 56"/>
            <p:cNvSpPr txBox="1">
              <a:spLocks noChangeArrowheads="1"/>
            </p:cNvSpPr>
            <p:nvPr/>
          </p:nvSpPr>
          <p:spPr bwMode="auto">
            <a:xfrm>
              <a:off x="250" y="3821"/>
              <a:ext cx="748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Advection</a:t>
              </a:r>
            </a:p>
          </p:txBody>
        </p:sp>
      </p:grpSp>
      <p:grpSp>
        <p:nvGrpSpPr>
          <p:cNvPr id="217" name="Group 57"/>
          <p:cNvGrpSpPr>
            <a:grpSpLocks/>
          </p:cNvGrpSpPr>
          <p:nvPr/>
        </p:nvGrpSpPr>
        <p:grpSpPr bwMode="auto">
          <a:xfrm>
            <a:off x="1676400" y="3810000"/>
            <a:ext cx="1371600" cy="609600"/>
            <a:chOff x="1104" y="3744"/>
            <a:chExt cx="864" cy="384"/>
          </a:xfrm>
          <a:solidFill>
            <a:srgbClr val="FFC000"/>
          </a:solidFill>
        </p:grpSpPr>
        <p:sp>
          <p:nvSpPr>
            <p:cNvPr id="218" name="AutoShape 58"/>
            <p:cNvSpPr>
              <a:spLocks noChangeArrowheads="1"/>
            </p:cNvSpPr>
            <p:nvPr/>
          </p:nvSpPr>
          <p:spPr bwMode="auto">
            <a:xfrm>
              <a:off x="1104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Text Box 59"/>
            <p:cNvSpPr txBox="1">
              <a:spLocks noChangeArrowheads="1"/>
            </p:cNvSpPr>
            <p:nvPr/>
          </p:nvSpPr>
          <p:spPr bwMode="auto">
            <a:xfrm>
              <a:off x="1138" y="3821"/>
              <a:ext cx="7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Dispersion</a:t>
              </a:r>
            </a:p>
          </p:txBody>
        </p:sp>
      </p:grpSp>
      <p:grpSp>
        <p:nvGrpSpPr>
          <p:cNvPr id="220" name="Group 60"/>
          <p:cNvGrpSpPr>
            <a:grpSpLocks/>
          </p:cNvGrpSpPr>
          <p:nvPr/>
        </p:nvGrpSpPr>
        <p:grpSpPr bwMode="auto">
          <a:xfrm>
            <a:off x="3140075" y="3810000"/>
            <a:ext cx="1371600" cy="609600"/>
            <a:chOff x="2064" y="3744"/>
            <a:chExt cx="864" cy="384"/>
          </a:xfrm>
          <a:solidFill>
            <a:srgbClr val="FFC000"/>
          </a:solidFill>
        </p:grpSpPr>
        <p:sp>
          <p:nvSpPr>
            <p:cNvPr id="221" name="AutoShape 61"/>
            <p:cNvSpPr>
              <a:spLocks noChangeArrowheads="1"/>
            </p:cNvSpPr>
            <p:nvPr/>
          </p:nvSpPr>
          <p:spPr bwMode="auto">
            <a:xfrm>
              <a:off x="2064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Text Box 62"/>
            <p:cNvSpPr txBox="1">
              <a:spLocks noChangeArrowheads="1"/>
            </p:cNvSpPr>
            <p:nvPr/>
          </p:nvSpPr>
          <p:spPr bwMode="auto">
            <a:xfrm>
              <a:off x="2194" y="3821"/>
              <a:ext cx="60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Erosion</a:t>
              </a:r>
            </a:p>
          </p:txBody>
        </p:sp>
      </p:grpSp>
      <p:grpSp>
        <p:nvGrpSpPr>
          <p:cNvPr id="234" name="Group 54"/>
          <p:cNvGrpSpPr>
            <a:grpSpLocks/>
          </p:cNvGrpSpPr>
          <p:nvPr/>
        </p:nvGrpSpPr>
        <p:grpSpPr bwMode="auto">
          <a:xfrm>
            <a:off x="152400" y="5105400"/>
            <a:ext cx="1371600" cy="609600"/>
            <a:chOff x="192" y="3744"/>
            <a:chExt cx="864" cy="384"/>
          </a:xfrm>
          <a:solidFill>
            <a:srgbClr val="92D050"/>
          </a:solidFill>
        </p:grpSpPr>
        <p:sp>
          <p:nvSpPr>
            <p:cNvPr id="235" name="AutoShape 55"/>
            <p:cNvSpPr>
              <a:spLocks noChangeArrowheads="1"/>
            </p:cNvSpPr>
            <p:nvPr/>
          </p:nvSpPr>
          <p:spPr bwMode="auto">
            <a:xfrm>
              <a:off x="192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Text Box 56"/>
            <p:cNvSpPr txBox="1">
              <a:spLocks noChangeArrowheads="1"/>
            </p:cNvSpPr>
            <p:nvPr/>
          </p:nvSpPr>
          <p:spPr bwMode="auto">
            <a:xfrm>
              <a:off x="250" y="3821"/>
              <a:ext cx="748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Advection</a:t>
              </a:r>
            </a:p>
          </p:txBody>
        </p:sp>
      </p:grpSp>
      <p:grpSp>
        <p:nvGrpSpPr>
          <p:cNvPr id="237" name="Group 57"/>
          <p:cNvGrpSpPr>
            <a:grpSpLocks/>
          </p:cNvGrpSpPr>
          <p:nvPr/>
        </p:nvGrpSpPr>
        <p:grpSpPr bwMode="auto">
          <a:xfrm>
            <a:off x="1614488" y="5105400"/>
            <a:ext cx="1371600" cy="609600"/>
            <a:chOff x="1104" y="3744"/>
            <a:chExt cx="864" cy="384"/>
          </a:xfrm>
          <a:solidFill>
            <a:srgbClr val="92D050"/>
          </a:solidFill>
        </p:grpSpPr>
        <p:sp>
          <p:nvSpPr>
            <p:cNvPr id="238" name="AutoShape 58"/>
            <p:cNvSpPr>
              <a:spLocks noChangeArrowheads="1"/>
            </p:cNvSpPr>
            <p:nvPr/>
          </p:nvSpPr>
          <p:spPr bwMode="auto">
            <a:xfrm>
              <a:off x="1104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Text Box 59"/>
            <p:cNvSpPr txBox="1">
              <a:spLocks noChangeArrowheads="1"/>
            </p:cNvSpPr>
            <p:nvPr/>
          </p:nvSpPr>
          <p:spPr bwMode="auto">
            <a:xfrm>
              <a:off x="1138" y="3821"/>
              <a:ext cx="7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Dispersion</a:t>
              </a:r>
            </a:p>
          </p:txBody>
        </p:sp>
      </p:grpSp>
      <p:grpSp>
        <p:nvGrpSpPr>
          <p:cNvPr id="240" name="Group 60"/>
          <p:cNvGrpSpPr>
            <a:grpSpLocks/>
          </p:cNvGrpSpPr>
          <p:nvPr/>
        </p:nvGrpSpPr>
        <p:grpSpPr bwMode="auto">
          <a:xfrm>
            <a:off x="3078163" y="5105400"/>
            <a:ext cx="1371600" cy="609600"/>
            <a:chOff x="2064" y="3744"/>
            <a:chExt cx="864" cy="384"/>
          </a:xfrm>
          <a:solidFill>
            <a:srgbClr val="92D050"/>
          </a:solidFill>
        </p:grpSpPr>
        <p:sp>
          <p:nvSpPr>
            <p:cNvPr id="241" name="AutoShape 61"/>
            <p:cNvSpPr>
              <a:spLocks noChangeArrowheads="1"/>
            </p:cNvSpPr>
            <p:nvPr/>
          </p:nvSpPr>
          <p:spPr bwMode="auto">
            <a:xfrm>
              <a:off x="2064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Text Box 62"/>
            <p:cNvSpPr txBox="1">
              <a:spLocks noChangeArrowheads="1"/>
            </p:cNvSpPr>
            <p:nvPr/>
          </p:nvSpPr>
          <p:spPr bwMode="auto">
            <a:xfrm>
              <a:off x="2194" y="3821"/>
              <a:ext cx="60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Erosion</a:t>
              </a:r>
            </a:p>
          </p:txBody>
        </p:sp>
      </p:grpSp>
      <p:grpSp>
        <p:nvGrpSpPr>
          <p:cNvPr id="243" name="Group 63"/>
          <p:cNvGrpSpPr>
            <a:grpSpLocks/>
          </p:cNvGrpSpPr>
          <p:nvPr/>
        </p:nvGrpSpPr>
        <p:grpSpPr bwMode="auto">
          <a:xfrm>
            <a:off x="4540250" y="5105400"/>
            <a:ext cx="1371600" cy="609600"/>
            <a:chOff x="2976" y="3744"/>
            <a:chExt cx="864" cy="384"/>
          </a:xfrm>
          <a:solidFill>
            <a:srgbClr val="92D050"/>
          </a:solidFill>
        </p:grpSpPr>
        <p:sp>
          <p:nvSpPr>
            <p:cNvPr id="244" name="AutoShape 64"/>
            <p:cNvSpPr>
              <a:spLocks noChangeArrowheads="1"/>
            </p:cNvSpPr>
            <p:nvPr/>
          </p:nvSpPr>
          <p:spPr bwMode="auto">
            <a:xfrm>
              <a:off x="2976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Text Box 65"/>
            <p:cNvSpPr txBox="1">
              <a:spLocks noChangeArrowheads="1"/>
            </p:cNvSpPr>
            <p:nvPr/>
          </p:nvSpPr>
          <p:spPr bwMode="auto">
            <a:xfrm>
              <a:off x="3010" y="3821"/>
              <a:ext cx="7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Deposition</a:t>
              </a:r>
            </a:p>
          </p:txBody>
        </p:sp>
      </p:grpSp>
      <p:grpSp>
        <p:nvGrpSpPr>
          <p:cNvPr id="246" name="Group 66"/>
          <p:cNvGrpSpPr>
            <a:grpSpLocks/>
          </p:cNvGrpSpPr>
          <p:nvPr/>
        </p:nvGrpSpPr>
        <p:grpSpPr bwMode="auto">
          <a:xfrm>
            <a:off x="5975350" y="5105400"/>
            <a:ext cx="1428750" cy="609600"/>
            <a:chOff x="3870" y="3744"/>
            <a:chExt cx="900" cy="384"/>
          </a:xfrm>
          <a:solidFill>
            <a:srgbClr val="92D050"/>
          </a:solidFill>
        </p:grpSpPr>
        <p:sp>
          <p:nvSpPr>
            <p:cNvPr id="247" name="AutoShape 67"/>
            <p:cNvSpPr>
              <a:spLocks noChangeArrowheads="1"/>
            </p:cNvSpPr>
            <p:nvPr/>
          </p:nvSpPr>
          <p:spPr bwMode="auto">
            <a:xfrm>
              <a:off x="3888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Text Box 68"/>
            <p:cNvSpPr txBox="1">
              <a:spLocks noChangeArrowheads="1"/>
            </p:cNvSpPr>
            <p:nvPr/>
          </p:nvSpPr>
          <p:spPr bwMode="auto">
            <a:xfrm>
              <a:off x="3870" y="3821"/>
              <a:ext cx="900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Source/Sink</a:t>
              </a:r>
              <a:endParaRPr lang="en-US" dirty="0"/>
            </a:p>
          </p:txBody>
        </p:sp>
      </p:grpSp>
      <p:grpSp>
        <p:nvGrpSpPr>
          <p:cNvPr id="249" name="Group 69"/>
          <p:cNvGrpSpPr>
            <a:grpSpLocks/>
          </p:cNvGrpSpPr>
          <p:nvPr/>
        </p:nvGrpSpPr>
        <p:grpSpPr bwMode="auto">
          <a:xfrm>
            <a:off x="7489825" y="5105400"/>
            <a:ext cx="1371600" cy="609600"/>
            <a:chOff x="4814" y="3744"/>
            <a:chExt cx="864" cy="384"/>
          </a:xfrm>
          <a:solidFill>
            <a:srgbClr val="92D050"/>
          </a:solidFill>
        </p:grpSpPr>
        <p:sp>
          <p:nvSpPr>
            <p:cNvPr id="250" name="AutoShape 70"/>
            <p:cNvSpPr>
              <a:spLocks noChangeArrowheads="1"/>
            </p:cNvSpPr>
            <p:nvPr/>
          </p:nvSpPr>
          <p:spPr bwMode="auto">
            <a:xfrm>
              <a:off x="4814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Text Box 71"/>
            <p:cNvSpPr txBox="1">
              <a:spLocks noChangeArrowheads="1"/>
            </p:cNvSpPr>
            <p:nvPr/>
          </p:nvSpPr>
          <p:spPr bwMode="auto">
            <a:xfrm>
              <a:off x="4847" y="3821"/>
              <a:ext cx="79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Tributaries</a:t>
              </a:r>
              <a:endParaRPr lang="en-US" dirty="0"/>
            </a:p>
          </p:txBody>
        </p:sp>
      </p:grpSp>
      <p:sp>
        <p:nvSpPr>
          <p:cNvPr id="270" name="TextBox 269"/>
          <p:cNvSpPr txBox="1"/>
          <p:nvPr/>
        </p:nvSpPr>
        <p:spPr>
          <a:xfrm>
            <a:off x="228600" y="4572000"/>
            <a:ext cx="6040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Next step:  Complete single channel model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228600" y="5943600"/>
            <a:ext cx="655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Next step:  Extend model to a channel network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05400" y="3581400"/>
            <a:ext cx="3429000" cy="1446550"/>
          </a:xfrm>
          <a:prstGeom prst="rect">
            <a:avLst/>
          </a:prstGeom>
          <a:solidFill>
            <a:srgbClr val="EB19BE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Fix Animation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968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9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AE17-FF9F-4802-B6B5-C9D27394F88B}" type="slidenum">
              <a:rPr lang="en-US"/>
              <a:pPr/>
              <a:t>2</a:t>
            </a:fld>
            <a:endParaRPr lang="en-US"/>
          </a:p>
        </p:txBody>
      </p:sp>
      <p:sp>
        <p:nvSpPr>
          <p:cNvPr id="9574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/>
          <a:lstStyle/>
          <a:p>
            <a:r>
              <a:rPr lang="en-US" sz="3200"/>
              <a:t>Thanks to CWEMF for the refreshments</a:t>
            </a:r>
          </a:p>
        </p:txBody>
      </p:sp>
      <p:pic>
        <p:nvPicPr>
          <p:cNvPr id="957445" name="Picture 5" descr="j0437763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8" y="1371600"/>
            <a:ext cx="2141537" cy="3201988"/>
          </a:xfrm>
          <a:prstGeom prst="rect">
            <a:avLst/>
          </a:prstGeom>
          <a:noFill/>
        </p:spPr>
      </p:pic>
      <p:sp>
        <p:nvSpPr>
          <p:cNvPr id="957446" name="Text Box 6"/>
          <p:cNvSpPr txBox="1">
            <a:spLocks noChangeArrowheads="1"/>
          </p:cNvSpPr>
          <p:nvPr/>
        </p:nvSpPr>
        <p:spPr bwMode="auto">
          <a:xfrm>
            <a:off x="1819275" y="5522913"/>
            <a:ext cx="5505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California Water and Environmental Modeling Forum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cwemf.org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from TAC July 2009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5528-0AAE-4923-AFF8-CF68EEEC498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BD0B-ED74-47E3-99DD-8B4A2C0F3AE4}" type="slidenum">
              <a:rPr lang="en-US"/>
              <a:pPr/>
              <a:t>21</a:t>
            </a:fld>
            <a:endParaRPr lang="en-US"/>
          </a:p>
        </p:txBody>
      </p:sp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Field Data</a:t>
            </a:r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38600"/>
            <a:ext cx="54102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Compiled by Jamie </a:t>
            </a:r>
            <a:r>
              <a:rPr lang="en-US" dirty="0" err="1" smtClean="0"/>
              <a:t>Kohne</a:t>
            </a:r>
            <a:r>
              <a:rPr lang="en-US" dirty="0" smtClean="0"/>
              <a:t> and Joseph Waltz </a:t>
            </a:r>
            <a:r>
              <a:rPr lang="en-US" dirty="0"/>
              <a:t>at UCD</a:t>
            </a:r>
          </a:p>
          <a:p>
            <a:pPr>
              <a:lnSpc>
                <a:spcPct val="90000"/>
              </a:lnSpc>
            </a:pPr>
            <a:r>
              <a:rPr lang="en-US" dirty="0"/>
              <a:t>Report and links will be posted on the web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970757" name="Picture 5" descr="_dms20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219200"/>
            <a:ext cx="3035300" cy="4570413"/>
          </a:xfrm>
          <a:prstGeom prst="rect">
            <a:avLst/>
          </a:prstGeom>
          <a:noFill/>
        </p:spPr>
      </p:pic>
      <p:sp>
        <p:nvSpPr>
          <p:cNvPr id="970758" name="AutoShape 6"/>
          <p:cNvSpPr>
            <a:spLocks noChangeArrowheads="1"/>
          </p:cNvSpPr>
          <p:nvPr/>
        </p:nvSpPr>
        <p:spPr bwMode="auto">
          <a:xfrm>
            <a:off x="304800" y="1295400"/>
            <a:ext cx="5105400" cy="2133600"/>
          </a:xfrm>
          <a:prstGeom prst="wedgeRoundRectCallout">
            <a:avLst>
              <a:gd name="adj1" fmla="val -52426"/>
              <a:gd name="adj2" fmla="val 661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/>
          <a:lstStyle/>
          <a:p>
            <a:pPr algn="ctr"/>
            <a:r>
              <a:rPr lang="en-US" sz="2000" b="1"/>
              <a:t>What data do we need?</a:t>
            </a:r>
          </a:p>
          <a:p>
            <a:pPr algn="ctr"/>
            <a:endParaRPr lang="en-US" sz="2000" b="1"/>
          </a:p>
          <a:p>
            <a:pPr algn="ctr"/>
            <a:r>
              <a:rPr lang="en-US" sz="2000" b="1"/>
              <a:t>What data are available?</a:t>
            </a:r>
          </a:p>
          <a:p>
            <a:pPr algn="ctr"/>
            <a:endParaRPr lang="en-US" sz="2000" b="1"/>
          </a:p>
          <a:p>
            <a:pPr algn="ctr"/>
            <a:r>
              <a:rPr lang="en-US" sz="2000" b="1"/>
              <a:t>How do we deal with any data deficiencies?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55" grpId="0" uiExpand="1" build="p"/>
      <p:bldP spid="9707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68E2-A8B3-4BDF-9665-EE810A7A7257}" type="slidenum">
              <a:rPr lang="en-US"/>
              <a:pPr/>
              <a:t>22</a:t>
            </a:fld>
            <a:endParaRPr lang="en-US"/>
          </a:p>
        </p:txBody>
      </p:sp>
      <p:sp>
        <p:nvSpPr>
          <p:cNvPr id="975874" name="Text Box 2"/>
          <p:cNvSpPr txBox="1">
            <a:spLocks noChangeArrowheads="1"/>
          </p:cNvSpPr>
          <p:nvPr/>
        </p:nvSpPr>
        <p:spPr bwMode="auto">
          <a:xfrm>
            <a:off x="2387600" y="1524000"/>
            <a:ext cx="4349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7200">
                <a:solidFill>
                  <a:srgbClr val="FFFF00"/>
                </a:solidFill>
              </a:rPr>
              <a:t>Technical </a:t>
            </a:r>
          </a:p>
          <a:p>
            <a:pPr algn="ctr"/>
            <a:r>
              <a:rPr lang="en-US" sz="7200">
                <a:solidFill>
                  <a:srgbClr val="FFFF00"/>
                </a:solidFill>
              </a:rPr>
              <a:t>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990600"/>
            <a:ext cx="3581400" cy="808038"/>
          </a:xfrm>
        </p:spPr>
        <p:txBody>
          <a:bodyPr/>
          <a:lstStyle/>
          <a:p>
            <a:pPr algn="l"/>
            <a:r>
              <a:rPr lang="en-US" dirty="0" smtClean="0"/>
              <a:t>Delta Grid shaded by Manning’s 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1E9-D97F-4189-8796-BD40BB12C55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26" name="AutoShape 2" descr="https://ssl.water.ca.gov/exchange/jamie.anderson/Inbox/RE:%20Screen%20capture%20of%20map%20of%20Manning%27s%20n%20for%20DSM2%20grid.EML/1_multipart/1_multipart/,DanaInfo=SACEX2.ad.water.ca.gov+image001.png?Security=3"/>
          <p:cNvSpPr>
            <a:spLocks noChangeAspect="1" noChangeArrowheads="1"/>
          </p:cNvSpPr>
          <p:nvPr/>
        </p:nvSpPr>
        <p:spPr bwMode="auto">
          <a:xfrm>
            <a:off x="155575" y="-4389438"/>
            <a:ext cx="12192000" cy="914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ssl.water.ca.gov/exchange/jamie.anderson/Inbox/RE:%20Screen%20capture%20of%20map%20of%20Manning%27s%20n%20for%20DSM2%20grid.EML/1_multipart/1_multipart/,DanaInfo=SACEX2.ad.water.ca.gov+image001.png?Security=3"/>
          <p:cNvSpPr>
            <a:spLocks noChangeAspect="1" noChangeArrowheads="1"/>
          </p:cNvSpPr>
          <p:nvPr/>
        </p:nvSpPr>
        <p:spPr bwMode="auto">
          <a:xfrm>
            <a:off x="155575" y="-4389438"/>
            <a:ext cx="12192000" cy="914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Delta standard grid Manning's 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2892" y="0"/>
            <a:ext cx="6025858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819400"/>
            <a:ext cx="24048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Value range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0.018 (dark blue) to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0.045 (pink)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6550223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DSM2 Mini-calibration Grid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CWEMF Conference Feb 22-24, 2010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1E9-D97F-4189-8796-BD40BB12C55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3F3-8FE3-4CC9-8103-779ADCB94706}" type="slidenum">
              <a:rPr lang="en-US"/>
              <a:pPr/>
              <a:t>25</a:t>
            </a:fld>
            <a:endParaRPr lang="en-US"/>
          </a:p>
        </p:txBody>
      </p:sp>
      <p:pic>
        <p:nvPicPr>
          <p:cNvPr id="972804" name="Picture 4" descr="IMG_578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72805" name="Rectangle 5"/>
          <p:cNvSpPr>
            <a:spLocks noChangeArrowheads="1"/>
          </p:cNvSpPr>
          <p:nvPr/>
        </p:nvSpPr>
        <p:spPr bwMode="auto">
          <a:xfrm>
            <a:off x="457200" y="1600200"/>
            <a:ext cx="79248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75000"/>
              </a:spcBef>
            </a:pPr>
            <a:r>
              <a:rPr lang="en-US" sz="8000" dirty="0">
                <a:solidFill>
                  <a:srgbClr val="FFFF00"/>
                </a:solidFill>
                <a:latin typeface="Comic Sans MS" pitchFamily="66" charset="0"/>
              </a:rPr>
              <a:t>Thank You!</a:t>
            </a:r>
            <a:br>
              <a:rPr lang="en-US" sz="8000" dirty="0">
                <a:solidFill>
                  <a:srgbClr val="FFFF00"/>
                </a:solidFill>
                <a:latin typeface="Comic Sans MS" pitchFamily="66" charset="0"/>
              </a:rPr>
            </a:br>
            <a:r>
              <a:rPr lang="en-US" sz="3600" dirty="0" smtClean="0">
                <a:solidFill>
                  <a:srgbClr val="FFFF00"/>
                </a:solidFill>
                <a:latin typeface="Comic Sans MS" pitchFamily="66" charset="0"/>
              </a:rPr>
              <a:t>Jamie Anderson</a:t>
            </a:r>
          </a:p>
          <a:p>
            <a:pPr algn="ctr">
              <a:spcBef>
                <a:spcPts val="0"/>
              </a:spcBef>
            </a:pPr>
            <a:r>
              <a:rPr lang="en-US" sz="3200" dirty="0" smtClean="0">
                <a:solidFill>
                  <a:srgbClr val="FFFF00"/>
                </a:solidFill>
                <a:latin typeface="Comic Sans MS" pitchFamily="66" charset="0"/>
              </a:rPr>
              <a:t>jamiea@water.ca.gov</a:t>
            </a:r>
            <a:r>
              <a:rPr lang="en-US" sz="3200" dirty="0">
                <a:solidFill>
                  <a:srgbClr val="FFFF00"/>
                </a:solidFill>
                <a:latin typeface="Comic Sans MS" pitchFamily="66" charset="0"/>
              </a:rPr>
              <a:t/>
            </a:r>
            <a:br>
              <a:rPr lang="en-US" sz="3200" dirty="0">
                <a:solidFill>
                  <a:srgbClr val="FFFF00"/>
                </a:solidFill>
                <a:latin typeface="Comic Sans MS" pitchFamily="66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Comic Sans MS" pitchFamily="66" charset="0"/>
              </a:rPr>
              <a:t>916-654-5455</a:t>
            </a:r>
          </a:p>
          <a:p>
            <a:pPr algn="ctr">
              <a:spcBef>
                <a:spcPts val="0"/>
              </a:spcBef>
            </a:pPr>
            <a:endParaRPr lang="en-US" sz="3200" dirty="0" smtClean="0">
              <a:solidFill>
                <a:srgbClr val="FFFF00"/>
              </a:solidFill>
              <a:latin typeface="Comic Sans MS" pitchFamily="66" charset="0"/>
            </a:endParaRPr>
          </a:p>
          <a:p>
            <a:pPr algn="ctr">
              <a:spcBef>
                <a:spcPts val="0"/>
              </a:spcBef>
            </a:pPr>
            <a:r>
              <a:rPr lang="en-US" sz="3200" dirty="0" smtClean="0">
                <a:solidFill>
                  <a:srgbClr val="FFFF00"/>
                </a:solidFill>
                <a:latin typeface="Comic Sans MS" pitchFamily="66" charset="0"/>
              </a:rPr>
              <a:t>Fabian </a:t>
            </a:r>
            <a:r>
              <a:rPr lang="en-US" sz="3200" dirty="0" err="1" smtClean="0">
                <a:solidFill>
                  <a:srgbClr val="FFFF00"/>
                </a:solidFill>
                <a:latin typeface="Comic Sans MS" pitchFamily="66" charset="0"/>
              </a:rPr>
              <a:t>Bombardelli</a:t>
            </a:r>
            <a:endParaRPr lang="en-US" sz="3200" dirty="0" smtClean="0">
              <a:solidFill>
                <a:srgbClr val="FFFF00"/>
              </a:solidFill>
              <a:latin typeface="Comic Sans MS" pitchFamily="66" charset="0"/>
            </a:endParaRPr>
          </a:p>
          <a:p>
            <a:pPr algn="ctr">
              <a:spcBef>
                <a:spcPts val="0"/>
              </a:spcBef>
            </a:pPr>
            <a:r>
              <a:rPr lang="en-US" sz="3200" dirty="0" smtClean="0">
                <a:solidFill>
                  <a:srgbClr val="FFFF00"/>
                </a:solidFill>
                <a:latin typeface="Comic Sans MS" pitchFamily="66" charset="0"/>
              </a:rPr>
              <a:t>fabianbombardelli2@gmail.com</a:t>
            </a:r>
          </a:p>
          <a:p>
            <a:pPr algn="ctr">
              <a:spcBef>
                <a:spcPts val="0"/>
              </a:spcBef>
            </a:pPr>
            <a:r>
              <a:rPr lang="en-US" sz="3200" dirty="0" smtClean="0">
                <a:solidFill>
                  <a:srgbClr val="FFFF00"/>
                </a:solidFill>
                <a:latin typeface="Comic Sans MS" pitchFamily="66" charset="0"/>
              </a:rPr>
              <a:t>530-752-0949</a:t>
            </a:r>
            <a:br>
              <a:rPr lang="en-US" sz="3200" dirty="0" smtClean="0">
                <a:solidFill>
                  <a:srgbClr val="FFFF00"/>
                </a:solidFill>
                <a:latin typeface="Comic Sans MS" pitchFamily="66" charset="0"/>
              </a:rPr>
            </a:br>
            <a:endParaRPr lang="en-US" sz="3200" dirty="0" smtClean="0">
              <a:solidFill>
                <a:srgbClr val="FFFF00"/>
              </a:solidFill>
              <a:latin typeface="Comic Sans MS" pitchFamily="66" charset="0"/>
            </a:endParaRPr>
          </a:p>
          <a:p>
            <a:pPr algn="ctr">
              <a:spcBef>
                <a:spcPts val="0"/>
              </a:spcBef>
            </a:pPr>
            <a:endParaRPr lang="en-US" sz="32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972806" name="Text Box 6"/>
          <p:cNvSpPr txBox="1">
            <a:spLocks noChangeArrowheads="1"/>
          </p:cNvSpPr>
          <p:nvPr/>
        </p:nvSpPr>
        <p:spPr bwMode="auto">
          <a:xfrm>
            <a:off x="0" y="6645275"/>
            <a:ext cx="2670175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</a:rPr>
              <a:t>Photo by Ralph Finch Jan 4, 2006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CC00FF"/>
            </a:gs>
            <a:gs pos="100000">
              <a:srgbClr val="00003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90C0-EAFD-4980-BF8E-99A4F05ADFD7}" type="slidenum">
              <a:rPr lang="en-US"/>
              <a:pPr/>
              <a:t>26</a:t>
            </a:fld>
            <a:endParaRPr lang="en-US"/>
          </a:p>
        </p:txBody>
      </p:sp>
      <p:sp>
        <p:nvSpPr>
          <p:cNvPr id="954372" name="Text Box 4"/>
          <p:cNvSpPr txBox="1">
            <a:spLocks noChangeArrowheads="1"/>
          </p:cNvSpPr>
          <p:nvPr/>
        </p:nvSpPr>
        <p:spPr bwMode="auto">
          <a:xfrm>
            <a:off x="1600200" y="2362200"/>
            <a:ext cx="67818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>
                <a:solidFill>
                  <a:srgbClr val="FFFF00"/>
                </a:solidFill>
              </a:rPr>
              <a:t>Extra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388F-498C-4164-8AB6-C2765E6F9C89}" type="slidenum">
              <a:rPr lang="en-US"/>
              <a:pPr/>
              <a:t>27</a:t>
            </a:fld>
            <a:endParaRPr lang="en-US"/>
          </a:p>
        </p:txBody>
      </p:sp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Modes of Application</a:t>
            </a:r>
          </a:p>
        </p:txBody>
      </p:sp>
      <p:sp>
        <p:nvSpPr>
          <p:cNvPr id="943107" name="AutoShape 3"/>
          <p:cNvSpPr>
            <a:spLocks noChangeAspect="1" noChangeArrowheads="1"/>
          </p:cNvSpPr>
          <p:nvPr/>
        </p:nvSpPr>
        <p:spPr bwMode="auto">
          <a:xfrm>
            <a:off x="877888" y="4022725"/>
            <a:ext cx="2298700" cy="1866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8100000" algn="ctr" rotWithShape="0">
              <a:srgbClr val="EAEAEA"/>
            </a:outerShdw>
          </a:effectLst>
        </p:spPr>
        <p:txBody>
          <a:bodyPr lIns="9144" rIns="9144"/>
          <a:lstStyle/>
          <a:p>
            <a:pPr algn="ctr" eaLnBrk="0" hangingPunct="0"/>
            <a:r>
              <a:rPr lang="en-US" sz="2400" b="1">
                <a:latin typeface="Times New Roman" pitchFamily="18" charset="0"/>
              </a:rPr>
              <a:t>Historical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Replicate historical conditions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943108" name="AutoShape 4"/>
          <p:cNvSpPr>
            <a:spLocks noChangeAspect="1" noChangeArrowheads="1"/>
          </p:cNvSpPr>
          <p:nvPr/>
        </p:nvSpPr>
        <p:spPr bwMode="auto">
          <a:xfrm>
            <a:off x="3421063" y="4022725"/>
            <a:ext cx="2300287" cy="18669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8100000" algn="ctr" rotWithShape="0">
              <a:srgbClr val="EAEAEA"/>
            </a:outerShdw>
          </a:effectLst>
        </p:spPr>
        <p:txBody>
          <a:bodyPr lIns="9144" rIns="9144"/>
          <a:lstStyle/>
          <a:p>
            <a:pPr algn="ctr" eaLnBrk="0" hangingPunct="0"/>
            <a:r>
              <a:rPr lang="en-US" sz="2400" b="1">
                <a:latin typeface="Times New Roman" pitchFamily="18" charset="0"/>
              </a:rPr>
              <a:t>Forecasting</a:t>
            </a:r>
          </a:p>
          <a:p>
            <a:pPr algn="ctr" eaLnBrk="0" hangingPunct="0"/>
            <a:r>
              <a:rPr lang="en-US" sz="2000" b="1">
                <a:latin typeface="Times New Roman" pitchFamily="18" charset="0"/>
              </a:rPr>
              <a:t>(Real-Time) </a:t>
            </a:r>
          </a:p>
          <a:p>
            <a:pPr algn="ctr" eaLnBrk="0" hangingPunct="0">
              <a:spcBef>
                <a:spcPct val="30000"/>
              </a:spcBef>
            </a:pPr>
            <a:r>
              <a:rPr lang="en-US" sz="2000" b="1">
                <a:latin typeface="Times New Roman" pitchFamily="18" charset="0"/>
              </a:rPr>
              <a:t>Project conditions for the near future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943109" name="AutoShape 5"/>
          <p:cNvSpPr>
            <a:spLocks noChangeAspect="1" noChangeArrowheads="1"/>
          </p:cNvSpPr>
          <p:nvPr/>
        </p:nvSpPr>
        <p:spPr bwMode="auto">
          <a:xfrm>
            <a:off x="5965825" y="4022725"/>
            <a:ext cx="2298700" cy="1866900"/>
          </a:xfrm>
          <a:prstGeom prst="roundRect">
            <a:avLst>
              <a:gd name="adj" fmla="val 16667"/>
            </a:avLst>
          </a:prstGeom>
          <a:solidFill>
            <a:srgbClr val="C285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8100000" algn="ctr" rotWithShape="0">
              <a:srgbClr val="EAEAEA"/>
            </a:outerShdw>
          </a:effectLst>
        </p:spPr>
        <p:txBody>
          <a:bodyPr lIns="9144" rIns="9144"/>
          <a:lstStyle/>
          <a:p>
            <a:pPr algn="ctr" eaLnBrk="0" hangingPunct="0"/>
            <a:r>
              <a:rPr lang="en-US" sz="2400" b="1">
                <a:latin typeface="Times New Roman" pitchFamily="18" charset="0"/>
              </a:rPr>
              <a:t>Planning</a:t>
            </a:r>
          </a:p>
          <a:p>
            <a:pPr algn="ctr" eaLnBrk="0" hangingPunct="0">
              <a:spcBef>
                <a:spcPct val="75000"/>
              </a:spcBef>
            </a:pPr>
            <a:r>
              <a:rPr lang="en-US" sz="2000" b="1">
                <a:latin typeface="Times New Roman" pitchFamily="18" charset="0"/>
              </a:rPr>
              <a:t>Hypothetical Delta changes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943110" name="AutoShape 6"/>
          <p:cNvSpPr>
            <a:spLocks noChangeArrowheads="1"/>
          </p:cNvSpPr>
          <p:nvPr/>
        </p:nvSpPr>
        <p:spPr bwMode="auto">
          <a:xfrm>
            <a:off x="2951163" y="1358900"/>
            <a:ext cx="3238500" cy="127000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8100000" algn="ctr" rotWithShape="0">
              <a:srgbClr val="EAEAEA"/>
            </a:outerShdw>
          </a:effectLst>
        </p:spPr>
        <p:txBody>
          <a:bodyPr/>
          <a:lstStyle/>
          <a:p>
            <a:pPr algn="ctr" eaLnBrk="0" hangingPunct="0"/>
            <a:r>
              <a:rPr lang="en-US" sz="2800" b="1">
                <a:latin typeface="Times New Roman" pitchFamily="18" charset="0"/>
              </a:rPr>
              <a:t>DSM2 </a:t>
            </a:r>
          </a:p>
          <a:p>
            <a:pPr algn="ctr" eaLnBrk="0" hangingPunct="0"/>
            <a:r>
              <a:rPr lang="en-US" sz="2400" b="1">
                <a:latin typeface="Times New Roman" pitchFamily="18" charset="0"/>
              </a:rPr>
              <a:t>Modes of Application</a:t>
            </a:r>
            <a:endParaRPr lang="en-US" sz="1000" b="1">
              <a:latin typeface="Times New Roman" pitchFamily="18" charset="0"/>
            </a:endParaRPr>
          </a:p>
        </p:txBody>
      </p:sp>
      <p:grpSp>
        <p:nvGrpSpPr>
          <p:cNvPr id="943111" name="Group 7"/>
          <p:cNvGrpSpPr>
            <a:grpSpLocks/>
          </p:cNvGrpSpPr>
          <p:nvPr/>
        </p:nvGrpSpPr>
        <p:grpSpPr bwMode="auto">
          <a:xfrm>
            <a:off x="2189163" y="2628900"/>
            <a:ext cx="4764087" cy="1270000"/>
            <a:chOff x="3168" y="4464"/>
            <a:chExt cx="4608" cy="864"/>
          </a:xfrm>
        </p:grpSpPr>
        <p:sp>
          <p:nvSpPr>
            <p:cNvPr id="943112" name="Line 8"/>
            <p:cNvSpPr>
              <a:spLocks noChangeShapeType="1"/>
            </p:cNvSpPr>
            <p:nvPr/>
          </p:nvSpPr>
          <p:spPr bwMode="auto">
            <a:xfrm flipH="1">
              <a:off x="3168" y="4464"/>
              <a:ext cx="2304" cy="86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3113" name="Line 9"/>
            <p:cNvSpPr>
              <a:spLocks noChangeShapeType="1"/>
            </p:cNvSpPr>
            <p:nvPr/>
          </p:nvSpPr>
          <p:spPr bwMode="auto">
            <a:xfrm>
              <a:off x="5472" y="4464"/>
              <a:ext cx="2304" cy="86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3114" name="Line 10"/>
            <p:cNvSpPr>
              <a:spLocks noChangeShapeType="1"/>
            </p:cNvSpPr>
            <p:nvPr/>
          </p:nvSpPr>
          <p:spPr bwMode="auto">
            <a:xfrm>
              <a:off x="5472" y="4464"/>
              <a:ext cx="0" cy="86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F51A-5253-477E-8B41-6C60FF9FEA2B}" type="slidenum">
              <a:rPr lang="en-US"/>
              <a:pPr/>
              <a:t>28</a:t>
            </a:fld>
            <a:endParaRPr lang="en-US"/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38163"/>
          </a:xfrm>
        </p:spPr>
        <p:txBody>
          <a:bodyPr/>
          <a:lstStyle/>
          <a:p>
            <a:r>
              <a:rPr lang="en-US"/>
              <a:t>Delta Simulation Model 2 Domain</a:t>
            </a:r>
          </a:p>
        </p:txBody>
      </p:sp>
      <p:sp>
        <p:nvSpPr>
          <p:cNvPr id="940056" name="Text Box 24"/>
          <p:cNvSpPr txBox="1">
            <a:spLocks noChangeArrowheads="1"/>
          </p:cNvSpPr>
          <p:nvPr/>
        </p:nvSpPr>
        <p:spPr bwMode="auto">
          <a:xfrm>
            <a:off x="5921375" y="6656388"/>
            <a:ext cx="2405063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" tIns="9144" rIns="9144" bIns="9144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Bay-Delta detail image from CALFED</a:t>
            </a:r>
          </a:p>
        </p:txBody>
      </p:sp>
      <p:grpSp>
        <p:nvGrpSpPr>
          <p:cNvPr id="940069" name="Group 37"/>
          <p:cNvGrpSpPr>
            <a:grpSpLocks/>
          </p:cNvGrpSpPr>
          <p:nvPr/>
        </p:nvGrpSpPr>
        <p:grpSpPr bwMode="auto">
          <a:xfrm>
            <a:off x="0" y="1114425"/>
            <a:ext cx="8686800" cy="5357813"/>
            <a:chOff x="0" y="702"/>
            <a:chExt cx="5472" cy="3375"/>
          </a:xfrm>
        </p:grpSpPr>
        <p:grpSp>
          <p:nvGrpSpPr>
            <p:cNvPr id="940035" name="Group 3"/>
            <p:cNvGrpSpPr>
              <a:grpSpLocks/>
            </p:cNvGrpSpPr>
            <p:nvPr/>
          </p:nvGrpSpPr>
          <p:grpSpPr bwMode="auto">
            <a:xfrm>
              <a:off x="0" y="1632"/>
              <a:ext cx="2937" cy="2445"/>
              <a:chOff x="0" y="1636"/>
              <a:chExt cx="2937" cy="2445"/>
            </a:xfrm>
          </p:grpSpPr>
          <p:sp>
            <p:nvSpPr>
              <p:cNvPr id="940036" name="Freeform 4"/>
              <p:cNvSpPr>
                <a:spLocks noChangeAspect="1"/>
              </p:cNvSpPr>
              <p:nvPr/>
            </p:nvSpPr>
            <p:spPr bwMode="auto">
              <a:xfrm>
                <a:off x="299" y="1636"/>
                <a:ext cx="2638" cy="2445"/>
              </a:xfrm>
              <a:custGeom>
                <a:avLst/>
                <a:gdLst/>
                <a:ahLst/>
                <a:cxnLst>
                  <a:cxn ang="0">
                    <a:pos x="230" y="48"/>
                  </a:cxn>
                  <a:cxn ang="0">
                    <a:pos x="232" y="351"/>
                  </a:cxn>
                  <a:cxn ang="0">
                    <a:pos x="280" y="731"/>
                  </a:cxn>
                  <a:cxn ang="0">
                    <a:pos x="236" y="1164"/>
                  </a:cxn>
                  <a:cxn ang="0">
                    <a:pos x="26" y="1412"/>
                  </a:cxn>
                  <a:cxn ang="0">
                    <a:pos x="182" y="1878"/>
                  </a:cxn>
                  <a:cxn ang="0">
                    <a:pos x="422" y="2400"/>
                  </a:cxn>
                  <a:cxn ang="0">
                    <a:pos x="422" y="2760"/>
                  </a:cxn>
                  <a:cxn ang="0">
                    <a:pos x="500" y="3072"/>
                  </a:cxn>
                  <a:cxn ang="0">
                    <a:pos x="878" y="3588"/>
                  </a:cxn>
                  <a:cxn ang="0">
                    <a:pos x="986" y="3900"/>
                  </a:cxn>
                  <a:cxn ang="0">
                    <a:pos x="1244" y="4110"/>
                  </a:cxn>
                  <a:cxn ang="0">
                    <a:pos x="1356" y="4038"/>
                  </a:cxn>
                  <a:cxn ang="0">
                    <a:pos x="1457" y="3854"/>
                  </a:cxn>
                  <a:cxn ang="0">
                    <a:pos x="1692" y="3844"/>
                  </a:cxn>
                  <a:cxn ang="0">
                    <a:pos x="1946" y="3918"/>
                  </a:cxn>
                  <a:cxn ang="0">
                    <a:pos x="1625" y="3991"/>
                  </a:cxn>
                  <a:cxn ang="0">
                    <a:pos x="1430" y="4044"/>
                  </a:cxn>
                  <a:cxn ang="0">
                    <a:pos x="1490" y="4206"/>
                  </a:cxn>
                  <a:cxn ang="0">
                    <a:pos x="1616" y="4464"/>
                  </a:cxn>
                  <a:cxn ang="0">
                    <a:pos x="1628" y="4542"/>
                  </a:cxn>
                  <a:cxn ang="0">
                    <a:pos x="1451" y="4387"/>
                  </a:cxn>
                  <a:cxn ang="0">
                    <a:pos x="1316" y="4476"/>
                  </a:cxn>
                  <a:cxn ang="0">
                    <a:pos x="1436" y="4806"/>
                  </a:cxn>
                  <a:cxn ang="0">
                    <a:pos x="1598" y="4962"/>
                  </a:cxn>
                  <a:cxn ang="0">
                    <a:pos x="1904" y="5244"/>
                  </a:cxn>
                  <a:cxn ang="0">
                    <a:pos x="1735" y="5383"/>
                  </a:cxn>
                  <a:cxn ang="0">
                    <a:pos x="1856" y="5718"/>
                  </a:cxn>
                  <a:cxn ang="0">
                    <a:pos x="2131" y="6064"/>
                  </a:cxn>
                  <a:cxn ang="0">
                    <a:pos x="2408" y="6396"/>
                  </a:cxn>
                  <a:cxn ang="0">
                    <a:pos x="2582" y="6756"/>
                  </a:cxn>
                  <a:cxn ang="0">
                    <a:pos x="2798" y="6930"/>
                  </a:cxn>
                  <a:cxn ang="0">
                    <a:pos x="2798" y="7182"/>
                  </a:cxn>
                  <a:cxn ang="0">
                    <a:pos x="3128" y="7494"/>
                  </a:cxn>
                  <a:cxn ang="0">
                    <a:pos x="3566" y="7554"/>
                  </a:cxn>
                  <a:cxn ang="0">
                    <a:pos x="3980" y="7824"/>
                  </a:cxn>
                  <a:cxn ang="0">
                    <a:pos x="4526" y="7914"/>
                  </a:cxn>
                  <a:cxn ang="0">
                    <a:pos x="4647" y="8200"/>
                  </a:cxn>
                  <a:cxn ang="0">
                    <a:pos x="4916" y="8248"/>
                  </a:cxn>
                  <a:cxn ang="0">
                    <a:pos x="5366" y="8586"/>
                  </a:cxn>
                  <a:cxn ang="0">
                    <a:pos x="5597" y="8960"/>
                  </a:cxn>
                  <a:cxn ang="0">
                    <a:pos x="5636" y="9210"/>
                  </a:cxn>
                  <a:cxn ang="0">
                    <a:pos x="5984" y="9300"/>
                  </a:cxn>
                  <a:cxn ang="0">
                    <a:pos x="6578" y="9213"/>
                  </a:cxn>
                  <a:cxn ang="0">
                    <a:pos x="7163" y="9134"/>
                  </a:cxn>
                  <a:cxn ang="0">
                    <a:pos x="7706" y="9042"/>
                  </a:cxn>
                  <a:cxn ang="0">
                    <a:pos x="7875" y="8849"/>
                  </a:cxn>
                  <a:cxn ang="0">
                    <a:pos x="7646" y="8688"/>
                  </a:cxn>
                  <a:cxn ang="0">
                    <a:pos x="7658" y="8436"/>
                  </a:cxn>
                  <a:cxn ang="0">
                    <a:pos x="7808" y="8136"/>
                  </a:cxn>
                  <a:cxn ang="0">
                    <a:pos x="7796" y="7794"/>
                  </a:cxn>
                  <a:cxn ang="0">
                    <a:pos x="7994" y="7536"/>
                  </a:cxn>
                  <a:cxn ang="0">
                    <a:pos x="7954" y="7361"/>
                  </a:cxn>
                  <a:cxn ang="0">
                    <a:pos x="7826" y="7158"/>
                  </a:cxn>
                  <a:cxn ang="0">
                    <a:pos x="7638" y="6887"/>
                  </a:cxn>
                  <a:cxn ang="0">
                    <a:pos x="7334" y="6552"/>
                  </a:cxn>
                  <a:cxn ang="0">
                    <a:pos x="6860" y="6144"/>
                  </a:cxn>
                  <a:cxn ang="0">
                    <a:pos x="5534" y="4998"/>
                  </a:cxn>
                  <a:cxn ang="0">
                    <a:pos x="3542" y="3276"/>
                  </a:cxn>
                  <a:cxn ang="0">
                    <a:pos x="3296" y="2790"/>
                  </a:cxn>
                  <a:cxn ang="0">
                    <a:pos x="3290" y="1134"/>
                  </a:cxn>
                  <a:cxn ang="0">
                    <a:pos x="3242" y="78"/>
                  </a:cxn>
                  <a:cxn ang="0">
                    <a:pos x="1286" y="30"/>
                  </a:cxn>
                </a:cxnLst>
                <a:rect l="0" t="0" r="r" b="b"/>
                <a:pathLst>
                  <a:path w="8073" h="9315">
                    <a:moveTo>
                      <a:pt x="374" y="0"/>
                    </a:moveTo>
                    <a:cubicBezTo>
                      <a:pt x="205" y="0"/>
                      <a:pt x="260" y="2"/>
                      <a:pt x="230" y="48"/>
                    </a:cubicBezTo>
                    <a:cubicBezTo>
                      <a:pt x="200" y="94"/>
                      <a:pt x="194" y="226"/>
                      <a:pt x="194" y="276"/>
                    </a:cubicBezTo>
                    <a:cubicBezTo>
                      <a:pt x="194" y="326"/>
                      <a:pt x="218" y="320"/>
                      <a:pt x="232" y="351"/>
                    </a:cubicBezTo>
                    <a:cubicBezTo>
                      <a:pt x="246" y="382"/>
                      <a:pt x="272" y="399"/>
                      <a:pt x="280" y="462"/>
                    </a:cubicBezTo>
                    <a:cubicBezTo>
                      <a:pt x="288" y="525"/>
                      <a:pt x="291" y="647"/>
                      <a:pt x="280" y="731"/>
                    </a:cubicBezTo>
                    <a:cubicBezTo>
                      <a:pt x="269" y="815"/>
                      <a:pt x="223" y="897"/>
                      <a:pt x="216" y="969"/>
                    </a:cubicBezTo>
                    <a:cubicBezTo>
                      <a:pt x="209" y="1041"/>
                      <a:pt x="245" y="1112"/>
                      <a:pt x="236" y="1164"/>
                    </a:cubicBezTo>
                    <a:cubicBezTo>
                      <a:pt x="227" y="1216"/>
                      <a:pt x="199" y="1243"/>
                      <a:pt x="164" y="1284"/>
                    </a:cubicBezTo>
                    <a:cubicBezTo>
                      <a:pt x="129" y="1325"/>
                      <a:pt x="49" y="1346"/>
                      <a:pt x="26" y="1412"/>
                    </a:cubicBezTo>
                    <a:cubicBezTo>
                      <a:pt x="3" y="1478"/>
                      <a:pt x="0" y="1603"/>
                      <a:pt x="26" y="1681"/>
                    </a:cubicBezTo>
                    <a:cubicBezTo>
                      <a:pt x="52" y="1759"/>
                      <a:pt x="121" y="1794"/>
                      <a:pt x="182" y="1878"/>
                    </a:cubicBezTo>
                    <a:cubicBezTo>
                      <a:pt x="243" y="1962"/>
                      <a:pt x="352" y="2097"/>
                      <a:pt x="392" y="2184"/>
                    </a:cubicBezTo>
                    <a:cubicBezTo>
                      <a:pt x="432" y="2271"/>
                      <a:pt x="421" y="2335"/>
                      <a:pt x="422" y="2400"/>
                    </a:cubicBezTo>
                    <a:cubicBezTo>
                      <a:pt x="423" y="2465"/>
                      <a:pt x="398" y="2514"/>
                      <a:pt x="398" y="2574"/>
                    </a:cubicBezTo>
                    <a:cubicBezTo>
                      <a:pt x="398" y="2634"/>
                      <a:pt x="408" y="2705"/>
                      <a:pt x="422" y="2760"/>
                    </a:cubicBezTo>
                    <a:cubicBezTo>
                      <a:pt x="436" y="2815"/>
                      <a:pt x="469" y="2852"/>
                      <a:pt x="482" y="2904"/>
                    </a:cubicBezTo>
                    <a:cubicBezTo>
                      <a:pt x="495" y="2956"/>
                      <a:pt x="455" y="2989"/>
                      <a:pt x="500" y="3072"/>
                    </a:cubicBezTo>
                    <a:cubicBezTo>
                      <a:pt x="545" y="3155"/>
                      <a:pt x="691" y="3319"/>
                      <a:pt x="754" y="3405"/>
                    </a:cubicBezTo>
                    <a:cubicBezTo>
                      <a:pt x="817" y="3491"/>
                      <a:pt x="839" y="3540"/>
                      <a:pt x="878" y="3588"/>
                    </a:cubicBezTo>
                    <a:cubicBezTo>
                      <a:pt x="917" y="3636"/>
                      <a:pt x="968" y="3644"/>
                      <a:pt x="986" y="3696"/>
                    </a:cubicBezTo>
                    <a:cubicBezTo>
                      <a:pt x="1004" y="3748"/>
                      <a:pt x="971" y="3858"/>
                      <a:pt x="986" y="3900"/>
                    </a:cubicBezTo>
                    <a:cubicBezTo>
                      <a:pt x="1001" y="3942"/>
                      <a:pt x="1033" y="3913"/>
                      <a:pt x="1076" y="3948"/>
                    </a:cubicBezTo>
                    <a:cubicBezTo>
                      <a:pt x="1119" y="3983"/>
                      <a:pt x="1202" y="4076"/>
                      <a:pt x="1244" y="4110"/>
                    </a:cubicBezTo>
                    <a:cubicBezTo>
                      <a:pt x="1286" y="4144"/>
                      <a:pt x="1309" y="4164"/>
                      <a:pt x="1328" y="4152"/>
                    </a:cubicBezTo>
                    <a:cubicBezTo>
                      <a:pt x="1347" y="4140"/>
                      <a:pt x="1351" y="4084"/>
                      <a:pt x="1356" y="4038"/>
                    </a:cubicBezTo>
                    <a:cubicBezTo>
                      <a:pt x="1361" y="3992"/>
                      <a:pt x="1341" y="3907"/>
                      <a:pt x="1358" y="3876"/>
                    </a:cubicBezTo>
                    <a:cubicBezTo>
                      <a:pt x="1375" y="3845"/>
                      <a:pt x="1417" y="3846"/>
                      <a:pt x="1457" y="3854"/>
                    </a:cubicBezTo>
                    <a:cubicBezTo>
                      <a:pt x="1497" y="3862"/>
                      <a:pt x="1559" y="3926"/>
                      <a:pt x="1598" y="3924"/>
                    </a:cubicBezTo>
                    <a:cubicBezTo>
                      <a:pt x="1637" y="3922"/>
                      <a:pt x="1666" y="3847"/>
                      <a:pt x="1692" y="3844"/>
                    </a:cubicBezTo>
                    <a:cubicBezTo>
                      <a:pt x="1718" y="3841"/>
                      <a:pt x="1712" y="3894"/>
                      <a:pt x="1754" y="3906"/>
                    </a:cubicBezTo>
                    <a:cubicBezTo>
                      <a:pt x="1796" y="3918"/>
                      <a:pt x="1926" y="3908"/>
                      <a:pt x="1946" y="3918"/>
                    </a:cubicBezTo>
                    <a:cubicBezTo>
                      <a:pt x="1966" y="3928"/>
                      <a:pt x="1925" y="3957"/>
                      <a:pt x="1872" y="3969"/>
                    </a:cubicBezTo>
                    <a:cubicBezTo>
                      <a:pt x="1819" y="3981"/>
                      <a:pt x="1681" y="3994"/>
                      <a:pt x="1625" y="3991"/>
                    </a:cubicBezTo>
                    <a:cubicBezTo>
                      <a:pt x="1569" y="3988"/>
                      <a:pt x="1570" y="3945"/>
                      <a:pt x="1538" y="3954"/>
                    </a:cubicBezTo>
                    <a:cubicBezTo>
                      <a:pt x="1506" y="3963"/>
                      <a:pt x="1431" y="4019"/>
                      <a:pt x="1430" y="4044"/>
                    </a:cubicBezTo>
                    <a:cubicBezTo>
                      <a:pt x="1429" y="4069"/>
                      <a:pt x="1520" y="4075"/>
                      <a:pt x="1530" y="4102"/>
                    </a:cubicBezTo>
                    <a:cubicBezTo>
                      <a:pt x="1540" y="4129"/>
                      <a:pt x="1477" y="4169"/>
                      <a:pt x="1490" y="4206"/>
                    </a:cubicBezTo>
                    <a:cubicBezTo>
                      <a:pt x="1503" y="4243"/>
                      <a:pt x="1589" y="4283"/>
                      <a:pt x="1610" y="4326"/>
                    </a:cubicBezTo>
                    <a:cubicBezTo>
                      <a:pt x="1631" y="4369"/>
                      <a:pt x="1595" y="4420"/>
                      <a:pt x="1616" y="4464"/>
                    </a:cubicBezTo>
                    <a:cubicBezTo>
                      <a:pt x="1637" y="4508"/>
                      <a:pt x="1733" y="4579"/>
                      <a:pt x="1735" y="4592"/>
                    </a:cubicBezTo>
                    <a:cubicBezTo>
                      <a:pt x="1737" y="4605"/>
                      <a:pt x="1662" y="4564"/>
                      <a:pt x="1628" y="4542"/>
                    </a:cubicBezTo>
                    <a:cubicBezTo>
                      <a:pt x="1594" y="4520"/>
                      <a:pt x="1562" y="4484"/>
                      <a:pt x="1532" y="4458"/>
                    </a:cubicBezTo>
                    <a:cubicBezTo>
                      <a:pt x="1502" y="4432"/>
                      <a:pt x="1481" y="4412"/>
                      <a:pt x="1451" y="4387"/>
                    </a:cubicBezTo>
                    <a:cubicBezTo>
                      <a:pt x="1421" y="4362"/>
                      <a:pt x="1374" y="4293"/>
                      <a:pt x="1352" y="4308"/>
                    </a:cubicBezTo>
                    <a:cubicBezTo>
                      <a:pt x="1330" y="4323"/>
                      <a:pt x="1313" y="4439"/>
                      <a:pt x="1316" y="4476"/>
                    </a:cubicBezTo>
                    <a:cubicBezTo>
                      <a:pt x="1319" y="4513"/>
                      <a:pt x="1350" y="4475"/>
                      <a:pt x="1370" y="4530"/>
                    </a:cubicBezTo>
                    <a:cubicBezTo>
                      <a:pt x="1390" y="4585"/>
                      <a:pt x="1408" y="4743"/>
                      <a:pt x="1436" y="4806"/>
                    </a:cubicBezTo>
                    <a:cubicBezTo>
                      <a:pt x="1464" y="4869"/>
                      <a:pt x="1511" y="4882"/>
                      <a:pt x="1538" y="4908"/>
                    </a:cubicBezTo>
                    <a:cubicBezTo>
                      <a:pt x="1565" y="4934"/>
                      <a:pt x="1549" y="4936"/>
                      <a:pt x="1598" y="4962"/>
                    </a:cubicBezTo>
                    <a:cubicBezTo>
                      <a:pt x="1647" y="4988"/>
                      <a:pt x="1779" y="5020"/>
                      <a:pt x="1830" y="5067"/>
                    </a:cubicBezTo>
                    <a:cubicBezTo>
                      <a:pt x="1881" y="5114"/>
                      <a:pt x="1903" y="5189"/>
                      <a:pt x="1904" y="5244"/>
                    </a:cubicBezTo>
                    <a:cubicBezTo>
                      <a:pt x="1905" y="5299"/>
                      <a:pt x="1866" y="5377"/>
                      <a:pt x="1838" y="5400"/>
                    </a:cubicBezTo>
                    <a:cubicBezTo>
                      <a:pt x="1810" y="5423"/>
                      <a:pt x="1747" y="5361"/>
                      <a:pt x="1735" y="5383"/>
                    </a:cubicBezTo>
                    <a:cubicBezTo>
                      <a:pt x="1723" y="5405"/>
                      <a:pt x="1746" y="5476"/>
                      <a:pt x="1766" y="5532"/>
                    </a:cubicBezTo>
                    <a:cubicBezTo>
                      <a:pt x="1786" y="5588"/>
                      <a:pt x="1815" y="5669"/>
                      <a:pt x="1856" y="5718"/>
                    </a:cubicBezTo>
                    <a:cubicBezTo>
                      <a:pt x="1897" y="5767"/>
                      <a:pt x="1966" y="5768"/>
                      <a:pt x="2012" y="5826"/>
                    </a:cubicBezTo>
                    <a:cubicBezTo>
                      <a:pt x="2058" y="5884"/>
                      <a:pt x="2089" y="6004"/>
                      <a:pt x="2131" y="6064"/>
                    </a:cubicBezTo>
                    <a:cubicBezTo>
                      <a:pt x="2173" y="6124"/>
                      <a:pt x="2218" y="6131"/>
                      <a:pt x="2264" y="6186"/>
                    </a:cubicBezTo>
                    <a:cubicBezTo>
                      <a:pt x="2310" y="6241"/>
                      <a:pt x="2359" y="6336"/>
                      <a:pt x="2408" y="6396"/>
                    </a:cubicBezTo>
                    <a:cubicBezTo>
                      <a:pt x="2457" y="6456"/>
                      <a:pt x="2529" y="6486"/>
                      <a:pt x="2558" y="6546"/>
                    </a:cubicBezTo>
                    <a:cubicBezTo>
                      <a:pt x="2587" y="6606"/>
                      <a:pt x="2540" y="6712"/>
                      <a:pt x="2582" y="6756"/>
                    </a:cubicBezTo>
                    <a:cubicBezTo>
                      <a:pt x="2624" y="6800"/>
                      <a:pt x="2774" y="6781"/>
                      <a:pt x="2810" y="6810"/>
                    </a:cubicBezTo>
                    <a:cubicBezTo>
                      <a:pt x="2846" y="6839"/>
                      <a:pt x="2806" y="6888"/>
                      <a:pt x="2798" y="6930"/>
                    </a:cubicBezTo>
                    <a:cubicBezTo>
                      <a:pt x="2790" y="6972"/>
                      <a:pt x="2762" y="7020"/>
                      <a:pt x="2762" y="7062"/>
                    </a:cubicBezTo>
                    <a:cubicBezTo>
                      <a:pt x="2762" y="7104"/>
                      <a:pt x="2792" y="7119"/>
                      <a:pt x="2798" y="7182"/>
                    </a:cubicBezTo>
                    <a:cubicBezTo>
                      <a:pt x="2804" y="7245"/>
                      <a:pt x="2741" y="7389"/>
                      <a:pt x="2796" y="7441"/>
                    </a:cubicBezTo>
                    <a:cubicBezTo>
                      <a:pt x="2851" y="7493"/>
                      <a:pt x="3038" y="7479"/>
                      <a:pt x="3128" y="7494"/>
                    </a:cubicBezTo>
                    <a:cubicBezTo>
                      <a:pt x="3218" y="7509"/>
                      <a:pt x="3265" y="7520"/>
                      <a:pt x="3338" y="7530"/>
                    </a:cubicBezTo>
                    <a:cubicBezTo>
                      <a:pt x="3411" y="7540"/>
                      <a:pt x="3486" y="7532"/>
                      <a:pt x="3566" y="7554"/>
                    </a:cubicBezTo>
                    <a:cubicBezTo>
                      <a:pt x="3646" y="7576"/>
                      <a:pt x="3749" y="7617"/>
                      <a:pt x="3818" y="7662"/>
                    </a:cubicBezTo>
                    <a:cubicBezTo>
                      <a:pt x="3887" y="7707"/>
                      <a:pt x="3921" y="7783"/>
                      <a:pt x="3980" y="7824"/>
                    </a:cubicBezTo>
                    <a:cubicBezTo>
                      <a:pt x="4039" y="7865"/>
                      <a:pt x="4081" y="7893"/>
                      <a:pt x="4172" y="7908"/>
                    </a:cubicBezTo>
                    <a:cubicBezTo>
                      <a:pt x="4263" y="7923"/>
                      <a:pt x="4450" y="7891"/>
                      <a:pt x="4526" y="7914"/>
                    </a:cubicBezTo>
                    <a:cubicBezTo>
                      <a:pt x="4602" y="7937"/>
                      <a:pt x="4608" y="7998"/>
                      <a:pt x="4628" y="8046"/>
                    </a:cubicBezTo>
                    <a:cubicBezTo>
                      <a:pt x="4648" y="8094"/>
                      <a:pt x="4623" y="8177"/>
                      <a:pt x="4647" y="8200"/>
                    </a:cubicBezTo>
                    <a:cubicBezTo>
                      <a:pt x="4671" y="8223"/>
                      <a:pt x="4727" y="8176"/>
                      <a:pt x="4772" y="8184"/>
                    </a:cubicBezTo>
                    <a:cubicBezTo>
                      <a:pt x="4817" y="8192"/>
                      <a:pt x="4857" y="8215"/>
                      <a:pt x="4916" y="8248"/>
                    </a:cubicBezTo>
                    <a:cubicBezTo>
                      <a:pt x="4975" y="8281"/>
                      <a:pt x="5051" y="8326"/>
                      <a:pt x="5126" y="8382"/>
                    </a:cubicBezTo>
                    <a:cubicBezTo>
                      <a:pt x="5201" y="8438"/>
                      <a:pt x="5297" y="8519"/>
                      <a:pt x="5366" y="8586"/>
                    </a:cubicBezTo>
                    <a:cubicBezTo>
                      <a:pt x="5435" y="8653"/>
                      <a:pt x="5502" y="8722"/>
                      <a:pt x="5540" y="8784"/>
                    </a:cubicBezTo>
                    <a:cubicBezTo>
                      <a:pt x="5578" y="8846"/>
                      <a:pt x="5589" y="8904"/>
                      <a:pt x="5597" y="8960"/>
                    </a:cubicBezTo>
                    <a:cubicBezTo>
                      <a:pt x="5605" y="9016"/>
                      <a:pt x="5582" y="9078"/>
                      <a:pt x="5588" y="9120"/>
                    </a:cubicBezTo>
                    <a:cubicBezTo>
                      <a:pt x="5594" y="9162"/>
                      <a:pt x="5618" y="9180"/>
                      <a:pt x="5636" y="9210"/>
                    </a:cubicBezTo>
                    <a:cubicBezTo>
                      <a:pt x="5654" y="9240"/>
                      <a:pt x="5638" y="9285"/>
                      <a:pt x="5696" y="9300"/>
                    </a:cubicBezTo>
                    <a:cubicBezTo>
                      <a:pt x="5754" y="9315"/>
                      <a:pt x="5881" y="9312"/>
                      <a:pt x="5984" y="9300"/>
                    </a:cubicBezTo>
                    <a:cubicBezTo>
                      <a:pt x="6087" y="9288"/>
                      <a:pt x="6215" y="9242"/>
                      <a:pt x="6314" y="9228"/>
                    </a:cubicBezTo>
                    <a:cubicBezTo>
                      <a:pt x="6413" y="9214"/>
                      <a:pt x="6470" y="9225"/>
                      <a:pt x="6578" y="9213"/>
                    </a:cubicBezTo>
                    <a:cubicBezTo>
                      <a:pt x="6686" y="9201"/>
                      <a:pt x="6865" y="9169"/>
                      <a:pt x="6962" y="9156"/>
                    </a:cubicBezTo>
                    <a:cubicBezTo>
                      <a:pt x="7059" y="9143"/>
                      <a:pt x="7096" y="9148"/>
                      <a:pt x="7163" y="9134"/>
                    </a:cubicBezTo>
                    <a:cubicBezTo>
                      <a:pt x="7230" y="9120"/>
                      <a:pt x="7274" y="9087"/>
                      <a:pt x="7364" y="9072"/>
                    </a:cubicBezTo>
                    <a:cubicBezTo>
                      <a:pt x="7454" y="9057"/>
                      <a:pt x="7629" y="9050"/>
                      <a:pt x="7706" y="9042"/>
                    </a:cubicBezTo>
                    <a:cubicBezTo>
                      <a:pt x="7783" y="9034"/>
                      <a:pt x="7800" y="9055"/>
                      <a:pt x="7828" y="9023"/>
                    </a:cubicBezTo>
                    <a:cubicBezTo>
                      <a:pt x="7856" y="8991"/>
                      <a:pt x="7893" y="8895"/>
                      <a:pt x="7875" y="8849"/>
                    </a:cubicBezTo>
                    <a:cubicBezTo>
                      <a:pt x="7857" y="8803"/>
                      <a:pt x="7756" y="8775"/>
                      <a:pt x="7718" y="8748"/>
                    </a:cubicBezTo>
                    <a:cubicBezTo>
                      <a:pt x="7680" y="8721"/>
                      <a:pt x="7652" y="8710"/>
                      <a:pt x="7646" y="8688"/>
                    </a:cubicBezTo>
                    <a:cubicBezTo>
                      <a:pt x="7640" y="8666"/>
                      <a:pt x="7680" y="8658"/>
                      <a:pt x="7682" y="8616"/>
                    </a:cubicBezTo>
                    <a:cubicBezTo>
                      <a:pt x="7684" y="8574"/>
                      <a:pt x="7652" y="8490"/>
                      <a:pt x="7658" y="8436"/>
                    </a:cubicBezTo>
                    <a:cubicBezTo>
                      <a:pt x="7664" y="8382"/>
                      <a:pt x="7693" y="8342"/>
                      <a:pt x="7718" y="8292"/>
                    </a:cubicBezTo>
                    <a:cubicBezTo>
                      <a:pt x="7743" y="8242"/>
                      <a:pt x="7796" y="8198"/>
                      <a:pt x="7808" y="8136"/>
                    </a:cubicBezTo>
                    <a:cubicBezTo>
                      <a:pt x="7820" y="8074"/>
                      <a:pt x="7792" y="7977"/>
                      <a:pt x="7790" y="7920"/>
                    </a:cubicBezTo>
                    <a:cubicBezTo>
                      <a:pt x="7788" y="7863"/>
                      <a:pt x="7782" y="7837"/>
                      <a:pt x="7796" y="7794"/>
                    </a:cubicBezTo>
                    <a:cubicBezTo>
                      <a:pt x="7810" y="7751"/>
                      <a:pt x="7842" y="7705"/>
                      <a:pt x="7875" y="7662"/>
                    </a:cubicBezTo>
                    <a:cubicBezTo>
                      <a:pt x="7908" y="7619"/>
                      <a:pt x="7962" y="7570"/>
                      <a:pt x="7994" y="7536"/>
                    </a:cubicBezTo>
                    <a:cubicBezTo>
                      <a:pt x="8026" y="7502"/>
                      <a:pt x="8073" y="7487"/>
                      <a:pt x="8066" y="7458"/>
                    </a:cubicBezTo>
                    <a:cubicBezTo>
                      <a:pt x="8059" y="7429"/>
                      <a:pt x="7987" y="7383"/>
                      <a:pt x="7954" y="7361"/>
                    </a:cubicBezTo>
                    <a:cubicBezTo>
                      <a:pt x="7921" y="7339"/>
                      <a:pt x="7889" y="7360"/>
                      <a:pt x="7868" y="7326"/>
                    </a:cubicBezTo>
                    <a:cubicBezTo>
                      <a:pt x="7847" y="7292"/>
                      <a:pt x="7848" y="7205"/>
                      <a:pt x="7826" y="7158"/>
                    </a:cubicBezTo>
                    <a:cubicBezTo>
                      <a:pt x="7804" y="7111"/>
                      <a:pt x="7764" y="7090"/>
                      <a:pt x="7733" y="7045"/>
                    </a:cubicBezTo>
                    <a:cubicBezTo>
                      <a:pt x="7702" y="7000"/>
                      <a:pt x="7656" y="6929"/>
                      <a:pt x="7638" y="6887"/>
                    </a:cubicBezTo>
                    <a:cubicBezTo>
                      <a:pt x="7620" y="6845"/>
                      <a:pt x="7673" y="6848"/>
                      <a:pt x="7622" y="6792"/>
                    </a:cubicBezTo>
                    <a:cubicBezTo>
                      <a:pt x="7571" y="6736"/>
                      <a:pt x="7410" y="6614"/>
                      <a:pt x="7334" y="6552"/>
                    </a:cubicBezTo>
                    <a:cubicBezTo>
                      <a:pt x="7258" y="6490"/>
                      <a:pt x="7245" y="6488"/>
                      <a:pt x="7166" y="6420"/>
                    </a:cubicBezTo>
                    <a:cubicBezTo>
                      <a:pt x="7087" y="6352"/>
                      <a:pt x="7020" y="6284"/>
                      <a:pt x="6860" y="6144"/>
                    </a:cubicBezTo>
                    <a:cubicBezTo>
                      <a:pt x="6700" y="6004"/>
                      <a:pt x="6427" y="5771"/>
                      <a:pt x="6206" y="5580"/>
                    </a:cubicBezTo>
                    <a:cubicBezTo>
                      <a:pt x="5985" y="5389"/>
                      <a:pt x="5823" y="5249"/>
                      <a:pt x="5534" y="4998"/>
                    </a:cubicBezTo>
                    <a:cubicBezTo>
                      <a:pt x="5245" y="4747"/>
                      <a:pt x="4804" y="4361"/>
                      <a:pt x="4472" y="4074"/>
                    </a:cubicBezTo>
                    <a:cubicBezTo>
                      <a:pt x="4140" y="3787"/>
                      <a:pt x="3735" y="3445"/>
                      <a:pt x="3542" y="3276"/>
                    </a:cubicBezTo>
                    <a:cubicBezTo>
                      <a:pt x="3349" y="3107"/>
                      <a:pt x="3355" y="3141"/>
                      <a:pt x="3314" y="3060"/>
                    </a:cubicBezTo>
                    <a:cubicBezTo>
                      <a:pt x="3273" y="2979"/>
                      <a:pt x="3299" y="2955"/>
                      <a:pt x="3296" y="2790"/>
                    </a:cubicBezTo>
                    <a:cubicBezTo>
                      <a:pt x="3293" y="2625"/>
                      <a:pt x="3297" y="2346"/>
                      <a:pt x="3296" y="2070"/>
                    </a:cubicBezTo>
                    <a:cubicBezTo>
                      <a:pt x="3295" y="1794"/>
                      <a:pt x="3289" y="1444"/>
                      <a:pt x="3290" y="1134"/>
                    </a:cubicBezTo>
                    <a:cubicBezTo>
                      <a:pt x="3291" y="824"/>
                      <a:pt x="3310" y="386"/>
                      <a:pt x="3302" y="210"/>
                    </a:cubicBezTo>
                    <a:cubicBezTo>
                      <a:pt x="3294" y="34"/>
                      <a:pt x="3317" y="102"/>
                      <a:pt x="3242" y="78"/>
                    </a:cubicBezTo>
                    <a:cubicBezTo>
                      <a:pt x="3167" y="54"/>
                      <a:pt x="3178" y="74"/>
                      <a:pt x="2852" y="66"/>
                    </a:cubicBezTo>
                    <a:cubicBezTo>
                      <a:pt x="2526" y="58"/>
                      <a:pt x="1699" y="41"/>
                      <a:pt x="1286" y="30"/>
                    </a:cubicBezTo>
                    <a:cubicBezTo>
                      <a:pt x="873" y="19"/>
                      <a:pt x="564" y="6"/>
                      <a:pt x="374" y="0"/>
                    </a:cubicBezTo>
                    <a:close/>
                  </a:path>
                </a:pathLst>
              </a:custGeom>
              <a:solidFill>
                <a:srgbClr val="FFCC99"/>
              </a:solidFill>
              <a:ln w="3175">
                <a:noFill/>
                <a:round/>
                <a:headEnd/>
                <a:tailEnd/>
              </a:ln>
              <a:effectLst/>
              <a:scene3d>
                <a:camera prst="legacyObliqueBottomLeft"/>
                <a:lightRig rig="legacyFlat2" dir="t"/>
              </a:scene3d>
              <a:sp3d extrusionH="201600" prstMaterial="legacyPlastic">
                <a:bevelT w="13500" h="13500" prst="angle"/>
                <a:bevelB w="13500" h="13500" prst="angle"/>
                <a:extrusionClr>
                  <a:srgbClr val="FFCC99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940037" name="Oval 5"/>
              <p:cNvSpPr>
                <a:spLocks noChangeAspect="1" noChangeArrowheads="1"/>
              </p:cNvSpPr>
              <p:nvPr/>
            </p:nvSpPr>
            <p:spPr bwMode="auto">
              <a:xfrm>
                <a:off x="813" y="2032"/>
                <a:ext cx="93" cy="75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038" name="Oval 6"/>
              <p:cNvSpPr>
                <a:spLocks noChangeAspect="1" noChangeArrowheads="1"/>
              </p:cNvSpPr>
              <p:nvPr/>
            </p:nvSpPr>
            <p:spPr bwMode="auto">
              <a:xfrm>
                <a:off x="1827" y="3655"/>
                <a:ext cx="94" cy="75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039" name="Oval 7"/>
              <p:cNvSpPr>
                <a:spLocks noChangeAspect="1" noChangeArrowheads="1"/>
              </p:cNvSpPr>
              <p:nvPr/>
            </p:nvSpPr>
            <p:spPr bwMode="auto">
              <a:xfrm>
                <a:off x="2159" y="3966"/>
                <a:ext cx="93" cy="75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040" name="Text Box 8"/>
              <p:cNvSpPr txBox="1">
                <a:spLocks noChangeArrowheads="1"/>
              </p:cNvSpPr>
              <p:nvPr/>
            </p:nvSpPr>
            <p:spPr bwMode="auto">
              <a:xfrm>
                <a:off x="0" y="2802"/>
                <a:ext cx="68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sz="1600" b="1">
                    <a:solidFill>
                      <a:schemeClr val="bg1"/>
                    </a:solidFill>
                  </a:rPr>
                  <a:t>San</a:t>
                </a:r>
              </a:p>
              <a:p>
                <a:pPr algn="ctr" eaLnBrk="0" hangingPunct="0"/>
                <a:r>
                  <a:rPr lang="en-US" sz="1600" b="1">
                    <a:solidFill>
                      <a:schemeClr val="bg1"/>
                    </a:solidFill>
                  </a:rPr>
                  <a:t>Francisco</a:t>
                </a:r>
                <a:endParaRPr lang="en-US" sz="800" b="1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940041" name="Text Box 9"/>
              <p:cNvSpPr txBox="1">
                <a:spLocks noChangeArrowheads="1"/>
              </p:cNvSpPr>
              <p:nvPr/>
            </p:nvSpPr>
            <p:spPr bwMode="auto">
              <a:xfrm>
                <a:off x="1992" y="3839"/>
                <a:ext cx="89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sz="1600" b="1">
                    <a:solidFill>
                      <a:srgbClr val="FFFFFF"/>
                    </a:solidFill>
                  </a:rPr>
                  <a:t>San Diego</a:t>
                </a: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40042" name="Text Box 10"/>
              <p:cNvSpPr txBox="1">
                <a:spLocks noChangeArrowheads="1"/>
              </p:cNvSpPr>
              <p:nvPr/>
            </p:nvSpPr>
            <p:spPr bwMode="auto">
              <a:xfrm>
                <a:off x="542" y="1822"/>
                <a:ext cx="674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sz="1600" b="1">
                    <a:solidFill>
                      <a:srgbClr val="FFFFFF"/>
                    </a:solidFill>
                  </a:rPr>
                  <a:t>Redding</a:t>
                </a: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40043" name="Text Box 11"/>
              <p:cNvSpPr txBox="1">
                <a:spLocks noChangeArrowheads="1"/>
              </p:cNvSpPr>
              <p:nvPr/>
            </p:nvSpPr>
            <p:spPr bwMode="auto">
              <a:xfrm>
                <a:off x="1446" y="3498"/>
                <a:ext cx="89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sz="1600" b="1">
                    <a:solidFill>
                      <a:srgbClr val="FFFFFF"/>
                    </a:solidFill>
                  </a:rPr>
                  <a:t>Los</a:t>
                </a:r>
                <a:r>
                  <a:rPr lang="en-US" sz="800" b="1">
                    <a:solidFill>
                      <a:srgbClr val="FFFFFF"/>
                    </a:solidFill>
                  </a:rPr>
                  <a:t> </a:t>
                </a:r>
                <a:r>
                  <a:rPr lang="en-US" sz="1600" b="1">
                    <a:solidFill>
                      <a:srgbClr val="FFFFFF"/>
                    </a:solidFill>
                  </a:rPr>
                  <a:t>Angeles</a:t>
                </a: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40044" name="Oval 12"/>
              <p:cNvSpPr>
                <a:spLocks noChangeAspect="1" noChangeArrowheads="1"/>
              </p:cNvSpPr>
              <p:nvPr/>
            </p:nvSpPr>
            <p:spPr bwMode="auto">
              <a:xfrm>
                <a:off x="745" y="2821"/>
                <a:ext cx="93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40045" name="Group 13"/>
              <p:cNvGrpSpPr>
                <a:grpSpLocks/>
              </p:cNvGrpSpPr>
              <p:nvPr/>
            </p:nvGrpSpPr>
            <p:grpSpPr bwMode="auto">
              <a:xfrm>
                <a:off x="773" y="2057"/>
                <a:ext cx="295" cy="683"/>
                <a:chOff x="891" y="2057"/>
                <a:chExt cx="295" cy="683"/>
              </a:xfrm>
            </p:grpSpPr>
            <p:sp>
              <p:nvSpPr>
                <p:cNvPr id="940046" name="Freeform 14"/>
                <p:cNvSpPr>
                  <a:spLocks/>
                </p:cNvSpPr>
                <p:nvPr/>
              </p:nvSpPr>
              <p:spPr bwMode="auto">
                <a:xfrm>
                  <a:off x="891" y="2057"/>
                  <a:ext cx="231" cy="61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33"/>
                    </a:cxn>
                    <a:cxn ang="0">
                      <a:pos x="12" y="73"/>
                    </a:cxn>
                    <a:cxn ang="0">
                      <a:pos x="42" y="77"/>
                    </a:cxn>
                    <a:cxn ang="0">
                      <a:pos x="82" y="110"/>
                    </a:cxn>
                    <a:cxn ang="0">
                      <a:pos x="82" y="181"/>
                    </a:cxn>
                    <a:cxn ang="0">
                      <a:pos x="100" y="216"/>
                    </a:cxn>
                    <a:cxn ang="0">
                      <a:pos x="100" y="280"/>
                    </a:cxn>
                    <a:cxn ang="0">
                      <a:pos x="100" y="357"/>
                    </a:cxn>
                    <a:cxn ang="0">
                      <a:pos x="100" y="447"/>
                    </a:cxn>
                    <a:cxn ang="0">
                      <a:pos x="138" y="486"/>
                    </a:cxn>
                    <a:cxn ang="0">
                      <a:pos x="169" y="550"/>
                    </a:cxn>
                    <a:cxn ang="0">
                      <a:pos x="216" y="601"/>
                    </a:cxn>
                    <a:cxn ang="0">
                      <a:pos x="246" y="666"/>
                    </a:cxn>
                    <a:cxn ang="0">
                      <a:pos x="259" y="729"/>
                    </a:cxn>
                    <a:cxn ang="0">
                      <a:pos x="291" y="773"/>
                    </a:cxn>
                    <a:cxn ang="0">
                      <a:pos x="268" y="820"/>
                    </a:cxn>
                    <a:cxn ang="0">
                      <a:pos x="272" y="863"/>
                    </a:cxn>
                    <a:cxn ang="0">
                      <a:pos x="242" y="897"/>
                    </a:cxn>
                    <a:cxn ang="0">
                      <a:pos x="242" y="927"/>
                    </a:cxn>
                    <a:cxn ang="0">
                      <a:pos x="216" y="958"/>
                    </a:cxn>
                  </a:cxnLst>
                  <a:rect l="0" t="0" r="r" b="b"/>
                  <a:pathLst>
                    <a:path w="292" h="958">
                      <a:moveTo>
                        <a:pt x="2" y="0"/>
                      </a:moveTo>
                      <a:cubicBezTo>
                        <a:pt x="3" y="5"/>
                        <a:pt x="0" y="21"/>
                        <a:pt x="2" y="33"/>
                      </a:cubicBezTo>
                      <a:cubicBezTo>
                        <a:pt x="4" y="45"/>
                        <a:pt x="5" y="66"/>
                        <a:pt x="12" y="73"/>
                      </a:cubicBezTo>
                      <a:cubicBezTo>
                        <a:pt x="19" y="80"/>
                        <a:pt x="30" y="71"/>
                        <a:pt x="42" y="77"/>
                      </a:cubicBezTo>
                      <a:cubicBezTo>
                        <a:pt x="54" y="83"/>
                        <a:pt x="75" y="93"/>
                        <a:pt x="82" y="110"/>
                      </a:cubicBezTo>
                      <a:cubicBezTo>
                        <a:pt x="89" y="127"/>
                        <a:pt x="79" y="163"/>
                        <a:pt x="82" y="181"/>
                      </a:cubicBezTo>
                      <a:cubicBezTo>
                        <a:pt x="85" y="199"/>
                        <a:pt x="97" y="200"/>
                        <a:pt x="100" y="216"/>
                      </a:cubicBezTo>
                      <a:cubicBezTo>
                        <a:pt x="103" y="232"/>
                        <a:pt x="100" y="257"/>
                        <a:pt x="100" y="280"/>
                      </a:cubicBezTo>
                      <a:cubicBezTo>
                        <a:pt x="100" y="303"/>
                        <a:pt x="100" y="329"/>
                        <a:pt x="100" y="357"/>
                      </a:cubicBezTo>
                      <a:cubicBezTo>
                        <a:pt x="100" y="385"/>
                        <a:pt x="94" y="426"/>
                        <a:pt x="100" y="447"/>
                      </a:cubicBezTo>
                      <a:cubicBezTo>
                        <a:pt x="106" y="468"/>
                        <a:pt x="127" y="469"/>
                        <a:pt x="138" y="486"/>
                      </a:cubicBezTo>
                      <a:cubicBezTo>
                        <a:pt x="149" y="503"/>
                        <a:pt x="156" y="531"/>
                        <a:pt x="169" y="550"/>
                      </a:cubicBezTo>
                      <a:cubicBezTo>
                        <a:pt x="182" y="569"/>
                        <a:pt x="203" y="582"/>
                        <a:pt x="216" y="601"/>
                      </a:cubicBezTo>
                      <a:cubicBezTo>
                        <a:pt x="229" y="620"/>
                        <a:pt x="239" y="645"/>
                        <a:pt x="246" y="666"/>
                      </a:cubicBezTo>
                      <a:cubicBezTo>
                        <a:pt x="253" y="687"/>
                        <a:pt x="252" y="711"/>
                        <a:pt x="259" y="729"/>
                      </a:cubicBezTo>
                      <a:cubicBezTo>
                        <a:pt x="266" y="747"/>
                        <a:pt x="290" y="758"/>
                        <a:pt x="291" y="773"/>
                      </a:cubicBezTo>
                      <a:cubicBezTo>
                        <a:pt x="292" y="788"/>
                        <a:pt x="271" y="805"/>
                        <a:pt x="268" y="820"/>
                      </a:cubicBezTo>
                      <a:cubicBezTo>
                        <a:pt x="265" y="835"/>
                        <a:pt x="276" y="850"/>
                        <a:pt x="272" y="863"/>
                      </a:cubicBezTo>
                      <a:cubicBezTo>
                        <a:pt x="268" y="876"/>
                        <a:pt x="247" y="886"/>
                        <a:pt x="242" y="897"/>
                      </a:cubicBezTo>
                      <a:cubicBezTo>
                        <a:pt x="237" y="908"/>
                        <a:pt x="246" y="917"/>
                        <a:pt x="242" y="927"/>
                      </a:cubicBezTo>
                      <a:cubicBezTo>
                        <a:pt x="238" y="937"/>
                        <a:pt x="227" y="947"/>
                        <a:pt x="216" y="958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047" name="Freeform 15"/>
                <p:cNvSpPr>
                  <a:spLocks/>
                </p:cNvSpPr>
                <p:nvPr/>
              </p:nvSpPr>
              <p:spPr bwMode="auto">
                <a:xfrm>
                  <a:off x="1060" y="2667"/>
                  <a:ext cx="126" cy="73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26" y="2"/>
                    </a:cxn>
                    <a:cxn ang="0">
                      <a:pos x="78" y="2"/>
                    </a:cxn>
                    <a:cxn ang="0">
                      <a:pos x="119" y="14"/>
                    </a:cxn>
                    <a:cxn ang="0">
                      <a:pos x="116" y="44"/>
                    </a:cxn>
                    <a:cxn ang="0">
                      <a:pos x="139" y="54"/>
                    </a:cxn>
                    <a:cxn ang="0">
                      <a:pos x="146" y="87"/>
                    </a:cxn>
                    <a:cxn ang="0">
                      <a:pos x="159" y="115"/>
                    </a:cxn>
                  </a:cxnLst>
                  <a:rect l="0" t="0" r="r" b="b"/>
                  <a:pathLst>
                    <a:path w="159" h="115">
                      <a:moveTo>
                        <a:pt x="0" y="2"/>
                      </a:moveTo>
                      <a:cubicBezTo>
                        <a:pt x="6" y="2"/>
                        <a:pt x="13" y="2"/>
                        <a:pt x="26" y="2"/>
                      </a:cubicBezTo>
                      <a:cubicBezTo>
                        <a:pt x="39" y="2"/>
                        <a:pt x="63" y="0"/>
                        <a:pt x="78" y="2"/>
                      </a:cubicBezTo>
                      <a:cubicBezTo>
                        <a:pt x="93" y="4"/>
                        <a:pt x="113" y="7"/>
                        <a:pt x="119" y="14"/>
                      </a:cubicBezTo>
                      <a:cubicBezTo>
                        <a:pt x="125" y="21"/>
                        <a:pt x="113" y="37"/>
                        <a:pt x="116" y="44"/>
                      </a:cubicBezTo>
                      <a:cubicBezTo>
                        <a:pt x="119" y="51"/>
                        <a:pt x="134" y="47"/>
                        <a:pt x="139" y="54"/>
                      </a:cubicBezTo>
                      <a:cubicBezTo>
                        <a:pt x="144" y="61"/>
                        <a:pt x="143" y="77"/>
                        <a:pt x="146" y="87"/>
                      </a:cubicBezTo>
                      <a:cubicBezTo>
                        <a:pt x="149" y="97"/>
                        <a:pt x="156" y="109"/>
                        <a:pt x="159" y="11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048" name="Freeform 16"/>
                <p:cNvSpPr>
                  <a:spLocks/>
                </p:cNvSpPr>
                <p:nvPr/>
              </p:nvSpPr>
              <p:spPr bwMode="auto">
                <a:xfrm>
                  <a:off x="1060" y="2584"/>
                  <a:ext cx="73" cy="81"/>
                </a:xfrm>
                <a:custGeom>
                  <a:avLst/>
                  <a:gdLst/>
                  <a:ahLst/>
                  <a:cxnLst>
                    <a:cxn ang="0">
                      <a:pos x="0" y="127"/>
                    </a:cxn>
                    <a:cxn ang="0">
                      <a:pos x="29" y="106"/>
                    </a:cxn>
                    <a:cxn ang="0">
                      <a:pos x="49" y="96"/>
                    </a:cxn>
                    <a:cxn ang="0">
                      <a:pos x="78" y="73"/>
                    </a:cxn>
                    <a:cxn ang="0">
                      <a:pos x="82" y="36"/>
                    </a:cxn>
                    <a:cxn ang="0">
                      <a:pos x="92" y="0"/>
                    </a:cxn>
                  </a:cxnLst>
                  <a:rect l="0" t="0" r="r" b="b"/>
                  <a:pathLst>
                    <a:path w="92" h="127">
                      <a:moveTo>
                        <a:pt x="0" y="127"/>
                      </a:moveTo>
                      <a:cubicBezTo>
                        <a:pt x="10" y="119"/>
                        <a:pt x="21" y="111"/>
                        <a:pt x="29" y="106"/>
                      </a:cubicBezTo>
                      <a:cubicBezTo>
                        <a:pt x="37" y="101"/>
                        <a:pt x="41" y="101"/>
                        <a:pt x="49" y="96"/>
                      </a:cubicBezTo>
                      <a:cubicBezTo>
                        <a:pt x="57" y="91"/>
                        <a:pt x="73" y="83"/>
                        <a:pt x="78" y="73"/>
                      </a:cubicBezTo>
                      <a:cubicBezTo>
                        <a:pt x="83" y="63"/>
                        <a:pt x="80" y="48"/>
                        <a:pt x="82" y="36"/>
                      </a:cubicBezTo>
                      <a:cubicBezTo>
                        <a:pt x="84" y="24"/>
                        <a:pt x="90" y="7"/>
                        <a:pt x="92" y="0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049" name="Freeform 17"/>
                <p:cNvSpPr>
                  <a:spLocks/>
                </p:cNvSpPr>
                <p:nvPr/>
              </p:nvSpPr>
              <p:spPr bwMode="auto">
                <a:xfrm>
                  <a:off x="1077" y="2644"/>
                  <a:ext cx="93" cy="21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4" y="13"/>
                    </a:cxn>
                    <a:cxn ang="0">
                      <a:pos x="56" y="13"/>
                    </a:cxn>
                    <a:cxn ang="0">
                      <a:pos x="90" y="3"/>
                    </a:cxn>
                    <a:cxn ang="0">
                      <a:pos x="117" y="34"/>
                    </a:cxn>
                  </a:cxnLst>
                  <a:rect l="0" t="0" r="r" b="b"/>
                  <a:pathLst>
                    <a:path w="117" h="34">
                      <a:moveTo>
                        <a:pt x="0" y="34"/>
                      </a:moveTo>
                      <a:cubicBezTo>
                        <a:pt x="7" y="25"/>
                        <a:pt x="15" y="16"/>
                        <a:pt x="24" y="13"/>
                      </a:cubicBezTo>
                      <a:cubicBezTo>
                        <a:pt x="33" y="10"/>
                        <a:pt x="45" y="15"/>
                        <a:pt x="56" y="13"/>
                      </a:cubicBezTo>
                      <a:cubicBezTo>
                        <a:pt x="67" y="11"/>
                        <a:pt x="80" y="0"/>
                        <a:pt x="90" y="3"/>
                      </a:cubicBezTo>
                      <a:cubicBezTo>
                        <a:pt x="100" y="6"/>
                        <a:pt x="112" y="28"/>
                        <a:pt x="117" y="34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050" name="Freeform 18"/>
                <p:cNvSpPr>
                  <a:spLocks/>
                </p:cNvSpPr>
                <p:nvPr/>
              </p:nvSpPr>
              <p:spPr bwMode="auto">
                <a:xfrm>
                  <a:off x="1093" y="2665"/>
                  <a:ext cx="77" cy="5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36"/>
                    </a:cxn>
                    <a:cxn ang="0">
                      <a:pos x="36" y="56"/>
                    </a:cxn>
                    <a:cxn ang="0">
                      <a:pos x="41" y="76"/>
                    </a:cxn>
                    <a:cxn ang="0">
                      <a:pos x="70" y="89"/>
                    </a:cxn>
                    <a:cxn ang="0">
                      <a:pos x="97" y="86"/>
                    </a:cxn>
                  </a:cxnLst>
                  <a:rect l="0" t="0" r="r" b="b"/>
                  <a:pathLst>
                    <a:path w="97" h="91">
                      <a:moveTo>
                        <a:pt x="0" y="0"/>
                      </a:moveTo>
                      <a:cubicBezTo>
                        <a:pt x="4" y="13"/>
                        <a:pt x="8" y="27"/>
                        <a:pt x="14" y="36"/>
                      </a:cubicBezTo>
                      <a:cubicBezTo>
                        <a:pt x="20" y="45"/>
                        <a:pt x="32" y="49"/>
                        <a:pt x="36" y="56"/>
                      </a:cubicBezTo>
                      <a:cubicBezTo>
                        <a:pt x="40" y="63"/>
                        <a:pt x="35" y="71"/>
                        <a:pt x="41" y="76"/>
                      </a:cubicBezTo>
                      <a:cubicBezTo>
                        <a:pt x="47" y="81"/>
                        <a:pt x="61" y="87"/>
                        <a:pt x="70" y="89"/>
                      </a:cubicBezTo>
                      <a:cubicBezTo>
                        <a:pt x="79" y="91"/>
                        <a:pt x="88" y="88"/>
                        <a:pt x="97" y="86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051" name="Freeform 19"/>
                <p:cNvSpPr>
                  <a:spLocks/>
                </p:cNvSpPr>
                <p:nvPr/>
              </p:nvSpPr>
              <p:spPr bwMode="auto">
                <a:xfrm>
                  <a:off x="1057" y="2559"/>
                  <a:ext cx="65" cy="95"/>
                </a:xfrm>
                <a:custGeom>
                  <a:avLst/>
                  <a:gdLst/>
                  <a:ahLst/>
                  <a:cxnLst>
                    <a:cxn ang="0">
                      <a:pos x="0" y="150"/>
                    </a:cxn>
                    <a:cxn ang="0">
                      <a:pos x="10" y="116"/>
                    </a:cxn>
                    <a:cxn ang="0">
                      <a:pos x="13" y="86"/>
                    </a:cxn>
                    <a:cxn ang="0">
                      <a:pos x="23" y="40"/>
                    </a:cxn>
                    <a:cxn ang="0">
                      <a:pos x="46" y="6"/>
                    </a:cxn>
                    <a:cxn ang="0">
                      <a:pos x="82" y="6"/>
                    </a:cxn>
                  </a:cxnLst>
                  <a:rect l="0" t="0" r="r" b="b"/>
                  <a:pathLst>
                    <a:path w="82" h="150">
                      <a:moveTo>
                        <a:pt x="0" y="150"/>
                      </a:moveTo>
                      <a:cubicBezTo>
                        <a:pt x="1" y="144"/>
                        <a:pt x="8" y="127"/>
                        <a:pt x="10" y="116"/>
                      </a:cubicBezTo>
                      <a:cubicBezTo>
                        <a:pt x="12" y="105"/>
                        <a:pt x="11" y="99"/>
                        <a:pt x="13" y="86"/>
                      </a:cubicBezTo>
                      <a:cubicBezTo>
                        <a:pt x="15" y="73"/>
                        <a:pt x="17" y="53"/>
                        <a:pt x="23" y="40"/>
                      </a:cubicBezTo>
                      <a:cubicBezTo>
                        <a:pt x="29" y="27"/>
                        <a:pt x="36" y="12"/>
                        <a:pt x="46" y="6"/>
                      </a:cubicBezTo>
                      <a:cubicBezTo>
                        <a:pt x="56" y="0"/>
                        <a:pt x="67" y="1"/>
                        <a:pt x="82" y="6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0052" name="Freeform 20"/>
              <p:cNvSpPr>
                <a:spLocks/>
              </p:cNvSpPr>
              <p:nvPr/>
            </p:nvSpPr>
            <p:spPr bwMode="auto">
              <a:xfrm>
                <a:off x="730" y="2644"/>
                <a:ext cx="210" cy="194"/>
              </a:xfrm>
              <a:custGeom>
                <a:avLst/>
                <a:gdLst/>
                <a:ahLst/>
                <a:cxnLst>
                  <a:cxn ang="0">
                    <a:pos x="210" y="18"/>
                  </a:cxn>
                  <a:cxn ang="0">
                    <a:pos x="134" y="16"/>
                  </a:cxn>
                  <a:cxn ang="0">
                    <a:pos x="118" y="0"/>
                  </a:cxn>
                  <a:cxn ang="0">
                    <a:pos x="82" y="22"/>
                  </a:cxn>
                  <a:cxn ang="0">
                    <a:pos x="28" y="0"/>
                  </a:cxn>
                  <a:cxn ang="0">
                    <a:pos x="32" y="66"/>
                  </a:cxn>
                  <a:cxn ang="0">
                    <a:pos x="0" y="90"/>
                  </a:cxn>
                  <a:cxn ang="0">
                    <a:pos x="10" y="126"/>
                  </a:cxn>
                  <a:cxn ang="0">
                    <a:pos x="126" y="194"/>
                  </a:cxn>
                  <a:cxn ang="0">
                    <a:pos x="118" y="174"/>
                  </a:cxn>
                  <a:cxn ang="0">
                    <a:pos x="94" y="154"/>
                  </a:cxn>
                  <a:cxn ang="0">
                    <a:pos x="84" y="114"/>
                  </a:cxn>
                  <a:cxn ang="0">
                    <a:pos x="58" y="86"/>
                  </a:cxn>
                  <a:cxn ang="0">
                    <a:pos x="80" y="74"/>
                  </a:cxn>
                  <a:cxn ang="0">
                    <a:pos x="38" y="54"/>
                  </a:cxn>
                  <a:cxn ang="0">
                    <a:pos x="78" y="34"/>
                  </a:cxn>
                  <a:cxn ang="0">
                    <a:pos x="152" y="42"/>
                  </a:cxn>
                  <a:cxn ang="0">
                    <a:pos x="204" y="32"/>
                  </a:cxn>
                  <a:cxn ang="0">
                    <a:pos x="210" y="18"/>
                  </a:cxn>
                </a:cxnLst>
                <a:rect l="0" t="0" r="r" b="b"/>
                <a:pathLst>
                  <a:path w="210" h="194">
                    <a:moveTo>
                      <a:pt x="210" y="18"/>
                    </a:moveTo>
                    <a:lnTo>
                      <a:pt x="134" y="16"/>
                    </a:lnTo>
                    <a:lnTo>
                      <a:pt x="118" y="0"/>
                    </a:lnTo>
                    <a:lnTo>
                      <a:pt x="82" y="22"/>
                    </a:lnTo>
                    <a:lnTo>
                      <a:pt x="28" y="0"/>
                    </a:lnTo>
                    <a:lnTo>
                      <a:pt x="32" y="66"/>
                    </a:lnTo>
                    <a:lnTo>
                      <a:pt x="0" y="90"/>
                    </a:lnTo>
                    <a:lnTo>
                      <a:pt x="10" y="126"/>
                    </a:lnTo>
                    <a:lnTo>
                      <a:pt x="126" y="194"/>
                    </a:lnTo>
                    <a:lnTo>
                      <a:pt x="118" y="174"/>
                    </a:lnTo>
                    <a:lnTo>
                      <a:pt x="94" y="154"/>
                    </a:lnTo>
                    <a:lnTo>
                      <a:pt x="84" y="114"/>
                    </a:lnTo>
                    <a:lnTo>
                      <a:pt x="58" y="86"/>
                    </a:lnTo>
                    <a:lnTo>
                      <a:pt x="80" y="74"/>
                    </a:lnTo>
                    <a:lnTo>
                      <a:pt x="38" y="54"/>
                    </a:lnTo>
                    <a:lnTo>
                      <a:pt x="78" y="34"/>
                    </a:lnTo>
                    <a:lnTo>
                      <a:pt x="152" y="42"/>
                    </a:lnTo>
                    <a:lnTo>
                      <a:pt x="204" y="32"/>
                    </a:lnTo>
                    <a:lnTo>
                      <a:pt x="210" y="18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0068" name="Group 36"/>
            <p:cNvGrpSpPr>
              <a:grpSpLocks/>
            </p:cNvGrpSpPr>
            <p:nvPr/>
          </p:nvGrpSpPr>
          <p:grpSpPr bwMode="auto">
            <a:xfrm>
              <a:off x="714" y="702"/>
              <a:ext cx="4758" cy="2526"/>
              <a:chOff x="714" y="702"/>
              <a:chExt cx="4758" cy="2526"/>
            </a:xfrm>
          </p:grpSpPr>
          <p:grpSp>
            <p:nvGrpSpPr>
              <p:cNvPr id="940067" name="Group 35"/>
              <p:cNvGrpSpPr>
                <a:grpSpLocks/>
              </p:cNvGrpSpPr>
              <p:nvPr/>
            </p:nvGrpSpPr>
            <p:grpSpPr bwMode="auto">
              <a:xfrm>
                <a:off x="714" y="702"/>
                <a:ext cx="4758" cy="2526"/>
                <a:chOff x="714" y="702"/>
                <a:chExt cx="4758" cy="2526"/>
              </a:xfrm>
            </p:grpSpPr>
            <p:sp>
              <p:nvSpPr>
                <p:cNvPr id="940054" name="Rectangle 22"/>
                <p:cNvSpPr>
                  <a:spLocks noChangeArrowheads="1"/>
                </p:cNvSpPr>
                <p:nvPr/>
              </p:nvSpPr>
              <p:spPr bwMode="auto">
                <a:xfrm>
                  <a:off x="720" y="2418"/>
                  <a:ext cx="383" cy="42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40066" name="Group 34"/>
                <p:cNvGrpSpPr>
                  <a:grpSpLocks/>
                </p:cNvGrpSpPr>
                <p:nvPr/>
              </p:nvGrpSpPr>
              <p:grpSpPr bwMode="auto">
                <a:xfrm>
                  <a:off x="714" y="702"/>
                  <a:ext cx="4758" cy="2526"/>
                  <a:chOff x="714" y="702"/>
                  <a:chExt cx="4758" cy="2526"/>
                </a:xfrm>
              </p:grpSpPr>
              <p:pic>
                <p:nvPicPr>
                  <p:cNvPr id="940053" name="Picture 21" descr="Bay and Delta photo background copy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20" y="720"/>
                    <a:ext cx="2652" cy="2502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</p:pic>
              <p:sp>
                <p:nvSpPr>
                  <p:cNvPr id="940055" name="Freeform 23"/>
                  <p:cNvSpPr>
                    <a:spLocks/>
                  </p:cNvSpPr>
                  <p:nvPr/>
                </p:nvSpPr>
                <p:spPr bwMode="auto">
                  <a:xfrm>
                    <a:off x="714" y="702"/>
                    <a:ext cx="2076" cy="2526"/>
                  </a:xfrm>
                  <a:custGeom>
                    <a:avLst/>
                    <a:gdLst/>
                    <a:ahLst/>
                    <a:cxnLst>
                      <a:cxn ang="0">
                        <a:pos x="2" y="1704"/>
                      </a:cxn>
                      <a:cxn ang="0">
                        <a:pos x="2076" y="0"/>
                      </a:cxn>
                      <a:cxn ang="0">
                        <a:pos x="2076" y="2526"/>
                      </a:cxn>
                      <a:cxn ang="0">
                        <a:pos x="0" y="2156"/>
                      </a:cxn>
                      <a:cxn ang="0">
                        <a:pos x="402" y="2156"/>
                      </a:cxn>
                      <a:cxn ang="0">
                        <a:pos x="402" y="1704"/>
                      </a:cxn>
                      <a:cxn ang="0">
                        <a:pos x="2" y="1704"/>
                      </a:cxn>
                    </a:cxnLst>
                    <a:rect l="0" t="0" r="r" b="b"/>
                    <a:pathLst>
                      <a:path w="2076" h="2526">
                        <a:moveTo>
                          <a:pt x="2" y="1704"/>
                        </a:moveTo>
                        <a:lnTo>
                          <a:pt x="2076" y="0"/>
                        </a:lnTo>
                        <a:lnTo>
                          <a:pt x="2076" y="2526"/>
                        </a:lnTo>
                        <a:lnTo>
                          <a:pt x="0" y="2156"/>
                        </a:lnTo>
                        <a:lnTo>
                          <a:pt x="402" y="2156"/>
                        </a:lnTo>
                        <a:lnTo>
                          <a:pt x="402" y="1704"/>
                        </a:lnTo>
                        <a:lnTo>
                          <a:pt x="2" y="1704"/>
                        </a:lnTo>
                        <a:close/>
                      </a:path>
                    </a:pathLst>
                  </a:custGeom>
                  <a:solidFill>
                    <a:srgbClr val="CCECFF">
                      <a:alpha val="50000"/>
                    </a:srgbClr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40057" name="Text Box 25"/>
              <p:cNvSpPr txBox="1">
                <a:spLocks noChangeArrowheads="1"/>
              </p:cNvSpPr>
              <p:nvPr/>
            </p:nvSpPr>
            <p:spPr bwMode="auto">
              <a:xfrm>
                <a:off x="4648" y="1008"/>
                <a:ext cx="584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144" tIns="9144" rIns="9144" bIns="9144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Sacramento</a:t>
                </a:r>
              </a:p>
            </p:txBody>
          </p:sp>
          <p:sp>
            <p:nvSpPr>
              <p:cNvPr id="940058" name="Text Box 26"/>
              <p:cNvSpPr txBox="1">
                <a:spLocks noChangeArrowheads="1"/>
              </p:cNvSpPr>
              <p:nvPr/>
            </p:nvSpPr>
            <p:spPr bwMode="auto">
              <a:xfrm>
                <a:off x="4894" y="2160"/>
                <a:ext cx="434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144" tIns="9144" rIns="9144" bIns="9144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Stockton</a:t>
                </a:r>
              </a:p>
            </p:txBody>
          </p:sp>
          <p:sp>
            <p:nvSpPr>
              <p:cNvPr id="940059" name="Text Box 27"/>
              <p:cNvSpPr txBox="1">
                <a:spLocks noChangeArrowheads="1"/>
              </p:cNvSpPr>
              <p:nvPr/>
            </p:nvSpPr>
            <p:spPr bwMode="auto">
              <a:xfrm>
                <a:off x="2961" y="2520"/>
                <a:ext cx="479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144" tIns="9144" rIns="9144" bIns="9144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San </a:t>
                </a:r>
              </a:p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Francisco</a:t>
                </a:r>
              </a:p>
            </p:txBody>
          </p:sp>
          <p:sp>
            <p:nvSpPr>
              <p:cNvPr id="940060" name="Text Box 28"/>
              <p:cNvSpPr txBox="1">
                <a:spLocks noChangeArrowheads="1"/>
              </p:cNvSpPr>
              <p:nvPr/>
            </p:nvSpPr>
            <p:spPr bwMode="auto">
              <a:xfrm>
                <a:off x="3984" y="1200"/>
                <a:ext cx="584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144" tIns="9144" rIns="9144" bIns="9144" anchor="ctr">
                <a:spAutoFit/>
              </a:bodyPr>
              <a:lstStyle/>
              <a:p>
                <a:pPr algn="r" eaLnBrk="0" hangingPunct="0"/>
                <a:r>
                  <a:rPr lang="en-US" sz="1400" b="1">
                    <a:solidFill>
                      <a:srgbClr val="000099"/>
                    </a:solidFill>
                    <a:latin typeface="Times New Roman" pitchFamily="18" charset="0"/>
                  </a:rPr>
                  <a:t>Sacramento</a:t>
                </a:r>
              </a:p>
              <a:p>
                <a:pPr algn="r" eaLnBrk="0" hangingPunct="0"/>
                <a:r>
                  <a:rPr lang="en-US" sz="1400" b="1">
                    <a:solidFill>
                      <a:srgbClr val="000099"/>
                    </a:solidFill>
                    <a:latin typeface="Times New Roman" pitchFamily="18" charset="0"/>
                  </a:rPr>
                  <a:t> River</a:t>
                </a:r>
              </a:p>
            </p:txBody>
          </p:sp>
          <p:sp>
            <p:nvSpPr>
              <p:cNvPr id="940061" name="Text Box 29"/>
              <p:cNvSpPr txBox="1">
                <a:spLocks noChangeArrowheads="1"/>
              </p:cNvSpPr>
              <p:nvPr/>
            </p:nvSpPr>
            <p:spPr bwMode="auto">
              <a:xfrm>
                <a:off x="4968" y="2333"/>
                <a:ext cx="397" cy="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144" tIns="9144" rIns="9144" bIns="9144" anchor="ctr">
                <a:spAutoFit/>
              </a:bodyPr>
              <a:lstStyle/>
              <a:p>
                <a:pPr eaLnBrk="0" hangingPunct="0"/>
                <a:r>
                  <a:rPr lang="en-US" sz="1400" b="1">
                    <a:solidFill>
                      <a:srgbClr val="000099"/>
                    </a:solidFill>
                    <a:latin typeface="Times New Roman" pitchFamily="18" charset="0"/>
                  </a:rPr>
                  <a:t>San </a:t>
                </a:r>
              </a:p>
              <a:p>
                <a:pPr eaLnBrk="0" hangingPunct="0"/>
                <a:r>
                  <a:rPr lang="en-US" sz="1400" b="1">
                    <a:solidFill>
                      <a:srgbClr val="000099"/>
                    </a:solidFill>
                    <a:latin typeface="Times New Roman" pitchFamily="18" charset="0"/>
                  </a:rPr>
                  <a:t>Joaquin</a:t>
                </a:r>
              </a:p>
              <a:p>
                <a:pPr eaLnBrk="0" hangingPunct="0"/>
                <a:r>
                  <a:rPr lang="en-US" sz="1400" b="1">
                    <a:solidFill>
                      <a:srgbClr val="000099"/>
                    </a:solidFill>
                    <a:latin typeface="Times New Roman" pitchFamily="18" charset="0"/>
                  </a:rPr>
                  <a:t> River</a:t>
                </a:r>
              </a:p>
            </p:txBody>
          </p:sp>
        </p:grpSp>
      </p:grpSp>
      <p:grpSp>
        <p:nvGrpSpPr>
          <p:cNvPr id="940064" name="Group 32"/>
          <p:cNvGrpSpPr>
            <a:grpSpLocks/>
          </p:cNvGrpSpPr>
          <p:nvPr/>
        </p:nvGrpSpPr>
        <p:grpSpPr bwMode="auto">
          <a:xfrm>
            <a:off x="4578350" y="1447800"/>
            <a:ext cx="4032250" cy="2971800"/>
            <a:chOff x="2884" y="912"/>
            <a:chExt cx="2540" cy="1872"/>
          </a:xfrm>
        </p:grpSpPr>
        <p:sp>
          <p:nvSpPr>
            <p:cNvPr id="940062" name="Rectangle 30"/>
            <p:cNvSpPr>
              <a:spLocks noChangeArrowheads="1"/>
            </p:cNvSpPr>
            <p:nvPr/>
          </p:nvSpPr>
          <p:spPr bwMode="auto">
            <a:xfrm>
              <a:off x="3648" y="912"/>
              <a:ext cx="1776" cy="1872"/>
            </a:xfrm>
            <a:prstGeom prst="rect">
              <a:avLst/>
            </a:prstGeom>
            <a:noFill/>
            <a:ln w="28575">
              <a:solidFill>
                <a:srgbClr val="000066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9144" tIns="9144" rIns="9144" bIns="9144" anchor="ctr"/>
            <a:lstStyle/>
            <a:p>
              <a:pPr algn="ctr" eaLnBrk="0" hangingPunct="0"/>
              <a:endParaRPr lang="en-US" sz="3600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  <p:sp>
          <p:nvSpPr>
            <p:cNvPr id="940063" name="Text Box 31"/>
            <p:cNvSpPr txBox="1">
              <a:spLocks noChangeArrowheads="1"/>
            </p:cNvSpPr>
            <p:nvPr/>
          </p:nvSpPr>
          <p:spPr bwMode="auto">
            <a:xfrm>
              <a:off x="2884" y="1027"/>
              <a:ext cx="724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4" tIns="9144" rIns="9144" bIns="9144" anchor="ctr">
              <a:spAutoFit/>
            </a:bodyPr>
            <a:lstStyle/>
            <a:p>
              <a:pPr algn="r" eaLnBrk="0" hangingPunct="0"/>
              <a:r>
                <a:rPr lang="en-US" sz="1400" b="1">
                  <a:solidFill>
                    <a:srgbClr val="000066"/>
                  </a:solidFill>
                  <a:latin typeface="Times New Roman" pitchFamily="18" charset="0"/>
                </a:rPr>
                <a:t>DSM2 Domain</a:t>
              </a:r>
            </a:p>
          </p:txBody>
        </p:sp>
      </p:grpSp>
      <p:sp>
        <p:nvSpPr>
          <p:cNvPr id="940065" name="Text Box 33"/>
          <p:cNvSpPr txBox="1">
            <a:spLocks noChangeArrowheads="1"/>
          </p:cNvSpPr>
          <p:nvPr/>
        </p:nvSpPr>
        <p:spPr bwMode="auto">
          <a:xfrm>
            <a:off x="0" y="838200"/>
            <a:ext cx="3732213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FF00"/>
                </a:solidFill>
              </a:rPr>
              <a:t>HYDRO</a:t>
            </a:r>
            <a:r>
              <a:rPr lang="en-US" sz="2400">
                <a:solidFill>
                  <a:srgbClr val="FFFFFF"/>
                </a:solidFill>
              </a:rPr>
              <a:t>-flow and velocity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FF00"/>
                </a:solidFill>
              </a:rPr>
              <a:t>QUAL</a:t>
            </a:r>
            <a:r>
              <a:rPr lang="en-US" sz="2400">
                <a:solidFill>
                  <a:srgbClr val="FFFFFF"/>
                </a:solidFill>
              </a:rPr>
              <a:t>-water quality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FF00"/>
                </a:solidFill>
              </a:rPr>
              <a:t>PTM</a:t>
            </a:r>
            <a:r>
              <a:rPr lang="en-US" sz="2400">
                <a:solidFill>
                  <a:srgbClr val="FFFFFF"/>
                </a:solidFill>
              </a:rPr>
              <a:t>-particle tracking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EEB3-5C0B-49E9-8658-DAA93775CB6D}" type="slidenum">
              <a:rPr lang="en-US"/>
              <a:pPr/>
              <a:t>29</a:t>
            </a:fld>
            <a:endParaRPr lang="en-US"/>
          </a:p>
        </p:txBody>
      </p:sp>
      <p:pic>
        <p:nvPicPr>
          <p:cNvPr id="941058" name="Picture 2" descr="dsm2m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-3175"/>
            <a:ext cx="8191500" cy="6861175"/>
          </a:xfrm>
          <a:prstGeom prst="rect">
            <a:avLst/>
          </a:prstGeom>
          <a:noFill/>
        </p:spPr>
      </p:pic>
      <p:sp>
        <p:nvSpPr>
          <p:cNvPr id="941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352800" cy="990600"/>
          </a:xfrm>
          <a:solidFill>
            <a:schemeClr val="accent1"/>
          </a:solidFill>
        </p:spPr>
        <p:txBody>
          <a:bodyPr/>
          <a:lstStyle/>
          <a:p>
            <a:pPr algn="l"/>
            <a:r>
              <a:rPr lang="en-US" sz="2400" b="1">
                <a:solidFill>
                  <a:schemeClr val="tx1"/>
                </a:solidFill>
              </a:rPr>
              <a:t>DSM2 </a:t>
            </a:r>
            <a:br>
              <a:rPr lang="en-US" sz="2400" b="1">
                <a:solidFill>
                  <a:schemeClr val="tx1"/>
                </a:solidFill>
              </a:rPr>
            </a:br>
            <a:r>
              <a:rPr lang="en-US" sz="2400" b="1">
                <a:solidFill>
                  <a:schemeClr val="tx1"/>
                </a:solidFill>
              </a:rPr>
              <a:t>Boundary Conditions</a:t>
            </a:r>
            <a:endParaRPr lang="en-US" sz="2400" b="1"/>
          </a:p>
        </p:txBody>
      </p:sp>
      <p:sp>
        <p:nvSpPr>
          <p:cNvPr id="941060" name="Text Box 4"/>
          <p:cNvSpPr txBox="1">
            <a:spLocks noChangeArrowheads="1"/>
          </p:cNvSpPr>
          <p:nvPr/>
        </p:nvSpPr>
        <p:spPr bwMode="auto">
          <a:xfrm>
            <a:off x="471488" y="6413500"/>
            <a:ext cx="1312862" cy="4445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" tIns="9144" rIns="9144" bIns="9144" anchor="ctr">
            <a:spAutoFit/>
          </a:bodyPr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 Grid Image from </a:t>
            </a:r>
            <a:br>
              <a:rPr lang="en-US" sz="1400">
                <a:latin typeface="Times New Roman" pitchFamily="18" charset="0"/>
              </a:rPr>
            </a:br>
            <a:r>
              <a:rPr lang="en-US" sz="1400">
                <a:latin typeface="Times New Roman" pitchFamily="18" charset="0"/>
              </a:rPr>
              <a:t>USBR GIS Group</a:t>
            </a:r>
          </a:p>
        </p:txBody>
      </p:sp>
      <p:sp>
        <p:nvSpPr>
          <p:cNvPr id="941088" name="Text Box 32"/>
          <p:cNvSpPr txBox="1">
            <a:spLocks noChangeAspect="1" noChangeArrowheads="1"/>
          </p:cNvSpPr>
          <p:nvPr/>
        </p:nvSpPr>
        <p:spPr bwMode="auto">
          <a:xfrm>
            <a:off x="5791200" y="0"/>
            <a:ext cx="927100" cy="231775"/>
          </a:xfrm>
          <a:prstGeom prst="rect">
            <a:avLst/>
          </a:prstGeom>
          <a:solidFill>
            <a:srgbClr val="C0C0C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" tIns="9144" rIns="9144" bIns="9144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Sacramento</a:t>
            </a:r>
          </a:p>
        </p:txBody>
      </p:sp>
      <p:sp>
        <p:nvSpPr>
          <p:cNvPr id="941089" name="Text Box 33"/>
          <p:cNvSpPr txBox="1">
            <a:spLocks noChangeAspect="1" noChangeArrowheads="1"/>
          </p:cNvSpPr>
          <p:nvPr/>
        </p:nvSpPr>
        <p:spPr bwMode="auto">
          <a:xfrm>
            <a:off x="6934200" y="4648200"/>
            <a:ext cx="688975" cy="2317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" tIns="9144" rIns="9144" bIns="9144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Stockton</a:t>
            </a:r>
          </a:p>
        </p:txBody>
      </p:sp>
      <p:grpSp>
        <p:nvGrpSpPr>
          <p:cNvPr id="941130" name="Group 74"/>
          <p:cNvGrpSpPr>
            <a:grpSpLocks/>
          </p:cNvGrpSpPr>
          <p:nvPr/>
        </p:nvGrpSpPr>
        <p:grpSpPr bwMode="auto">
          <a:xfrm>
            <a:off x="4038600" y="5554663"/>
            <a:ext cx="1260475" cy="709612"/>
            <a:chOff x="2544" y="3499"/>
            <a:chExt cx="794" cy="447"/>
          </a:xfrm>
        </p:grpSpPr>
        <p:sp>
          <p:nvSpPr>
            <p:cNvPr id="941092" name="AutoShape 36"/>
            <p:cNvSpPr>
              <a:spLocks noChangeAspect="1" noChangeArrowheads="1"/>
            </p:cNvSpPr>
            <p:nvPr/>
          </p:nvSpPr>
          <p:spPr bwMode="auto">
            <a:xfrm rot="8120998">
              <a:off x="3134" y="3499"/>
              <a:ext cx="204" cy="181"/>
            </a:xfrm>
            <a:prstGeom prst="rightArrow">
              <a:avLst>
                <a:gd name="adj1" fmla="val 50000"/>
                <a:gd name="adj2" fmla="val 28177"/>
              </a:avLst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0" hangingPunct="0"/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941093" name="Text Box 37"/>
            <p:cNvSpPr txBox="1">
              <a:spLocks noChangeAspect="1" noChangeArrowheads="1"/>
            </p:cNvSpPr>
            <p:nvPr/>
          </p:nvSpPr>
          <p:spPr bwMode="auto">
            <a:xfrm>
              <a:off x="2544" y="3696"/>
              <a:ext cx="715" cy="250"/>
            </a:xfrm>
            <a:prstGeom prst="rect">
              <a:avLst/>
            </a:prstGeom>
            <a:solidFill>
              <a:srgbClr val="C0C0C0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Exports</a:t>
              </a:r>
            </a:p>
          </p:txBody>
        </p:sp>
      </p:grpSp>
      <p:grpSp>
        <p:nvGrpSpPr>
          <p:cNvPr id="941127" name="Group 71"/>
          <p:cNvGrpSpPr>
            <a:grpSpLocks/>
          </p:cNvGrpSpPr>
          <p:nvPr/>
        </p:nvGrpSpPr>
        <p:grpSpPr bwMode="auto">
          <a:xfrm>
            <a:off x="3781425" y="92075"/>
            <a:ext cx="3376613" cy="6556375"/>
            <a:chOff x="2382" y="58"/>
            <a:chExt cx="2127" cy="4130"/>
          </a:xfrm>
        </p:grpSpPr>
        <p:sp>
          <p:nvSpPr>
            <p:cNvPr id="941096" name="Text Box 40"/>
            <p:cNvSpPr txBox="1">
              <a:spLocks noChangeAspect="1" noChangeArrowheads="1"/>
            </p:cNvSpPr>
            <p:nvPr/>
          </p:nvSpPr>
          <p:spPr bwMode="auto">
            <a:xfrm>
              <a:off x="2382" y="58"/>
              <a:ext cx="829" cy="396"/>
            </a:xfrm>
            <a:prstGeom prst="rect">
              <a:avLst/>
            </a:prstGeom>
            <a:solidFill>
              <a:srgbClr val="C0C0C0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4" tIns="9144" rIns="9144" bIns="9144" anchor="ctr">
              <a:spAutoFit/>
            </a:bodyPr>
            <a:lstStyle/>
            <a:p>
              <a:pPr algn="r" eaLnBrk="0" hangingPunct="0"/>
              <a:r>
                <a:rPr lang="en-US" sz="2000" b="1">
                  <a:solidFill>
                    <a:srgbClr val="000099"/>
                  </a:solidFill>
                  <a:latin typeface="Times New Roman" pitchFamily="18" charset="0"/>
                </a:rPr>
                <a:t>Sacramento</a:t>
              </a:r>
            </a:p>
            <a:p>
              <a:pPr algn="r" eaLnBrk="0" hangingPunct="0"/>
              <a:r>
                <a:rPr lang="en-US" sz="2000" b="1">
                  <a:solidFill>
                    <a:srgbClr val="000099"/>
                  </a:solidFill>
                  <a:latin typeface="Times New Roman" pitchFamily="18" charset="0"/>
                </a:rPr>
                <a:t> River</a:t>
              </a:r>
            </a:p>
          </p:txBody>
        </p:sp>
        <p:sp>
          <p:nvSpPr>
            <p:cNvPr id="941097" name="Text Box 41"/>
            <p:cNvSpPr txBox="1">
              <a:spLocks noChangeAspect="1" noChangeArrowheads="1"/>
            </p:cNvSpPr>
            <p:nvPr/>
          </p:nvSpPr>
          <p:spPr bwMode="auto">
            <a:xfrm>
              <a:off x="2928" y="3965"/>
              <a:ext cx="1389" cy="204"/>
            </a:xfrm>
            <a:prstGeom prst="rect">
              <a:avLst/>
            </a:prstGeom>
            <a:solidFill>
              <a:srgbClr val="C0C0C0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4" tIns="9144" rIns="9144" bIns="9144" anchor="ctr">
              <a:spAutoFit/>
            </a:bodyPr>
            <a:lstStyle/>
            <a:p>
              <a:pPr algn="r" eaLnBrk="0" hangingPunct="0"/>
              <a:r>
                <a:rPr lang="en-US" sz="2000" b="1">
                  <a:solidFill>
                    <a:srgbClr val="000099"/>
                  </a:solidFill>
                  <a:latin typeface="Times New Roman" pitchFamily="18" charset="0"/>
                </a:rPr>
                <a:t>San Joaquin River</a:t>
              </a:r>
            </a:p>
          </p:txBody>
        </p:sp>
        <p:sp>
          <p:nvSpPr>
            <p:cNvPr id="941098" name="AutoShape 42"/>
            <p:cNvSpPr>
              <a:spLocks noChangeAspect="1" noChangeArrowheads="1"/>
            </p:cNvSpPr>
            <p:nvPr/>
          </p:nvSpPr>
          <p:spPr bwMode="auto">
            <a:xfrm rot="1679719">
              <a:off x="3286" y="89"/>
              <a:ext cx="204" cy="192"/>
            </a:xfrm>
            <a:prstGeom prst="rightArrow">
              <a:avLst>
                <a:gd name="adj1" fmla="val 50000"/>
                <a:gd name="adj2" fmla="val 26563"/>
              </a:avLst>
            </a:prstGeom>
            <a:solidFill>
              <a:srgbClr val="33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99" name="AutoShape 43"/>
            <p:cNvSpPr>
              <a:spLocks noChangeAspect="1" noChangeArrowheads="1"/>
            </p:cNvSpPr>
            <p:nvPr/>
          </p:nvSpPr>
          <p:spPr bwMode="auto">
            <a:xfrm rot="5400000" flipH="1" flipV="1">
              <a:off x="4313" y="3991"/>
              <a:ext cx="204" cy="189"/>
            </a:xfrm>
            <a:prstGeom prst="rightArrow">
              <a:avLst>
                <a:gd name="adj1" fmla="val 50000"/>
                <a:gd name="adj2" fmla="val 26984"/>
              </a:avLst>
            </a:prstGeom>
            <a:solidFill>
              <a:srgbClr val="33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1114" name="Rectangle 58"/>
          <p:cNvSpPr>
            <a:spLocks noChangeArrowheads="1"/>
          </p:cNvSpPr>
          <p:nvPr/>
        </p:nvSpPr>
        <p:spPr bwMode="auto">
          <a:xfrm>
            <a:off x="7467600" y="0"/>
            <a:ext cx="1200150" cy="1295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1116" name="Group 60"/>
          <p:cNvGrpSpPr>
            <a:grpSpLocks/>
          </p:cNvGrpSpPr>
          <p:nvPr/>
        </p:nvGrpSpPr>
        <p:grpSpPr bwMode="auto">
          <a:xfrm>
            <a:off x="7643813" y="28575"/>
            <a:ext cx="998537" cy="1117600"/>
            <a:chOff x="3320" y="277"/>
            <a:chExt cx="2030" cy="1881"/>
          </a:xfrm>
        </p:grpSpPr>
        <p:sp>
          <p:nvSpPr>
            <p:cNvPr id="941068" name="Freeform 12"/>
            <p:cNvSpPr>
              <a:spLocks noChangeAspect="1"/>
            </p:cNvSpPr>
            <p:nvPr/>
          </p:nvSpPr>
          <p:spPr bwMode="auto">
            <a:xfrm>
              <a:off x="3320" y="277"/>
              <a:ext cx="2030" cy="1881"/>
            </a:xfrm>
            <a:custGeom>
              <a:avLst/>
              <a:gdLst/>
              <a:ahLst/>
              <a:cxnLst>
                <a:cxn ang="0">
                  <a:pos x="230" y="48"/>
                </a:cxn>
                <a:cxn ang="0">
                  <a:pos x="232" y="351"/>
                </a:cxn>
                <a:cxn ang="0">
                  <a:pos x="280" y="731"/>
                </a:cxn>
                <a:cxn ang="0">
                  <a:pos x="236" y="1164"/>
                </a:cxn>
                <a:cxn ang="0">
                  <a:pos x="26" y="1412"/>
                </a:cxn>
                <a:cxn ang="0">
                  <a:pos x="182" y="1878"/>
                </a:cxn>
                <a:cxn ang="0">
                  <a:pos x="422" y="2400"/>
                </a:cxn>
                <a:cxn ang="0">
                  <a:pos x="422" y="2760"/>
                </a:cxn>
                <a:cxn ang="0">
                  <a:pos x="500" y="3072"/>
                </a:cxn>
                <a:cxn ang="0">
                  <a:pos x="878" y="3588"/>
                </a:cxn>
                <a:cxn ang="0">
                  <a:pos x="986" y="3900"/>
                </a:cxn>
                <a:cxn ang="0">
                  <a:pos x="1244" y="4110"/>
                </a:cxn>
                <a:cxn ang="0">
                  <a:pos x="1356" y="4038"/>
                </a:cxn>
                <a:cxn ang="0">
                  <a:pos x="1457" y="3854"/>
                </a:cxn>
                <a:cxn ang="0">
                  <a:pos x="1692" y="3844"/>
                </a:cxn>
                <a:cxn ang="0">
                  <a:pos x="1946" y="3918"/>
                </a:cxn>
                <a:cxn ang="0">
                  <a:pos x="1625" y="3991"/>
                </a:cxn>
                <a:cxn ang="0">
                  <a:pos x="1430" y="4044"/>
                </a:cxn>
                <a:cxn ang="0">
                  <a:pos x="1490" y="4206"/>
                </a:cxn>
                <a:cxn ang="0">
                  <a:pos x="1616" y="4464"/>
                </a:cxn>
                <a:cxn ang="0">
                  <a:pos x="1628" y="4542"/>
                </a:cxn>
                <a:cxn ang="0">
                  <a:pos x="1451" y="4387"/>
                </a:cxn>
                <a:cxn ang="0">
                  <a:pos x="1316" y="4476"/>
                </a:cxn>
                <a:cxn ang="0">
                  <a:pos x="1436" y="4806"/>
                </a:cxn>
                <a:cxn ang="0">
                  <a:pos x="1598" y="4962"/>
                </a:cxn>
                <a:cxn ang="0">
                  <a:pos x="1904" y="5244"/>
                </a:cxn>
                <a:cxn ang="0">
                  <a:pos x="1735" y="5383"/>
                </a:cxn>
                <a:cxn ang="0">
                  <a:pos x="1856" y="5718"/>
                </a:cxn>
                <a:cxn ang="0">
                  <a:pos x="2131" y="6064"/>
                </a:cxn>
                <a:cxn ang="0">
                  <a:pos x="2408" y="6396"/>
                </a:cxn>
                <a:cxn ang="0">
                  <a:pos x="2582" y="6756"/>
                </a:cxn>
                <a:cxn ang="0">
                  <a:pos x="2798" y="6930"/>
                </a:cxn>
                <a:cxn ang="0">
                  <a:pos x="2798" y="7182"/>
                </a:cxn>
                <a:cxn ang="0">
                  <a:pos x="3128" y="7494"/>
                </a:cxn>
                <a:cxn ang="0">
                  <a:pos x="3566" y="7554"/>
                </a:cxn>
                <a:cxn ang="0">
                  <a:pos x="3980" y="7824"/>
                </a:cxn>
                <a:cxn ang="0">
                  <a:pos x="4526" y="7914"/>
                </a:cxn>
                <a:cxn ang="0">
                  <a:pos x="4647" y="8200"/>
                </a:cxn>
                <a:cxn ang="0">
                  <a:pos x="4916" y="8248"/>
                </a:cxn>
                <a:cxn ang="0">
                  <a:pos x="5366" y="8586"/>
                </a:cxn>
                <a:cxn ang="0">
                  <a:pos x="5597" y="8960"/>
                </a:cxn>
                <a:cxn ang="0">
                  <a:pos x="5636" y="9210"/>
                </a:cxn>
                <a:cxn ang="0">
                  <a:pos x="5984" y="9300"/>
                </a:cxn>
                <a:cxn ang="0">
                  <a:pos x="6578" y="9213"/>
                </a:cxn>
                <a:cxn ang="0">
                  <a:pos x="7163" y="9134"/>
                </a:cxn>
                <a:cxn ang="0">
                  <a:pos x="7706" y="9042"/>
                </a:cxn>
                <a:cxn ang="0">
                  <a:pos x="7875" y="8849"/>
                </a:cxn>
                <a:cxn ang="0">
                  <a:pos x="7646" y="8688"/>
                </a:cxn>
                <a:cxn ang="0">
                  <a:pos x="7658" y="8436"/>
                </a:cxn>
                <a:cxn ang="0">
                  <a:pos x="7808" y="8136"/>
                </a:cxn>
                <a:cxn ang="0">
                  <a:pos x="7796" y="7794"/>
                </a:cxn>
                <a:cxn ang="0">
                  <a:pos x="7994" y="7536"/>
                </a:cxn>
                <a:cxn ang="0">
                  <a:pos x="7954" y="7361"/>
                </a:cxn>
                <a:cxn ang="0">
                  <a:pos x="7826" y="7158"/>
                </a:cxn>
                <a:cxn ang="0">
                  <a:pos x="7638" y="6887"/>
                </a:cxn>
                <a:cxn ang="0">
                  <a:pos x="7334" y="6552"/>
                </a:cxn>
                <a:cxn ang="0">
                  <a:pos x="6860" y="6144"/>
                </a:cxn>
                <a:cxn ang="0">
                  <a:pos x="5534" y="4998"/>
                </a:cxn>
                <a:cxn ang="0">
                  <a:pos x="3542" y="3276"/>
                </a:cxn>
                <a:cxn ang="0">
                  <a:pos x="3296" y="2790"/>
                </a:cxn>
                <a:cxn ang="0">
                  <a:pos x="3290" y="1134"/>
                </a:cxn>
                <a:cxn ang="0">
                  <a:pos x="3242" y="78"/>
                </a:cxn>
                <a:cxn ang="0">
                  <a:pos x="1286" y="30"/>
                </a:cxn>
              </a:cxnLst>
              <a:rect l="0" t="0" r="r" b="b"/>
              <a:pathLst>
                <a:path w="8073" h="9315">
                  <a:moveTo>
                    <a:pt x="374" y="0"/>
                  </a:moveTo>
                  <a:cubicBezTo>
                    <a:pt x="205" y="0"/>
                    <a:pt x="260" y="2"/>
                    <a:pt x="230" y="48"/>
                  </a:cubicBezTo>
                  <a:cubicBezTo>
                    <a:pt x="200" y="94"/>
                    <a:pt x="194" y="226"/>
                    <a:pt x="194" y="276"/>
                  </a:cubicBezTo>
                  <a:cubicBezTo>
                    <a:pt x="194" y="326"/>
                    <a:pt x="218" y="320"/>
                    <a:pt x="232" y="351"/>
                  </a:cubicBezTo>
                  <a:cubicBezTo>
                    <a:pt x="246" y="382"/>
                    <a:pt x="272" y="399"/>
                    <a:pt x="280" y="462"/>
                  </a:cubicBezTo>
                  <a:cubicBezTo>
                    <a:pt x="288" y="525"/>
                    <a:pt x="291" y="647"/>
                    <a:pt x="280" y="731"/>
                  </a:cubicBezTo>
                  <a:cubicBezTo>
                    <a:pt x="269" y="815"/>
                    <a:pt x="223" y="897"/>
                    <a:pt x="216" y="969"/>
                  </a:cubicBezTo>
                  <a:cubicBezTo>
                    <a:pt x="209" y="1041"/>
                    <a:pt x="245" y="1112"/>
                    <a:pt x="236" y="1164"/>
                  </a:cubicBezTo>
                  <a:cubicBezTo>
                    <a:pt x="227" y="1216"/>
                    <a:pt x="199" y="1243"/>
                    <a:pt x="164" y="1284"/>
                  </a:cubicBezTo>
                  <a:cubicBezTo>
                    <a:pt x="129" y="1325"/>
                    <a:pt x="49" y="1346"/>
                    <a:pt x="26" y="1412"/>
                  </a:cubicBezTo>
                  <a:cubicBezTo>
                    <a:pt x="3" y="1478"/>
                    <a:pt x="0" y="1603"/>
                    <a:pt x="26" y="1681"/>
                  </a:cubicBezTo>
                  <a:cubicBezTo>
                    <a:pt x="52" y="1759"/>
                    <a:pt x="121" y="1794"/>
                    <a:pt x="182" y="1878"/>
                  </a:cubicBezTo>
                  <a:cubicBezTo>
                    <a:pt x="243" y="1962"/>
                    <a:pt x="352" y="2097"/>
                    <a:pt x="392" y="2184"/>
                  </a:cubicBezTo>
                  <a:cubicBezTo>
                    <a:pt x="432" y="2271"/>
                    <a:pt x="421" y="2335"/>
                    <a:pt x="422" y="2400"/>
                  </a:cubicBezTo>
                  <a:cubicBezTo>
                    <a:pt x="423" y="2465"/>
                    <a:pt x="398" y="2514"/>
                    <a:pt x="398" y="2574"/>
                  </a:cubicBezTo>
                  <a:cubicBezTo>
                    <a:pt x="398" y="2634"/>
                    <a:pt x="408" y="2705"/>
                    <a:pt x="422" y="2760"/>
                  </a:cubicBezTo>
                  <a:cubicBezTo>
                    <a:pt x="436" y="2815"/>
                    <a:pt x="469" y="2852"/>
                    <a:pt x="482" y="2904"/>
                  </a:cubicBezTo>
                  <a:cubicBezTo>
                    <a:pt x="495" y="2956"/>
                    <a:pt x="455" y="2989"/>
                    <a:pt x="500" y="3072"/>
                  </a:cubicBezTo>
                  <a:cubicBezTo>
                    <a:pt x="545" y="3155"/>
                    <a:pt x="691" y="3319"/>
                    <a:pt x="754" y="3405"/>
                  </a:cubicBezTo>
                  <a:cubicBezTo>
                    <a:pt x="817" y="3491"/>
                    <a:pt x="839" y="3540"/>
                    <a:pt x="878" y="3588"/>
                  </a:cubicBezTo>
                  <a:cubicBezTo>
                    <a:pt x="917" y="3636"/>
                    <a:pt x="968" y="3644"/>
                    <a:pt x="986" y="3696"/>
                  </a:cubicBezTo>
                  <a:cubicBezTo>
                    <a:pt x="1004" y="3748"/>
                    <a:pt x="971" y="3858"/>
                    <a:pt x="986" y="3900"/>
                  </a:cubicBezTo>
                  <a:cubicBezTo>
                    <a:pt x="1001" y="3942"/>
                    <a:pt x="1033" y="3913"/>
                    <a:pt x="1076" y="3948"/>
                  </a:cubicBezTo>
                  <a:cubicBezTo>
                    <a:pt x="1119" y="3983"/>
                    <a:pt x="1202" y="4076"/>
                    <a:pt x="1244" y="4110"/>
                  </a:cubicBezTo>
                  <a:cubicBezTo>
                    <a:pt x="1286" y="4144"/>
                    <a:pt x="1309" y="4164"/>
                    <a:pt x="1328" y="4152"/>
                  </a:cubicBezTo>
                  <a:cubicBezTo>
                    <a:pt x="1347" y="4140"/>
                    <a:pt x="1351" y="4084"/>
                    <a:pt x="1356" y="4038"/>
                  </a:cubicBezTo>
                  <a:cubicBezTo>
                    <a:pt x="1361" y="3992"/>
                    <a:pt x="1341" y="3907"/>
                    <a:pt x="1358" y="3876"/>
                  </a:cubicBezTo>
                  <a:cubicBezTo>
                    <a:pt x="1375" y="3845"/>
                    <a:pt x="1417" y="3846"/>
                    <a:pt x="1457" y="3854"/>
                  </a:cubicBezTo>
                  <a:cubicBezTo>
                    <a:pt x="1497" y="3862"/>
                    <a:pt x="1559" y="3926"/>
                    <a:pt x="1598" y="3924"/>
                  </a:cubicBezTo>
                  <a:cubicBezTo>
                    <a:pt x="1637" y="3922"/>
                    <a:pt x="1666" y="3847"/>
                    <a:pt x="1692" y="3844"/>
                  </a:cubicBezTo>
                  <a:cubicBezTo>
                    <a:pt x="1718" y="3841"/>
                    <a:pt x="1712" y="3894"/>
                    <a:pt x="1754" y="3906"/>
                  </a:cubicBezTo>
                  <a:cubicBezTo>
                    <a:pt x="1796" y="3918"/>
                    <a:pt x="1926" y="3908"/>
                    <a:pt x="1946" y="3918"/>
                  </a:cubicBezTo>
                  <a:cubicBezTo>
                    <a:pt x="1966" y="3928"/>
                    <a:pt x="1925" y="3957"/>
                    <a:pt x="1872" y="3969"/>
                  </a:cubicBezTo>
                  <a:cubicBezTo>
                    <a:pt x="1819" y="3981"/>
                    <a:pt x="1681" y="3994"/>
                    <a:pt x="1625" y="3991"/>
                  </a:cubicBezTo>
                  <a:cubicBezTo>
                    <a:pt x="1569" y="3988"/>
                    <a:pt x="1570" y="3945"/>
                    <a:pt x="1538" y="3954"/>
                  </a:cubicBezTo>
                  <a:cubicBezTo>
                    <a:pt x="1506" y="3963"/>
                    <a:pt x="1431" y="4019"/>
                    <a:pt x="1430" y="4044"/>
                  </a:cubicBezTo>
                  <a:cubicBezTo>
                    <a:pt x="1429" y="4069"/>
                    <a:pt x="1520" y="4075"/>
                    <a:pt x="1530" y="4102"/>
                  </a:cubicBezTo>
                  <a:cubicBezTo>
                    <a:pt x="1540" y="4129"/>
                    <a:pt x="1477" y="4169"/>
                    <a:pt x="1490" y="4206"/>
                  </a:cubicBezTo>
                  <a:cubicBezTo>
                    <a:pt x="1503" y="4243"/>
                    <a:pt x="1589" y="4283"/>
                    <a:pt x="1610" y="4326"/>
                  </a:cubicBezTo>
                  <a:cubicBezTo>
                    <a:pt x="1631" y="4369"/>
                    <a:pt x="1595" y="4420"/>
                    <a:pt x="1616" y="4464"/>
                  </a:cubicBezTo>
                  <a:cubicBezTo>
                    <a:pt x="1637" y="4508"/>
                    <a:pt x="1733" y="4579"/>
                    <a:pt x="1735" y="4592"/>
                  </a:cubicBezTo>
                  <a:cubicBezTo>
                    <a:pt x="1737" y="4605"/>
                    <a:pt x="1662" y="4564"/>
                    <a:pt x="1628" y="4542"/>
                  </a:cubicBezTo>
                  <a:cubicBezTo>
                    <a:pt x="1594" y="4520"/>
                    <a:pt x="1562" y="4484"/>
                    <a:pt x="1532" y="4458"/>
                  </a:cubicBezTo>
                  <a:cubicBezTo>
                    <a:pt x="1502" y="4432"/>
                    <a:pt x="1481" y="4412"/>
                    <a:pt x="1451" y="4387"/>
                  </a:cubicBezTo>
                  <a:cubicBezTo>
                    <a:pt x="1421" y="4362"/>
                    <a:pt x="1374" y="4293"/>
                    <a:pt x="1352" y="4308"/>
                  </a:cubicBezTo>
                  <a:cubicBezTo>
                    <a:pt x="1330" y="4323"/>
                    <a:pt x="1313" y="4439"/>
                    <a:pt x="1316" y="4476"/>
                  </a:cubicBezTo>
                  <a:cubicBezTo>
                    <a:pt x="1319" y="4513"/>
                    <a:pt x="1350" y="4475"/>
                    <a:pt x="1370" y="4530"/>
                  </a:cubicBezTo>
                  <a:cubicBezTo>
                    <a:pt x="1390" y="4585"/>
                    <a:pt x="1408" y="4743"/>
                    <a:pt x="1436" y="4806"/>
                  </a:cubicBezTo>
                  <a:cubicBezTo>
                    <a:pt x="1464" y="4869"/>
                    <a:pt x="1511" y="4882"/>
                    <a:pt x="1538" y="4908"/>
                  </a:cubicBezTo>
                  <a:cubicBezTo>
                    <a:pt x="1565" y="4934"/>
                    <a:pt x="1549" y="4936"/>
                    <a:pt x="1598" y="4962"/>
                  </a:cubicBezTo>
                  <a:cubicBezTo>
                    <a:pt x="1647" y="4988"/>
                    <a:pt x="1779" y="5020"/>
                    <a:pt x="1830" y="5067"/>
                  </a:cubicBezTo>
                  <a:cubicBezTo>
                    <a:pt x="1881" y="5114"/>
                    <a:pt x="1903" y="5189"/>
                    <a:pt x="1904" y="5244"/>
                  </a:cubicBezTo>
                  <a:cubicBezTo>
                    <a:pt x="1905" y="5299"/>
                    <a:pt x="1866" y="5377"/>
                    <a:pt x="1838" y="5400"/>
                  </a:cubicBezTo>
                  <a:cubicBezTo>
                    <a:pt x="1810" y="5423"/>
                    <a:pt x="1747" y="5361"/>
                    <a:pt x="1735" y="5383"/>
                  </a:cubicBezTo>
                  <a:cubicBezTo>
                    <a:pt x="1723" y="5405"/>
                    <a:pt x="1746" y="5476"/>
                    <a:pt x="1766" y="5532"/>
                  </a:cubicBezTo>
                  <a:cubicBezTo>
                    <a:pt x="1786" y="5588"/>
                    <a:pt x="1815" y="5669"/>
                    <a:pt x="1856" y="5718"/>
                  </a:cubicBezTo>
                  <a:cubicBezTo>
                    <a:pt x="1897" y="5767"/>
                    <a:pt x="1966" y="5768"/>
                    <a:pt x="2012" y="5826"/>
                  </a:cubicBezTo>
                  <a:cubicBezTo>
                    <a:pt x="2058" y="5884"/>
                    <a:pt x="2089" y="6004"/>
                    <a:pt x="2131" y="6064"/>
                  </a:cubicBezTo>
                  <a:cubicBezTo>
                    <a:pt x="2173" y="6124"/>
                    <a:pt x="2218" y="6131"/>
                    <a:pt x="2264" y="6186"/>
                  </a:cubicBezTo>
                  <a:cubicBezTo>
                    <a:pt x="2310" y="6241"/>
                    <a:pt x="2359" y="6336"/>
                    <a:pt x="2408" y="6396"/>
                  </a:cubicBezTo>
                  <a:cubicBezTo>
                    <a:pt x="2457" y="6456"/>
                    <a:pt x="2529" y="6486"/>
                    <a:pt x="2558" y="6546"/>
                  </a:cubicBezTo>
                  <a:cubicBezTo>
                    <a:pt x="2587" y="6606"/>
                    <a:pt x="2540" y="6712"/>
                    <a:pt x="2582" y="6756"/>
                  </a:cubicBezTo>
                  <a:cubicBezTo>
                    <a:pt x="2624" y="6800"/>
                    <a:pt x="2774" y="6781"/>
                    <a:pt x="2810" y="6810"/>
                  </a:cubicBezTo>
                  <a:cubicBezTo>
                    <a:pt x="2846" y="6839"/>
                    <a:pt x="2806" y="6888"/>
                    <a:pt x="2798" y="6930"/>
                  </a:cubicBezTo>
                  <a:cubicBezTo>
                    <a:pt x="2790" y="6972"/>
                    <a:pt x="2762" y="7020"/>
                    <a:pt x="2762" y="7062"/>
                  </a:cubicBezTo>
                  <a:cubicBezTo>
                    <a:pt x="2762" y="7104"/>
                    <a:pt x="2792" y="7119"/>
                    <a:pt x="2798" y="7182"/>
                  </a:cubicBezTo>
                  <a:cubicBezTo>
                    <a:pt x="2804" y="7245"/>
                    <a:pt x="2741" y="7389"/>
                    <a:pt x="2796" y="7441"/>
                  </a:cubicBezTo>
                  <a:cubicBezTo>
                    <a:pt x="2851" y="7493"/>
                    <a:pt x="3038" y="7479"/>
                    <a:pt x="3128" y="7494"/>
                  </a:cubicBezTo>
                  <a:cubicBezTo>
                    <a:pt x="3218" y="7509"/>
                    <a:pt x="3265" y="7520"/>
                    <a:pt x="3338" y="7530"/>
                  </a:cubicBezTo>
                  <a:cubicBezTo>
                    <a:pt x="3411" y="7540"/>
                    <a:pt x="3486" y="7532"/>
                    <a:pt x="3566" y="7554"/>
                  </a:cubicBezTo>
                  <a:cubicBezTo>
                    <a:pt x="3646" y="7576"/>
                    <a:pt x="3749" y="7617"/>
                    <a:pt x="3818" y="7662"/>
                  </a:cubicBezTo>
                  <a:cubicBezTo>
                    <a:pt x="3887" y="7707"/>
                    <a:pt x="3921" y="7783"/>
                    <a:pt x="3980" y="7824"/>
                  </a:cubicBezTo>
                  <a:cubicBezTo>
                    <a:pt x="4039" y="7865"/>
                    <a:pt x="4081" y="7893"/>
                    <a:pt x="4172" y="7908"/>
                  </a:cubicBezTo>
                  <a:cubicBezTo>
                    <a:pt x="4263" y="7923"/>
                    <a:pt x="4450" y="7891"/>
                    <a:pt x="4526" y="7914"/>
                  </a:cubicBezTo>
                  <a:cubicBezTo>
                    <a:pt x="4602" y="7937"/>
                    <a:pt x="4608" y="7998"/>
                    <a:pt x="4628" y="8046"/>
                  </a:cubicBezTo>
                  <a:cubicBezTo>
                    <a:pt x="4648" y="8094"/>
                    <a:pt x="4623" y="8177"/>
                    <a:pt x="4647" y="8200"/>
                  </a:cubicBezTo>
                  <a:cubicBezTo>
                    <a:pt x="4671" y="8223"/>
                    <a:pt x="4727" y="8176"/>
                    <a:pt x="4772" y="8184"/>
                  </a:cubicBezTo>
                  <a:cubicBezTo>
                    <a:pt x="4817" y="8192"/>
                    <a:pt x="4857" y="8215"/>
                    <a:pt x="4916" y="8248"/>
                  </a:cubicBezTo>
                  <a:cubicBezTo>
                    <a:pt x="4975" y="8281"/>
                    <a:pt x="5051" y="8326"/>
                    <a:pt x="5126" y="8382"/>
                  </a:cubicBezTo>
                  <a:cubicBezTo>
                    <a:pt x="5201" y="8438"/>
                    <a:pt x="5297" y="8519"/>
                    <a:pt x="5366" y="8586"/>
                  </a:cubicBezTo>
                  <a:cubicBezTo>
                    <a:pt x="5435" y="8653"/>
                    <a:pt x="5502" y="8722"/>
                    <a:pt x="5540" y="8784"/>
                  </a:cubicBezTo>
                  <a:cubicBezTo>
                    <a:pt x="5578" y="8846"/>
                    <a:pt x="5589" y="8904"/>
                    <a:pt x="5597" y="8960"/>
                  </a:cubicBezTo>
                  <a:cubicBezTo>
                    <a:pt x="5605" y="9016"/>
                    <a:pt x="5582" y="9078"/>
                    <a:pt x="5588" y="9120"/>
                  </a:cubicBezTo>
                  <a:cubicBezTo>
                    <a:pt x="5594" y="9162"/>
                    <a:pt x="5618" y="9180"/>
                    <a:pt x="5636" y="9210"/>
                  </a:cubicBezTo>
                  <a:cubicBezTo>
                    <a:pt x="5654" y="9240"/>
                    <a:pt x="5638" y="9285"/>
                    <a:pt x="5696" y="9300"/>
                  </a:cubicBezTo>
                  <a:cubicBezTo>
                    <a:pt x="5754" y="9315"/>
                    <a:pt x="5881" y="9312"/>
                    <a:pt x="5984" y="9300"/>
                  </a:cubicBezTo>
                  <a:cubicBezTo>
                    <a:pt x="6087" y="9288"/>
                    <a:pt x="6215" y="9242"/>
                    <a:pt x="6314" y="9228"/>
                  </a:cubicBezTo>
                  <a:cubicBezTo>
                    <a:pt x="6413" y="9214"/>
                    <a:pt x="6470" y="9225"/>
                    <a:pt x="6578" y="9213"/>
                  </a:cubicBezTo>
                  <a:cubicBezTo>
                    <a:pt x="6686" y="9201"/>
                    <a:pt x="6865" y="9169"/>
                    <a:pt x="6962" y="9156"/>
                  </a:cubicBezTo>
                  <a:cubicBezTo>
                    <a:pt x="7059" y="9143"/>
                    <a:pt x="7096" y="9148"/>
                    <a:pt x="7163" y="9134"/>
                  </a:cubicBezTo>
                  <a:cubicBezTo>
                    <a:pt x="7230" y="9120"/>
                    <a:pt x="7274" y="9087"/>
                    <a:pt x="7364" y="9072"/>
                  </a:cubicBezTo>
                  <a:cubicBezTo>
                    <a:pt x="7454" y="9057"/>
                    <a:pt x="7629" y="9050"/>
                    <a:pt x="7706" y="9042"/>
                  </a:cubicBezTo>
                  <a:cubicBezTo>
                    <a:pt x="7783" y="9034"/>
                    <a:pt x="7800" y="9055"/>
                    <a:pt x="7828" y="9023"/>
                  </a:cubicBezTo>
                  <a:cubicBezTo>
                    <a:pt x="7856" y="8991"/>
                    <a:pt x="7893" y="8895"/>
                    <a:pt x="7875" y="8849"/>
                  </a:cubicBezTo>
                  <a:cubicBezTo>
                    <a:pt x="7857" y="8803"/>
                    <a:pt x="7756" y="8775"/>
                    <a:pt x="7718" y="8748"/>
                  </a:cubicBezTo>
                  <a:cubicBezTo>
                    <a:pt x="7680" y="8721"/>
                    <a:pt x="7652" y="8710"/>
                    <a:pt x="7646" y="8688"/>
                  </a:cubicBezTo>
                  <a:cubicBezTo>
                    <a:pt x="7640" y="8666"/>
                    <a:pt x="7680" y="8658"/>
                    <a:pt x="7682" y="8616"/>
                  </a:cubicBezTo>
                  <a:cubicBezTo>
                    <a:pt x="7684" y="8574"/>
                    <a:pt x="7652" y="8490"/>
                    <a:pt x="7658" y="8436"/>
                  </a:cubicBezTo>
                  <a:cubicBezTo>
                    <a:pt x="7664" y="8382"/>
                    <a:pt x="7693" y="8342"/>
                    <a:pt x="7718" y="8292"/>
                  </a:cubicBezTo>
                  <a:cubicBezTo>
                    <a:pt x="7743" y="8242"/>
                    <a:pt x="7796" y="8198"/>
                    <a:pt x="7808" y="8136"/>
                  </a:cubicBezTo>
                  <a:cubicBezTo>
                    <a:pt x="7820" y="8074"/>
                    <a:pt x="7792" y="7977"/>
                    <a:pt x="7790" y="7920"/>
                  </a:cubicBezTo>
                  <a:cubicBezTo>
                    <a:pt x="7788" y="7863"/>
                    <a:pt x="7782" y="7837"/>
                    <a:pt x="7796" y="7794"/>
                  </a:cubicBezTo>
                  <a:cubicBezTo>
                    <a:pt x="7810" y="7751"/>
                    <a:pt x="7842" y="7705"/>
                    <a:pt x="7875" y="7662"/>
                  </a:cubicBezTo>
                  <a:cubicBezTo>
                    <a:pt x="7908" y="7619"/>
                    <a:pt x="7962" y="7570"/>
                    <a:pt x="7994" y="7536"/>
                  </a:cubicBezTo>
                  <a:cubicBezTo>
                    <a:pt x="8026" y="7502"/>
                    <a:pt x="8073" y="7487"/>
                    <a:pt x="8066" y="7458"/>
                  </a:cubicBezTo>
                  <a:cubicBezTo>
                    <a:pt x="8059" y="7429"/>
                    <a:pt x="7987" y="7383"/>
                    <a:pt x="7954" y="7361"/>
                  </a:cubicBezTo>
                  <a:cubicBezTo>
                    <a:pt x="7921" y="7339"/>
                    <a:pt x="7889" y="7360"/>
                    <a:pt x="7868" y="7326"/>
                  </a:cubicBezTo>
                  <a:cubicBezTo>
                    <a:pt x="7847" y="7292"/>
                    <a:pt x="7848" y="7205"/>
                    <a:pt x="7826" y="7158"/>
                  </a:cubicBezTo>
                  <a:cubicBezTo>
                    <a:pt x="7804" y="7111"/>
                    <a:pt x="7764" y="7090"/>
                    <a:pt x="7733" y="7045"/>
                  </a:cubicBezTo>
                  <a:cubicBezTo>
                    <a:pt x="7702" y="7000"/>
                    <a:pt x="7656" y="6929"/>
                    <a:pt x="7638" y="6887"/>
                  </a:cubicBezTo>
                  <a:cubicBezTo>
                    <a:pt x="7620" y="6845"/>
                    <a:pt x="7673" y="6848"/>
                    <a:pt x="7622" y="6792"/>
                  </a:cubicBezTo>
                  <a:cubicBezTo>
                    <a:pt x="7571" y="6736"/>
                    <a:pt x="7410" y="6614"/>
                    <a:pt x="7334" y="6552"/>
                  </a:cubicBezTo>
                  <a:cubicBezTo>
                    <a:pt x="7258" y="6490"/>
                    <a:pt x="7245" y="6488"/>
                    <a:pt x="7166" y="6420"/>
                  </a:cubicBezTo>
                  <a:cubicBezTo>
                    <a:pt x="7087" y="6352"/>
                    <a:pt x="7020" y="6284"/>
                    <a:pt x="6860" y="6144"/>
                  </a:cubicBezTo>
                  <a:cubicBezTo>
                    <a:pt x="6700" y="6004"/>
                    <a:pt x="6427" y="5771"/>
                    <a:pt x="6206" y="5580"/>
                  </a:cubicBezTo>
                  <a:cubicBezTo>
                    <a:pt x="5985" y="5389"/>
                    <a:pt x="5823" y="5249"/>
                    <a:pt x="5534" y="4998"/>
                  </a:cubicBezTo>
                  <a:cubicBezTo>
                    <a:pt x="5245" y="4747"/>
                    <a:pt x="4804" y="4361"/>
                    <a:pt x="4472" y="4074"/>
                  </a:cubicBezTo>
                  <a:cubicBezTo>
                    <a:pt x="4140" y="3787"/>
                    <a:pt x="3735" y="3445"/>
                    <a:pt x="3542" y="3276"/>
                  </a:cubicBezTo>
                  <a:cubicBezTo>
                    <a:pt x="3349" y="3107"/>
                    <a:pt x="3355" y="3141"/>
                    <a:pt x="3314" y="3060"/>
                  </a:cubicBezTo>
                  <a:cubicBezTo>
                    <a:pt x="3273" y="2979"/>
                    <a:pt x="3299" y="2955"/>
                    <a:pt x="3296" y="2790"/>
                  </a:cubicBezTo>
                  <a:cubicBezTo>
                    <a:pt x="3293" y="2625"/>
                    <a:pt x="3297" y="2346"/>
                    <a:pt x="3296" y="2070"/>
                  </a:cubicBezTo>
                  <a:cubicBezTo>
                    <a:pt x="3295" y="1794"/>
                    <a:pt x="3289" y="1444"/>
                    <a:pt x="3290" y="1134"/>
                  </a:cubicBezTo>
                  <a:cubicBezTo>
                    <a:pt x="3291" y="824"/>
                    <a:pt x="3310" y="386"/>
                    <a:pt x="3302" y="210"/>
                  </a:cubicBezTo>
                  <a:cubicBezTo>
                    <a:pt x="3294" y="34"/>
                    <a:pt x="3317" y="102"/>
                    <a:pt x="3242" y="78"/>
                  </a:cubicBezTo>
                  <a:cubicBezTo>
                    <a:pt x="3167" y="54"/>
                    <a:pt x="3178" y="74"/>
                    <a:pt x="2852" y="66"/>
                  </a:cubicBezTo>
                  <a:cubicBezTo>
                    <a:pt x="2526" y="58"/>
                    <a:pt x="1699" y="41"/>
                    <a:pt x="1286" y="30"/>
                  </a:cubicBezTo>
                  <a:cubicBezTo>
                    <a:pt x="873" y="19"/>
                    <a:pt x="564" y="6"/>
                    <a:pt x="374" y="0"/>
                  </a:cubicBezTo>
                  <a:close/>
                </a:path>
              </a:pathLst>
            </a:custGeom>
            <a:solidFill>
              <a:srgbClr val="FFCC99"/>
            </a:solidFill>
            <a:ln w="3175">
              <a:noFill/>
              <a:round/>
              <a:headEnd/>
              <a:tailEnd/>
            </a:ln>
            <a:effectLst/>
            <a:scene3d>
              <a:camera prst="legacyObliqueBottomLeft"/>
              <a:lightRig rig="legacyFlat2" dir="t"/>
            </a:scene3d>
            <a:sp3d extrusionH="201600" prstMaterial="legacyPlastic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941086" name="Rectangle 30"/>
            <p:cNvSpPr>
              <a:spLocks noChangeAspect="1" noChangeArrowheads="1"/>
            </p:cNvSpPr>
            <p:nvPr/>
          </p:nvSpPr>
          <p:spPr bwMode="auto">
            <a:xfrm>
              <a:off x="3644" y="882"/>
              <a:ext cx="295" cy="329"/>
            </a:xfrm>
            <a:prstGeom prst="rect">
              <a:avLst/>
            </a:prstGeom>
            <a:solidFill>
              <a:srgbClr val="33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1131" name="Group 75"/>
          <p:cNvGrpSpPr>
            <a:grpSpLocks/>
          </p:cNvGrpSpPr>
          <p:nvPr/>
        </p:nvGrpSpPr>
        <p:grpSpPr bwMode="auto">
          <a:xfrm>
            <a:off x="914400" y="3276600"/>
            <a:ext cx="1828800" cy="1539875"/>
            <a:chOff x="576" y="2064"/>
            <a:chExt cx="1152" cy="970"/>
          </a:xfrm>
        </p:grpSpPr>
        <p:sp>
          <p:nvSpPr>
            <p:cNvPr id="941103" name="Text Box 47"/>
            <p:cNvSpPr txBox="1">
              <a:spLocks noChangeAspect="1" noChangeArrowheads="1"/>
            </p:cNvSpPr>
            <p:nvPr/>
          </p:nvSpPr>
          <p:spPr bwMode="auto">
            <a:xfrm>
              <a:off x="576" y="2688"/>
              <a:ext cx="1152" cy="346"/>
            </a:xfrm>
            <a:prstGeom prst="rect">
              <a:avLst/>
            </a:prstGeom>
            <a:solidFill>
              <a:srgbClr val="C0C0C0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solidFill>
                    <a:srgbClr val="000099"/>
                  </a:solidFill>
                  <a:latin typeface="Times New Roman" pitchFamily="18" charset="0"/>
                </a:rPr>
                <a:t>Tidal Stage</a:t>
              </a:r>
              <a:br>
                <a:rPr lang="en-US" b="1">
                  <a:solidFill>
                    <a:srgbClr val="000099"/>
                  </a:solidFill>
                  <a:latin typeface="Times New Roman" pitchFamily="18" charset="0"/>
                </a:rPr>
              </a:br>
              <a:r>
                <a:rPr lang="en-US" b="1">
                  <a:solidFill>
                    <a:srgbClr val="000099"/>
                  </a:solidFill>
                  <a:latin typeface="Times New Roman" pitchFamily="18" charset="0"/>
                </a:rPr>
                <a:t>or Concentration</a:t>
              </a:r>
            </a:p>
          </p:txBody>
        </p:sp>
        <p:grpSp>
          <p:nvGrpSpPr>
            <p:cNvPr id="941122" name="Group 66"/>
            <p:cNvGrpSpPr>
              <a:grpSpLocks/>
            </p:cNvGrpSpPr>
            <p:nvPr/>
          </p:nvGrpSpPr>
          <p:grpSpPr bwMode="auto">
            <a:xfrm>
              <a:off x="912" y="2064"/>
              <a:ext cx="528" cy="576"/>
              <a:chOff x="2616" y="1872"/>
              <a:chExt cx="528" cy="576"/>
            </a:xfrm>
          </p:grpSpPr>
          <p:sp>
            <p:nvSpPr>
              <p:cNvPr id="941120" name="Rectangle 64"/>
              <p:cNvSpPr>
                <a:spLocks noChangeArrowheads="1"/>
              </p:cNvSpPr>
              <p:nvPr/>
            </p:nvSpPr>
            <p:spPr bwMode="auto">
              <a:xfrm>
                <a:off x="2616" y="1872"/>
                <a:ext cx="528" cy="576"/>
              </a:xfrm>
              <a:prstGeom prst="rect">
                <a:avLst/>
              </a:prstGeom>
              <a:solidFill>
                <a:srgbClr val="C0C0C0">
                  <a:alpha val="8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119" name="Freeform 63"/>
              <p:cNvSpPr>
                <a:spLocks/>
              </p:cNvSpPr>
              <p:nvPr/>
            </p:nvSpPr>
            <p:spPr bwMode="auto">
              <a:xfrm>
                <a:off x="2664" y="1896"/>
                <a:ext cx="432" cy="528"/>
              </a:xfrm>
              <a:custGeom>
                <a:avLst/>
                <a:gdLst/>
                <a:ahLst/>
                <a:cxnLst>
                  <a:cxn ang="0">
                    <a:pos x="0" y="360"/>
                  </a:cxn>
                  <a:cxn ang="0">
                    <a:pos x="48" y="24"/>
                  </a:cxn>
                  <a:cxn ang="0">
                    <a:pos x="240" y="504"/>
                  </a:cxn>
                  <a:cxn ang="0">
                    <a:pos x="288" y="168"/>
                  </a:cxn>
                  <a:cxn ang="0">
                    <a:pos x="432" y="360"/>
                  </a:cxn>
                </a:cxnLst>
                <a:rect l="0" t="0" r="r" b="b"/>
                <a:pathLst>
                  <a:path w="432" h="528">
                    <a:moveTo>
                      <a:pt x="0" y="360"/>
                    </a:moveTo>
                    <a:cubicBezTo>
                      <a:pt x="4" y="180"/>
                      <a:pt x="8" y="0"/>
                      <a:pt x="48" y="24"/>
                    </a:cubicBezTo>
                    <a:cubicBezTo>
                      <a:pt x="88" y="48"/>
                      <a:pt x="200" y="480"/>
                      <a:pt x="240" y="504"/>
                    </a:cubicBezTo>
                    <a:cubicBezTo>
                      <a:pt x="280" y="528"/>
                      <a:pt x="256" y="192"/>
                      <a:pt x="288" y="168"/>
                    </a:cubicBezTo>
                    <a:cubicBezTo>
                      <a:pt x="320" y="144"/>
                      <a:pt x="408" y="328"/>
                      <a:pt x="432" y="360"/>
                    </a:cubicBezTo>
                  </a:path>
                </a:pathLst>
              </a:custGeom>
              <a:noFill/>
              <a:ln w="57150" cmpd="sng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1128" name="Group 72"/>
          <p:cNvGrpSpPr>
            <a:grpSpLocks/>
          </p:cNvGrpSpPr>
          <p:nvPr/>
        </p:nvGrpSpPr>
        <p:grpSpPr bwMode="auto">
          <a:xfrm>
            <a:off x="6096000" y="2362200"/>
            <a:ext cx="1905000" cy="2249488"/>
            <a:chOff x="3840" y="1488"/>
            <a:chExt cx="1200" cy="1417"/>
          </a:xfrm>
        </p:grpSpPr>
        <p:sp>
          <p:nvSpPr>
            <p:cNvPr id="941100" name="AutoShape 44"/>
            <p:cNvSpPr>
              <a:spLocks noChangeAspect="1" noChangeArrowheads="1"/>
            </p:cNvSpPr>
            <p:nvPr/>
          </p:nvSpPr>
          <p:spPr bwMode="auto">
            <a:xfrm rot="9577018">
              <a:off x="3840" y="1488"/>
              <a:ext cx="204" cy="121"/>
            </a:xfrm>
            <a:prstGeom prst="rightArrow">
              <a:avLst>
                <a:gd name="adj1" fmla="val 50000"/>
                <a:gd name="adj2" fmla="val 42149"/>
              </a:avLst>
            </a:prstGeom>
            <a:solidFill>
              <a:srgbClr val="33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101" name="Text Box 45"/>
            <p:cNvSpPr txBox="1">
              <a:spLocks noChangeAspect="1" noChangeArrowheads="1"/>
            </p:cNvSpPr>
            <p:nvPr/>
          </p:nvSpPr>
          <p:spPr bwMode="auto">
            <a:xfrm>
              <a:off x="4128" y="1536"/>
              <a:ext cx="912" cy="250"/>
            </a:xfrm>
            <a:prstGeom prst="rect">
              <a:avLst/>
            </a:prstGeom>
            <a:solidFill>
              <a:srgbClr val="C0C0C0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rgbClr val="000099"/>
                  </a:solidFill>
                  <a:latin typeface="Times New Roman" pitchFamily="18" charset="0"/>
                </a:rPr>
                <a:t>Tributaries</a:t>
              </a:r>
            </a:p>
          </p:txBody>
        </p:sp>
        <p:sp>
          <p:nvSpPr>
            <p:cNvPr id="941124" name="AutoShape 68"/>
            <p:cNvSpPr>
              <a:spLocks noChangeAspect="1" noChangeArrowheads="1"/>
            </p:cNvSpPr>
            <p:nvPr/>
          </p:nvSpPr>
          <p:spPr bwMode="auto">
            <a:xfrm rot="9577018">
              <a:off x="4320" y="2784"/>
              <a:ext cx="204" cy="121"/>
            </a:xfrm>
            <a:prstGeom prst="rightArrow">
              <a:avLst>
                <a:gd name="adj1" fmla="val 50000"/>
                <a:gd name="adj2" fmla="val 42149"/>
              </a:avLst>
            </a:prstGeom>
            <a:solidFill>
              <a:srgbClr val="33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125" name="AutoShape 69"/>
            <p:cNvSpPr>
              <a:spLocks noChangeAspect="1" noChangeArrowheads="1"/>
            </p:cNvSpPr>
            <p:nvPr/>
          </p:nvSpPr>
          <p:spPr bwMode="auto">
            <a:xfrm rot="12479005">
              <a:off x="3888" y="1680"/>
              <a:ext cx="204" cy="121"/>
            </a:xfrm>
            <a:prstGeom prst="rightArrow">
              <a:avLst>
                <a:gd name="adj1" fmla="val 50000"/>
                <a:gd name="adj2" fmla="val 42149"/>
              </a:avLst>
            </a:prstGeom>
            <a:solidFill>
              <a:srgbClr val="33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1090" name="Text Box 34"/>
          <p:cNvSpPr txBox="1">
            <a:spLocks noChangeAspect="1" noChangeArrowheads="1"/>
          </p:cNvSpPr>
          <p:nvPr/>
        </p:nvSpPr>
        <p:spPr bwMode="auto">
          <a:xfrm>
            <a:off x="2362200" y="4114800"/>
            <a:ext cx="720725" cy="231775"/>
          </a:xfrm>
          <a:prstGeom prst="rect">
            <a:avLst/>
          </a:prstGeom>
          <a:solidFill>
            <a:srgbClr val="C0C0C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" tIns="9144" rIns="9144" bIns="9144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Martinez</a:t>
            </a:r>
          </a:p>
        </p:txBody>
      </p:sp>
      <p:sp>
        <p:nvSpPr>
          <p:cNvPr id="941134" name="Text Box 78"/>
          <p:cNvSpPr txBox="1">
            <a:spLocks noChangeAspect="1" noChangeArrowheads="1"/>
          </p:cNvSpPr>
          <p:nvPr/>
        </p:nvSpPr>
        <p:spPr bwMode="auto">
          <a:xfrm>
            <a:off x="1628775" y="7650163"/>
            <a:ext cx="2205038" cy="323850"/>
          </a:xfrm>
          <a:prstGeom prst="rect">
            <a:avLst/>
          </a:prstGeom>
          <a:solidFill>
            <a:srgbClr val="C0C0C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144" tIns="9144" rIns="9144" bIns="9144" anchor="ctr">
            <a:spAutoFit/>
          </a:bodyPr>
          <a:lstStyle/>
          <a:p>
            <a:pPr algn="r" eaLnBrk="0" hangingPunct="0"/>
            <a:r>
              <a:rPr lang="en-US" sz="2000" b="1">
                <a:solidFill>
                  <a:srgbClr val="000099"/>
                </a:solidFill>
                <a:latin typeface="Times New Roman" pitchFamily="18" charset="0"/>
              </a:rPr>
              <a:t>San Joaquin River</a:t>
            </a:r>
          </a:p>
        </p:txBody>
      </p:sp>
      <p:sp>
        <p:nvSpPr>
          <p:cNvPr id="941136" name="AutoShape 80"/>
          <p:cNvSpPr>
            <a:spLocks noChangeAspect="1" noChangeArrowheads="1"/>
          </p:cNvSpPr>
          <p:nvPr/>
        </p:nvSpPr>
        <p:spPr bwMode="auto">
          <a:xfrm rot="5400000" flipH="1" flipV="1">
            <a:off x="3826669" y="7692231"/>
            <a:ext cx="323850" cy="300038"/>
          </a:xfrm>
          <a:prstGeom prst="rightArrow">
            <a:avLst>
              <a:gd name="adj1" fmla="val 50000"/>
              <a:gd name="adj2" fmla="val 26984"/>
            </a:avLst>
          </a:prstGeom>
          <a:solidFill>
            <a:srgbClr val="33CCFF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1147" name="Group 91"/>
          <p:cNvGrpSpPr>
            <a:grpSpLocks/>
          </p:cNvGrpSpPr>
          <p:nvPr/>
        </p:nvGrpSpPr>
        <p:grpSpPr bwMode="auto">
          <a:xfrm>
            <a:off x="609600" y="1295400"/>
            <a:ext cx="1905000" cy="1066800"/>
            <a:chOff x="384" y="816"/>
            <a:chExt cx="1200" cy="672"/>
          </a:xfrm>
        </p:grpSpPr>
        <p:sp>
          <p:nvSpPr>
            <p:cNvPr id="941146" name="Rectangle 90"/>
            <p:cNvSpPr>
              <a:spLocks noChangeArrowheads="1"/>
            </p:cNvSpPr>
            <p:nvPr/>
          </p:nvSpPr>
          <p:spPr bwMode="auto">
            <a:xfrm>
              <a:off x="384" y="816"/>
              <a:ext cx="1200" cy="672"/>
            </a:xfrm>
            <a:prstGeom prst="rect">
              <a:avLst/>
            </a:prstGeom>
            <a:solidFill>
              <a:srgbClr val="C0C0C0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133" name="Text Box 77"/>
            <p:cNvSpPr txBox="1">
              <a:spLocks noChangeAspect="1" noChangeArrowheads="1"/>
            </p:cNvSpPr>
            <p:nvPr/>
          </p:nvSpPr>
          <p:spPr bwMode="auto">
            <a:xfrm>
              <a:off x="432" y="902"/>
              <a:ext cx="799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4" tIns="9144" rIns="9144" bIns="9144" anchor="ctr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99"/>
                  </a:solidFill>
                  <a:latin typeface="Times New Roman" pitchFamily="18" charset="0"/>
                </a:rPr>
                <a:t>Inflow or </a:t>
              </a:r>
              <a:br>
                <a:rPr lang="en-US" sz="1600" b="1">
                  <a:solidFill>
                    <a:srgbClr val="000099"/>
                  </a:solidFill>
                  <a:latin typeface="Times New Roman" pitchFamily="18" charset="0"/>
                </a:rPr>
              </a:br>
              <a:r>
                <a:rPr lang="en-US" sz="1600" b="1">
                  <a:solidFill>
                    <a:srgbClr val="000099"/>
                  </a:solidFill>
                  <a:latin typeface="Times New Roman" pitchFamily="18" charset="0"/>
                </a:rPr>
                <a:t>concentration </a:t>
              </a:r>
            </a:p>
          </p:txBody>
        </p:sp>
        <p:sp>
          <p:nvSpPr>
            <p:cNvPr id="941135" name="AutoShape 79"/>
            <p:cNvSpPr>
              <a:spLocks noChangeAspect="1" noChangeArrowheads="1"/>
            </p:cNvSpPr>
            <p:nvPr/>
          </p:nvSpPr>
          <p:spPr bwMode="auto">
            <a:xfrm>
              <a:off x="1272" y="966"/>
              <a:ext cx="204" cy="192"/>
            </a:xfrm>
            <a:prstGeom prst="rightArrow">
              <a:avLst>
                <a:gd name="adj1" fmla="val 50000"/>
                <a:gd name="adj2" fmla="val 26563"/>
              </a:avLst>
            </a:prstGeom>
            <a:solidFill>
              <a:srgbClr val="33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138" name="AutoShape 82"/>
            <p:cNvSpPr>
              <a:spLocks noChangeAspect="1" noChangeArrowheads="1"/>
            </p:cNvSpPr>
            <p:nvPr/>
          </p:nvSpPr>
          <p:spPr bwMode="auto">
            <a:xfrm rot="10800000">
              <a:off x="1272" y="1259"/>
              <a:ext cx="204" cy="181"/>
            </a:xfrm>
            <a:prstGeom prst="rightArrow">
              <a:avLst>
                <a:gd name="adj1" fmla="val 50000"/>
                <a:gd name="adj2" fmla="val 28177"/>
              </a:avLst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0" hangingPunct="0"/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941139" name="Text Box 83"/>
            <p:cNvSpPr txBox="1">
              <a:spLocks noChangeAspect="1" noChangeArrowheads="1"/>
            </p:cNvSpPr>
            <p:nvPr/>
          </p:nvSpPr>
          <p:spPr bwMode="auto">
            <a:xfrm>
              <a:off x="432" y="1272"/>
              <a:ext cx="8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800000"/>
                  </a:solidFill>
                  <a:latin typeface="Times New Roman" pitchFamily="18" charset="0"/>
                </a:rPr>
                <a:t>Withdrawals</a:t>
              </a:r>
            </a:p>
          </p:txBody>
        </p:sp>
      </p:grpSp>
      <p:grpSp>
        <p:nvGrpSpPr>
          <p:cNvPr id="941145" name="Group 89"/>
          <p:cNvGrpSpPr>
            <a:grpSpLocks/>
          </p:cNvGrpSpPr>
          <p:nvPr/>
        </p:nvGrpSpPr>
        <p:grpSpPr bwMode="auto">
          <a:xfrm>
            <a:off x="4800600" y="3200400"/>
            <a:ext cx="1295400" cy="838200"/>
            <a:chOff x="2472" y="1968"/>
            <a:chExt cx="816" cy="528"/>
          </a:xfrm>
        </p:grpSpPr>
        <p:sp>
          <p:nvSpPr>
            <p:cNvPr id="941144" name="Rectangle 88"/>
            <p:cNvSpPr>
              <a:spLocks noChangeArrowheads="1"/>
            </p:cNvSpPr>
            <p:nvPr/>
          </p:nvSpPr>
          <p:spPr bwMode="auto">
            <a:xfrm>
              <a:off x="2472" y="1968"/>
              <a:ext cx="816" cy="528"/>
            </a:xfrm>
            <a:prstGeom prst="rect">
              <a:avLst/>
            </a:prstGeom>
            <a:solidFill>
              <a:srgbClr val="C0C0C0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94" name="Text Box 38"/>
            <p:cNvSpPr txBox="1">
              <a:spLocks noChangeAspect="1" noChangeArrowheads="1"/>
            </p:cNvSpPr>
            <p:nvPr/>
          </p:nvSpPr>
          <p:spPr bwMode="auto">
            <a:xfrm>
              <a:off x="2496" y="2160"/>
              <a:ext cx="7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800000"/>
                  </a:solidFill>
                  <a:latin typeface="Times New Roman" pitchFamily="18" charset="0"/>
                </a:rPr>
                <a:t>Consumptive Use</a:t>
              </a:r>
              <a:endParaRPr lang="en-US" sz="1600" b="1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grpSp>
          <p:nvGrpSpPr>
            <p:cNvPr id="941143" name="Group 87"/>
            <p:cNvGrpSpPr>
              <a:grpSpLocks/>
            </p:cNvGrpSpPr>
            <p:nvPr/>
          </p:nvGrpSpPr>
          <p:grpSpPr bwMode="auto">
            <a:xfrm>
              <a:off x="2771" y="2016"/>
              <a:ext cx="219" cy="181"/>
              <a:chOff x="2200" y="1152"/>
              <a:chExt cx="219" cy="181"/>
            </a:xfrm>
          </p:grpSpPr>
          <p:sp>
            <p:nvSpPr>
              <p:cNvPr id="941141" name="AutoShape 85"/>
              <p:cNvSpPr>
                <a:spLocks noChangeArrowheads="1"/>
              </p:cNvSpPr>
              <p:nvPr/>
            </p:nvSpPr>
            <p:spPr bwMode="auto">
              <a:xfrm rot="10800000">
                <a:off x="2200" y="1152"/>
                <a:ext cx="115" cy="18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8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 eaLnBrk="0" hangingPunct="0"/>
                <a:endParaRPr lang="en-US" sz="3600">
                  <a:latin typeface="Times New Roman" pitchFamily="18" charset="0"/>
                </a:endParaRPr>
              </a:p>
            </p:txBody>
          </p:sp>
          <p:sp>
            <p:nvSpPr>
              <p:cNvPr id="941142" name="AutoShape 86"/>
              <p:cNvSpPr>
                <a:spLocks noChangeArrowheads="1"/>
              </p:cNvSpPr>
              <p:nvPr/>
            </p:nvSpPr>
            <p:spPr bwMode="auto">
              <a:xfrm rot="10800000" flipH="1">
                <a:off x="2304" y="1152"/>
                <a:ext cx="115" cy="18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 eaLnBrk="0" hangingPunct="0"/>
                <a:endParaRPr lang="en-US" sz="36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2F32-69AD-4DFB-9200-8F293442A062}" type="slidenum">
              <a:rPr lang="en-US"/>
              <a:pPr/>
              <a:t>3</a:t>
            </a:fld>
            <a:endParaRPr lang="en-US"/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5334000" cy="4648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66FFCC"/>
                </a:solidFill>
              </a:rPr>
              <a:t>Welcome and Introductions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66FFCC"/>
                </a:solidFill>
              </a:rPr>
              <a:t>Questionnaire</a:t>
            </a:r>
            <a:endParaRPr lang="en-US" sz="2800" dirty="0">
              <a:solidFill>
                <a:srgbClr val="66FFCC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66FFCC"/>
                </a:solidFill>
              </a:rPr>
              <a:t>Project Overview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400" dirty="0"/>
              <a:t>Jamie </a:t>
            </a:r>
            <a:r>
              <a:rPr lang="en-US" sz="2400" dirty="0" smtClean="0"/>
              <a:t>Anderson, DWR</a:t>
            </a:r>
            <a:endParaRPr lang="en-US" sz="24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66FFCC"/>
                </a:solidFill>
              </a:rPr>
              <a:t>Project Progress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400" dirty="0"/>
              <a:t>Jamie </a:t>
            </a:r>
            <a:r>
              <a:rPr lang="en-US" sz="2400" dirty="0" smtClean="0"/>
              <a:t>Anderson, DWR </a:t>
            </a:r>
            <a:r>
              <a:rPr lang="en-US" sz="2400" dirty="0"/>
              <a:t>and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Fabian </a:t>
            </a:r>
            <a:r>
              <a:rPr lang="en-US" sz="2400" dirty="0"/>
              <a:t>Bombardelli, UCD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66FFCC"/>
                </a:solidFill>
              </a:rPr>
              <a:t>Issues for TAC Input </a:t>
            </a:r>
            <a:br>
              <a:rPr lang="en-US" sz="2800" dirty="0" smtClean="0">
                <a:solidFill>
                  <a:srgbClr val="66FFCC"/>
                </a:solidFill>
              </a:rPr>
            </a:br>
            <a:r>
              <a:rPr lang="en-US" sz="2400" dirty="0" smtClean="0"/>
              <a:t>Fabian </a:t>
            </a:r>
            <a:r>
              <a:rPr lang="en-US" sz="2400" dirty="0" err="1" smtClean="0"/>
              <a:t>Bombardelli</a:t>
            </a:r>
            <a:r>
              <a:rPr lang="en-US" sz="2400" dirty="0" smtClean="0"/>
              <a:t>, UCD</a:t>
            </a:r>
            <a:endParaRPr lang="en-US" sz="24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66FFCC"/>
                </a:solidFill>
              </a:rPr>
              <a:t>Discussion and wrap up</a:t>
            </a:r>
          </a:p>
        </p:txBody>
      </p:sp>
      <p:sp>
        <p:nvSpPr>
          <p:cNvPr id="964612" name="Text Box 4"/>
          <p:cNvSpPr txBox="1">
            <a:spLocks noChangeArrowheads="1"/>
          </p:cNvSpPr>
          <p:nvPr/>
        </p:nvSpPr>
        <p:spPr bwMode="auto">
          <a:xfrm>
            <a:off x="304800" y="6019800"/>
            <a:ext cx="843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FTP site for materials: </a:t>
            </a:r>
            <a:r>
              <a:rPr lang="en-US" sz="2000" dirty="0">
                <a:solidFill>
                  <a:srgbClr val="66FFCC"/>
                </a:solidFill>
              </a:rPr>
              <a:t>ftp://ftpmodeling.water.ca.gov/pub/SLR/STM_TAC/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2A15-AABE-4317-B848-52777A051E77}" type="slidenum">
              <a:rPr lang="en-US"/>
              <a:pPr/>
              <a:t>30</a:t>
            </a:fld>
            <a:endParaRPr lang="en-US"/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Hydro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Unsteady, one-dimensional, open channel flow model</a:t>
            </a:r>
          </a:p>
          <a:p>
            <a:pPr>
              <a:lnSpc>
                <a:spcPct val="80000"/>
              </a:lnSpc>
            </a:pPr>
            <a:r>
              <a:rPr lang="en-US" sz="2000"/>
              <a:t>Uses four-point-implicit solution scheme </a:t>
            </a:r>
          </a:p>
          <a:p>
            <a:pPr>
              <a:lnSpc>
                <a:spcPct val="80000"/>
              </a:lnSpc>
            </a:pPr>
            <a:r>
              <a:rPr lang="en-US" sz="2000"/>
              <a:t>Engine Developed by Lew DeLong (USGS).  Module for Delta Developed by DWR Staff</a:t>
            </a:r>
          </a:p>
          <a:p>
            <a:pPr>
              <a:lnSpc>
                <a:spcPct val="80000"/>
              </a:lnSpc>
            </a:pPr>
            <a:r>
              <a:rPr lang="en-US" sz="2000"/>
              <a:t>Input Required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Delta geometry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Mannings n (calibration parameter)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Gate operation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Boundary Flows – inflows, exports, diversions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Boundary Stage (currently at Martinez)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Initial Conditions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Time step (usually 15 minutes)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Output Type and Locations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 lvl="1">
              <a:lnSpc>
                <a:spcPct val="80000"/>
              </a:lnSpc>
              <a:buFontTx/>
              <a:buNone/>
            </a:pPr>
            <a:endParaRPr lang="en-US" sz="1800"/>
          </a:p>
          <a:p>
            <a:pPr lvl="1"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B0B6-6BAC-4E57-8AEB-FEBCC97281E8}" type="slidenum">
              <a:rPr lang="en-US"/>
              <a:pPr/>
              <a:t>31</a:t>
            </a:fld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Branched Lagrangian Transport Model</a:t>
            </a:r>
          </a:p>
          <a:p>
            <a:pPr>
              <a:lnSpc>
                <a:spcPct val="80000"/>
              </a:lnSpc>
            </a:pPr>
            <a:r>
              <a:rPr lang="en-US" sz="1600"/>
              <a:t>Engine Developed by  Harvey Jobson  (USGS),  Qual Module developed by DWR Staff</a:t>
            </a:r>
          </a:p>
          <a:p>
            <a:pPr>
              <a:lnSpc>
                <a:spcPct val="80000"/>
              </a:lnSpc>
            </a:pPr>
            <a:r>
              <a:rPr lang="en-US" sz="1600"/>
              <a:t>Models dispersion of conservative constituents  </a:t>
            </a:r>
          </a:p>
          <a:p>
            <a:pPr>
              <a:lnSpc>
                <a:spcPct val="80000"/>
              </a:lnSpc>
            </a:pPr>
            <a:r>
              <a:rPr lang="en-US" sz="1600"/>
              <a:t>Models kinetics and dispersion of non conservative constituents</a:t>
            </a:r>
          </a:p>
          <a:p>
            <a:pPr>
              <a:lnSpc>
                <a:spcPct val="80000"/>
              </a:lnSpc>
            </a:pPr>
            <a:r>
              <a:rPr lang="en-US" sz="1600"/>
              <a:t>Input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Delta geometry 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Dispersion Coefficients (calibration parameter)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Rate Coefficients (calibration parameter for Non conservative coefficient)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Gate operation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Velocities and flow areas from Hydro output (Tide File)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Inflow and Ocean Boundary Quality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Atmospheric Inputs if needed for non conservative constituent modeling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Boundary Stage (currently at Martinez)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Initial Conditions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Time step (usually 15 minutes)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Output Type and Locations</a:t>
            </a:r>
          </a:p>
          <a:p>
            <a:pPr lvl="1">
              <a:lnSpc>
                <a:spcPct val="80000"/>
              </a:lnSpc>
            </a:pPr>
            <a:endParaRPr lang="en-US" sz="1400"/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AFA5-204A-43C7-875A-906612C09633}" type="slidenum">
              <a:rPr lang="en-US"/>
              <a:pPr/>
              <a:t>32</a:t>
            </a:fld>
            <a:endParaRPr lang="en-US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484188"/>
          </a:xfrm>
        </p:spPr>
        <p:txBody>
          <a:bodyPr/>
          <a:lstStyle/>
          <a:p>
            <a:r>
              <a:rPr lang="en-US"/>
              <a:t>Model Dimensionality</a:t>
            </a:r>
          </a:p>
        </p:txBody>
      </p:sp>
      <p:grpSp>
        <p:nvGrpSpPr>
          <p:cNvPr id="949251" name="Group 3"/>
          <p:cNvGrpSpPr>
            <a:grpSpLocks noChangeAspect="1"/>
          </p:cNvGrpSpPr>
          <p:nvPr/>
        </p:nvGrpSpPr>
        <p:grpSpPr bwMode="auto">
          <a:xfrm>
            <a:off x="1047750" y="1549400"/>
            <a:ext cx="2886075" cy="2154238"/>
            <a:chOff x="1878" y="5485"/>
            <a:chExt cx="3787" cy="2827"/>
          </a:xfrm>
        </p:grpSpPr>
        <p:grpSp>
          <p:nvGrpSpPr>
            <p:cNvPr id="949252" name="Group 4"/>
            <p:cNvGrpSpPr>
              <a:grpSpLocks noChangeAspect="1"/>
            </p:cNvGrpSpPr>
            <p:nvPr/>
          </p:nvGrpSpPr>
          <p:grpSpPr bwMode="auto">
            <a:xfrm>
              <a:off x="1878" y="5485"/>
              <a:ext cx="3787" cy="2827"/>
              <a:chOff x="3649" y="1548"/>
              <a:chExt cx="2623" cy="1576"/>
            </a:xfrm>
          </p:grpSpPr>
          <p:sp>
            <p:nvSpPr>
              <p:cNvPr id="949253" name="Freeform 5" descr="Stationery"/>
              <p:cNvSpPr>
                <a:spLocks noChangeAspect="1"/>
              </p:cNvSpPr>
              <p:nvPr/>
            </p:nvSpPr>
            <p:spPr bwMode="auto">
              <a:xfrm>
                <a:off x="4310" y="2600"/>
                <a:ext cx="1962" cy="5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74"/>
                  </a:cxn>
                  <a:cxn ang="0">
                    <a:pos x="2034" y="474"/>
                  </a:cxn>
                  <a:cxn ang="0">
                    <a:pos x="2034" y="0"/>
                  </a:cxn>
                  <a:cxn ang="0">
                    <a:pos x="1368" y="0"/>
                  </a:cxn>
                  <a:cxn ang="0">
                    <a:pos x="1290" y="216"/>
                  </a:cxn>
                  <a:cxn ang="0">
                    <a:pos x="804" y="216"/>
                  </a:cxn>
                  <a:cxn ang="0">
                    <a:pos x="546" y="0"/>
                  </a:cxn>
                  <a:cxn ang="0">
                    <a:pos x="0" y="0"/>
                  </a:cxn>
                </a:cxnLst>
                <a:rect l="0" t="0" r="r" b="b"/>
                <a:pathLst>
                  <a:path w="2034" h="474">
                    <a:moveTo>
                      <a:pt x="0" y="0"/>
                    </a:moveTo>
                    <a:lnTo>
                      <a:pt x="0" y="474"/>
                    </a:lnTo>
                    <a:lnTo>
                      <a:pt x="2034" y="474"/>
                    </a:lnTo>
                    <a:lnTo>
                      <a:pt x="2034" y="0"/>
                    </a:lnTo>
                    <a:lnTo>
                      <a:pt x="1368" y="0"/>
                    </a:lnTo>
                    <a:lnTo>
                      <a:pt x="1290" y="216"/>
                    </a:lnTo>
                    <a:lnTo>
                      <a:pt x="804" y="216"/>
                    </a:lnTo>
                    <a:lnTo>
                      <a:pt x="546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54" name="Freeform 6"/>
              <p:cNvSpPr>
                <a:spLocks noChangeAspect="1"/>
              </p:cNvSpPr>
              <p:nvPr/>
            </p:nvSpPr>
            <p:spPr bwMode="auto">
              <a:xfrm>
                <a:off x="5021" y="1548"/>
                <a:ext cx="1248" cy="1052"/>
              </a:xfrm>
              <a:custGeom>
                <a:avLst/>
                <a:gdLst/>
                <a:ahLst/>
                <a:cxnLst>
                  <a:cxn ang="0">
                    <a:pos x="1144" y="1048"/>
                  </a:cxn>
                  <a:cxn ang="0">
                    <a:pos x="0" y="0"/>
                  </a:cxn>
                  <a:cxn ang="0">
                    <a:pos x="136" y="0"/>
                  </a:cxn>
                  <a:cxn ang="0">
                    <a:pos x="1248" y="1048"/>
                  </a:cxn>
                  <a:cxn ang="0">
                    <a:pos x="1144" y="1048"/>
                  </a:cxn>
                </a:cxnLst>
                <a:rect l="0" t="0" r="r" b="b"/>
                <a:pathLst>
                  <a:path w="1248" h="1048">
                    <a:moveTo>
                      <a:pt x="1144" y="1048"/>
                    </a:moveTo>
                    <a:lnTo>
                      <a:pt x="0" y="0"/>
                    </a:lnTo>
                    <a:lnTo>
                      <a:pt x="136" y="0"/>
                    </a:lnTo>
                    <a:lnTo>
                      <a:pt x="1248" y="1048"/>
                    </a:lnTo>
                    <a:lnTo>
                      <a:pt x="1144" y="10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FF66"/>
                  </a:gs>
                  <a:gs pos="100000">
                    <a:srgbClr val="66FF66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317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55" name="Freeform 7"/>
              <p:cNvSpPr>
                <a:spLocks noChangeAspect="1"/>
              </p:cNvSpPr>
              <p:nvPr/>
            </p:nvSpPr>
            <p:spPr bwMode="auto">
              <a:xfrm>
                <a:off x="3649" y="1548"/>
                <a:ext cx="900" cy="1056"/>
              </a:xfrm>
              <a:custGeom>
                <a:avLst/>
                <a:gdLst/>
                <a:ahLst/>
                <a:cxnLst>
                  <a:cxn ang="0">
                    <a:pos x="167" y="0"/>
                  </a:cxn>
                  <a:cxn ang="0">
                    <a:pos x="0" y="0"/>
                  </a:cxn>
                  <a:cxn ang="0">
                    <a:pos x="656" y="1056"/>
                  </a:cxn>
                  <a:cxn ang="0">
                    <a:pos x="900" y="1056"/>
                  </a:cxn>
                  <a:cxn ang="0">
                    <a:pos x="167" y="0"/>
                  </a:cxn>
                </a:cxnLst>
                <a:rect l="0" t="0" r="r" b="b"/>
                <a:pathLst>
                  <a:path w="900" h="1056">
                    <a:moveTo>
                      <a:pt x="167" y="0"/>
                    </a:moveTo>
                    <a:lnTo>
                      <a:pt x="0" y="0"/>
                    </a:lnTo>
                    <a:lnTo>
                      <a:pt x="656" y="1056"/>
                    </a:lnTo>
                    <a:lnTo>
                      <a:pt x="900" y="1056"/>
                    </a:lnTo>
                    <a:lnTo>
                      <a:pt x="16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FF66"/>
                  </a:gs>
                  <a:gs pos="100000">
                    <a:srgbClr val="66FF66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56" name="Freeform 8" descr="Stationery"/>
              <p:cNvSpPr>
                <a:spLocks noChangeAspect="1"/>
              </p:cNvSpPr>
              <p:nvPr/>
            </p:nvSpPr>
            <p:spPr bwMode="auto">
              <a:xfrm>
                <a:off x="3661" y="1556"/>
                <a:ext cx="648" cy="1568"/>
              </a:xfrm>
              <a:custGeom>
                <a:avLst/>
                <a:gdLst/>
                <a:ahLst/>
                <a:cxnLst>
                  <a:cxn ang="0">
                    <a:pos x="648" y="1568"/>
                  </a:cxn>
                  <a:cxn ang="0">
                    <a:pos x="0" y="548"/>
                  </a:cxn>
                  <a:cxn ang="0">
                    <a:pos x="0" y="0"/>
                  </a:cxn>
                  <a:cxn ang="0">
                    <a:pos x="648" y="1044"/>
                  </a:cxn>
                  <a:cxn ang="0">
                    <a:pos x="648" y="1568"/>
                  </a:cxn>
                </a:cxnLst>
                <a:rect l="0" t="0" r="r" b="b"/>
                <a:pathLst>
                  <a:path w="648" h="1568">
                    <a:moveTo>
                      <a:pt x="648" y="1568"/>
                    </a:moveTo>
                    <a:lnTo>
                      <a:pt x="0" y="548"/>
                    </a:lnTo>
                    <a:lnTo>
                      <a:pt x="0" y="0"/>
                    </a:lnTo>
                    <a:lnTo>
                      <a:pt x="648" y="1044"/>
                    </a:lnTo>
                    <a:lnTo>
                      <a:pt x="648" y="1568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57" name="Freeform 9"/>
              <p:cNvSpPr>
                <a:spLocks noChangeAspect="1"/>
              </p:cNvSpPr>
              <p:nvPr/>
            </p:nvSpPr>
            <p:spPr bwMode="auto">
              <a:xfrm>
                <a:off x="4741" y="2092"/>
                <a:ext cx="1064" cy="488"/>
              </a:xfrm>
              <a:custGeom>
                <a:avLst/>
                <a:gdLst/>
                <a:ahLst/>
                <a:cxnLst>
                  <a:cxn ang="0">
                    <a:pos x="0" y="200"/>
                  </a:cxn>
                  <a:cxn ang="0">
                    <a:pos x="240" y="488"/>
                  </a:cxn>
                  <a:cxn ang="0">
                    <a:pos x="872" y="352"/>
                  </a:cxn>
                  <a:cxn ang="0">
                    <a:pos x="1064" y="0"/>
                  </a:cxn>
                  <a:cxn ang="0">
                    <a:pos x="0" y="200"/>
                  </a:cxn>
                </a:cxnLst>
                <a:rect l="0" t="0" r="r" b="b"/>
                <a:pathLst>
                  <a:path w="1064" h="488">
                    <a:moveTo>
                      <a:pt x="0" y="200"/>
                    </a:moveTo>
                    <a:lnTo>
                      <a:pt x="240" y="488"/>
                    </a:lnTo>
                    <a:lnTo>
                      <a:pt x="872" y="352"/>
                    </a:lnTo>
                    <a:lnTo>
                      <a:pt x="1064" y="0"/>
                    </a:lnTo>
                    <a:lnTo>
                      <a:pt x="0" y="200"/>
                    </a:lnTo>
                    <a:close/>
                  </a:path>
                </a:pathLst>
              </a:custGeom>
              <a:noFill/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58" name="Freeform 10"/>
              <p:cNvSpPr>
                <a:spLocks noChangeAspect="1"/>
              </p:cNvSpPr>
              <p:nvPr/>
            </p:nvSpPr>
            <p:spPr bwMode="auto">
              <a:xfrm>
                <a:off x="4540" y="2602"/>
                <a:ext cx="1625" cy="4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7" y="434"/>
                  </a:cxn>
                  <a:cxn ang="0">
                    <a:pos x="1457" y="442"/>
                  </a:cxn>
                  <a:cxn ang="0">
                    <a:pos x="1625" y="2"/>
                  </a:cxn>
                  <a:cxn ang="0">
                    <a:pos x="0" y="0"/>
                  </a:cxn>
                </a:cxnLst>
                <a:rect l="0" t="0" r="r" b="b"/>
                <a:pathLst>
                  <a:path w="1625" h="442">
                    <a:moveTo>
                      <a:pt x="0" y="0"/>
                    </a:moveTo>
                    <a:lnTo>
                      <a:pt x="177" y="434"/>
                    </a:lnTo>
                    <a:lnTo>
                      <a:pt x="1457" y="442"/>
                    </a:lnTo>
                    <a:lnTo>
                      <a:pt x="1625" y="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FF">
                      <a:gamma/>
                      <a:tint val="45490"/>
                      <a:invGamma/>
                    </a:srgbClr>
                  </a:gs>
                  <a:gs pos="100000">
                    <a:srgbClr val="33CCFF"/>
                  </a:gs>
                </a:gsLst>
                <a:lin ang="5400000" scaled="1"/>
              </a:gradFill>
              <a:ln w="9525" cap="flat" cmpd="sng">
                <a:solidFill>
                  <a:srgbClr val="33CC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59" name="Freeform 11"/>
              <p:cNvSpPr>
                <a:spLocks noChangeAspect="1"/>
              </p:cNvSpPr>
              <p:nvPr/>
            </p:nvSpPr>
            <p:spPr bwMode="auto">
              <a:xfrm>
                <a:off x="3803" y="1552"/>
                <a:ext cx="2354" cy="1048"/>
              </a:xfrm>
              <a:custGeom>
                <a:avLst/>
                <a:gdLst/>
                <a:ahLst/>
                <a:cxnLst>
                  <a:cxn ang="0">
                    <a:pos x="744" y="1048"/>
                  </a:cxn>
                  <a:cxn ang="0">
                    <a:pos x="0" y="1"/>
                  </a:cxn>
                  <a:cxn ang="0">
                    <a:pos x="1230" y="0"/>
                  </a:cxn>
                  <a:cxn ang="0">
                    <a:pos x="2354" y="1044"/>
                  </a:cxn>
                  <a:cxn ang="0">
                    <a:pos x="744" y="1048"/>
                  </a:cxn>
                </a:cxnLst>
                <a:rect l="0" t="0" r="r" b="b"/>
                <a:pathLst>
                  <a:path w="2354" h="1048">
                    <a:moveTo>
                      <a:pt x="744" y="1048"/>
                    </a:moveTo>
                    <a:lnTo>
                      <a:pt x="0" y="1"/>
                    </a:lnTo>
                    <a:lnTo>
                      <a:pt x="1230" y="0"/>
                    </a:lnTo>
                    <a:lnTo>
                      <a:pt x="2354" y="1044"/>
                    </a:lnTo>
                    <a:lnTo>
                      <a:pt x="744" y="10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FF"/>
                  </a:gs>
                  <a:gs pos="100000">
                    <a:srgbClr val="33CCFF">
                      <a:gamma/>
                      <a:tint val="48627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9260" name="Line 12"/>
            <p:cNvSpPr>
              <a:spLocks noChangeAspect="1" noChangeShapeType="1"/>
            </p:cNvSpPr>
            <p:nvPr/>
          </p:nvSpPr>
          <p:spPr bwMode="auto">
            <a:xfrm>
              <a:off x="3075" y="5490"/>
              <a:ext cx="1050" cy="1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9261" name="AutoShape 13"/>
          <p:cNvSpPr>
            <a:spLocks noChangeAspect="1" noChangeArrowheads="1"/>
          </p:cNvSpPr>
          <p:nvPr/>
        </p:nvSpPr>
        <p:spPr bwMode="auto">
          <a:xfrm flipH="1">
            <a:off x="1706563" y="2208213"/>
            <a:ext cx="525462" cy="109537"/>
          </a:xfrm>
          <a:prstGeom prst="rightArrow">
            <a:avLst>
              <a:gd name="adj1" fmla="val 50000"/>
              <a:gd name="adj2" fmla="val 119928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9262" name="AutoShape 14"/>
          <p:cNvSpPr>
            <a:spLocks noChangeAspect="1" noChangeArrowheads="1"/>
          </p:cNvSpPr>
          <p:nvPr/>
        </p:nvSpPr>
        <p:spPr bwMode="auto">
          <a:xfrm>
            <a:off x="2474913" y="2208213"/>
            <a:ext cx="525462" cy="109537"/>
          </a:xfrm>
          <a:prstGeom prst="rightArrow">
            <a:avLst>
              <a:gd name="adj1" fmla="val 50000"/>
              <a:gd name="adj2" fmla="val 119928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9263" name="AutoShape 15"/>
          <p:cNvSpPr>
            <a:spLocks noChangeAspect="1" noChangeArrowheads="1"/>
          </p:cNvSpPr>
          <p:nvPr/>
        </p:nvSpPr>
        <p:spPr bwMode="auto">
          <a:xfrm rot="5400000">
            <a:off x="2497931" y="3258344"/>
            <a:ext cx="528638" cy="88900"/>
          </a:xfrm>
          <a:prstGeom prst="rightArrow">
            <a:avLst>
              <a:gd name="adj1" fmla="val 50000"/>
              <a:gd name="adj2" fmla="val 148661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9264" name="Text Box 16"/>
          <p:cNvSpPr txBox="1">
            <a:spLocks noChangeAspect="1" noChangeArrowheads="1"/>
          </p:cNvSpPr>
          <p:nvPr/>
        </p:nvSpPr>
        <p:spPr bwMode="auto">
          <a:xfrm>
            <a:off x="2589213" y="2998788"/>
            <a:ext cx="15636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solidFill>
                  <a:srgbClr val="0000FF"/>
                </a:solidFill>
                <a:latin typeface="Times New Roman" pitchFamily="18" charset="0"/>
              </a:rPr>
              <a:t>Characteristics</a:t>
            </a:r>
          </a:p>
          <a:p>
            <a:pPr algn="ctr" eaLnBrk="0" hangingPunct="0"/>
            <a:r>
              <a:rPr lang="en-US" sz="1200" b="1">
                <a:solidFill>
                  <a:srgbClr val="0000FF"/>
                </a:solidFill>
                <a:latin typeface="Times New Roman" pitchFamily="18" charset="0"/>
              </a:rPr>
              <a:t>Averaged</a:t>
            </a:r>
          </a:p>
        </p:txBody>
      </p:sp>
      <p:grpSp>
        <p:nvGrpSpPr>
          <p:cNvPr id="949265" name="Group 17"/>
          <p:cNvGrpSpPr>
            <a:grpSpLocks noChangeAspect="1"/>
          </p:cNvGrpSpPr>
          <p:nvPr/>
        </p:nvGrpSpPr>
        <p:grpSpPr bwMode="auto">
          <a:xfrm>
            <a:off x="4452938" y="1622425"/>
            <a:ext cx="2886075" cy="2160588"/>
            <a:chOff x="6348" y="5580"/>
            <a:chExt cx="3787" cy="2837"/>
          </a:xfrm>
        </p:grpSpPr>
        <p:grpSp>
          <p:nvGrpSpPr>
            <p:cNvPr id="949266" name="Group 18"/>
            <p:cNvGrpSpPr>
              <a:grpSpLocks noChangeAspect="1"/>
            </p:cNvGrpSpPr>
            <p:nvPr/>
          </p:nvGrpSpPr>
          <p:grpSpPr bwMode="auto">
            <a:xfrm>
              <a:off x="6348" y="5590"/>
              <a:ext cx="3787" cy="2827"/>
              <a:chOff x="3649" y="1548"/>
              <a:chExt cx="2623" cy="1576"/>
            </a:xfrm>
          </p:grpSpPr>
          <p:sp>
            <p:nvSpPr>
              <p:cNvPr id="949267" name="Freeform 19" descr="Stationery"/>
              <p:cNvSpPr>
                <a:spLocks noChangeAspect="1"/>
              </p:cNvSpPr>
              <p:nvPr/>
            </p:nvSpPr>
            <p:spPr bwMode="auto">
              <a:xfrm>
                <a:off x="4310" y="2600"/>
                <a:ext cx="1962" cy="5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74"/>
                  </a:cxn>
                  <a:cxn ang="0">
                    <a:pos x="2034" y="474"/>
                  </a:cxn>
                  <a:cxn ang="0">
                    <a:pos x="2034" y="0"/>
                  </a:cxn>
                  <a:cxn ang="0">
                    <a:pos x="1368" y="0"/>
                  </a:cxn>
                  <a:cxn ang="0">
                    <a:pos x="1290" y="216"/>
                  </a:cxn>
                  <a:cxn ang="0">
                    <a:pos x="804" y="216"/>
                  </a:cxn>
                  <a:cxn ang="0">
                    <a:pos x="546" y="0"/>
                  </a:cxn>
                  <a:cxn ang="0">
                    <a:pos x="0" y="0"/>
                  </a:cxn>
                </a:cxnLst>
                <a:rect l="0" t="0" r="r" b="b"/>
                <a:pathLst>
                  <a:path w="2034" h="474">
                    <a:moveTo>
                      <a:pt x="0" y="0"/>
                    </a:moveTo>
                    <a:lnTo>
                      <a:pt x="0" y="474"/>
                    </a:lnTo>
                    <a:lnTo>
                      <a:pt x="2034" y="474"/>
                    </a:lnTo>
                    <a:lnTo>
                      <a:pt x="2034" y="0"/>
                    </a:lnTo>
                    <a:lnTo>
                      <a:pt x="1368" y="0"/>
                    </a:lnTo>
                    <a:lnTo>
                      <a:pt x="1290" y="216"/>
                    </a:lnTo>
                    <a:lnTo>
                      <a:pt x="804" y="216"/>
                    </a:lnTo>
                    <a:lnTo>
                      <a:pt x="546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68" name="Freeform 20"/>
              <p:cNvSpPr>
                <a:spLocks noChangeAspect="1"/>
              </p:cNvSpPr>
              <p:nvPr/>
            </p:nvSpPr>
            <p:spPr bwMode="auto">
              <a:xfrm>
                <a:off x="5021" y="1548"/>
                <a:ext cx="1248" cy="1052"/>
              </a:xfrm>
              <a:custGeom>
                <a:avLst/>
                <a:gdLst/>
                <a:ahLst/>
                <a:cxnLst>
                  <a:cxn ang="0">
                    <a:pos x="1144" y="1048"/>
                  </a:cxn>
                  <a:cxn ang="0">
                    <a:pos x="0" y="0"/>
                  </a:cxn>
                  <a:cxn ang="0">
                    <a:pos x="136" y="0"/>
                  </a:cxn>
                  <a:cxn ang="0">
                    <a:pos x="1248" y="1048"/>
                  </a:cxn>
                  <a:cxn ang="0">
                    <a:pos x="1144" y="1048"/>
                  </a:cxn>
                </a:cxnLst>
                <a:rect l="0" t="0" r="r" b="b"/>
                <a:pathLst>
                  <a:path w="1248" h="1048">
                    <a:moveTo>
                      <a:pt x="1144" y="1048"/>
                    </a:moveTo>
                    <a:lnTo>
                      <a:pt x="0" y="0"/>
                    </a:lnTo>
                    <a:lnTo>
                      <a:pt x="136" y="0"/>
                    </a:lnTo>
                    <a:lnTo>
                      <a:pt x="1248" y="1048"/>
                    </a:lnTo>
                    <a:lnTo>
                      <a:pt x="1144" y="10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FF66"/>
                  </a:gs>
                  <a:gs pos="100000">
                    <a:srgbClr val="66FF66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317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69" name="Freeform 21"/>
              <p:cNvSpPr>
                <a:spLocks noChangeAspect="1"/>
              </p:cNvSpPr>
              <p:nvPr/>
            </p:nvSpPr>
            <p:spPr bwMode="auto">
              <a:xfrm>
                <a:off x="3649" y="1548"/>
                <a:ext cx="900" cy="1056"/>
              </a:xfrm>
              <a:custGeom>
                <a:avLst/>
                <a:gdLst/>
                <a:ahLst/>
                <a:cxnLst>
                  <a:cxn ang="0">
                    <a:pos x="167" y="0"/>
                  </a:cxn>
                  <a:cxn ang="0">
                    <a:pos x="0" y="0"/>
                  </a:cxn>
                  <a:cxn ang="0">
                    <a:pos x="656" y="1056"/>
                  </a:cxn>
                  <a:cxn ang="0">
                    <a:pos x="900" y="1056"/>
                  </a:cxn>
                  <a:cxn ang="0">
                    <a:pos x="167" y="0"/>
                  </a:cxn>
                </a:cxnLst>
                <a:rect l="0" t="0" r="r" b="b"/>
                <a:pathLst>
                  <a:path w="900" h="1056">
                    <a:moveTo>
                      <a:pt x="167" y="0"/>
                    </a:moveTo>
                    <a:lnTo>
                      <a:pt x="0" y="0"/>
                    </a:lnTo>
                    <a:lnTo>
                      <a:pt x="656" y="1056"/>
                    </a:lnTo>
                    <a:lnTo>
                      <a:pt x="900" y="1056"/>
                    </a:lnTo>
                    <a:lnTo>
                      <a:pt x="16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FF66"/>
                  </a:gs>
                  <a:gs pos="100000">
                    <a:srgbClr val="66FF66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70" name="Freeform 22" descr="Stationery"/>
              <p:cNvSpPr>
                <a:spLocks noChangeAspect="1"/>
              </p:cNvSpPr>
              <p:nvPr/>
            </p:nvSpPr>
            <p:spPr bwMode="auto">
              <a:xfrm>
                <a:off x="3661" y="1556"/>
                <a:ext cx="648" cy="1568"/>
              </a:xfrm>
              <a:custGeom>
                <a:avLst/>
                <a:gdLst/>
                <a:ahLst/>
                <a:cxnLst>
                  <a:cxn ang="0">
                    <a:pos x="648" y="1568"/>
                  </a:cxn>
                  <a:cxn ang="0">
                    <a:pos x="0" y="548"/>
                  </a:cxn>
                  <a:cxn ang="0">
                    <a:pos x="0" y="0"/>
                  </a:cxn>
                  <a:cxn ang="0">
                    <a:pos x="648" y="1044"/>
                  </a:cxn>
                  <a:cxn ang="0">
                    <a:pos x="648" y="1568"/>
                  </a:cxn>
                </a:cxnLst>
                <a:rect l="0" t="0" r="r" b="b"/>
                <a:pathLst>
                  <a:path w="648" h="1568">
                    <a:moveTo>
                      <a:pt x="648" y="1568"/>
                    </a:moveTo>
                    <a:lnTo>
                      <a:pt x="0" y="548"/>
                    </a:lnTo>
                    <a:lnTo>
                      <a:pt x="0" y="0"/>
                    </a:lnTo>
                    <a:lnTo>
                      <a:pt x="648" y="1044"/>
                    </a:lnTo>
                    <a:lnTo>
                      <a:pt x="648" y="1568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71" name="Freeform 23"/>
              <p:cNvSpPr>
                <a:spLocks noChangeAspect="1"/>
              </p:cNvSpPr>
              <p:nvPr/>
            </p:nvSpPr>
            <p:spPr bwMode="auto">
              <a:xfrm>
                <a:off x="4741" y="2092"/>
                <a:ext cx="1064" cy="488"/>
              </a:xfrm>
              <a:custGeom>
                <a:avLst/>
                <a:gdLst/>
                <a:ahLst/>
                <a:cxnLst>
                  <a:cxn ang="0">
                    <a:pos x="0" y="200"/>
                  </a:cxn>
                  <a:cxn ang="0">
                    <a:pos x="240" y="488"/>
                  </a:cxn>
                  <a:cxn ang="0">
                    <a:pos x="872" y="352"/>
                  </a:cxn>
                  <a:cxn ang="0">
                    <a:pos x="1064" y="0"/>
                  </a:cxn>
                  <a:cxn ang="0">
                    <a:pos x="0" y="200"/>
                  </a:cxn>
                </a:cxnLst>
                <a:rect l="0" t="0" r="r" b="b"/>
                <a:pathLst>
                  <a:path w="1064" h="488">
                    <a:moveTo>
                      <a:pt x="0" y="200"/>
                    </a:moveTo>
                    <a:lnTo>
                      <a:pt x="240" y="488"/>
                    </a:lnTo>
                    <a:lnTo>
                      <a:pt x="872" y="352"/>
                    </a:lnTo>
                    <a:lnTo>
                      <a:pt x="1064" y="0"/>
                    </a:lnTo>
                    <a:lnTo>
                      <a:pt x="0" y="200"/>
                    </a:lnTo>
                    <a:close/>
                  </a:path>
                </a:pathLst>
              </a:custGeom>
              <a:noFill/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72" name="Freeform 24"/>
              <p:cNvSpPr>
                <a:spLocks noChangeAspect="1"/>
              </p:cNvSpPr>
              <p:nvPr/>
            </p:nvSpPr>
            <p:spPr bwMode="auto">
              <a:xfrm>
                <a:off x="4540" y="2602"/>
                <a:ext cx="1625" cy="4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7" y="434"/>
                  </a:cxn>
                  <a:cxn ang="0">
                    <a:pos x="1457" y="442"/>
                  </a:cxn>
                  <a:cxn ang="0">
                    <a:pos x="1625" y="2"/>
                  </a:cxn>
                  <a:cxn ang="0">
                    <a:pos x="0" y="0"/>
                  </a:cxn>
                </a:cxnLst>
                <a:rect l="0" t="0" r="r" b="b"/>
                <a:pathLst>
                  <a:path w="1625" h="442">
                    <a:moveTo>
                      <a:pt x="0" y="0"/>
                    </a:moveTo>
                    <a:lnTo>
                      <a:pt x="177" y="434"/>
                    </a:lnTo>
                    <a:lnTo>
                      <a:pt x="1457" y="442"/>
                    </a:lnTo>
                    <a:lnTo>
                      <a:pt x="1625" y="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FF">
                      <a:gamma/>
                      <a:tint val="45490"/>
                      <a:invGamma/>
                    </a:srgbClr>
                  </a:gs>
                  <a:gs pos="100000">
                    <a:srgbClr val="33CCFF"/>
                  </a:gs>
                </a:gsLst>
                <a:lin ang="5400000" scaled="1"/>
              </a:gradFill>
              <a:ln w="9525" cap="flat" cmpd="sng">
                <a:solidFill>
                  <a:srgbClr val="33CC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73" name="Freeform 25"/>
              <p:cNvSpPr>
                <a:spLocks noChangeAspect="1"/>
              </p:cNvSpPr>
              <p:nvPr/>
            </p:nvSpPr>
            <p:spPr bwMode="auto">
              <a:xfrm>
                <a:off x="3803" y="1552"/>
                <a:ext cx="2354" cy="1048"/>
              </a:xfrm>
              <a:custGeom>
                <a:avLst/>
                <a:gdLst/>
                <a:ahLst/>
                <a:cxnLst>
                  <a:cxn ang="0">
                    <a:pos x="744" y="1048"/>
                  </a:cxn>
                  <a:cxn ang="0">
                    <a:pos x="0" y="1"/>
                  </a:cxn>
                  <a:cxn ang="0">
                    <a:pos x="1230" y="0"/>
                  </a:cxn>
                  <a:cxn ang="0">
                    <a:pos x="2354" y="1044"/>
                  </a:cxn>
                  <a:cxn ang="0">
                    <a:pos x="744" y="1048"/>
                  </a:cxn>
                </a:cxnLst>
                <a:rect l="0" t="0" r="r" b="b"/>
                <a:pathLst>
                  <a:path w="2354" h="1048">
                    <a:moveTo>
                      <a:pt x="744" y="1048"/>
                    </a:moveTo>
                    <a:lnTo>
                      <a:pt x="0" y="1"/>
                    </a:lnTo>
                    <a:lnTo>
                      <a:pt x="1230" y="0"/>
                    </a:lnTo>
                    <a:lnTo>
                      <a:pt x="2354" y="1044"/>
                    </a:lnTo>
                    <a:lnTo>
                      <a:pt x="744" y="10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FF"/>
                  </a:gs>
                  <a:gs pos="100000">
                    <a:srgbClr val="33CCFF">
                      <a:gamma/>
                      <a:tint val="48627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9274" name="Line 26"/>
            <p:cNvSpPr>
              <a:spLocks noChangeAspect="1" noChangeShapeType="1"/>
            </p:cNvSpPr>
            <p:nvPr/>
          </p:nvSpPr>
          <p:spPr bwMode="auto">
            <a:xfrm>
              <a:off x="6975" y="5595"/>
              <a:ext cx="1050" cy="1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75" name="Line 27"/>
            <p:cNvSpPr>
              <a:spLocks noChangeAspect="1" noChangeShapeType="1"/>
            </p:cNvSpPr>
            <p:nvPr/>
          </p:nvSpPr>
          <p:spPr bwMode="auto">
            <a:xfrm>
              <a:off x="7545" y="5595"/>
              <a:ext cx="1110" cy="1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76" name="Line 28"/>
            <p:cNvSpPr>
              <a:spLocks noChangeAspect="1" noChangeShapeType="1"/>
            </p:cNvSpPr>
            <p:nvPr/>
          </p:nvSpPr>
          <p:spPr bwMode="auto">
            <a:xfrm>
              <a:off x="8070" y="5610"/>
              <a:ext cx="1245" cy="18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77" name="Line 29"/>
            <p:cNvSpPr>
              <a:spLocks noChangeAspect="1" noChangeShapeType="1"/>
            </p:cNvSpPr>
            <p:nvPr/>
          </p:nvSpPr>
          <p:spPr bwMode="auto">
            <a:xfrm>
              <a:off x="6615" y="5610"/>
              <a:ext cx="1050" cy="1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78" name="Line 30"/>
            <p:cNvSpPr>
              <a:spLocks noChangeAspect="1" noChangeShapeType="1"/>
            </p:cNvSpPr>
            <p:nvPr/>
          </p:nvSpPr>
          <p:spPr bwMode="auto">
            <a:xfrm>
              <a:off x="8370" y="5610"/>
              <a:ext cx="1605" cy="18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79" name="Line 31"/>
            <p:cNvSpPr>
              <a:spLocks noChangeAspect="1" noChangeShapeType="1"/>
            </p:cNvSpPr>
            <p:nvPr/>
          </p:nvSpPr>
          <p:spPr bwMode="auto">
            <a:xfrm>
              <a:off x="6600" y="5580"/>
              <a:ext cx="178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0" name="Line 32"/>
            <p:cNvSpPr>
              <a:spLocks noChangeAspect="1" noChangeShapeType="1"/>
            </p:cNvSpPr>
            <p:nvPr/>
          </p:nvSpPr>
          <p:spPr bwMode="auto">
            <a:xfrm>
              <a:off x="6780" y="5820"/>
              <a:ext cx="178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1" name="Line 33"/>
            <p:cNvSpPr>
              <a:spLocks noChangeAspect="1" noChangeShapeType="1"/>
            </p:cNvSpPr>
            <p:nvPr/>
          </p:nvSpPr>
          <p:spPr bwMode="auto">
            <a:xfrm flipV="1">
              <a:off x="6840" y="6060"/>
              <a:ext cx="1935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2" name="Line 34"/>
            <p:cNvSpPr>
              <a:spLocks noChangeAspect="1" noChangeShapeType="1"/>
            </p:cNvSpPr>
            <p:nvPr/>
          </p:nvSpPr>
          <p:spPr bwMode="auto">
            <a:xfrm flipV="1">
              <a:off x="7005" y="6300"/>
              <a:ext cx="1965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3" name="Line 35"/>
            <p:cNvSpPr>
              <a:spLocks noChangeAspect="1" noChangeShapeType="1"/>
            </p:cNvSpPr>
            <p:nvPr/>
          </p:nvSpPr>
          <p:spPr bwMode="auto">
            <a:xfrm flipV="1">
              <a:off x="7140" y="6540"/>
              <a:ext cx="2025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4" name="Line 36"/>
            <p:cNvSpPr>
              <a:spLocks noChangeAspect="1" noChangeShapeType="1"/>
            </p:cNvSpPr>
            <p:nvPr/>
          </p:nvSpPr>
          <p:spPr bwMode="auto">
            <a:xfrm flipV="1">
              <a:off x="7300" y="6780"/>
              <a:ext cx="2030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5" name="Line 37"/>
            <p:cNvSpPr>
              <a:spLocks noChangeAspect="1" noChangeShapeType="1"/>
            </p:cNvSpPr>
            <p:nvPr/>
          </p:nvSpPr>
          <p:spPr bwMode="auto">
            <a:xfrm flipV="1">
              <a:off x="7410" y="7020"/>
              <a:ext cx="2130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6" name="Line 38"/>
            <p:cNvSpPr>
              <a:spLocks noChangeAspect="1" noChangeShapeType="1"/>
            </p:cNvSpPr>
            <p:nvPr/>
          </p:nvSpPr>
          <p:spPr bwMode="auto">
            <a:xfrm>
              <a:off x="7515" y="7260"/>
              <a:ext cx="22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7" name="Line 39"/>
            <p:cNvSpPr>
              <a:spLocks noChangeAspect="1" noChangeShapeType="1"/>
            </p:cNvSpPr>
            <p:nvPr/>
          </p:nvSpPr>
          <p:spPr bwMode="auto">
            <a:xfrm>
              <a:off x="7620" y="7480"/>
              <a:ext cx="2355" cy="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9288" name="AutoShape 40"/>
          <p:cNvSpPr>
            <a:spLocks noChangeAspect="1" noChangeArrowheads="1"/>
          </p:cNvSpPr>
          <p:nvPr/>
        </p:nvSpPr>
        <p:spPr bwMode="auto">
          <a:xfrm rot="5400000">
            <a:off x="5969794" y="3337719"/>
            <a:ext cx="527050" cy="87312"/>
          </a:xfrm>
          <a:prstGeom prst="rightArrow">
            <a:avLst>
              <a:gd name="adj1" fmla="val 50000"/>
              <a:gd name="adj2" fmla="val 150910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9289" name="Text Box 41"/>
          <p:cNvSpPr txBox="1">
            <a:spLocks noChangeAspect="1" noChangeArrowheads="1"/>
          </p:cNvSpPr>
          <p:nvPr/>
        </p:nvSpPr>
        <p:spPr bwMode="auto">
          <a:xfrm>
            <a:off x="6115050" y="3128963"/>
            <a:ext cx="139065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solidFill>
                  <a:srgbClr val="0000FF"/>
                </a:solidFill>
                <a:latin typeface="Times New Roman" pitchFamily="18" charset="0"/>
              </a:rPr>
              <a:t>Characteristics</a:t>
            </a:r>
          </a:p>
          <a:p>
            <a:pPr algn="ctr" eaLnBrk="0" hangingPunct="0"/>
            <a:r>
              <a:rPr lang="en-US" sz="1200" b="1">
                <a:solidFill>
                  <a:srgbClr val="0000FF"/>
                </a:solidFill>
                <a:latin typeface="Times New Roman" pitchFamily="18" charset="0"/>
              </a:rPr>
              <a:t>Averaged</a:t>
            </a:r>
          </a:p>
        </p:txBody>
      </p:sp>
      <p:grpSp>
        <p:nvGrpSpPr>
          <p:cNvPr id="949290" name="Group 42"/>
          <p:cNvGrpSpPr>
            <a:grpSpLocks noChangeAspect="1"/>
          </p:cNvGrpSpPr>
          <p:nvPr/>
        </p:nvGrpSpPr>
        <p:grpSpPr bwMode="auto">
          <a:xfrm>
            <a:off x="1706563" y="4435475"/>
            <a:ext cx="2884487" cy="2152650"/>
            <a:chOff x="2304" y="10080"/>
            <a:chExt cx="3787" cy="2827"/>
          </a:xfrm>
        </p:grpSpPr>
        <p:grpSp>
          <p:nvGrpSpPr>
            <p:cNvPr id="949291" name="Group 43"/>
            <p:cNvGrpSpPr>
              <a:grpSpLocks noChangeAspect="1"/>
            </p:cNvGrpSpPr>
            <p:nvPr/>
          </p:nvGrpSpPr>
          <p:grpSpPr bwMode="auto">
            <a:xfrm>
              <a:off x="2304" y="10080"/>
              <a:ext cx="3787" cy="2827"/>
              <a:chOff x="1878" y="5485"/>
              <a:chExt cx="3787" cy="2827"/>
            </a:xfrm>
          </p:grpSpPr>
          <p:grpSp>
            <p:nvGrpSpPr>
              <p:cNvPr id="949292" name="Group 44"/>
              <p:cNvGrpSpPr>
                <a:grpSpLocks noChangeAspect="1"/>
              </p:cNvGrpSpPr>
              <p:nvPr/>
            </p:nvGrpSpPr>
            <p:grpSpPr bwMode="auto">
              <a:xfrm>
                <a:off x="1878" y="5485"/>
                <a:ext cx="3787" cy="2827"/>
                <a:chOff x="3649" y="1548"/>
                <a:chExt cx="2623" cy="1576"/>
              </a:xfrm>
            </p:grpSpPr>
            <p:sp>
              <p:nvSpPr>
                <p:cNvPr id="949293" name="Freeform 45" descr="Stationery"/>
                <p:cNvSpPr>
                  <a:spLocks noChangeAspect="1"/>
                </p:cNvSpPr>
                <p:nvPr/>
              </p:nvSpPr>
              <p:spPr bwMode="auto">
                <a:xfrm>
                  <a:off x="4310" y="2600"/>
                  <a:ext cx="1962" cy="5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474"/>
                    </a:cxn>
                    <a:cxn ang="0">
                      <a:pos x="2034" y="474"/>
                    </a:cxn>
                    <a:cxn ang="0">
                      <a:pos x="2034" y="0"/>
                    </a:cxn>
                    <a:cxn ang="0">
                      <a:pos x="1368" y="0"/>
                    </a:cxn>
                    <a:cxn ang="0">
                      <a:pos x="1290" y="216"/>
                    </a:cxn>
                    <a:cxn ang="0">
                      <a:pos x="804" y="216"/>
                    </a:cxn>
                    <a:cxn ang="0">
                      <a:pos x="54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34" h="474">
                      <a:moveTo>
                        <a:pt x="0" y="0"/>
                      </a:moveTo>
                      <a:lnTo>
                        <a:pt x="0" y="474"/>
                      </a:lnTo>
                      <a:lnTo>
                        <a:pt x="2034" y="474"/>
                      </a:lnTo>
                      <a:lnTo>
                        <a:pt x="2034" y="0"/>
                      </a:lnTo>
                      <a:lnTo>
                        <a:pt x="1368" y="0"/>
                      </a:lnTo>
                      <a:lnTo>
                        <a:pt x="1290" y="216"/>
                      </a:lnTo>
                      <a:lnTo>
                        <a:pt x="804" y="216"/>
                      </a:lnTo>
                      <a:lnTo>
                        <a:pt x="54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2" cstate="print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9294" name="Freeform 46"/>
                <p:cNvSpPr>
                  <a:spLocks noChangeAspect="1"/>
                </p:cNvSpPr>
                <p:nvPr/>
              </p:nvSpPr>
              <p:spPr bwMode="auto">
                <a:xfrm>
                  <a:off x="5021" y="1548"/>
                  <a:ext cx="1248" cy="1052"/>
                </a:xfrm>
                <a:custGeom>
                  <a:avLst/>
                  <a:gdLst/>
                  <a:ahLst/>
                  <a:cxnLst>
                    <a:cxn ang="0">
                      <a:pos x="1144" y="1048"/>
                    </a:cxn>
                    <a:cxn ang="0">
                      <a:pos x="0" y="0"/>
                    </a:cxn>
                    <a:cxn ang="0">
                      <a:pos x="136" y="0"/>
                    </a:cxn>
                    <a:cxn ang="0">
                      <a:pos x="1248" y="1048"/>
                    </a:cxn>
                    <a:cxn ang="0">
                      <a:pos x="1144" y="1048"/>
                    </a:cxn>
                  </a:cxnLst>
                  <a:rect l="0" t="0" r="r" b="b"/>
                  <a:pathLst>
                    <a:path w="1248" h="1048">
                      <a:moveTo>
                        <a:pt x="1144" y="1048"/>
                      </a:moveTo>
                      <a:lnTo>
                        <a:pt x="0" y="0"/>
                      </a:lnTo>
                      <a:lnTo>
                        <a:pt x="136" y="0"/>
                      </a:lnTo>
                      <a:lnTo>
                        <a:pt x="1248" y="1048"/>
                      </a:lnTo>
                      <a:lnTo>
                        <a:pt x="1144" y="104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66FF66"/>
                    </a:gs>
                    <a:gs pos="100000">
                      <a:srgbClr val="66FF66">
                        <a:gamma/>
                        <a:shade val="76078"/>
                        <a:invGamma/>
                      </a:srgbClr>
                    </a:gs>
                  </a:gsLst>
                  <a:lin ang="2700000" scaled="1"/>
                </a:gradFill>
                <a:ln w="31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9295" name="Freeform 47"/>
                <p:cNvSpPr>
                  <a:spLocks noChangeAspect="1"/>
                </p:cNvSpPr>
                <p:nvPr/>
              </p:nvSpPr>
              <p:spPr bwMode="auto">
                <a:xfrm>
                  <a:off x="3649" y="1548"/>
                  <a:ext cx="900" cy="1056"/>
                </a:xfrm>
                <a:custGeom>
                  <a:avLst/>
                  <a:gdLst/>
                  <a:ahLst/>
                  <a:cxnLst>
                    <a:cxn ang="0">
                      <a:pos x="167" y="0"/>
                    </a:cxn>
                    <a:cxn ang="0">
                      <a:pos x="0" y="0"/>
                    </a:cxn>
                    <a:cxn ang="0">
                      <a:pos x="656" y="1056"/>
                    </a:cxn>
                    <a:cxn ang="0">
                      <a:pos x="900" y="1056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900" h="1056">
                      <a:moveTo>
                        <a:pt x="167" y="0"/>
                      </a:moveTo>
                      <a:lnTo>
                        <a:pt x="0" y="0"/>
                      </a:lnTo>
                      <a:lnTo>
                        <a:pt x="656" y="1056"/>
                      </a:lnTo>
                      <a:lnTo>
                        <a:pt x="900" y="1056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66FF66"/>
                    </a:gs>
                    <a:gs pos="100000">
                      <a:srgbClr val="66FF66">
                        <a:gamma/>
                        <a:shade val="76078"/>
                        <a:invGamma/>
                      </a:srgbClr>
                    </a:gs>
                  </a:gsLst>
                  <a:lin ang="2700000" scaled="1"/>
                </a:gradFill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9296" name="Freeform 48" descr="Stationery"/>
                <p:cNvSpPr>
                  <a:spLocks noChangeAspect="1"/>
                </p:cNvSpPr>
                <p:nvPr/>
              </p:nvSpPr>
              <p:spPr bwMode="auto">
                <a:xfrm>
                  <a:off x="3661" y="1556"/>
                  <a:ext cx="648" cy="1568"/>
                </a:xfrm>
                <a:custGeom>
                  <a:avLst/>
                  <a:gdLst/>
                  <a:ahLst/>
                  <a:cxnLst>
                    <a:cxn ang="0">
                      <a:pos x="648" y="1568"/>
                    </a:cxn>
                    <a:cxn ang="0">
                      <a:pos x="0" y="548"/>
                    </a:cxn>
                    <a:cxn ang="0">
                      <a:pos x="0" y="0"/>
                    </a:cxn>
                    <a:cxn ang="0">
                      <a:pos x="648" y="1044"/>
                    </a:cxn>
                    <a:cxn ang="0">
                      <a:pos x="648" y="1568"/>
                    </a:cxn>
                  </a:cxnLst>
                  <a:rect l="0" t="0" r="r" b="b"/>
                  <a:pathLst>
                    <a:path w="648" h="1568">
                      <a:moveTo>
                        <a:pt x="648" y="1568"/>
                      </a:moveTo>
                      <a:lnTo>
                        <a:pt x="0" y="548"/>
                      </a:lnTo>
                      <a:lnTo>
                        <a:pt x="0" y="0"/>
                      </a:lnTo>
                      <a:lnTo>
                        <a:pt x="648" y="1044"/>
                      </a:lnTo>
                      <a:lnTo>
                        <a:pt x="648" y="1568"/>
                      </a:lnTo>
                      <a:close/>
                    </a:path>
                  </a:pathLst>
                </a:custGeom>
                <a:blipFill dpi="0" rotWithShape="0">
                  <a:blip r:embed="rId2" cstate="print"/>
                  <a:srcRect/>
                  <a:tile tx="0" ty="0" sx="100000" sy="100000" flip="none" algn="tl"/>
                </a:blipFill>
                <a:ln w="317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9297" name="Freeform 49"/>
                <p:cNvSpPr>
                  <a:spLocks noChangeAspect="1"/>
                </p:cNvSpPr>
                <p:nvPr/>
              </p:nvSpPr>
              <p:spPr bwMode="auto">
                <a:xfrm>
                  <a:off x="4741" y="2092"/>
                  <a:ext cx="1064" cy="488"/>
                </a:xfrm>
                <a:custGeom>
                  <a:avLst/>
                  <a:gdLst/>
                  <a:ahLst/>
                  <a:cxnLst>
                    <a:cxn ang="0">
                      <a:pos x="0" y="200"/>
                    </a:cxn>
                    <a:cxn ang="0">
                      <a:pos x="240" y="488"/>
                    </a:cxn>
                    <a:cxn ang="0">
                      <a:pos x="872" y="352"/>
                    </a:cxn>
                    <a:cxn ang="0">
                      <a:pos x="1064" y="0"/>
                    </a:cxn>
                    <a:cxn ang="0">
                      <a:pos x="0" y="200"/>
                    </a:cxn>
                  </a:cxnLst>
                  <a:rect l="0" t="0" r="r" b="b"/>
                  <a:pathLst>
                    <a:path w="1064" h="488">
                      <a:moveTo>
                        <a:pt x="0" y="200"/>
                      </a:moveTo>
                      <a:lnTo>
                        <a:pt x="240" y="488"/>
                      </a:lnTo>
                      <a:lnTo>
                        <a:pt x="872" y="352"/>
                      </a:lnTo>
                      <a:lnTo>
                        <a:pt x="1064" y="0"/>
                      </a:lnTo>
                      <a:lnTo>
                        <a:pt x="0" y="200"/>
                      </a:lnTo>
                      <a:close/>
                    </a:path>
                  </a:pathLst>
                </a:custGeom>
                <a:noFill/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9298" name="Freeform 50"/>
                <p:cNvSpPr>
                  <a:spLocks noChangeAspect="1"/>
                </p:cNvSpPr>
                <p:nvPr/>
              </p:nvSpPr>
              <p:spPr bwMode="auto">
                <a:xfrm>
                  <a:off x="4540" y="2602"/>
                  <a:ext cx="1625" cy="4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7" y="434"/>
                    </a:cxn>
                    <a:cxn ang="0">
                      <a:pos x="1457" y="442"/>
                    </a:cxn>
                    <a:cxn ang="0">
                      <a:pos x="1625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25" h="442">
                      <a:moveTo>
                        <a:pt x="0" y="0"/>
                      </a:moveTo>
                      <a:lnTo>
                        <a:pt x="177" y="434"/>
                      </a:lnTo>
                      <a:lnTo>
                        <a:pt x="1457" y="442"/>
                      </a:lnTo>
                      <a:lnTo>
                        <a:pt x="1625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33CCFF">
                        <a:gamma/>
                        <a:tint val="45490"/>
                        <a:invGamma/>
                      </a:srgbClr>
                    </a:gs>
                    <a:gs pos="100000">
                      <a:srgbClr val="33CCFF"/>
                    </a:gs>
                  </a:gsLst>
                  <a:lin ang="5400000" scaled="1"/>
                </a:gradFill>
                <a:ln w="9525" cap="flat" cmpd="sng">
                  <a:solidFill>
                    <a:srgbClr val="33CCFF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9299" name="Freeform 51"/>
                <p:cNvSpPr>
                  <a:spLocks noChangeAspect="1"/>
                </p:cNvSpPr>
                <p:nvPr/>
              </p:nvSpPr>
              <p:spPr bwMode="auto">
                <a:xfrm>
                  <a:off x="3803" y="1552"/>
                  <a:ext cx="2354" cy="1048"/>
                </a:xfrm>
                <a:custGeom>
                  <a:avLst/>
                  <a:gdLst/>
                  <a:ahLst/>
                  <a:cxnLst>
                    <a:cxn ang="0">
                      <a:pos x="744" y="1048"/>
                    </a:cxn>
                    <a:cxn ang="0">
                      <a:pos x="0" y="1"/>
                    </a:cxn>
                    <a:cxn ang="0">
                      <a:pos x="1230" y="0"/>
                    </a:cxn>
                    <a:cxn ang="0">
                      <a:pos x="2354" y="1044"/>
                    </a:cxn>
                    <a:cxn ang="0">
                      <a:pos x="744" y="1048"/>
                    </a:cxn>
                  </a:cxnLst>
                  <a:rect l="0" t="0" r="r" b="b"/>
                  <a:pathLst>
                    <a:path w="2354" h="1048">
                      <a:moveTo>
                        <a:pt x="744" y="1048"/>
                      </a:moveTo>
                      <a:lnTo>
                        <a:pt x="0" y="1"/>
                      </a:lnTo>
                      <a:lnTo>
                        <a:pt x="1230" y="0"/>
                      </a:lnTo>
                      <a:lnTo>
                        <a:pt x="2354" y="1044"/>
                      </a:lnTo>
                      <a:lnTo>
                        <a:pt x="744" y="104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33CCFF"/>
                    </a:gs>
                    <a:gs pos="100000">
                      <a:srgbClr val="33CCFF">
                        <a:gamma/>
                        <a:tint val="48627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49300" name="Line 52"/>
              <p:cNvSpPr>
                <a:spLocks noChangeAspect="1" noChangeShapeType="1"/>
              </p:cNvSpPr>
              <p:nvPr/>
            </p:nvSpPr>
            <p:spPr bwMode="auto">
              <a:xfrm>
                <a:off x="3075" y="5490"/>
                <a:ext cx="1050" cy="187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9301" name="Line 53"/>
            <p:cNvSpPr>
              <a:spLocks noChangeAspect="1" noChangeShapeType="1"/>
            </p:cNvSpPr>
            <p:nvPr/>
          </p:nvSpPr>
          <p:spPr bwMode="auto">
            <a:xfrm flipH="1">
              <a:off x="3480" y="10103"/>
              <a:ext cx="2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2" name="Line 54"/>
            <p:cNvSpPr>
              <a:spLocks noChangeAspect="1" noChangeShapeType="1"/>
            </p:cNvSpPr>
            <p:nvPr/>
          </p:nvSpPr>
          <p:spPr bwMode="auto">
            <a:xfrm>
              <a:off x="3477" y="10850"/>
              <a:ext cx="1074" cy="19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3" name="Line 55"/>
            <p:cNvSpPr>
              <a:spLocks noChangeAspect="1" noChangeShapeType="1"/>
            </p:cNvSpPr>
            <p:nvPr/>
          </p:nvSpPr>
          <p:spPr bwMode="auto">
            <a:xfrm>
              <a:off x="4545" y="11952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4" name="Line 56"/>
            <p:cNvSpPr>
              <a:spLocks noChangeAspect="1" noChangeShapeType="1"/>
            </p:cNvSpPr>
            <p:nvPr/>
          </p:nvSpPr>
          <p:spPr bwMode="auto">
            <a:xfrm>
              <a:off x="3495" y="10598"/>
              <a:ext cx="1034" cy="18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5" name="Line 57"/>
            <p:cNvSpPr>
              <a:spLocks noChangeAspect="1" noChangeShapeType="1"/>
            </p:cNvSpPr>
            <p:nvPr/>
          </p:nvSpPr>
          <p:spPr bwMode="auto">
            <a:xfrm>
              <a:off x="3497" y="10327"/>
              <a:ext cx="1050" cy="18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6" name="Line 58"/>
            <p:cNvSpPr>
              <a:spLocks noChangeAspect="1" noChangeShapeType="1"/>
            </p:cNvSpPr>
            <p:nvPr/>
          </p:nvSpPr>
          <p:spPr bwMode="auto">
            <a:xfrm flipH="1">
              <a:off x="3696" y="10451"/>
              <a:ext cx="2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7" name="Line 59"/>
            <p:cNvSpPr>
              <a:spLocks noChangeAspect="1" noChangeShapeType="1"/>
            </p:cNvSpPr>
            <p:nvPr/>
          </p:nvSpPr>
          <p:spPr bwMode="auto">
            <a:xfrm flipH="1">
              <a:off x="3906" y="10847"/>
              <a:ext cx="2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8" name="Line 60"/>
            <p:cNvSpPr>
              <a:spLocks noChangeAspect="1" noChangeShapeType="1"/>
            </p:cNvSpPr>
            <p:nvPr/>
          </p:nvSpPr>
          <p:spPr bwMode="auto">
            <a:xfrm flipH="1">
              <a:off x="4137" y="11231"/>
              <a:ext cx="2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9" name="Line 61"/>
            <p:cNvSpPr>
              <a:spLocks noChangeAspect="1" noChangeShapeType="1"/>
            </p:cNvSpPr>
            <p:nvPr/>
          </p:nvSpPr>
          <p:spPr bwMode="auto">
            <a:xfrm flipH="1">
              <a:off x="4365" y="11637"/>
              <a:ext cx="2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9310" name="AutoShape 62"/>
          <p:cNvSpPr>
            <a:spLocks noChangeAspect="1" noChangeArrowheads="1"/>
          </p:cNvSpPr>
          <p:nvPr/>
        </p:nvSpPr>
        <p:spPr bwMode="auto">
          <a:xfrm>
            <a:off x="3132138" y="5202238"/>
            <a:ext cx="527050" cy="111125"/>
          </a:xfrm>
          <a:prstGeom prst="rightArrow">
            <a:avLst>
              <a:gd name="adj1" fmla="val 50000"/>
              <a:gd name="adj2" fmla="val 118571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9311" name="Text Box 63"/>
          <p:cNvSpPr txBox="1">
            <a:spLocks noChangeAspect="1" noChangeArrowheads="1"/>
          </p:cNvSpPr>
          <p:nvPr/>
        </p:nvSpPr>
        <p:spPr bwMode="auto">
          <a:xfrm>
            <a:off x="3098800" y="5281613"/>
            <a:ext cx="12065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solidFill>
                  <a:srgbClr val="0000FF"/>
                </a:solidFill>
                <a:latin typeface="Times New Roman" pitchFamily="18" charset="0"/>
              </a:rPr>
              <a:t>Characteristics</a:t>
            </a:r>
          </a:p>
          <a:p>
            <a:pPr algn="ctr" eaLnBrk="0" hangingPunct="0"/>
            <a:r>
              <a:rPr lang="en-US" sz="1200" b="1">
                <a:solidFill>
                  <a:srgbClr val="0000FF"/>
                </a:solidFill>
                <a:latin typeface="Times New Roman" pitchFamily="18" charset="0"/>
              </a:rPr>
              <a:t>Averaged</a:t>
            </a:r>
          </a:p>
        </p:txBody>
      </p:sp>
      <p:sp>
        <p:nvSpPr>
          <p:cNvPr id="949312" name="AutoShape 64"/>
          <p:cNvSpPr>
            <a:spLocks noChangeAspect="1" noChangeArrowheads="1"/>
          </p:cNvSpPr>
          <p:nvPr/>
        </p:nvSpPr>
        <p:spPr bwMode="auto">
          <a:xfrm flipH="1">
            <a:off x="2474913" y="5202238"/>
            <a:ext cx="525462" cy="111125"/>
          </a:xfrm>
          <a:prstGeom prst="rightArrow">
            <a:avLst>
              <a:gd name="adj1" fmla="val 50000"/>
              <a:gd name="adj2" fmla="val 118214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49313" name="Group 65"/>
          <p:cNvGrpSpPr>
            <a:grpSpLocks noChangeAspect="1"/>
          </p:cNvGrpSpPr>
          <p:nvPr/>
        </p:nvGrpSpPr>
        <p:grpSpPr bwMode="auto">
          <a:xfrm>
            <a:off x="5106988" y="4543425"/>
            <a:ext cx="2886075" cy="2162175"/>
            <a:chOff x="6768" y="10224"/>
            <a:chExt cx="3787" cy="2837"/>
          </a:xfrm>
        </p:grpSpPr>
        <p:grpSp>
          <p:nvGrpSpPr>
            <p:cNvPr id="949314" name="Group 66"/>
            <p:cNvGrpSpPr>
              <a:grpSpLocks noChangeAspect="1"/>
            </p:cNvGrpSpPr>
            <p:nvPr/>
          </p:nvGrpSpPr>
          <p:grpSpPr bwMode="auto">
            <a:xfrm>
              <a:off x="6768" y="10234"/>
              <a:ext cx="3787" cy="2827"/>
              <a:chOff x="3649" y="1548"/>
              <a:chExt cx="2623" cy="1576"/>
            </a:xfrm>
          </p:grpSpPr>
          <p:sp>
            <p:nvSpPr>
              <p:cNvPr id="949315" name="Freeform 67" descr="Stationery"/>
              <p:cNvSpPr>
                <a:spLocks noChangeAspect="1"/>
              </p:cNvSpPr>
              <p:nvPr/>
            </p:nvSpPr>
            <p:spPr bwMode="auto">
              <a:xfrm>
                <a:off x="4310" y="2600"/>
                <a:ext cx="1962" cy="5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74"/>
                  </a:cxn>
                  <a:cxn ang="0">
                    <a:pos x="2034" y="474"/>
                  </a:cxn>
                  <a:cxn ang="0">
                    <a:pos x="2034" y="0"/>
                  </a:cxn>
                  <a:cxn ang="0">
                    <a:pos x="1368" y="0"/>
                  </a:cxn>
                  <a:cxn ang="0">
                    <a:pos x="1290" y="216"/>
                  </a:cxn>
                  <a:cxn ang="0">
                    <a:pos x="804" y="216"/>
                  </a:cxn>
                  <a:cxn ang="0">
                    <a:pos x="546" y="0"/>
                  </a:cxn>
                  <a:cxn ang="0">
                    <a:pos x="0" y="0"/>
                  </a:cxn>
                </a:cxnLst>
                <a:rect l="0" t="0" r="r" b="b"/>
                <a:pathLst>
                  <a:path w="2034" h="474">
                    <a:moveTo>
                      <a:pt x="0" y="0"/>
                    </a:moveTo>
                    <a:lnTo>
                      <a:pt x="0" y="474"/>
                    </a:lnTo>
                    <a:lnTo>
                      <a:pt x="2034" y="474"/>
                    </a:lnTo>
                    <a:lnTo>
                      <a:pt x="2034" y="0"/>
                    </a:lnTo>
                    <a:lnTo>
                      <a:pt x="1368" y="0"/>
                    </a:lnTo>
                    <a:lnTo>
                      <a:pt x="1290" y="216"/>
                    </a:lnTo>
                    <a:lnTo>
                      <a:pt x="804" y="216"/>
                    </a:lnTo>
                    <a:lnTo>
                      <a:pt x="546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316" name="Freeform 68"/>
              <p:cNvSpPr>
                <a:spLocks noChangeAspect="1"/>
              </p:cNvSpPr>
              <p:nvPr/>
            </p:nvSpPr>
            <p:spPr bwMode="auto">
              <a:xfrm>
                <a:off x="5021" y="1548"/>
                <a:ext cx="1248" cy="1052"/>
              </a:xfrm>
              <a:custGeom>
                <a:avLst/>
                <a:gdLst/>
                <a:ahLst/>
                <a:cxnLst>
                  <a:cxn ang="0">
                    <a:pos x="1144" y="1048"/>
                  </a:cxn>
                  <a:cxn ang="0">
                    <a:pos x="0" y="0"/>
                  </a:cxn>
                  <a:cxn ang="0">
                    <a:pos x="136" y="0"/>
                  </a:cxn>
                  <a:cxn ang="0">
                    <a:pos x="1248" y="1048"/>
                  </a:cxn>
                  <a:cxn ang="0">
                    <a:pos x="1144" y="1048"/>
                  </a:cxn>
                </a:cxnLst>
                <a:rect l="0" t="0" r="r" b="b"/>
                <a:pathLst>
                  <a:path w="1248" h="1048">
                    <a:moveTo>
                      <a:pt x="1144" y="1048"/>
                    </a:moveTo>
                    <a:lnTo>
                      <a:pt x="0" y="0"/>
                    </a:lnTo>
                    <a:lnTo>
                      <a:pt x="136" y="0"/>
                    </a:lnTo>
                    <a:lnTo>
                      <a:pt x="1248" y="1048"/>
                    </a:lnTo>
                    <a:lnTo>
                      <a:pt x="1144" y="10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FF66"/>
                  </a:gs>
                  <a:gs pos="100000">
                    <a:srgbClr val="66FF66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317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317" name="Freeform 69"/>
              <p:cNvSpPr>
                <a:spLocks noChangeAspect="1"/>
              </p:cNvSpPr>
              <p:nvPr/>
            </p:nvSpPr>
            <p:spPr bwMode="auto">
              <a:xfrm>
                <a:off x="3649" y="1548"/>
                <a:ext cx="900" cy="1056"/>
              </a:xfrm>
              <a:custGeom>
                <a:avLst/>
                <a:gdLst/>
                <a:ahLst/>
                <a:cxnLst>
                  <a:cxn ang="0">
                    <a:pos x="167" y="0"/>
                  </a:cxn>
                  <a:cxn ang="0">
                    <a:pos x="0" y="0"/>
                  </a:cxn>
                  <a:cxn ang="0">
                    <a:pos x="656" y="1056"/>
                  </a:cxn>
                  <a:cxn ang="0">
                    <a:pos x="900" y="1056"/>
                  </a:cxn>
                  <a:cxn ang="0">
                    <a:pos x="167" y="0"/>
                  </a:cxn>
                </a:cxnLst>
                <a:rect l="0" t="0" r="r" b="b"/>
                <a:pathLst>
                  <a:path w="900" h="1056">
                    <a:moveTo>
                      <a:pt x="167" y="0"/>
                    </a:moveTo>
                    <a:lnTo>
                      <a:pt x="0" y="0"/>
                    </a:lnTo>
                    <a:lnTo>
                      <a:pt x="656" y="1056"/>
                    </a:lnTo>
                    <a:lnTo>
                      <a:pt x="900" y="1056"/>
                    </a:lnTo>
                    <a:lnTo>
                      <a:pt x="16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FF66"/>
                  </a:gs>
                  <a:gs pos="100000">
                    <a:srgbClr val="66FF66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318" name="Freeform 70" descr="Stationery"/>
              <p:cNvSpPr>
                <a:spLocks noChangeAspect="1"/>
              </p:cNvSpPr>
              <p:nvPr/>
            </p:nvSpPr>
            <p:spPr bwMode="auto">
              <a:xfrm>
                <a:off x="3661" y="1556"/>
                <a:ext cx="648" cy="1568"/>
              </a:xfrm>
              <a:custGeom>
                <a:avLst/>
                <a:gdLst/>
                <a:ahLst/>
                <a:cxnLst>
                  <a:cxn ang="0">
                    <a:pos x="648" y="1568"/>
                  </a:cxn>
                  <a:cxn ang="0">
                    <a:pos x="0" y="548"/>
                  </a:cxn>
                  <a:cxn ang="0">
                    <a:pos x="0" y="0"/>
                  </a:cxn>
                  <a:cxn ang="0">
                    <a:pos x="648" y="1044"/>
                  </a:cxn>
                  <a:cxn ang="0">
                    <a:pos x="648" y="1568"/>
                  </a:cxn>
                </a:cxnLst>
                <a:rect l="0" t="0" r="r" b="b"/>
                <a:pathLst>
                  <a:path w="648" h="1568">
                    <a:moveTo>
                      <a:pt x="648" y="1568"/>
                    </a:moveTo>
                    <a:lnTo>
                      <a:pt x="0" y="548"/>
                    </a:lnTo>
                    <a:lnTo>
                      <a:pt x="0" y="0"/>
                    </a:lnTo>
                    <a:lnTo>
                      <a:pt x="648" y="1044"/>
                    </a:lnTo>
                    <a:lnTo>
                      <a:pt x="648" y="1568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319" name="Freeform 71"/>
              <p:cNvSpPr>
                <a:spLocks noChangeAspect="1"/>
              </p:cNvSpPr>
              <p:nvPr/>
            </p:nvSpPr>
            <p:spPr bwMode="auto">
              <a:xfrm>
                <a:off x="4741" y="2092"/>
                <a:ext cx="1064" cy="488"/>
              </a:xfrm>
              <a:custGeom>
                <a:avLst/>
                <a:gdLst/>
                <a:ahLst/>
                <a:cxnLst>
                  <a:cxn ang="0">
                    <a:pos x="0" y="200"/>
                  </a:cxn>
                  <a:cxn ang="0">
                    <a:pos x="240" y="488"/>
                  </a:cxn>
                  <a:cxn ang="0">
                    <a:pos x="872" y="352"/>
                  </a:cxn>
                  <a:cxn ang="0">
                    <a:pos x="1064" y="0"/>
                  </a:cxn>
                  <a:cxn ang="0">
                    <a:pos x="0" y="200"/>
                  </a:cxn>
                </a:cxnLst>
                <a:rect l="0" t="0" r="r" b="b"/>
                <a:pathLst>
                  <a:path w="1064" h="488">
                    <a:moveTo>
                      <a:pt x="0" y="200"/>
                    </a:moveTo>
                    <a:lnTo>
                      <a:pt x="240" y="488"/>
                    </a:lnTo>
                    <a:lnTo>
                      <a:pt x="872" y="352"/>
                    </a:lnTo>
                    <a:lnTo>
                      <a:pt x="1064" y="0"/>
                    </a:lnTo>
                    <a:lnTo>
                      <a:pt x="0" y="200"/>
                    </a:lnTo>
                    <a:close/>
                  </a:path>
                </a:pathLst>
              </a:custGeom>
              <a:noFill/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320" name="Freeform 72"/>
              <p:cNvSpPr>
                <a:spLocks noChangeAspect="1"/>
              </p:cNvSpPr>
              <p:nvPr/>
            </p:nvSpPr>
            <p:spPr bwMode="auto">
              <a:xfrm>
                <a:off x="4540" y="2602"/>
                <a:ext cx="1625" cy="4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7" y="434"/>
                  </a:cxn>
                  <a:cxn ang="0">
                    <a:pos x="1457" y="442"/>
                  </a:cxn>
                  <a:cxn ang="0">
                    <a:pos x="1625" y="2"/>
                  </a:cxn>
                  <a:cxn ang="0">
                    <a:pos x="0" y="0"/>
                  </a:cxn>
                </a:cxnLst>
                <a:rect l="0" t="0" r="r" b="b"/>
                <a:pathLst>
                  <a:path w="1625" h="442">
                    <a:moveTo>
                      <a:pt x="0" y="0"/>
                    </a:moveTo>
                    <a:lnTo>
                      <a:pt x="177" y="434"/>
                    </a:lnTo>
                    <a:lnTo>
                      <a:pt x="1457" y="442"/>
                    </a:lnTo>
                    <a:lnTo>
                      <a:pt x="1625" y="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FF">
                      <a:gamma/>
                      <a:tint val="45490"/>
                      <a:invGamma/>
                    </a:srgbClr>
                  </a:gs>
                  <a:gs pos="100000">
                    <a:srgbClr val="33CCFF"/>
                  </a:gs>
                </a:gsLst>
                <a:lin ang="5400000" scaled="1"/>
              </a:gradFill>
              <a:ln w="9525" cap="flat" cmpd="sng">
                <a:solidFill>
                  <a:srgbClr val="33CC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321" name="Freeform 73"/>
              <p:cNvSpPr>
                <a:spLocks noChangeAspect="1"/>
              </p:cNvSpPr>
              <p:nvPr/>
            </p:nvSpPr>
            <p:spPr bwMode="auto">
              <a:xfrm>
                <a:off x="3803" y="1552"/>
                <a:ext cx="2354" cy="1048"/>
              </a:xfrm>
              <a:custGeom>
                <a:avLst/>
                <a:gdLst/>
                <a:ahLst/>
                <a:cxnLst>
                  <a:cxn ang="0">
                    <a:pos x="744" y="1048"/>
                  </a:cxn>
                  <a:cxn ang="0">
                    <a:pos x="0" y="1"/>
                  </a:cxn>
                  <a:cxn ang="0">
                    <a:pos x="1230" y="0"/>
                  </a:cxn>
                  <a:cxn ang="0">
                    <a:pos x="2354" y="1044"/>
                  </a:cxn>
                  <a:cxn ang="0">
                    <a:pos x="744" y="1048"/>
                  </a:cxn>
                </a:cxnLst>
                <a:rect l="0" t="0" r="r" b="b"/>
                <a:pathLst>
                  <a:path w="2354" h="1048">
                    <a:moveTo>
                      <a:pt x="744" y="1048"/>
                    </a:moveTo>
                    <a:lnTo>
                      <a:pt x="0" y="1"/>
                    </a:lnTo>
                    <a:lnTo>
                      <a:pt x="1230" y="0"/>
                    </a:lnTo>
                    <a:lnTo>
                      <a:pt x="2354" y="1044"/>
                    </a:lnTo>
                    <a:lnTo>
                      <a:pt x="744" y="10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FF"/>
                  </a:gs>
                  <a:gs pos="100000">
                    <a:srgbClr val="33CCFF">
                      <a:gamma/>
                      <a:tint val="48627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9322" name="Line 74"/>
            <p:cNvSpPr>
              <a:spLocks noChangeAspect="1" noChangeShapeType="1"/>
            </p:cNvSpPr>
            <p:nvPr/>
          </p:nvSpPr>
          <p:spPr bwMode="auto">
            <a:xfrm>
              <a:off x="7395" y="10239"/>
              <a:ext cx="1050" cy="1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23" name="Line 75"/>
            <p:cNvSpPr>
              <a:spLocks noChangeAspect="1" noChangeShapeType="1"/>
            </p:cNvSpPr>
            <p:nvPr/>
          </p:nvSpPr>
          <p:spPr bwMode="auto">
            <a:xfrm>
              <a:off x="7965" y="10239"/>
              <a:ext cx="1110" cy="1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24" name="Line 76"/>
            <p:cNvSpPr>
              <a:spLocks noChangeAspect="1" noChangeShapeType="1"/>
            </p:cNvSpPr>
            <p:nvPr/>
          </p:nvSpPr>
          <p:spPr bwMode="auto">
            <a:xfrm>
              <a:off x="8490" y="10254"/>
              <a:ext cx="1245" cy="18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25" name="Line 77"/>
            <p:cNvSpPr>
              <a:spLocks noChangeAspect="1" noChangeShapeType="1"/>
            </p:cNvSpPr>
            <p:nvPr/>
          </p:nvSpPr>
          <p:spPr bwMode="auto">
            <a:xfrm>
              <a:off x="7035" y="10254"/>
              <a:ext cx="1050" cy="1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26" name="Line 78"/>
            <p:cNvSpPr>
              <a:spLocks noChangeAspect="1" noChangeShapeType="1"/>
            </p:cNvSpPr>
            <p:nvPr/>
          </p:nvSpPr>
          <p:spPr bwMode="auto">
            <a:xfrm>
              <a:off x="8790" y="10254"/>
              <a:ext cx="1605" cy="18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27" name="Line 79"/>
            <p:cNvSpPr>
              <a:spLocks noChangeAspect="1" noChangeShapeType="1"/>
            </p:cNvSpPr>
            <p:nvPr/>
          </p:nvSpPr>
          <p:spPr bwMode="auto">
            <a:xfrm>
              <a:off x="7020" y="10224"/>
              <a:ext cx="178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28" name="Line 80"/>
            <p:cNvSpPr>
              <a:spLocks noChangeAspect="1" noChangeShapeType="1"/>
            </p:cNvSpPr>
            <p:nvPr/>
          </p:nvSpPr>
          <p:spPr bwMode="auto">
            <a:xfrm>
              <a:off x="7200" y="10464"/>
              <a:ext cx="178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29" name="Line 81"/>
            <p:cNvSpPr>
              <a:spLocks noChangeAspect="1" noChangeShapeType="1"/>
            </p:cNvSpPr>
            <p:nvPr/>
          </p:nvSpPr>
          <p:spPr bwMode="auto">
            <a:xfrm flipV="1">
              <a:off x="7260" y="10704"/>
              <a:ext cx="1935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30" name="Line 82"/>
            <p:cNvSpPr>
              <a:spLocks noChangeAspect="1" noChangeShapeType="1"/>
            </p:cNvSpPr>
            <p:nvPr/>
          </p:nvSpPr>
          <p:spPr bwMode="auto">
            <a:xfrm flipV="1">
              <a:off x="7425" y="10944"/>
              <a:ext cx="1965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31" name="Line 83"/>
            <p:cNvSpPr>
              <a:spLocks noChangeAspect="1" noChangeShapeType="1"/>
            </p:cNvSpPr>
            <p:nvPr/>
          </p:nvSpPr>
          <p:spPr bwMode="auto">
            <a:xfrm flipV="1">
              <a:off x="7560" y="11184"/>
              <a:ext cx="2025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32" name="Line 84"/>
            <p:cNvSpPr>
              <a:spLocks noChangeAspect="1" noChangeShapeType="1"/>
            </p:cNvSpPr>
            <p:nvPr/>
          </p:nvSpPr>
          <p:spPr bwMode="auto">
            <a:xfrm flipV="1">
              <a:off x="7720" y="11424"/>
              <a:ext cx="2030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33" name="Line 85"/>
            <p:cNvSpPr>
              <a:spLocks noChangeAspect="1" noChangeShapeType="1"/>
            </p:cNvSpPr>
            <p:nvPr/>
          </p:nvSpPr>
          <p:spPr bwMode="auto">
            <a:xfrm flipV="1">
              <a:off x="7830" y="11664"/>
              <a:ext cx="2130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34" name="Line 86"/>
            <p:cNvSpPr>
              <a:spLocks noChangeAspect="1" noChangeShapeType="1"/>
            </p:cNvSpPr>
            <p:nvPr/>
          </p:nvSpPr>
          <p:spPr bwMode="auto">
            <a:xfrm>
              <a:off x="7935" y="11904"/>
              <a:ext cx="22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35" name="Line 87"/>
            <p:cNvSpPr>
              <a:spLocks noChangeAspect="1" noChangeShapeType="1"/>
            </p:cNvSpPr>
            <p:nvPr/>
          </p:nvSpPr>
          <p:spPr bwMode="auto">
            <a:xfrm flipV="1">
              <a:off x="8040" y="12116"/>
              <a:ext cx="2316" cy="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36" name="Line 88"/>
            <p:cNvSpPr>
              <a:spLocks noChangeAspect="1" noChangeShapeType="1"/>
            </p:cNvSpPr>
            <p:nvPr/>
          </p:nvSpPr>
          <p:spPr bwMode="auto">
            <a:xfrm flipH="1">
              <a:off x="8424" y="12153"/>
              <a:ext cx="6" cy="7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37" name="Line 89"/>
            <p:cNvSpPr>
              <a:spLocks noChangeAspect="1" noChangeShapeType="1"/>
            </p:cNvSpPr>
            <p:nvPr/>
          </p:nvSpPr>
          <p:spPr bwMode="auto">
            <a:xfrm flipH="1">
              <a:off x="9054" y="12072"/>
              <a:ext cx="9" cy="8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38" name="Line 90"/>
            <p:cNvSpPr>
              <a:spLocks noChangeAspect="1" noChangeShapeType="1"/>
            </p:cNvSpPr>
            <p:nvPr/>
          </p:nvSpPr>
          <p:spPr bwMode="auto">
            <a:xfrm flipH="1">
              <a:off x="9714" y="12114"/>
              <a:ext cx="12" cy="8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39" name="Line 91"/>
            <p:cNvSpPr>
              <a:spLocks noChangeAspect="1" noChangeShapeType="1"/>
            </p:cNvSpPr>
            <p:nvPr/>
          </p:nvSpPr>
          <p:spPr bwMode="auto">
            <a:xfrm>
              <a:off x="8328" y="12930"/>
              <a:ext cx="18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40" name="Line 92"/>
            <p:cNvSpPr>
              <a:spLocks noChangeAspect="1" noChangeShapeType="1"/>
            </p:cNvSpPr>
            <p:nvPr/>
          </p:nvSpPr>
          <p:spPr bwMode="auto">
            <a:xfrm>
              <a:off x="8064" y="12096"/>
              <a:ext cx="261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41" name="Line 93"/>
            <p:cNvSpPr>
              <a:spLocks noChangeAspect="1" noChangeShapeType="1"/>
            </p:cNvSpPr>
            <p:nvPr/>
          </p:nvSpPr>
          <p:spPr bwMode="auto">
            <a:xfrm flipH="1">
              <a:off x="10155" y="12090"/>
              <a:ext cx="240" cy="8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42" name="Line 94"/>
            <p:cNvSpPr>
              <a:spLocks noChangeAspect="1" noChangeShapeType="1"/>
            </p:cNvSpPr>
            <p:nvPr/>
          </p:nvSpPr>
          <p:spPr bwMode="auto">
            <a:xfrm flipV="1">
              <a:off x="8208" y="12522"/>
              <a:ext cx="2088" cy="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9343" name="Text Box 95"/>
          <p:cNvSpPr txBox="1">
            <a:spLocks noChangeAspect="1" noChangeArrowheads="1"/>
          </p:cNvSpPr>
          <p:nvPr/>
        </p:nvSpPr>
        <p:spPr bwMode="auto">
          <a:xfrm>
            <a:off x="762000" y="1182688"/>
            <a:ext cx="2270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a) 1-D representation</a:t>
            </a:r>
          </a:p>
        </p:txBody>
      </p:sp>
      <p:sp>
        <p:nvSpPr>
          <p:cNvPr id="949344" name="Text Box 96"/>
          <p:cNvSpPr txBox="1">
            <a:spLocks noChangeAspect="1" noChangeArrowheads="1"/>
          </p:cNvSpPr>
          <p:nvPr/>
        </p:nvSpPr>
        <p:spPr bwMode="auto">
          <a:xfrm>
            <a:off x="4217988" y="1066800"/>
            <a:ext cx="2271712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b) 2-D depth-averaged representation</a:t>
            </a:r>
          </a:p>
        </p:txBody>
      </p:sp>
      <p:sp>
        <p:nvSpPr>
          <p:cNvPr id="949345" name="Text Box 97"/>
          <p:cNvSpPr txBox="1">
            <a:spLocks noChangeAspect="1" noChangeArrowheads="1"/>
          </p:cNvSpPr>
          <p:nvPr/>
        </p:nvSpPr>
        <p:spPr bwMode="auto">
          <a:xfrm>
            <a:off x="1139825" y="3886200"/>
            <a:ext cx="2919413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c) 2-D laterally-averaged representation</a:t>
            </a:r>
          </a:p>
        </p:txBody>
      </p:sp>
      <p:sp>
        <p:nvSpPr>
          <p:cNvPr id="949346" name="Text Box 98"/>
          <p:cNvSpPr txBox="1">
            <a:spLocks noChangeAspect="1" noChangeArrowheads="1"/>
          </p:cNvSpPr>
          <p:nvPr/>
        </p:nvSpPr>
        <p:spPr bwMode="auto">
          <a:xfrm>
            <a:off x="4899025" y="4197350"/>
            <a:ext cx="22717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d) 3-D representation</a:t>
            </a:r>
          </a:p>
        </p:txBody>
      </p:sp>
      <p:sp>
        <p:nvSpPr>
          <p:cNvPr id="949348" name="Rectangle 100"/>
          <p:cNvSpPr>
            <a:spLocks noChangeArrowheads="1"/>
          </p:cNvSpPr>
          <p:nvPr/>
        </p:nvSpPr>
        <p:spPr bwMode="auto">
          <a:xfrm>
            <a:off x="457200" y="838200"/>
            <a:ext cx="3733800" cy="3048000"/>
          </a:xfrm>
          <a:prstGeom prst="rect">
            <a:avLst/>
          </a:prstGeom>
          <a:noFill/>
          <a:ln w="5715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9349" name="Text Box 101"/>
          <p:cNvSpPr txBox="1">
            <a:spLocks noChangeArrowheads="1"/>
          </p:cNvSpPr>
          <p:nvPr/>
        </p:nvSpPr>
        <p:spPr bwMode="auto">
          <a:xfrm>
            <a:off x="3124200" y="838200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FF"/>
                </a:solidFill>
              </a:rPr>
              <a:t>DSM2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CA43-5663-494C-9390-1D4C8AD6C21E}" type="slidenum">
              <a:rPr lang="en-US"/>
              <a:pPr/>
              <a:t>33</a:t>
            </a:fld>
            <a:endParaRPr lang="en-US"/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STM Project Tasks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>
                <a:solidFill>
                  <a:srgbClr val="FFFF00"/>
                </a:solidFill>
              </a:rPr>
              <a:t>Task 1:</a:t>
            </a:r>
            <a:r>
              <a:rPr lang="en-US" sz="2200"/>
              <a:t> Development of a sediment transport module for DSM2 able to deal with cohesive and non-cohesive sediment. </a:t>
            </a:r>
          </a:p>
          <a:p>
            <a:pPr>
              <a:lnSpc>
                <a:spcPct val="80000"/>
              </a:lnSpc>
            </a:pPr>
            <a:endParaRPr lang="en-US" sz="2200"/>
          </a:p>
          <a:p>
            <a:pPr>
              <a:lnSpc>
                <a:spcPct val="80000"/>
              </a:lnSpc>
            </a:pPr>
            <a:r>
              <a:rPr lang="en-US" sz="2200">
                <a:solidFill>
                  <a:srgbClr val="FFFF00"/>
                </a:solidFill>
              </a:rPr>
              <a:t>Task 2:</a:t>
            </a:r>
            <a:r>
              <a:rPr lang="en-US" sz="2200"/>
              <a:t> Verification and validation of STM with laboratory tests taken from the literature.</a:t>
            </a:r>
          </a:p>
          <a:p>
            <a:pPr>
              <a:lnSpc>
                <a:spcPct val="80000"/>
              </a:lnSpc>
            </a:pPr>
            <a:endParaRPr lang="en-US" sz="2200"/>
          </a:p>
          <a:p>
            <a:pPr>
              <a:lnSpc>
                <a:spcPct val="80000"/>
              </a:lnSpc>
            </a:pPr>
            <a:r>
              <a:rPr lang="en-US" sz="2200">
                <a:solidFill>
                  <a:srgbClr val="FFFF00"/>
                </a:solidFill>
              </a:rPr>
              <a:t>Task 3:</a:t>
            </a:r>
            <a:r>
              <a:rPr lang="en-US" sz="2200"/>
              <a:t> Organization of an inventory of datasets with information on sediment transport in the Delta.</a:t>
            </a:r>
          </a:p>
          <a:p>
            <a:pPr>
              <a:lnSpc>
                <a:spcPct val="80000"/>
              </a:lnSpc>
            </a:pPr>
            <a:endParaRPr lang="en-US" sz="2200"/>
          </a:p>
          <a:p>
            <a:pPr>
              <a:lnSpc>
                <a:spcPct val="80000"/>
              </a:lnSpc>
            </a:pPr>
            <a:r>
              <a:rPr lang="en-US" sz="2200">
                <a:solidFill>
                  <a:srgbClr val="FFFF00"/>
                </a:solidFill>
              </a:rPr>
              <a:t>Task 4:</a:t>
            </a:r>
            <a:r>
              <a:rPr lang="en-US" sz="2200"/>
              <a:t> Selection of scenarios from datasets corresponding to sediment transport in the Delta, and validation of the sediment transport module with those scenarios.</a:t>
            </a:r>
          </a:p>
          <a:p>
            <a:pPr>
              <a:lnSpc>
                <a:spcPct val="80000"/>
              </a:lnSpc>
            </a:pPr>
            <a:endParaRPr lang="en-US" sz="2200"/>
          </a:p>
          <a:p>
            <a:pPr>
              <a:lnSpc>
                <a:spcPct val="80000"/>
              </a:lnSpc>
            </a:pPr>
            <a:r>
              <a:rPr lang="en-US" sz="2200">
                <a:solidFill>
                  <a:srgbClr val="FFFF00"/>
                </a:solidFill>
              </a:rPr>
              <a:t>Task 5:</a:t>
            </a:r>
            <a:r>
              <a:rPr lang="en-US" sz="2200"/>
              <a:t> Application of the resulting numerical model to assess historical and future conditions in the Delta</a:t>
            </a:r>
          </a:p>
        </p:txBody>
      </p:sp>
      <p:sp>
        <p:nvSpPr>
          <p:cNvPr id="962564" name="Text Box 4"/>
          <p:cNvSpPr txBox="1">
            <a:spLocks noChangeArrowheads="1"/>
          </p:cNvSpPr>
          <p:nvPr/>
        </p:nvSpPr>
        <p:spPr bwMode="auto">
          <a:xfrm>
            <a:off x="457200" y="6521450"/>
            <a:ext cx="3238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STM=Sediment Transport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8AEC-53F0-427F-B6BB-203CCDC858CC}" type="slidenum">
              <a:rPr lang="en-US"/>
              <a:pPr/>
              <a:t>34</a:t>
            </a:fld>
            <a:endParaRPr lang="en-US"/>
          </a:p>
        </p:txBody>
      </p:sp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Sediment Data Sources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Suspended Sediment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USGS 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continuous monitoring 1989-2007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Quarterly reports for water year 1998</a:t>
            </a:r>
          </a:p>
          <a:p>
            <a:pPr>
              <a:lnSpc>
                <a:spcPct val="80000"/>
              </a:lnSpc>
            </a:pPr>
            <a:r>
              <a:rPr lang="en-US" sz="2400"/>
              <a:t>Total Suspended Solids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Bay and Delta Tributaries Project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Sacramento Regional County Sanitation District (6xyr)</a:t>
            </a:r>
          </a:p>
          <a:p>
            <a:pPr>
              <a:lnSpc>
                <a:spcPct val="80000"/>
              </a:lnSpc>
            </a:pPr>
            <a:r>
              <a:rPr lang="en-US" sz="2400"/>
              <a:t>Turbidity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USGS real time water quality monitoring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Bay and Delta Tributaries Project (BDAT)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Sacramento Regional County Sanitation District (6xyr)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IEP 15 min for year 2000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Sacramento Municipal Utility District (SMUD) seasonal</a:t>
            </a:r>
          </a:p>
          <a:p>
            <a:pPr>
              <a:lnSpc>
                <a:spcPct val="80000"/>
              </a:lnSpc>
            </a:pPr>
            <a:r>
              <a:rPr lang="en-US" sz="2400"/>
              <a:t>Bathymetry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DWR Central District (twice per year), Division of Engineering</a:t>
            </a:r>
          </a:p>
          <a:p>
            <a:pPr>
              <a:lnSpc>
                <a:spcPct val="80000"/>
              </a:lnSpc>
            </a:pPr>
            <a:r>
              <a:rPr lang="en-US" sz="2400"/>
              <a:t>Particle Size Distribution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Ted Swift, DWR 6 distributions from throughout the Delta</a:t>
            </a:r>
          </a:p>
          <a:p>
            <a:pPr lvl="1"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B738-D670-487C-BF04-FCF2D64A913E}" type="slidenum">
              <a:rPr lang="en-US"/>
              <a:pPr/>
              <a:t>4</a:t>
            </a:fld>
            <a:endParaRPr lang="en-US"/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3352800"/>
            <a:ext cx="5257800" cy="2773363"/>
          </a:xfrm>
        </p:spPr>
        <p:txBody>
          <a:bodyPr/>
          <a:lstStyle/>
          <a:p>
            <a:r>
              <a:rPr lang="en-US"/>
              <a:t>Name</a:t>
            </a:r>
          </a:p>
          <a:p>
            <a:r>
              <a:rPr lang="en-US"/>
              <a:t>Affiliation</a:t>
            </a:r>
          </a:p>
          <a:p>
            <a:r>
              <a:rPr lang="en-US"/>
              <a:t>Interest / experience with </a:t>
            </a:r>
            <a:br>
              <a:rPr lang="en-US"/>
            </a:br>
            <a:r>
              <a:rPr lang="en-US"/>
              <a:t>sediment transport</a:t>
            </a:r>
          </a:p>
        </p:txBody>
      </p:sp>
      <p:grpSp>
        <p:nvGrpSpPr>
          <p:cNvPr id="969738" name="Group 10"/>
          <p:cNvGrpSpPr>
            <a:grpSpLocks/>
          </p:cNvGrpSpPr>
          <p:nvPr/>
        </p:nvGrpSpPr>
        <p:grpSpPr bwMode="auto">
          <a:xfrm>
            <a:off x="2362200" y="228600"/>
            <a:ext cx="4495800" cy="2971800"/>
            <a:chOff x="2112" y="1008"/>
            <a:chExt cx="2832" cy="1872"/>
          </a:xfrm>
        </p:grpSpPr>
        <p:sp>
          <p:nvSpPr>
            <p:cNvPr id="969737" name="Oval 9"/>
            <p:cNvSpPr>
              <a:spLocks noChangeArrowheads="1"/>
            </p:cNvSpPr>
            <p:nvPr/>
          </p:nvSpPr>
          <p:spPr bwMode="auto">
            <a:xfrm>
              <a:off x="2112" y="1008"/>
              <a:ext cx="2832" cy="18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69735" name="Picture 7" descr="j0104882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20" y="1145"/>
              <a:ext cx="2016" cy="149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C903-56CA-49F7-B954-01BB2EB48A06}" type="slidenum">
              <a:rPr lang="en-US"/>
              <a:pPr/>
              <a:t>5</a:t>
            </a:fld>
            <a:endParaRPr lang="en-US"/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808038"/>
          </a:xfrm>
        </p:spPr>
        <p:txBody>
          <a:bodyPr/>
          <a:lstStyle/>
          <a:p>
            <a:pPr algn="l"/>
            <a:r>
              <a:rPr lang="en-US" dirty="0" smtClean="0"/>
              <a:t>Issues Related to Sediment Transport in the Delta</a:t>
            </a:r>
            <a:endParaRPr lang="en-US" dirty="0"/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Dredging</a:t>
            </a:r>
          </a:p>
          <a:p>
            <a:r>
              <a:rPr lang="en-US" dirty="0"/>
              <a:t>Levee failures</a:t>
            </a:r>
          </a:p>
          <a:p>
            <a:r>
              <a:rPr lang="en-US" dirty="0"/>
              <a:t>Marsh restoration</a:t>
            </a:r>
          </a:p>
          <a:p>
            <a:r>
              <a:rPr lang="en-US" dirty="0"/>
              <a:t>Turbidity / fish migration</a:t>
            </a:r>
          </a:p>
          <a:p>
            <a:r>
              <a:rPr lang="en-US" dirty="0"/>
              <a:t>Mercury/heavy metal transport</a:t>
            </a:r>
          </a:p>
          <a:p>
            <a:r>
              <a:rPr lang="en-US" dirty="0"/>
              <a:t>Channel bed level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Erosion</a:t>
            </a:r>
          </a:p>
          <a:p>
            <a:pPr lvl="1"/>
            <a:r>
              <a:rPr lang="en-US" dirty="0" smtClean="0"/>
              <a:t>Deposition</a:t>
            </a:r>
            <a:endParaRPr lang="en-US" dirty="0"/>
          </a:p>
        </p:txBody>
      </p:sp>
      <p:pic>
        <p:nvPicPr>
          <p:cNvPr id="927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066800"/>
            <a:ext cx="3505200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1F5F-BD83-4443-971B-EFA9DA5D217C}" type="slidenum">
              <a:rPr lang="en-US"/>
              <a:pPr/>
              <a:t>6</a:t>
            </a:fld>
            <a:endParaRPr lang="en-US"/>
          </a:p>
        </p:txBody>
      </p:sp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Contract to Develop STM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2 year MACHRO contract with UC Davis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z="2800"/>
              <a:t>PI Fabian Bombardelli Civil &amp; Env. Engineering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Graduate student Kaveh Zamani (modeling)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Graduate student Jamie Kohne (sediment data)*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z="2800"/>
              <a:t>Project products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Web site with available sediment data in the Delta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Sediment Transport Module (STM) for DSM2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Suspended sediment and bed load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Multiple sediment class sizes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One-dimensional model</a:t>
            </a:r>
          </a:p>
        </p:txBody>
      </p:sp>
      <p:sp>
        <p:nvSpPr>
          <p:cNvPr id="961540" name="Text Box 4"/>
          <p:cNvSpPr txBox="1">
            <a:spLocks noChangeArrowheads="1"/>
          </p:cNvSpPr>
          <p:nvPr/>
        </p:nvSpPr>
        <p:spPr bwMode="auto">
          <a:xfrm>
            <a:off x="5029200" y="6521450"/>
            <a:ext cx="3573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*supported by another funding source</a:t>
            </a:r>
          </a:p>
        </p:txBody>
      </p:sp>
      <p:sp>
        <p:nvSpPr>
          <p:cNvPr id="961541" name="Text Box 5"/>
          <p:cNvSpPr txBox="1">
            <a:spLocks noChangeArrowheads="1"/>
          </p:cNvSpPr>
          <p:nvPr/>
        </p:nvSpPr>
        <p:spPr bwMode="auto">
          <a:xfrm>
            <a:off x="457200" y="6521450"/>
            <a:ext cx="3238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STM=Sediment Transport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B4B8-5578-45E2-AB56-B07FC75DBD29}" type="slidenum">
              <a:rPr lang="en-US"/>
              <a:pPr/>
              <a:t>7</a:t>
            </a:fld>
            <a:endParaRPr lang="en-US"/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DSM2 Sediment Transport Module</a:t>
            </a:r>
          </a:p>
        </p:txBody>
      </p:sp>
      <p:grpSp>
        <p:nvGrpSpPr>
          <p:cNvPr id="925716" name="Group 20"/>
          <p:cNvGrpSpPr>
            <a:grpSpLocks/>
          </p:cNvGrpSpPr>
          <p:nvPr/>
        </p:nvGrpSpPr>
        <p:grpSpPr bwMode="auto">
          <a:xfrm>
            <a:off x="3238500" y="2895600"/>
            <a:ext cx="2667000" cy="2209800"/>
            <a:chOff x="2040" y="1824"/>
            <a:chExt cx="1680" cy="1392"/>
          </a:xfrm>
        </p:grpSpPr>
        <p:sp>
          <p:nvSpPr>
            <p:cNvPr id="925708" name="AutoShape 12"/>
            <p:cNvSpPr>
              <a:spLocks noChangeArrowheads="1"/>
            </p:cNvSpPr>
            <p:nvPr/>
          </p:nvSpPr>
          <p:spPr bwMode="auto">
            <a:xfrm>
              <a:off x="2040" y="2160"/>
              <a:ext cx="1680" cy="1056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9525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66FF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3200"/>
                <a:t>PTM</a:t>
              </a:r>
            </a:p>
            <a:p>
              <a:pPr algn="ctr"/>
              <a:endParaRPr lang="en-US"/>
            </a:p>
            <a:p>
              <a:pPr algn="ctr"/>
              <a:r>
                <a:rPr lang="en-US" sz="2400"/>
                <a:t>Particle Tracking</a:t>
              </a:r>
            </a:p>
          </p:txBody>
        </p:sp>
        <p:sp>
          <p:nvSpPr>
            <p:cNvPr id="925711" name="AutoShape 15"/>
            <p:cNvSpPr>
              <a:spLocks noChangeArrowheads="1"/>
            </p:cNvSpPr>
            <p:nvPr/>
          </p:nvSpPr>
          <p:spPr bwMode="auto">
            <a:xfrm>
              <a:off x="2736" y="1824"/>
              <a:ext cx="192" cy="528"/>
            </a:xfrm>
            <a:prstGeom prst="downArrow">
              <a:avLst>
                <a:gd name="adj1" fmla="val 50000"/>
                <a:gd name="adj2" fmla="val 68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5715" name="Group 19"/>
          <p:cNvGrpSpPr>
            <a:grpSpLocks/>
          </p:cNvGrpSpPr>
          <p:nvPr/>
        </p:nvGrpSpPr>
        <p:grpSpPr bwMode="auto">
          <a:xfrm>
            <a:off x="342900" y="2743200"/>
            <a:ext cx="2933700" cy="2362200"/>
            <a:chOff x="216" y="1728"/>
            <a:chExt cx="1848" cy="1488"/>
          </a:xfrm>
        </p:grpSpPr>
        <p:sp>
          <p:nvSpPr>
            <p:cNvPr id="925707" name="AutoShape 11"/>
            <p:cNvSpPr>
              <a:spLocks noChangeArrowheads="1"/>
            </p:cNvSpPr>
            <p:nvPr/>
          </p:nvSpPr>
          <p:spPr bwMode="auto">
            <a:xfrm>
              <a:off x="216" y="2160"/>
              <a:ext cx="1680" cy="1056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9525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66FF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3200"/>
                <a:t>QUAL</a:t>
              </a:r>
            </a:p>
            <a:p>
              <a:pPr algn="ctr"/>
              <a:endParaRPr lang="en-US"/>
            </a:p>
            <a:p>
              <a:pPr algn="ctr"/>
              <a:r>
                <a:rPr lang="en-US" sz="2400"/>
                <a:t>Water Quality</a:t>
              </a:r>
            </a:p>
          </p:txBody>
        </p:sp>
        <p:sp>
          <p:nvSpPr>
            <p:cNvPr id="925713" name="AutoShape 17"/>
            <p:cNvSpPr>
              <a:spLocks noChangeArrowheads="1"/>
            </p:cNvSpPr>
            <p:nvPr/>
          </p:nvSpPr>
          <p:spPr bwMode="auto">
            <a:xfrm rot="2393555">
              <a:off x="1872" y="1728"/>
              <a:ext cx="192" cy="528"/>
            </a:xfrm>
            <a:prstGeom prst="downArrow">
              <a:avLst>
                <a:gd name="adj1" fmla="val 50000"/>
                <a:gd name="adj2" fmla="val 68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5717" name="Group 21"/>
          <p:cNvGrpSpPr>
            <a:grpSpLocks/>
          </p:cNvGrpSpPr>
          <p:nvPr/>
        </p:nvGrpSpPr>
        <p:grpSpPr bwMode="auto">
          <a:xfrm>
            <a:off x="5943600" y="2667000"/>
            <a:ext cx="2857500" cy="2438400"/>
            <a:chOff x="3744" y="1680"/>
            <a:chExt cx="1800" cy="1536"/>
          </a:xfrm>
        </p:grpSpPr>
        <p:sp>
          <p:nvSpPr>
            <p:cNvPr id="925709" name="AutoShape 13"/>
            <p:cNvSpPr>
              <a:spLocks noChangeArrowheads="1"/>
            </p:cNvSpPr>
            <p:nvPr/>
          </p:nvSpPr>
          <p:spPr bwMode="auto">
            <a:xfrm>
              <a:off x="3864" y="2160"/>
              <a:ext cx="1680" cy="1056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3200"/>
                <a:t>STM</a:t>
              </a:r>
            </a:p>
            <a:p>
              <a:pPr algn="ctr"/>
              <a:endParaRPr lang="en-US"/>
            </a:p>
            <a:p>
              <a:pPr algn="ctr"/>
              <a:r>
                <a:rPr lang="en-US" sz="2300"/>
                <a:t>Sediment Transport</a:t>
              </a:r>
            </a:p>
          </p:txBody>
        </p:sp>
        <p:sp>
          <p:nvSpPr>
            <p:cNvPr id="925714" name="AutoShape 18"/>
            <p:cNvSpPr>
              <a:spLocks noChangeArrowheads="1"/>
            </p:cNvSpPr>
            <p:nvPr/>
          </p:nvSpPr>
          <p:spPr bwMode="auto">
            <a:xfrm rot="19206445" flipH="1">
              <a:off x="3744" y="1680"/>
              <a:ext cx="192" cy="528"/>
            </a:xfrm>
            <a:prstGeom prst="downArrow">
              <a:avLst>
                <a:gd name="adj1" fmla="val 50000"/>
                <a:gd name="adj2" fmla="val 68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703" name="AutoShape 7"/>
          <p:cNvSpPr>
            <a:spLocks noChangeArrowheads="1"/>
          </p:cNvSpPr>
          <p:nvPr/>
        </p:nvSpPr>
        <p:spPr bwMode="auto">
          <a:xfrm>
            <a:off x="3238500" y="1219200"/>
            <a:ext cx="2667000" cy="16764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round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3200"/>
              <a:t>HYDRO</a:t>
            </a:r>
          </a:p>
          <a:p>
            <a:pPr algn="ctr"/>
            <a:endParaRPr lang="en-US"/>
          </a:p>
          <a:p>
            <a:pPr algn="ctr"/>
            <a:r>
              <a:rPr lang="en-US" sz="2400"/>
              <a:t>Hydrodynamics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7939-5C52-47C1-BC7C-08E0EBCCB412}" type="slidenum">
              <a:rPr lang="en-US"/>
              <a:pPr/>
              <a:t>8</a:t>
            </a:fld>
            <a:endParaRPr lang="en-US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STM Project Deliverables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400" dirty="0"/>
              <a:t>Establish Technical Advisory Committee</a:t>
            </a:r>
          </a:p>
          <a:p>
            <a:pPr lvl="1">
              <a:spcBef>
                <a:spcPct val="40000"/>
              </a:spcBef>
            </a:pPr>
            <a:r>
              <a:rPr lang="en-US" sz="2400" dirty="0"/>
              <a:t>Meet twice a year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1-D sediment transport code-STM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Website with available Delta sediment data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Documentation</a:t>
            </a:r>
          </a:p>
          <a:p>
            <a:pPr lvl="1"/>
            <a:r>
              <a:rPr lang="en-US" sz="2400" dirty="0"/>
              <a:t>Progress </a:t>
            </a:r>
            <a:r>
              <a:rPr lang="en-US" sz="2400" dirty="0" smtClean="0"/>
              <a:t>reports</a:t>
            </a:r>
            <a:endParaRPr lang="en-US" sz="2400" dirty="0"/>
          </a:p>
          <a:p>
            <a:pPr lvl="1"/>
            <a:r>
              <a:rPr lang="en-US" sz="2400" dirty="0"/>
              <a:t>Complete code documentation and user manual</a:t>
            </a:r>
          </a:p>
          <a:p>
            <a:pPr lvl="1"/>
            <a:r>
              <a:rPr lang="en-US" sz="2400" dirty="0"/>
              <a:t>Journal articles</a:t>
            </a:r>
          </a:p>
          <a:p>
            <a:pPr>
              <a:spcBef>
                <a:spcPct val="40000"/>
              </a:spcBef>
            </a:pPr>
            <a:r>
              <a:rPr lang="en-US" sz="2800" dirty="0"/>
              <a:t>Training on how to use STM</a:t>
            </a:r>
          </a:p>
          <a:p>
            <a:endParaRPr lang="en-US" sz="2400" dirty="0"/>
          </a:p>
        </p:txBody>
      </p:sp>
      <p:sp>
        <p:nvSpPr>
          <p:cNvPr id="963588" name="Text Box 4"/>
          <p:cNvSpPr txBox="1">
            <a:spLocks noChangeArrowheads="1"/>
          </p:cNvSpPr>
          <p:nvPr/>
        </p:nvSpPr>
        <p:spPr bwMode="auto">
          <a:xfrm>
            <a:off x="457200" y="6521450"/>
            <a:ext cx="3238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STM=Sediment Transport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931-31F7-412D-B659-DEC5955B1CB9}" type="slidenum">
              <a:rPr lang="en-US"/>
              <a:pPr/>
              <a:t>9</a:t>
            </a:fld>
            <a:endParaRPr lang="en-US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STM Code Development Plan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391400" cy="4800600"/>
          </a:xfrm>
        </p:spPr>
        <p:txBody>
          <a:bodyPr/>
          <a:lstStyle/>
          <a:p>
            <a:r>
              <a:rPr lang="en-US" sz="2400" dirty="0"/>
              <a:t>Flexible, modular </a:t>
            </a:r>
            <a:r>
              <a:rPr lang="en-US" sz="2400" dirty="0" smtClean="0"/>
              <a:t>design</a:t>
            </a:r>
            <a:endParaRPr lang="en-US" sz="2400" dirty="0"/>
          </a:p>
          <a:p>
            <a:pPr>
              <a:spcBef>
                <a:spcPct val="40000"/>
              </a:spcBef>
            </a:pPr>
            <a:r>
              <a:rPr lang="en-US" sz="2400" dirty="0"/>
              <a:t>Separate input/output routines to </a:t>
            </a:r>
            <a:br>
              <a:rPr lang="en-US" sz="2400" dirty="0"/>
            </a:br>
            <a:r>
              <a:rPr lang="en-US" sz="2400" dirty="0"/>
              <a:t>aid in generalization to other codes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Generalize </a:t>
            </a:r>
            <a:r>
              <a:rPr lang="en-US" sz="2400" dirty="0" err="1" smtClean="0"/>
              <a:t>Eulerian</a:t>
            </a:r>
            <a:r>
              <a:rPr lang="en-US" sz="2400" dirty="0" smtClean="0"/>
              <a:t> </a:t>
            </a:r>
            <a:r>
              <a:rPr lang="en-US" sz="2400" dirty="0"/>
              <a:t>transport that </a:t>
            </a:r>
            <a:br>
              <a:rPr lang="en-US" sz="2400" dirty="0"/>
            </a:br>
            <a:r>
              <a:rPr lang="en-US" sz="2400" dirty="0"/>
              <a:t>could be adapted to other </a:t>
            </a:r>
            <a:r>
              <a:rPr lang="en-US" sz="2400" dirty="0" smtClean="0"/>
              <a:t>constituents</a:t>
            </a:r>
            <a:endParaRPr lang="en-US" sz="2400" dirty="0"/>
          </a:p>
        </p:txBody>
      </p:sp>
      <p:sp>
        <p:nvSpPr>
          <p:cNvPr id="960516" name="Text Box 4"/>
          <p:cNvSpPr txBox="1">
            <a:spLocks noChangeArrowheads="1"/>
          </p:cNvSpPr>
          <p:nvPr/>
        </p:nvSpPr>
        <p:spPr bwMode="auto">
          <a:xfrm>
            <a:off x="457200" y="6521450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STM=Sediment Transport </a:t>
            </a:r>
            <a:r>
              <a:rPr lang="en-US" sz="1600" dirty="0" smtClean="0">
                <a:solidFill>
                  <a:schemeClr val="bg1"/>
                </a:solidFill>
              </a:rPr>
              <a:t>Module        </a:t>
            </a:r>
            <a:r>
              <a:rPr lang="en-US" sz="1600" dirty="0" err="1" smtClean="0">
                <a:solidFill>
                  <a:schemeClr val="bg1"/>
                </a:solidFill>
              </a:rPr>
              <a:t>Eulerian</a:t>
            </a:r>
            <a:r>
              <a:rPr lang="en-US" sz="1600" dirty="0" smtClean="0">
                <a:solidFill>
                  <a:schemeClr val="bg1"/>
                </a:solidFill>
              </a:rPr>
              <a:t>=fixed frame of reference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960519" name="Group 7"/>
          <p:cNvGrpSpPr>
            <a:grpSpLocks/>
          </p:cNvGrpSpPr>
          <p:nvPr/>
        </p:nvGrpSpPr>
        <p:grpSpPr bwMode="auto">
          <a:xfrm>
            <a:off x="6553200" y="1066800"/>
            <a:ext cx="2157413" cy="1827213"/>
            <a:chOff x="352" y="864"/>
            <a:chExt cx="1359" cy="1151"/>
          </a:xfrm>
        </p:grpSpPr>
        <p:pic>
          <p:nvPicPr>
            <p:cNvPr id="960520" name="Picture 8" descr="j0289952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" y="864"/>
              <a:ext cx="1359" cy="1151"/>
            </a:xfrm>
            <a:prstGeom prst="rect">
              <a:avLst/>
            </a:prstGeom>
            <a:noFill/>
          </p:spPr>
        </p:pic>
        <p:pic>
          <p:nvPicPr>
            <p:cNvPr id="960521" name="Picture 9" descr="Dark blue delta4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6" y="1104"/>
              <a:ext cx="217" cy="23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5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5611</TotalTime>
  <Words>1361</Words>
  <Application>Microsoft Office PowerPoint</Application>
  <PresentationFormat>On-screen Show (4:3)</PresentationFormat>
  <Paragraphs>366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Default Design</vt:lpstr>
      <vt:lpstr> DSM2 Sediment Transport Module</vt:lpstr>
      <vt:lpstr>Thanks to CWEMF for the refreshments</vt:lpstr>
      <vt:lpstr>Agenda</vt:lpstr>
      <vt:lpstr>Slide 4</vt:lpstr>
      <vt:lpstr>Issues Related to Sediment Transport in the Delta</vt:lpstr>
      <vt:lpstr>Contract to Develop STM</vt:lpstr>
      <vt:lpstr>DSM2 Sediment Transport Module</vt:lpstr>
      <vt:lpstr>STM Project Deliverables</vt:lpstr>
      <vt:lpstr>STM Code Development Plan</vt:lpstr>
      <vt:lpstr>Why did we create a new transport code instead of using QUAL?</vt:lpstr>
      <vt:lpstr>STM Code Development Plan</vt:lpstr>
      <vt:lpstr>Self-Documenting Code using Doxygen</vt:lpstr>
      <vt:lpstr>Self-Documenting Code using Doxygen</vt:lpstr>
      <vt:lpstr>Self-Documenting Code using Doxygen</vt:lpstr>
      <vt:lpstr>STM Code Development Plan</vt:lpstr>
      <vt:lpstr>STM Code Testing</vt:lpstr>
      <vt:lpstr>Sample test</vt:lpstr>
      <vt:lpstr>STM Code Development Plan</vt:lpstr>
      <vt:lpstr>Sediment Transport Processes</vt:lpstr>
      <vt:lpstr>Highlights from TAC July 2009</vt:lpstr>
      <vt:lpstr>Available Field Data</vt:lpstr>
      <vt:lpstr>Slide 22</vt:lpstr>
      <vt:lpstr>Delta Grid shaded by Manning’s n</vt:lpstr>
      <vt:lpstr>CWEMF Conference Feb 22-24, 2010</vt:lpstr>
      <vt:lpstr>Slide 25</vt:lpstr>
      <vt:lpstr>Slide 26</vt:lpstr>
      <vt:lpstr>Modes of Application</vt:lpstr>
      <vt:lpstr>Delta Simulation Model 2 Domain</vt:lpstr>
      <vt:lpstr>DSM2  Boundary Conditions</vt:lpstr>
      <vt:lpstr>Hydro</vt:lpstr>
      <vt:lpstr>Qual</vt:lpstr>
      <vt:lpstr>Model Dimensionality</vt:lpstr>
      <vt:lpstr>STM Project Tasks</vt:lpstr>
      <vt:lpstr>Sediment Data Sources</vt:lpstr>
    </vt:vector>
  </TitlesOfParts>
  <Company>Mon Calamari Diplomatic Mission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California’s Sacramento-San Joaquin Delta</dc:title>
  <dc:creator>Preferred Customer</dc:creator>
  <cp:lastModifiedBy>Jamie</cp:lastModifiedBy>
  <cp:revision>804</cp:revision>
  <dcterms:created xsi:type="dcterms:W3CDTF">2007-10-06T07:30:13Z</dcterms:created>
  <dcterms:modified xsi:type="dcterms:W3CDTF">2010-01-05T21:47:57Z</dcterms:modified>
</cp:coreProperties>
</file>