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24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9" r:id="rId13"/>
    <p:sldId id="270" r:id="rId14"/>
    <p:sldId id="271" r:id="rId15"/>
    <p:sldId id="272" r:id="rId16"/>
    <p:sldId id="278" r:id="rId17"/>
    <p:sldId id="280" r:id="rId18"/>
    <p:sldId id="273" r:id="rId19"/>
    <p:sldId id="276" r:id="rId20"/>
    <p:sldId id="274" r:id="rId21"/>
    <p:sldId id="277" r:id="rId22"/>
    <p:sldId id="275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00"/>
    <a:srgbClr val="FFCCCC"/>
    <a:srgbClr val="00FF00"/>
    <a:srgbClr val="FF6699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84397" autoAdjust="0"/>
  </p:normalViewPr>
  <p:slideViewPr>
    <p:cSldViewPr>
      <p:cViewPr varScale="1">
        <p:scale>
          <a:sx n="62" d="100"/>
          <a:sy n="62" d="100"/>
        </p:scale>
        <p:origin x="-7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Kaveh%20Zamani\Desktop\New%20Microsoft%20Office%20Excel%20Workshe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elta\models\stm\documents\algorithm_and_tests\test_summary\outputs_and_tests\Output_data_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3785927077509821"/>
          <c:y val="2.9409183112078012E-2"/>
          <c:w val="0.7128781123790876"/>
          <c:h val="0.85765684624156313"/>
        </c:manualLayout>
      </c:layout>
      <c:scatterChart>
        <c:scatterStyle val="smoothMarker"/>
        <c:ser>
          <c:idx val="9"/>
          <c:order val="9"/>
          <c:tx>
            <c:strRef>
              <c:f>Sheet1!$I$4</c:f>
            </c:strRef>
          </c:tx>
          <c:marker>
            <c:symbol val="none"/>
          </c:marker>
          <c:xVal>
            <c:numRef>
              <c:f>Sheet1!$H$5:$H$75</c:f>
            </c:numRef>
          </c:xVal>
          <c:yVal>
            <c:numRef>
              <c:f>Sheet1!$I$5:$I$75</c:f>
            </c:numRef>
          </c:yVal>
          <c:smooth val="1"/>
        </c:ser>
        <c:ser>
          <c:idx val="10"/>
          <c:order val="10"/>
          <c:tx>
            <c:strRef>
              <c:f>Sheet1!$J$4</c:f>
            </c:strRef>
          </c:tx>
          <c:spPr>
            <a:ln w="127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Sheet1!$H$5:$H$75</c:f>
            </c:numRef>
          </c:xVal>
          <c:yVal>
            <c:numRef>
              <c:f>Sheet1!$J$5:$J$75</c:f>
            </c:numRef>
          </c:yVal>
          <c:smooth val="1"/>
        </c:ser>
        <c:ser>
          <c:idx val="11"/>
          <c:order val="11"/>
          <c:tx>
            <c:strRef>
              <c:f>Sheet1!$K$4</c:f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Sheet1!$H$5:$H$75</c:f>
            </c:numRef>
          </c:xVal>
          <c:yVal>
            <c:numRef>
              <c:f>Sheet1!$K$5:$K$75</c:f>
            </c:numRef>
          </c:yVal>
          <c:smooth val="1"/>
        </c:ser>
        <c:ser>
          <c:idx val="12"/>
          <c:order val="12"/>
          <c:tx>
            <c:strRef>
              <c:f>Sheet1!$L$4</c:f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Sheet1!$H$5:$H$75</c:f>
            </c:numRef>
          </c:xVal>
          <c:yVal>
            <c:numRef>
              <c:f>Sheet1!$L$5:$L$75</c:f>
            </c:numRef>
          </c:yVal>
          <c:smooth val="1"/>
        </c:ser>
        <c:ser>
          <c:idx val="13"/>
          <c:order val="13"/>
          <c:tx>
            <c:strRef>
              <c:f>Sheet1!$M$4</c:f>
            </c:strRef>
          </c:tx>
          <c:spPr>
            <a:ln w="12700"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Sheet1!$H$5:$H$75</c:f>
            </c:numRef>
          </c:xVal>
          <c:yVal>
            <c:numRef>
              <c:f>Sheet1!$M$5:$M$75</c:f>
            </c:numRef>
          </c:yVal>
          <c:smooth val="1"/>
        </c:ser>
        <c:ser>
          <c:idx val="14"/>
          <c:order val="14"/>
          <c:tx>
            <c:strRef>
              <c:f>Sheet1!$N$4</c:f>
            </c:strRef>
          </c:tx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Sheet1!$H$5:$H$75</c:f>
            </c:numRef>
          </c:xVal>
          <c:yVal>
            <c:numRef>
              <c:f>Sheet1!$N$5:$N$75</c:f>
            </c:numRef>
          </c:yVal>
          <c:smooth val="1"/>
        </c:ser>
        <c:ser>
          <c:idx val="15"/>
          <c:order val="15"/>
          <c:tx>
            <c:strRef>
              <c:f>Sheet1!$O$4</c:f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Sheet1!$H$5:$H$75</c:f>
            </c:numRef>
          </c:xVal>
          <c:yVal>
            <c:numRef>
              <c:f>Sheet1!$O$5:$O$75</c:f>
            </c:numRef>
          </c:yVal>
          <c:smooth val="1"/>
        </c:ser>
        <c:ser>
          <c:idx val="16"/>
          <c:order val="16"/>
          <c:tx>
            <c:strRef>
              <c:f>Sheet1!$P$4</c:f>
            </c:strRef>
          </c:tx>
          <c:spPr>
            <a:ln w="34925"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Sheet1!$H$5:$H$75</c:f>
            </c:numRef>
          </c:xVal>
          <c:yVal>
            <c:numRef>
              <c:f>Sheet1!$P$5:$P$75</c:f>
            </c:numRef>
          </c:yVal>
          <c:smooth val="1"/>
        </c:ser>
        <c:ser>
          <c:idx val="17"/>
          <c:order val="17"/>
          <c:tx>
            <c:strRef>
              <c:f>Sheet1!$Q$4</c:f>
            </c:strRef>
          </c:tx>
          <c:spPr>
            <a:ln w="9525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Sheet1!$H$5:$H$75</c:f>
            </c:numRef>
          </c:xVal>
          <c:yVal>
            <c:numRef>
              <c:f>Sheet1!$Q$5:$Q$75</c:f>
            </c:numRef>
          </c:yVal>
          <c:smooth val="1"/>
        </c:ser>
        <c:ser>
          <c:idx val="0"/>
          <c:order val="0"/>
          <c:tx>
            <c:strRef>
              <c:f>Sheet1!$I$4</c:f>
              <c:strCache>
                <c:ptCount val="1"/>
                <c:pt idx="0">
                  <c:v>Initial</c:v>
                </c:pt>
              </c:strCache>
            </c:strRef>
          </c:tx>
          <c:marker>
            <c:symbol val="none"/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0.750000000000002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1.7500000000000009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Sheet1!$I$5:$I$75</c:f>
              <c:numCache>
                <c:formatCode>General</c:formatCode>
                <c:ptCount val="71"/>
                <c:pt idx="0">
                  <c:v>1.2340980408668032E-4</c:v>
                </c:pt>
                <c:pt idx="1">
                  <c:v>5.195746821548392E-4</c:v>
                </c:pt>
                <c:pt idx="2">
                  <c:v>1.9304541362277212E-3</c:v>
                </c:pt>
                <c:pt idx="3">
                  <c:v>6.329715427485747E-3</c:v>
                </c:pt>
                <c:pt idx="4">
                  <c:v>1.8315638888734189E-2</c:v>
                </c:pt>
                <c:pt idx="5">
                  <c:v>4.6770622383958967E-2</c:v>
                </c:pt>
                <c:pt idx="6">
                  <c:v>0.10539922456186458</c:v>
                </c:pt>
                <c:pt idx="7">
                  <c:v>0.20961138715109887</c:v>
                </c:pt>
                <c:pt idx="8">
                  <c:v>0.36787944117144422</c:v>
                </c:pt>
                <c:pt idx="9">
                  <c:v>0.56978282473092257</c:v>
                </c:pt>
                <c:pt idx="10">
                  <c:v>0.77880078307140632</c:v>
                </c:pt>
                <c:pt idx="11">
                  <c:v>0.93941306281347581</c:v>
                </c:pt>
                <c:pt idx="12">
                  <c:v>1</c:v>
                </c:pt>
                <c:pt idx="13">
                  <c:v>0.93941306281347581</c:v>
                </c:pt>
                <c:pt idx="14">
                  <c:v>0.77880078307140632</c:v>
                </c:pt>
                <c:pt idx="15">
                  <c:v>0.56978282473092257</c:v>
                </c:pt>
                <c:pt idx="16">
                  <c:v>0.36787944117144422</c:v>
                </c:pt>
                <c:pt idx="17">
                  <c:v>0.20961138715109887</c:v>
                </c:pt>
                <c:pt idx="18">
                  <c:v>0.10539922456186458</c:v>
                </c:pt>
                <c:pt idx="19">
                  <c:v>4.6770622383958967E-2</c:v>
                </c:pt>
                <c:pt idx="20">
                  <c:v>1.8315638888734189E-2</c:v>
                </c:pt>
                <c:pt idx="21">
                  <c:v>6.329715427485747E-3</c:v>
                </c:pt>
                <c:pt idx="22">
                  <c:v>1.9304541362277212E-3</c:v>
                </c:pt>
                <c:pt idx="23">
                  <c:v>5.195746821548392E-4</c:v>
                </c:pt>
                <c:pt idx="24">
                  <c:v>1.2340980408668032E-4</c:v>
                </c:pt>
                <c:pt idx="25">
                  <c:v>2.5868100222654279E-5</c:v>
                </c:pt>
                <c:pt idx="26">
                  <c:v>4.7851173921290342E-6</c:v>
                </c:pt>
                <c:pt idx="27">
                  <c:v>7.8114894083045492E-7</c:v>
                </c:pt>
                <c:pt idx="28">
                  <c:v>1.1253517471925962E-7</c:v>
                </c:pt>
                <c:pt idx="29">
                  <c:v>1.4307241918567792E-8</c:v>
                </c:pt>
                <c:pt idx="30">
                  <c:v>1.6052280551856216E-9</c:v>
                </c:pt>
                <c:pt idx="31">
                  <c:v>1.589391009451652E-10</c:v>
                </c:pt>
                <c:pt idx="32">
                  <c:v>1.3887943864964152E-11</c:v>
                </c:pt>
                <c:pt idx="33">
                  <c:v>1.0709232382508161E-12</c:v>
                </c:pt>
                <c:pt idx="34">
                  <c:v>7.2877240958197969E-14</c:v>
                </c:pt>
                <c:pt idx="35">
                  <c:v>4.3766185028709204E-15</c:v>
                </c:pt>
                <c:pt idx="36">
                  <c:v>2.3195228302435953E-16</c:v>
                </c:pt>
                <c:pt idx="37">
                  <c:v>1.0848552640429584E-17</c:v>
                </c:pt>
                <c:pt idx="38">
                  <c:v>4.4777324417183959E-19</c:v>
                </c:pt>
                <c:pt idx="39">
                  <c:v>1.6310139226702213E-20</c:v>
                </c:pt>
                <c:pt idx="40">
                  <c:v>5.2428856633635608E-22</c:v>
                </c:pt>
                <c:pt idx="41">
                  <c:v>1.487292181651304E-23</c:v>
                </c:pt>
                <c:pt idx="42">
                  <c:v>3.7233631217506052E-25</c:v>
                </c:pt>
                <c:pt idx="43">
                  <c:v>8.225980595144134E-27</c:v>
                </c:pt>
                <c:pt idx="44">
                  <c:v>1.6038108905486792E-28</c:v>
                </c:pt>
                <c:pt idx="45">
                  <c:v>2.759509067522128E-30</c:v>
                </c:pt>
                <c:pt idx="46">
                  <c:v>4.1900931944945446E-32</c:v>
                </c:pt>
                <c:pt idx="47">
                  <c:v>5.6147280923881101E-34</c:v>
                </c:pt>
                <c:pt idx="48">
                  <c:v>6.6396771995809834E-36</c:v>
                </c:pt>
                <c:pt idx="49">
                  <c:v>6.9291249388159378E-38</c:v>
                </c:pt>
                <c:pt idx="50">
                  <c:v>6.3815034480610314E-40</c:v>
                </c:pt>
                <c:pt idx="51">
                  <c:v>5.1865768119087652E-42</c:v>
                </c:pt>
                <c:pt idx="52">
                  <c:v>3.72007597602099E-44</c:v>
                </c:pt>
                <c:pt idx="53">
                  <c:v>2.3547022296839043E-46</c:v>
                </c:pt>
                <c:pt idx="54">
                  <c:v>1.3153258948575201E-48</c:v>
                </c:pt>
                <c:pt idx="55">
                  <c:v>6.4840138681428118E-51</c:v>
                </c:pt>
                <c:pt idx="56">
                  <c:v>2.8207700884602752E-53</c:v>
                </c:pt>
                <c:pt idx="57">
                  <c:v>1.0829405954552528E-55</c:v>
                </c:pt>
                <c:pt idx="58">
                  <c:v>3.6690596154293573E-58</c:v>
                </c:pt>
                <c:pt idx="59">
                  <c:v>1.097028959371869E-60</c:v>
                </c:pt>
                <c:pt idx="60">
                  <c:v>2.8946403116484671E-63</c:v>
                </c:pt>
                <c:pt idx="61">
                  <c:v>6.7403788841314566E-66</c:v>
                </c:pt>
                <c:pt idx="62">
                  <c:v>1.3851193699226935E-68</c:v>
                </c:pt>
                <c:pt idx="63">
                  <c:v>2.511905434956054E-71</c:v>
                </c:pt>
                <c:pt idx="64">
                  <c:v>4.0200602157436451E-74</c:v>
                </c:pt>
                <c:pt idx="65">
                  <c:v>5.6777337221867553E-77</c:v>
                </c:pt>
                <c:pt idx="66">
                  <c:v>7.0766981754301064E-80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Sheet1!$J$4</c:f>
              <c:strCache>
                <c:ptCount val="1"/>
                <c:pt idx="0">
                  <c:v>t=T/4 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triang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0.750000000000002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1.7500000000000009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Sheet1!$J$5:$J$75</c:f>
              <c:numCache>
                <c:formatCode>General</c:formatCode>
                <c:ptCount val="71"/>
                <c:pt idx="0">
                  <c:v>2.8997581148785426E-25</c:v>
                </c:pt>
                <c:pt idx="1">
                  <c:v>1.1583043157260111E-23</c:v>
                </c:pt>
                <c:pt idx="2">
                  <c:v>4.0831634601814107E-22</c:v>
                </c:pt>
                <c:pt idx="3">
                  <c:v>1.2702349201759288E-20</c:v>
                </c:pt>
                <c:pt idx="4">
                  <c:v>3.4872615319945149E-19</c:v>
                </c:pt>
                <c:pt idx="5">
                  <c:v>8.4488612915578633E-18</c:v>
                </c:pt>
                <c:pt idx="6">
                  <c:v>1.8064461965457227E-16</c:v>
                </c:pt>
                <c:pt idx="7">
                  <c:v>3.4085139172406702E-15</c:v>
                </c:pt>
                <c:pt idx="8">
                  <c:v>5.6756852326327915E-14</c:v>
                </c:pt>
                <c:pt idx="9">
                  <c:v>8.3403585655910118E-13</c:v>
                </c:pt>
                <c:pt idx="10">
                  <c:v>1.0815941557285769E-11</c:v>
                </c:pt>
                <c:pt idx="11">
                  <c:v>1.2378189627675974E-10</c:v>
                </c:pt>
                <c:pt idx="12">
                  <c:v>1.2501528663867624E-9</c:v>
                </c:pt>
                <c:pt idx="13">
                  <c:v>1.1142491209772685E-8</c:v>
                </c:pt>
                <c:pt idx="14">
                  <c:v>8.7642482194437273E-8</c:v>
                </c:pt>
                <c:pt idx="15">
                  <c:v>6.0835940681415536E-7</c:v>
                </c:pt>
                <c:pt idx="16">
                  <c:v>3.7266531720786875E-6</c:v>
                </c:pt>
                <c:pt idx="17">
                  <c:v>2.0146096709972638E-5</c:v>
                </c:pt>
                <c:pt idx="18">
                  <c:v>9.611165206139479E-5</c:v>
                </c:pt>
                <c:pt idx="19">
                  <c:v>4.0464516932626864E-4</c:v>
                </c:pt>
                <c:pt idx="20">
                  <c:v>1.5034391929775735E-3</c:v>
                </c:pt>
                <c:pt idx="21">
                  <c:v>4.9295873315450519E-3</c:v>
                </c:pt>
                <c:pt idx="22">
                  <c:v>1.4264233908999217E-2</c:v>
                </c:pt>
                <c:pt idx="23">
                  <c:v>3.6424997337364276E-2</c:v>
                </c:pt>
                <c:pt idx="24">
                  <c:v>8.2084998623898869E-2</c:v>
                </c:pt>
                <c:pt idx="25">
                  <c:v>0.16324551245395838</c:v>
                </c:pt>
                <c:pt idx="26">
                  <c:v>0.28650479686019031</c:v>
                </c:pt>
                <c:pt idx="27">
                  <c:v>0.44374731008107898</c:v>
                </c:pt>
                <c:pt idx="28">
                  <c:v>0.60653065971263131</c:v>
                </c:pt>
                <c:pt idx="29">
                  <c:v>0.73161562894664178</c:v>
                </c:pt>
                <c:pt idx="30">
                  <c:v>0.77880078307140632</c:v>
                </c:pt>
                <c:pt idx="31">
                  <c:v>0.73161562894664178</c:v>
                </c:pt>
                <c:pt idx="32">
                  <c:v>0.60653065971263131</c:v>
                </c:pt>
                <c:pt idx="33">
                  <c:v>0.44374731008107898</c:v>
                </c:pt>
                <c:pt idx="34">
                  <c:v>0.28650479686019031</c:v>
                </c:pt>
                <c:pt idx="35">
                  <c:v>0.16324551245395838</c:v>
                </c:pt>
                <c:pt idx="36">
                  <c:v>8.2084998623898869E-2</c:v>
                </c:pt>
                <c:pt idx="37">
                  <c:v>3.6424997337364276E-2</c:v>
                </c:pt>
                <c:pt idx="38">
                  <c:v>1.4264233908999217E-2</c:v>
                </c:pt>
                <c:pt idx="39">
                  <c:v>4.9295873315450519E-3</c:v>
                </c:pt>
                <c:pt idx="40">
                  <c:v>1.5034391929775735E-3</c:v>
                </c:pt>
                <c:pt idx="41">
                  <c:v>4.0464516932626864E-4</c:v>
                </c:pt>
                <c:pt idx="42">
                  <c:v>9.611165206139479E-5</c:v>
                </c:pt>
                <c:pt idx="43">
                  <c:v>2.0146096709972638E-5</c:v>
                </c:pt>
                <c:pt idx="44">
                  <c:v>3.7266531720786875E-6</c:v>
                </c:pt>
                <c:pt idx="45">
                  <c:v>6.0835940681415536E-7</c:v>
                </c:pt>
                <c:pt idx="46">
                  <c:v>8.7642482194437273E-8</c:v>
                </c:pt>
                <c:pt idx="47">
                  <c:v>1.1142491209772685E-8</c:v>
                </c:pt>
                <c:pt idx="48">
                  <c:v>1.2501528663867624E-9</c:v>
                </c:pt>
                <c:pt idx="49">
                  <c:v>1.2378189627675974E-10</c:v>
                </c:pt>
                <c:pt idx="50">
                  <c:v>1.0815941557285769E-11</c:v>
                </c:pt>
                <c:pt idx="51">
                  <c:v>8.3403585655910118E-13</c:v>
                </c:pt>
                <c:pt idx="52">
                  <c:v>5.6756852326327915E-14</c:v>
                </c:pt>
                <c:pt idx="53">
                  <c:v>3.4085139172406702E-15</c:v>
                </c:pt>
                <c:pt idx="54">
                  <c:v>1.8064461965457227E-16</c:v>
                </c:pt>
                <c:pt idx="55">
                  <c:v>8.4488612915578633E-18</c:v>
                </c:pt>
                <c:pt idx="56">
                  <c:v>3.4872615319945149E-19</c:v>
                </c:pt>
                <c:pt idx="57">
                  <c:v>1.2702349201759288E-20</c:v>
                </c:pt>
                <c:pt idx="58">
                  <c:v>4.0831634601814107E-22</c:v>
                </c:pt>
                <c:pt idx="59">
                  <c:v>1.1583043157260111E-23</c:v>
                </c:pt>
                <c:pt idx="60">
                  <c:v>2.8997581148785426E-25</c:v>
                </c:pt>
                <c:pt idx="61">
                  <c:v>6.4064001290284205E-27</c:v>
                </c:pt>
                <c:pt idx="62">
                  <c:v>1.2490491774577593E-28</c:v>
                </c:pt>
                <c:pt idx="63">
                  <c:v>2.1491078226788725E-30</c:v>
                </c:pt>
                <c:pt idx="64">
                  <c:v>3.2632478610145071E-32</c:v>
                </c:pt>
                <c:pt idx="65">
                  <c:v>4.372754635084882E-34</c:v>
                </c:pt>
                <c:pt idx="66">
                  <c:v>5.1709858023749925E-36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Sheet1!$K$4</c:f>
              <c:strCache>
                <c:ptCount val="1"/>
                <c:pt idx="0">
                  <c:v>t=T/4 Model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0.750000000000002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1.7500000000000009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Sheet1!$K$5:$K$75</c:f>
              <c:numCache>
                <c:formatCode>General</c:formatCode>
                <c:ptCount val="71"/>
                <c:pt idx="0">
                  <c:v>3.4872615319945149E-19</c:v>
                </c:pt>
                <c:pt idx="1">
                  <c:v>8.4488612915578633E-18</c:v>
                </c:pt>
                <c:pt idx="2">
                  <c:v>1.8064461965457227E-16</c:v>
                </c:pt>
                <c:pt idx="3">
                  <c:v>3.4085139172406702E-15</c:v>
                </c:pt>
                <c:pt idx="4">
                  <c:v>5.6756852326327915E-14</c:v>
                </c:pt>
                <c:pt idx="5">
                  <c:v>8.3403585655910118E-13</c:v>
                </c:pt>
                <c:pt idx="6">
                  <c:v>1.0815941557285769E-11</c:v>
                </c:pt>
                <c:pt idx="7">
                  <c:v>1.2378189627675974E-10</c:v>
                </c:pt>
                <c:pt idx="8">
                  <c:v>1.2501528663867624E-9</c:v>
                </c:pt>
                <c:pt idx="9">
                  <c:v>1.1142491209772685E-8</c:v>
                </c:pt>
                <c:pt idx="10">
                  <c:v>8.7642482194437273E-8</c:v>
                </c:pt>
                <c:pt idx="11">
                  <c:v>6.0835940681415536E-7</c:v>
                </c:pt>
                <c:pt idx="12">
                  <c:v>3.7266531720786875E-6</c:v>
                </c:pt>
                <c:pt idx="13">
                  <c:v>2.0146096709972638E-5</c:v>
                </c:pt>
                <c:pt idx="14">
                  <c:v>9.611165206139479E-5</c:v>
                </c:pt>
                <c:pt idx="15">
                  <c:v>4.0464516932626864E-4</c:v>
                </c:pt>
                <c:pt idx="16">
                  <c:v>1.5034391929775735E-3</c:v>
                </c:pt>
                <c:pt idx="17">
                  <c:v>4.9295873315450519E-3</c:v>
                </c:pt>
                <c:pt idx="18">
                  <c:v>1.4264233908999217E-2</c:v>
                </c:pt>
                <c:pt idx="19">
                  <c:v>3.6424997337364276E-2</c:v>
                </c:pt>
                <c:pt idx="20">
                  <c:v>8.2084998623898869E-2</c:v>
                </c:pt>
                <c:pt idx="21">
                  <c:v>0.16324551245395838</c:v>
                </c:pt>
                <c:pt idx="22">
                  <c:v>0.28650479686019031</c:v>
                </c:pt>
                <c:pt idx="23">
                  <c:v>0.44374731008107898</c:v>
                </c:pt>
                <c:pt idx="24">
                  <c:v>0.60653065971263131</c:v>
                </c:pt>
                <c:pt idx="25">
                  <c:v>0.73161562894664178</c:v>
                </c:pt>
                <c:pt idx="26">
                  <c:v>0.77880078307140632</c:v>
                </c:pt>
                <c:pt idx="27">
                  <c:v>0.73161562894664178</c:v>
                </c:pt>
                <c:pt idx="28">
                  <c:v>0.60653065971263131</c:v>
                </c:pt>
                <c:pt idx="29">
                  <c:v>0.44374731008107898</c:v>
                </c:pt>
                <c:pt idx="30">
                  <c:v>0.28650479686019031</c:v>
                </c:pt>
                <c:pt idx="31">
                  <c:v>0.16324551245395838</c:v>
                </c:pt>
                <c:pt idx="32">
                  <c:v>8.2084998623898869E-2</c:v>
                </c:pt>
                <c:pt idx="33">
                  <c:v>3.6424997337364276E-2</c:v>
                </c:pt>
                <c:pt idx="34">
                  <c:v>1.4264233908999217E-2</c:v>
                </c:pt>
                <c:pt idx="35">
                  <c:v>4.9295873315450519E-3</c:v>
                </c:pt>
                <c:pt idx="36">
                  <c:v>1.5034391929775735E-3</c:v>
                </c:pt>
                <c:pt idx="37">
                  <c:v>4.0464516932626864E-4</c:v>
                </c:pt>
                <c:pt idx="38">
                  <c:v>9.611165206139479E-5</c:v>
                </c:pt>
                <c:pt idx="39">
                  <c:v>2.0146096709972638E-5</c:v>
                </c:pt>
                <c:pt idx="40">
                  <c:v>3.7266531720786875E-6</c:v>
                </c:pt>
                <c:pt idx="41">
                  <c:v>6.0835940681415536E-7</c:v>
                </c:pt>
                <c:pt idx="42">
                  <c:v>8.7642482194437273E-8</c:v>
                </c:pt>
                <c:pt idx="43">
                  <c:v>1.1142491209772685E-8</c:v>
                </c:pt>
                <c:pt idx="44">
                  <c:v>1.2501528663867624E-9</c:v>
                </c:pt>
                <c:pt idx="45">
                  <c:v>1.2378189627675974E-10</c:v>
                </c:pt>
                <c:pt idx="46">
                  <c:v>1.0815941557285769E-11</c:v>
                </c:pt>
                <c:pt idx="47">
                  <c:v>8.3403585655910118E-13</c:v>
                </c:pt>
                <c:pt idx="48">
                  <c:v>5.6756852326327915E-14</c:v>
                </c:pt>
                <c:pt idx="49">
                  <c:v>3.4085139172406702E-15</c:v>
                </c:pt>
                <c:pt idx="50">
                  <c:v>1.8064461965457227E-16</c:v>
                </c:pt>
                <c:pt idx="51">
                  <c:v>8.4488612915578633E-18</c:v>
                </c:pt>
                <c:pt idx="52">
                  <c:v>3.4872615319945149E-19</c:v>
                </c:pt>
                <c:pt idx="53">
                  <c:v>1.2702349201759288E-20</c:v>
                </c:pt>
                <c:pt idx="54">
                  <c:v>4.0831634601814107E-22</c:v>
                </c:pt>
                <c:pt idx="55">
                  <c:v>1.1583043157260111E-23</c:v>
                </c:pt>
                <c:pt idx="56">
                  <c:v>2.8997581148785426E-25</c:v>
                </c:pt>
                <c:pt idx="57">
                  <c:v>6.4064001290284205E-27</c:v>
                </c:pt>
                <c:pt idx="58">
                  <c:v>1.2490491774577593E-28</c:v>
                </c:pt>
                <c:pt idx="59">
                  <c:v>2.1491078226788725E-30</c:v>
                </c:pt>
                <c:pt idx="60">
                  <c:v>3.2632478610145071E-32</c:v>
                </c:pt>
                <c:pt idx="61">
                  <c:v>4.372754635084882E-34</c:v>
                </c:pt>
                <c:pt idx="62">
                  <c:v>5.1709858023749925E-36</c:v>
                </c:pt>
                <c:pt idx="63">
                  <c:v>5.3964079283494591E-38</c:v>
                </c:pt>
                <c:pt idx="64">
                  <c:v>4.9699198825228101E-40</c:v>
                </c:pt>
                <c:pt idx="65">
                  <c:v>4.0393100825745665E-42</c:v>
                </c:pt>
                <c:pt idx="66">
                  <c:v>2.8971980832102609E-44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Sheet1!$L$4</c:f>
              <c:strCache>
                <c:ptCount val="1"/>
                <c:pt idx="0">
                  <c:v>t=T/2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0.750000000000002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1.7500000000000009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Sheet1!$L$5:$L$75</c:f>
              <c:numCache>
                <c:formatCode>General</c:formatCode>
                <c:ptCount val="71"/>
                <c:pt idx="0">
                  <c:v>1.7556880978549277E-63</c:v>
                </c:pt>
                <c:pt idx="1">
                  <c:v>6.6538169845168019E-61</c:v>
                </c:pt>
                <c:pt idx="2">
                  <c:v>2.2253971490713649E-58</c:v>
                </c:pt>
                <c:pt idx="3">
                  <c:v>6.5683667379106699E-56</c:v>
                </c:pt>
                <c:pt idx="4">
                  <c:v>1.7108835426514736E-53</c:v>
                </c:pt>
                <c:pt idx="5">
                  <c:v>3.9327532090305242E-51</c:v>
                </c:pt>
                <c:pt idx="6">
                  <c:v>7.97785482745042E-49</c:v>
                </c:pt>
                <c:pt idx="7">
                  <c:v>1.428199096796993E-46</c:v>
                </c:pt>
                <c:pt idx="8">
                  <c:v>2.2563401359171243E-44</c:v>
                </c:pt>
                <c:pt idx="9">
                  <c:v>3.1458178553772847E-42</c:v>
                </c:pt>
                <c:pt idx="10">
                  <c:v>3.8705774963108955E-40</c:v>
                </c:pt>
                <c:pt idx="11">
                  <c:v>4.2027267203713066E-38</c:v>
                </c:pt>
                <c:pt idx="12">
                  <c:v>4.0271677921407767E-36</c:v>
                </c:pt>
                <c:pt idx="13">
                  <c:v>3.4055047339832131E-34</c:v>
                </c:pt>
                <c:pt idx="14">
                  <c:v>2.5414199895141717E-32</c:v>
                </c:pt>
                <c:pt idx="15">
                  <c:v>1.6737268552071794E-30</c:v>
                </c:pt>
                <c:pt idx="16">
                  <c:v>9.7276047749879909E-29</c:v>
                </c:pt>
                <c:pt idx="17">
                  <c:v>4.9893094371560918E-27</c:v>
                </c:pt>
                <c:pt idx="18">
                  <c:v>2.2583338905850868E-25</c:v>
                </c:pt>
                <c:pt idx="19">
                  <c:v>9.0208830812240732E-24</c:v>
                </c:pt>
                <c:pt idx="20">
                  <c:v>3.1799709001978163E-22</c:v>
                </c:pt>
                <c:pt idx="21">
                  <c:v>9.8925995051766192E-21</c:v>
                </c:pt>
                <c:pt idx="22">
                  <c:v>2.7158820118921109E-19</c:v>
                </c:pt>
                <c:pt idx="23">
                  <c:v>6.579979789926989E-18</c:v>
                </c:pt>
                <c:pt idx="24">
                  <c:v>1.4068617124461612E-16</c:v>
                </c:pt>
                <c:pt idx="25">
                  <c:v>2.6545533078568139E-15</c:v>
                </c:pt>
                <c:pt idx="26">
                  <c:v>4.4202281036412541E-14</c:v>
                </c:pt>
                <c:pt idx="27">
                  <c:v>6.4954777819786129E-13</c:v>
                </c:pt>
                <c:pt idx="28">
                  <c:v>8.423463754468762E-12</c:v>
                </c:pt>
                <c:pt idx="29">
                  <c:v>9.640143775040377E-11</c:v>
                </c:pt>
                <c:pt idx="30">
                  <c:v>9.7362003130096601E-10</c:v>
                </c:pt>
                <c:pt idx="31">
                  <c:v>8.6777808795371924E-9</c:v>
                </c:pt>
                <c:pt idx="32">
                  <c:v>6.8256033763349136E-8</c:v>
                </c:pt>
                <c:pt idx="33">
                  <c:v>4.7379078241572011E-7</c:v>
                </c:pt>
                <c:pt idx="34">
                  <c:v>2.9023204086504257E-6</c:v>
                </c:pt>
                <c:pt idx="35">
                  <c:v>1.5689795893559017E-5</c:v>
                </c:pt>
                <c:pt idx="36">
                  <c:v>7.4851829887701005E-5</c:v>
                </c:pt>
                <c:pt idx="37">
                  <c:v>3.15137974737358E-4</c:v>
                </c:pt>
                <c:pt idx="38">
                  <c:v>1.1708796207911788E-3</c:v>
                </c:pt>
                <c:pt idx="39">
                  <c:v>3.8391664740261636E-3</c:v>
                </c:pt>
                <c:pt idx="40">
                  <c:v>1.1108996538242299E-2</c:v>
                </c:pt>
                <c:pt idx="41">
                  <c:v>2.8367816449713222E-2</c:v>
                </c:pt>
                <c:pt idx="42">
                  <c:v>6.392786120670757E-2</c:v>
                </c:pt>
                <c:pt idx="43">
                  <c:v>0.12713573293203556</c:v>
                </c:pt>
                <c:pt idx="44">
                  <c:v>0.22313016014843001</c:v>
                </c:pt>
                <c:pt idx="45">
                  <c:v>0.34559075257697425</c:v>
                </c:pt>
                <c:pt idx="46">
                  <c:v>0.4723665527410148</c:v>
                </c:pt>
                <c:pt idx="47">
                  <c:v>0.56978282473092257</c:v>
                </c:pt>
                <c:pt idx="48">
                  <c:v>0.60653065971263131</c:v>
                </c:pt>
                <c:pt idx="49">
                  <c:v>0.56978282473092257</c:v>
                </c:pt>
                <c:pt idx="50">
                  <c:v>0.4723665527410148</c:v>
                </c:pt>
                <c:pt idx="51">
                  <c:v>0.34559075257697425</c:v>
                </c:pt>
                <c:pt idx="52">
                  <c:v>0.22313016014843001</c:v>
                </c:pt>
                <c:pt idx="53">
                  <c:v>0.12713573293203556</c:v>
                </c:pt>
                <c:pt idx="54">
                  <c:v>6.392786120670757E-2</c:v>
                </c:pt>
                <c:pt idx="55">
                  <c:v>2.8367816449713222E-2</c:v>
                </c:pt>
                <c:pt idx="56">
                  <c:v>1.1108996538242299E-2</c:v>
                </c:pt>
                <c:pt idx="57">
                  <c:v>3.8391664740261636E-3</c:v>
                </c:pt>
                <c:pt idx="58">
                  <c:v>1.1708796207911788E-3</c:v>
                </c:pt>
                <c:pt idx="59">
                  <c:v>3.15137974737358E-4</c:v>
                </c:pt>
                <c:pt idx="60">
                  <c:v>7.4851829887701005E-5</c:v>
                </c:pt>
                <c:pt idx="61">
                  <c:v>1.5689795893559017E-5</c:v>
                </c:pt>
                <c:pt idx="62">
                  <c:v>2.9023204086504257E-6</c:v>
                </c:pt>
                <c:pt idx="63">
                  <c:v>4.7379078241572011E-7</c:v>
                </c:pt>
                <c:pt idx="64">
                  <c:v>6.8256033763349136E-8</c:v>
                </c:pt>
                <c:pt idx="65">
                  <c:v>8.6777808795371924E-9</c:v>
                </c:pt>
                <c:pt idx="66">
                  <c:v>9.7362003130096601E-10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Sheet1!$M$4</c:f>
              <c:strCache>
                <c:ptCount val="1"/>
                <c:pt idx="0">
                  <c:v>t=T/2  Model</c:v>
                </c:pt>
              </c:strCache>
            </c:strRef>
          </c:tx>
          <c:spPr>
            <a:ln w="12700">
              <a:solidFill>
                <a:srgbClr val="7030A0"/>
              </a:solidFill>
            </a:ln>
          </c:spPr>
          <c:marker>
            <c:symbol val="triangl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0.750000000000002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1.7500000000000009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Sheet1!$M$5:$M$75</c:f>
              <c:numCache>
                <c:formatCode>General</c:formatCode>
                <c:ptCount val="71"/>
                <c:pt idx="0">
                  <c:v>2.9678226083781535E-92</c:v>
                </c:pt>
                <c:pt idx="1">
                  <c:v>3.9258122655866591E-89</c:v>
                </c:pt>
                <c:pt idx="2">
                  <c:v>4.5828358946955174E-86</c:v>
                </c:pt>
                <c:pt idx="3">
                  <c:v>4.7211986494211141E-83</c:v>
                </c:pt>
                <c:pt idx="4">
                  <c:v>4.2922344129308023E-80</c:v>
                </c:pt>
                <c:pt idx="5">
                  <c:v>3.4437195801906068E-77</c:v>
                </c:pt>
                <c:pt idx="6">
                  <c:v>2.438289774739501E-74</c:v>
                </c:pt>
                <c:pt idx="7">
                  <c:v>1.52354766059965E-71</c:v>
                </c:pt>
                <c:pt idx="8">
                  <c:v>8.4011736521995581E-69</c:v>
                </c:pt>
                <c:pt idx="9">
                  <c:v>4.0882464513053539E-66</c:v>
                </c:pt>
                <c:pt idx="10">
                  <c:v>1.7556880978549277E-63</c:v>
                </c:pt>
                <c:pt idx="11">
                  <c:v>6.6538169845168019E-61</c:v>
                </c:pt>
                <c:pt idx="12">
                  <c:v>2.2253971490713649E-58</c:v>
                </c:pt>
                <c:pt idx="13">
                  <c:v>6.5683667379106699E-56</c:v>
                </c:pt>
                <c:pt idx="14">
                  <c:v>1.7108835426514736E-53</c:v>
                </c:pt>
                <c:pt idx="15">
                  <c:v>3.9327532090305242E-51</c:v>
                </c:pt>
                <c:pt idx="16">
                  <c:v>7.97785482745042E-49</c:v>
                </c:pt>
                <c:pt idx="17">
                  <c:v>1.428199096796993E-46</c:v>
                </c:pt>
                <c:pt idx="18">
                  <c:v>2.2563401359171243E-44</c:v>
                </c:pt>
                <c:pt idx="19">
                  <c:v>3.1458178553772847E-42</c:v>
                </c:pt>
                <c:pt idx="20">
                  <c:v>3.8705774963108955E-40</c:v>
                </c:pt>
                <c:pt idx="21">
                  <c:v>4.2027267203713066E-38</c:v>
                </c:pt>
                <c:pt idx="22">
                  <c:v>4.0271677921407767E-36</c:v>
                </c:pt>
                <c:pt idx="23">
                  <c:v>3.4055047339832131E-34</c:v>
                </c:pt>
                <c:pt idx="24">
                  <c:v>2.5414199895141717E-32</c:v>
                </c:pt>
                <c:pt idx="25">
                  <c:v>1.6737268552071794E-30</c:v>
                </c:pt>
                <c:pt idx="26">
                  <c:v>9.7276047749879909E-29</c:v>
                </c:pt>
                <c:pt idx="27">
                  <c:v>4.9893094371560918E-27</c:v>
                </c:pt>
                <c:pt idx="28">
                  <c:v>2.2583338905850868E-25</c:v>
                </c:pt>
                <c:pt idx="29">
                  <c:v>9.0208830812240732E-24</c:v>
                </c:pt>
                <c:pt idx="30">
                  <c:v>3.1799709001978163E-22</c:v>
                </c:pt>
                <c:pt idx="31">
                  <c:v>9.8925995051766192E-21</c:v>
                </c:pt>
                <c:pt idx="32">
                  <c:v>2.7158820118921109E-19</c:v>
                </c:pt>
                <c:pt idx="33">
                  <c:v>6.579979789926989E-18</c:v>
                </c:pt>
                <c:pt idx="34">
                  <c:v>1.4068617124461612E-16</c:v>
                </c:pt>
                <c:pt idx="35">
                  <c:v>2.6545533078568139E-15</c:v>
                </c:pt>
                <c:pt idx="36">
                  <c:v>4.4202281036412541E-14</c:v>
                </c:pt>
                <c:pt idx="37">
                  <c:v>6.4954777819786129E-13</c:v>
                </c:pt>
                <c:pt idx="38">
                  <c:v>8.423463754468762E-12</c:v>
                </c:pt>
                <c:pt idx="39">
                  <c:v>9.640143775040377E-11</c:v>
                </c:pt>
                <c:pt idx="40">
                  <c:v>9.7362003130096601E-10</c:v>
                </c:pt>
                <c:pt idx="41">
                  <c:v>8.6777808795371924E-9</c:v>
                </c:pt>
                <c:pt idx="42">
                  <c:v>6.8256033763349136E-8</c:v>
                </c:pt>
                <c:pt idx="43">
                  <c:v>4.7379078241572011E-7</c:v>
                </c:pt>
                <c:pt idx="44">
                  <c:v>2.9023204086504257E-6</c:v>
                </c:pt>
                <c:pt idx="45">
                  <c:v>1.5689795893559017E-5</c:v>
                </c:pt>
                <c:pt idx="46">
                  <c:v>7.4851829887701005E-5</c:v>
                </c:pt>
                <c:pt idx="47">
                  <c:v>3.15137974737358E-4</c:v>
                </c:pt>
                <c:pt idx="48">
                  <c:v>1.1708796207911788E-3</c:v>
                </c:pt>
                <c:pt idx="49">
                  <c:v>3.8391664740261636E-3</c:v>
                </c:pt>
                <c:pt idx="50">
                  <c:v>1.1108996538242299E-2</c:v>
                </c:pt>
                <c:pt idx="51">
                  <c:v>2.8367816449713222E-2</c:v>
                </c:pt>
                <c:pt idx="52">
                  <c:v>6.392786120670757E-2</c:v>
                </c:pt>
                <c:pt idx="53">
                  <c:v>0.12713573293203556</c:v>
                </c:pt>
                <c:pt idx="54">
                  <c:v>0.22313016014843001</c:v>
                </c:pt>
                <c:pt idx="55">
                  <c:v>0.34559075257697425</c:v>
                </c:pt>
                <c:pt idx="56">
                  <c:v>0.4723665527410148</c:v>
                </c:pt>
                <c:pt idx="57">
                  <c:v>0.56978282473092257</c:v>
                </c:pt>
                <c:pt idx="58">
                  <c:v>0.60653065971263131</c:v>
                </c:pt>
                <c:pt idx="59">
                  <c:v>0.56978282473092257</c:v>
                </c:pt>
                <c:pt idx="60">
                  <c:v>0.4723665527410148</c:v>
                </c:pt>
                <c:pt idx="61">
                  <c:v>0.34559075257697425</c:v>
                </c:pt>
                <c:pt idx="62">
                  <c:v>0.22313016014843001</c:v>
                </c:pt>
                <c:pt idx="63">
                  <c:v>0.12713573293203556</c:v>
                </c:pt>
                <c:pt idx="64">
                  <c:v>6.392786120670757E-2</c:v>
                </c:pt>
                <c:pt idx="65">
                  <c:v>2.8367816449713222E-2</c:v>
                </c:pt>
                <c:pt idx="66">
                  <c:v>1.1108996538242299E-2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Sheet1!$N$4</c:f>
              <c:strCache>
                <c:ptCount val="1"/>
                <c:pt idx="0">
                  <c:v>t=3T/4 </c:v>
                </c:pt>
              </c:strCache>
            </c:strRef>
          </c:tx>
          <c:spPr>
            <a:ln w="12700">
              <a:solidFill>
                <a:srgbClr val="FF0000"/>
              </a:solidFill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0.750000000000002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1.7500000000000009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Sheet1!$N$5:$N$75</c:f>
              <c:numCache>
                <c:formatCode>General</c:formatCode>
                <c:ptCount val="71"/>
                <c:pt idx="0">
                  <c:v>1.7587922024243488E-25</c:v>
                </c:pt>
                <c:pt idx="1">
                  <c:v>7.0254708076528838E-24</c:v>
                </c:pt>
                <c:pt idx="2">
                  <c:v>2.4765638272183336E-22</c:v>
                </c:pt>
                <c:pt idx="3">
                  <c:v>7.7043642412433092E-21</c:v>
                </c:pt>
                <c:pt idx="4">
                  <c:v>2.1151310375911262E-19</c:v>
                </c:pt>
                <c:pt idx="5">
                  <c:v>5.1244934129891445E-18</c:v>
                </c:pt>
                <c:pt idx="6">
                  <c:v>1.0956650033262551E-16</c:v>
                </c:pt>
                <c:pt idx="7">
                  <c:v>2.0673681948636673E-15</c:v>
                </c:pt>
                <c:pt idx="8">
                  <c:v>3.4424771084700235E-14</c:v>
                </c:pt>
                <c:pt idx="9">
                  <c:v>5.0586831830278618E-13</c:v>
                </c:pt>
                <c:pt idx="10">
                  <c:v>6.5602001681538554E-12</c:v>
                </c:pt>
                <c:pt idx="11">
                  <c:v>7.5077515209223892E-11</c:v>
                </c:pt>
                <c:pt idx="12">
                  <c:v>7.5825604279119748E-10</c:v>
                </c:pt>
                <c:pt idx="13">
                  <c:v>6.758262544305626E-9</c:v>
                </c:pt>
                <c:pt idx="14">
                  <c:v>5.3157852544244494E-8</c:v>
                </c:pt>
                <c:pt idx="15">
                  <c:v>3.6898863235737578E-7</c:v>
                </c:pt>
                <c:pt idx="16">
                  <c:v>2.2603294069810784E-6</c:v>
                </c:pt>
                <c:pt idx="17">
                  <c:v>1.2219225328134221E-5</c:v>
                </c:pt>
                <c:pt idx="18">
                  <c:v>5.8294663730869034E-5</c:v>
                </c:pt>
                <c:pt idx="19">
                  <c:v>2.4542970150098986E-4</c:v>
                </c:pt>
                <c:pt idx="20">
                  <c:v>9.1188196555451754E-4</c:v>
                </c:pt>
                <c:pt idx="21">
                  <c:v>2.9899458563130612E-3</c:v>
                </c:pt>
                <c:pt idx="22">
                  <c:v>8.6516952031206774E-3</c:v>
                </c:pt>
                <c:pt idx="23">
                  <c:v>2.2092877665062599E-2</c:v>
                </c:pt>
                <c:pt idx="24">
                  <c:v>4.9787068367863938E-2</c:v>
                </c:pt>
                <c:pt idx="25">
                  <c:v>9.9013408363826771E-2</c:v>
                </c:pt>
                <c:pt idx="26">
                  <c:v>0.17377394345044544</c:v>
                </c:pt>
                <c:pt idx="27">
                  <c:v>0.26914634872918375</c:v>
                </c:pt>
                <c:pt idx="28">
                  <c:v>0.36787944117144422</c:v>
                </c:pt>
                <c:pt idx="29">
                  <c:v>0.44374731008107898</c:v>
                </c:pt>
                <c:pt idx="30">
                  <c:v>0.4723665527410148</c:v>
                </c:pt>
                <c:pt idx="31">
                  <c:v>0.44374731008107898</c:v>
                </c:pt>
                <c:pt idx="32">
                  <c:v>0.36787944117144422</c:v>
                </c:pt>
                <c:pt idx="33">
                  <c:v>0.26914634872918375</c:v>
                </c:pt>
                <c:pt idx="34">
                  <c:v>0.17377394345044544</c:v>
                </c:pt>
                <c:pt idx="35">
                  <c:v>9.9013408363826771E-2</c:v>
                </c:pt>
                <c:pt idx="36">
                  <c:v>4.9787068367863938E-2</c:v>
                </c:pt>
                <c:pt idx="37">
                  <c:v>2.2092877665062599E-2</c:v>
                </c:pt>
                <c:pt idx="38">
                  <c:v>8.6516952031206774E-3</c:v>
                </c:pt>
                <c:pt idx="39">
                  <c:v>2.9899458563130612E-3</c:v>
                </c:pt>
                <c:pt idx="40">
                  <c:v>9.1188196555451754E-4</c:v>
                </c:pt>
                <c:pt idx="41">
                  <c:v>2.4542970150098986E-4</c:v>
                </c:pt>
                <c:pt idx="42">
                  <c:v>5.8294663730869034E-5</c:v>
                </c:pt>
                <c:pt idx="43">
                  <c:v>1.2219225328134221E-5</c:v>
                </c:pt>
                <c:pt idx="44">
                  <c:v>2.2603294069810784E-6</c:v>
                </c:pt>
                <c:pt idx="45">
                  <c:v>3.6898863235737578E-7</c:v>
                </c:pt>
                <c:pt idx="46">
                  <c:v>5.3157852544244494E-8</c:v>
                </c:pt>
                <c:pt idx="47">
                  <c:v>6.758262544305626E-9</c:v>
                </c:pt>
                <c:pt idx="48">
                  <c:v>7.5825604279119748E-10</c:v>
                </c:pt>
                <c:pt idx="49">
                  <c:v>7.5077515209223892E-11</c:v>
                </c:pt>
                <c:pt idx="50">
                  <c:v>6.5602001681538554E-12</c:v>
                </c:pt>
                <c:pt idx="51">
                  <c:v>5.0586831830278618E-13</c:v>
                </c:pt>
                <c:pt idx="52">
                  <c:v>3.4424771084700235E-14</c:v>
                </c:pt>
                <c:pt idx="53">
                  <c:v>2.0673681948636673E-15</c:v>
                </c:pt>
                <c:pt idx="54">
                  <c:v>1.0956650033262551E-16</c:v>
                </c:pt>
                <c:pt idx="55">
                  <c:v>5.1244934129891445E-18</c:v>
                </c:pt>
                <c:pt idx="56">
                  <c:v>2.1151310375911262E-19</c:v>
                </c:pt>
                <c:pt idx="57">
                  <c:v>7.7043642412433092E-21</c:v>
                </c:pt>
                <c:pt idx="58">
                  <c:v>2.4765638272183336E-22</c:v>
                </c:pt>
                <c:pt idx="59">
                  <c:v>7.0254708076528838E-24</c:v>
                </c:pt>
                <c:pt idx="60">
                  <c:v>1.7587922024243488E-25</c:v>
                </c:pt>
                <c:pt idx="61">
                  <c:v>3.8856780966427015E-27</c:v>
                </c:pt>
                <c:pt idx="62">
                  <c:v>7.5758662161697708E-29</c:v>
                </c:pt>
                <c:pt idx="63">
                  <c:v>1.3034997854829885E-30</c:v>
                </c:pt>
                <c:pt idx="64">
                  <c:v>1.9792598779469655E-32</c:v>
                </c:pt>
                <c:pt idx="65">
                  <c:v>2.6522097535795074E-34</c:v>
                </c:pt>
                <c:pt idx="66">
                  <c:v>3.1363614300791627E-36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Sheet1!$O$4</c:f>
              <c:strCache>
                <c:ptCount val="1"/>
                <c:pt idx="0">
                  <c:v>t=3T/4 Model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0.750000000000002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1.7500000000000009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Sheet1!$O$5:$O$75</c:f>
              <c:numCache>
                <c:formatCode>General</c:formatCode>
                <c:ptCount val="71"/>
                <c:pt idx="0">
                  <c:v>2.1151310375911262E-19</c:v>
                </c:pt>
                <c:pt idx="1">
                  <c:v>5.1244934129891445E-18</c:v>
                </c:pt>
                <c:pt idx="2">
                  <c:v>1.0956650033262551E-16</c:v>
                </c:pt>
                <c:pt idx="3">
                  <c:v>2.0673681948636673E-15</c:v>
                </c:pt>
                <c:pt idx="4">
                  <c:v>3.4424771084700235E-14</c:v>
                </c:pt>
                <c:pt idx="5">
                  <c:v>5.0586831830278618E-13</c:v>
                </c:pt>
                <c:pt idx="6">
                  <c:v>6.5602001681538554E-12</c:v>
                </c:pt>
                <c:pt idx="7">
                  <c:v>7.5077515209223892E-11</c:v>
                </c:pt>
                <c:pt idx="8">
                  <c:v>7.5825604279119748E-10</c:v>
                </c:pt>
                <c:pt idx="9">
                  <c:v>6.758262544305626E-9</c:v>
                </c:pt>
                <c:pt idx="10">
                  <c:v>5.3157852544244494E-8</c:v>
                </c:pt>
                <c:pt idx="11">
                  <c:v>3.6898863235737578E-7</c:v>
                </c:pt>
                <c:pt idx="12">
                  <c:v>2.2603294069810784E-6</c:v>
                </c:pt>
                <c:pt idx="13">
                  <c:v>1.2219225328134221E-5</c:v>
                </c:pt>
                <c:pt idx="14">
                  <c:v>5.8294663730869034E-5</c:v>
                </c:pt>
                <c:pt idx="15">
                  <c:v>2.4542970150098986E-4</c:v>
                </c:pt>
                <c:pt idx="16">
                  <c:v>9.1188196555451754E-4</c:v>
                </c:pt>
                <c:pt idx="17">
                  <c:v>2.9899458563130612E-3</c:v>
                </c:pt>
                <c:pt idx="18">
                  <c:v>8.6516952031206774E-3</c:v>
                </c:pt>
                <c:pt idx="19">
                  <c:v>2.2092877665062599E-2</c:v>
                </c:pt>
                <c:pt idx="20">
                  <c:v>4.9787068367863938E-2</c:v>
                </c:pt>
                <c:pt idx="21">
                  <c:v>9.9013408363826771E-2</c:v>
                </c:pt>
                <c:pt idx="22">
                  <c:v>0.17377394345044544</c:v>
                </c:pt>
                <c:pt idx="23">
                  <c:v>0.26914634872918375</c:v>
                </c:pt>
                <c:pt idx="24">
                  <c:v>0.36787944117144422</c:v>
                </c:pt>
                <c:pt idx="25">
                  <c:v>0.44374731008107898</c:v>
                </c:pt>
                <c:pt idx="26">
                  <c:v>0.4723665527410148</c:v>
                </c:pt>
                <c:pt idx="27">
                  <c:v>0.44374731008107898</c:v>
                </c:pt>
                <c:pt idx="28">
                  <c:v>0.36787944117144422</c:v>
                </c:pt>
                <c:pt idx="29">
                  <c:v>0.26914634872918375</c:v>
                </c:pt>
                <c:pt idx="30">
                  <c:v>0.17377394345044544</c:v>
                </c:pt>
                <c:pt idx="31">
                  <c:v>9.9013408363826771E-2</c:v>
                </c:pt>
                <c:pt idx="32">
                  <c:v>4.9787068367863938E-2</c:v>
                </c:pt>
                <c:pt idx="33">
                  <c:v>2.2092877665062599E-2</c:v>
                </c:pt>
                <c:pt idx="34">
                  <c:v>8.6516952031206774E-3</c:v>
                </c:pt>
                <c:pt idx="35">
                  <c:v>2.9899458563130612E-3</c:v>
                </c:pt>
                <c:pt idx="36">
                  <c:v>9.1188196555451754E-4</c:v>
                </c:pt>
                <c:pt idx="37">
                  <c:v>2.4542970150098986E-4</c:v>
                </c:pt>
                <c:pt idx="38">
                  <c:v>5.8294663730869034E-5</c:v>
                </c:pt>
                <c:pt idx="39">
                  <c:v>1.2219225328134221E-5</c:v>
                </c:pt>
                <c:pt idx="40">
                  <c:v>2.2603294069810784E-6</c:v>
                </c:pt>
                <c:pt idx="41">
                  <c:v>3.6898863235737578E-7</c:v>
                </c:pt>
                <c:pt idx="42">
                  <c:v>5.3157852544244494E-8</c:v>
                </c:pt>
                <c:pt idx="43">
                  <c:v>6.758262544305626E-9</c:v>
                </c:pt>
                <c:pt idx="44">
                  <c:v>7.5825604279119748E-10</c:v>
                </c:pt>
                <c:pt idx="45">
                  <c:v>7.5077515209223892E-11</c:v>
                </c:pt>
                <c:pt idx="46">
                  <c:v>6.5602001681538554E-12</c:v>
                </c:pt>
                <c:pt idx="47">
                  <c:v>5.0586831830278618E-13</c:v>
                </c:pt>
                <c:pt idx="48">
                  <c:v>3.4424771084700235E-14</c:v>
                </c:pt>
                <c:pt idx="49">
                  <c:v>2.0673681948636673E-15</c:v>
                </c:pt>
                <c:pt idx="50">
                  <c:v>1.0956650033262551E-16</c:v>
                </c:pt>
                <c:pt idx="51">
                  <c:v>5.1244934129891445E-18</c:v>
                </c:pt>
                <c:pt idx="52">
                  <c:v>2.1151310375911262E-19</c:v>
                </c:pt>
                <c:pt idx="53">
                  <c:v>7.7043642412433092E-21</c:v>
                </c:pt>
                <c:pt idx="54">
                  <c:v>2.4765638272183336E-22</c:v>
                </c:pt>
                <c:pt idx="55">
                  <c:v>7.0254708076528838E-24</c:v>
                </c:pt>
                <c:pt idx="56">
                  <c:v>1.7587922024243488E-25</c:v>
                </c:pt>
                <c:pt idx="57">
                  <c:v>3.8856780966427015E-27</c:v>
                </c:pt>
                <c:pt idx="58">
                  <c:v>7.5758662161697708E-29</c:v>
                </c:pt>
                <c:pt idx="59">
                  <c:v>1.3034997854829885E-30</c:v>
                </c:pt>
                <c:pt idx="60">
                  <c:v>1.9792598779469655E-32</c:v>
                </c:pt>
                <c:pt idx="61">
                  <c:v>2.6522097535795074E-34</c:v>
                </c:pt>
                <c:pt idx="62">
                  <c:v>3.1363614300791627E-36</c:v>
                </c:pt>
                <c:pt idx="63">
                  <c:v>3.2730868608602918E-38</c:v>
                </c:pt>
                <c:pt idx="64">
                  <c:v>3.0144087850654863E-40</c:v>
                </c:pt>
                <c:pt idx="65">
                  <c:v>2.4499654091678241E-42</c:v>
                </c:pt>
                <c:pt idx="66">
                  <c:v>1.7572394647277003E-44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Sheet1!$P$4</c:f>
              <c:strCache>
                <c:ptCount val="1"/>
                <c:pt idx="0">
                  <c:v>t=T</c:v>
                </c:pt>
              </c:strCache>
            </c:strRef>
          </c:tx>
          <c:spPr>
            <a:ln w="34925"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0.750000000000002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1.7500000000000009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Sheet1!$P$5:$P$75</c:f>
              <c:numCache>
                <c:formatCode>General</c:formatCode>
                <c:ptCount val="71"/>
                <c:pt idx="0">
                  <c:v>4.5399929762484922E-5</c:v>
                </c:pt>
                <c:pt idx="1">
                  <c:v>1.9114084371795243E-4</c:v>
                </c:pt>
                <c:pt idx="2">
                  <c:v>7.1017438884255044E-4</c:v>
                </c:pt>
                <c:pt idx="3">
                  <c:v>2.3285721742377159E-3</c:v>
                </c:pt>
                <c:pt idx="4">
                  <c:v>6.7379469990854757E-3</c:v>
                </c:pt>
                <c:pt idx="5">
                  <c:v>1.7205950425851397E-2</c:v>
                </c:pt>
                <c:pt idx="6">
                  <c:v>3.877420783172205E-2</c:v>
                </c:pt>
                <c:pt idx="7">
                  <c:v>7.7111719968316991E-2</c:v>
                </c:pt>
                <c:pt idx="8">
                  <c:v>0.1353352832366127</c:v>
                </c:pt>
                <c:pt idx="9">
                  <c:v>0.20961138715109887</c:v>
                </c:pt>
                <c:pt idx="10">
                  <c:v>0.28650479686019031</c:v>
                </c:pt>
                <c:pt idx="11">
                  <c:v>0.34559075257697425</c:v>
                </c:pt>
                <c:pt idx="12">
                  <c:v>0.36787944117144422</c:v>
                </c:pt>
                <c:pt idx="13">
                  <c:v>0.34559075257697425</c:v>
                </c:pt>
                <c:pt idx="14">
                  <c:v>0.28650479686019031</c:v>
                </c:pt>
                <c:pt idx="15">
                  <c:v>0.20961138715109887</c:v>
                </c:pt>
                <c:pt idx="16">
                  <c:v>0.1353352832366127</c:v>
                </c:pt>
                <c:pt idx="17">
                  <c:v>7.7111719968316991E-2</c:v>
                </c:pt>
                <c:pt idx="18">
                  <c:v>3.877420783172205E-2</c:v>
                </c:pt>
                <c:pt idx="19">
                  <c:v>1.7205950425851397E-2</c:v>
                </c:pt>
                <c:pt idx="20">
                  <c:v>6.7379469990854757E-3</c:v>
                </c:pt>
                <c:pt idx="21">
                  <c:v>2.3285721742377159E-3</c:v>
                </c:pt>
                <c:pt idx="22">
                  <c:v>7.1017438884255044E-4</c:v>
                </c:pt>
                <c:pt idx="23">
                  <c:v>1.9114084371795243E-4</c:v>
                </c:pt>
                <c:pt idx="24">
                  <c:v>4.5399929762484922E-5</c:v>
                </c:pt>
                <c:pt idx="25">
                  <c:v>9.5163422540769182E-6</c:v>
                </c:pt>
                <c:pt idx="26">
                  <c:v>1.7603463121561772E-6</c:v>
                </c:pt>
                <c:pt idx="27">
                  <c:v>2.8736863582437146E-7</c:v>
                </c:pt>
                <c:pt idx="28">
                  <c:v>4.139937718785194E-8</c:v>
                </c:pt>
                <c:pt idx="29">
                  <c:v>5.2633401617073674E-9</c:v>
                </c:pt>
                <c:pt idx="30">
                  <c:v>5.9053039989441169E-10</c:v>
                </c:pt>
                <c:pt idx="31">
                  <c:v>5.8470427635998933E-11</c:v>
                </c:pt>
                <c:pt idx="32">
                  <c:v>5.1090890280633865E-12</c:v>
                </c:pt>
                <c:pt idx="33">
                  <c:v>3.9397064242522219E-13</c:v>
                </c:pt>
                <c:pt idx="34">
                  <c:v>2.6810038677818441E-14</c:v>
                </c:pt>
                <c:pt idx="35">
                  <c:v>1.6100679690567558E-15</c:v>
                </c:pt>
                <c:pt idx="36">
                  <c:v>8.5330476257442002E-17</c:v>
                </c:pt>
                <c:pt idx="37">
                  <c:v>3.9909594828801987E-18</c:v>
                </c:pt>
                <c:pt idx="38">
                  <c:v>1.6472657083745951E-19</c:v>
                </c:pt>
                <c:pt idx="39">
                  <c:v>6.0001649041476149E-21</c:v>
                </c:pt>
                <c:pt idx="40">
                  <c:v>1.9287498479639578E-22</c:v>
                </c:pt>
                <c:pt idx="41">
                  <c:v>5.4714421664453866E-24</c:v>
                </c:pt>
                <c:pt idx="42">
                  <c:v>1.3697487445079675E-25</c:v>
                </c:pt>
                <c:pt idx="43">
                  <c:v>3.0261691444287409E-27</c:v>
                </c:pt>
                <c:pt idx="44">
                  <c:v>5.9000905415972212E-29</c:v>
                </c:pt>
                <c:pt idx="45">
                  <c:v>1.0151666536675602E-30</c:v>
                </c:pt>
                <c:pt idx="46">
                  <c:v>1.5414491428469085E-32</c:v>
                </c:pt>
                <c:pt idx="47">
                  <c:v>2.0655430329573428E-34</c:v>
                </c:pt>
                <c:pt idx="48">
                  <c:v>2.4426007377406122E-36</c:v>
                </c:pt>
                <c:pt idx="49">
                  <c:v>2.5490826102987122E-38</c:v>
                </c:pt>
                <c:pt idx="50">
                  <c:v>2.3476239223063256E-40</c:v>
                </c:pt>
                <c:pt idx="51">
                  <c:v>1.9080349791577647E-42</c:v>
                </c:pt>
                <c:pt idx="52">
                  <c:v>1.3685394711739122E-44</c:v>
                </c:pt>
                <c:pt idx="53">
                  <c:v>8.6624654038126956E-47</c:v>
                </c:pt>
                <c:pt idx="54">
                  <c:v>4.8388135515851196E-49</c:v>
                </c:pt>
                <c:pt idx="55">
                  <c:v>2.3853353983602639E-51</c:v>
                </c:pt>
                <c:pt idx="56">
                  <c:v>1.0377033238158852E-53</c:v>
                </c:pt>
                <c:pt idx="57">
                  <c:v>3.9839158107794796E-56</c:v>
                </c:pt>
                <c:pt idx="58">
                  <c:v>1.3497716009488602E-58</c:v>
                </c:pt>
                <c:pt idx="59">
                  <c:v>4.0357440052261113E-61</c:v>
                </c:pt>
                <c:pt idx="60">
                  <c:v>1.0648786602415738E-63</c:v>
                </c:pt>
                <c:pt idx="61">
                  <c:v>2.4796468171780583E-66</c:v>
                </c:pt>
                <c:pt idx="62">
                  <c:v>5.0955693976290087E-69</c:v>
                </c:pt>
                <c:pt idx="63">
                  <c:v>9.2407836768714468E-72</c:v>
                </c:pt>
                <c:pt idx="64">
                  <c:v>0</c:v>
                </c:pt>
                <c:pt idx="65">
                  <c:v>2.0887215088383302E-77</c:v>
                </c:pt>
                <c:pt idx="66">
                  <c:v>2.6033717701161994E-80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Sheet1!$Q$4</c:f>
              <c:strCache>
                <c:ptCount val="1"/>
                <c:pt idx="0">
                  <c:v>t=T Model</c:v>
                </c:pt>
              </c:strCache>
            </c:strRef>
          </c:tx>
          <c:spPr>
            <a:ln w="9525">
              <a:solidFill>
                <a:schemeClr val="tx1"/>
              </a:solidFill>
              <a:prstDash val="dash"/>
            </a:ln>
          </c:spPr>
          <c:marker>
            <c:symbol val="triangle"/>
            <c:size val="8"/>
            <c:spPr>
              <a:noFill/>
              <a:ln w="15875">
                <a:solidFill>
                  <a:prstClr val="black"/>
                </a:solidFill>
              </a:ln>
            </c:spPr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0.750000000000002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1.7500000000000009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Sheet1!$Q$5:$Q$75</c:f>
              <c:numCache>
                <c:formatCode>General</c:formatCode>
                <c:ptCount val="71"/>
                <c:pt idx="0">
                  <c:v>4.5399929762484922E-5</c:v>
                </c:pt>
                <c:pt idx="1">
                  <c:v>1.9114084371795243E-4</c:v>
                </c:pt>
                <c:pt idx="2">
                  <c:v>7.1017438884255044E-4</c:v>
                </c:pt>
                <c:pt idx="3">
                  <c:v>2.3285721742377159E-3</c:v>
                </c:pt>
                <c:pt idx="4">
                  <c:v>6.7379469990854757E-3</c:v>
                </c:pt>
                <c:pt idx="5">
                  <c:v>1.7205950425851397E-2</c:v>
                </c:pt>
                <c:pt idx="6">
                  <c:v>3.877420783172205E-2</c:v>
                </c:pt>
                <c:pt idx="7">
                  <c:v>7.7111719968316991E-2</c:v>
                </c:pt>
                <c:pt idx="8">
                  <c:v>0.1353352832366127</c:v>
                </c:pt>
                <c:pt idx="9">
                  <c:v>0.20961138715109887</c:v>
                </c:pt>
                <c:pt idx="10">
                  <c:v>0.28650479686019031</c:v>
                </c:pt>
                <c:pt idx="11">
                  <c:v>0.34559075257697425</c:v>
                </c:pt>
                <c:pt idx="12">
                  <c:v>0.36787944117144422</c:v>
                </c:pt>
                <c:pt idx="13">
                  <c:v>0.34559075257697425</c:v>
                </c:pt>
                <c:pt idx="14">
                  <c:v>0.28650479686019031</c:v>
                </c:pt>
                <c:pt idx="15">
                  <c:v>0.20961138715109887</c:v>
                </c:pt>
                <c:pt idx="16">
                  <c:v>0.1353352832366127</c:v>
                </c:pt>
                <c:pt idx="17">
                  <c:v>7.7111719968316991E-2</c:v>
                </c:pt>
                <c:pt idx="18">
                  <c:v>3.877420783172205E-2</c:v>
                </c:pt>
                <c:pt idx="19">
                  <c:v>1.7205950425851397E-2</c:v>
                </c:pt>
                <c:pt idx="20">
                  <c:v>6.7379469990854757E-3</c:v>
                </c:pt>
                <c:pt idx="21">
                  <c:v>2.3285721742377159E-3</c:v>
                </c:pt>
                <c:pt idx="22">
                  <c:v>7.1017438884255044E-4</c:v>
                </c:pt>
                <c:pt idx="23">
                  <c:v>1.9114084371795243E-4</c:v>
                </c:pt>
                <c:pt idx="24">
                  <c:v>4.5399929762484922E-5</c:v>
                </c:pt>
                <c:pt idx="25">
                  <c:v>9.5163422540769182E-6</c:v>
                </c:pt>
                <c:pt idx="26">
                  <c:v>1.7603463121561772E-6</c:v>
                </c:pt>
                <c:pt idx="27">
                  <c:v>2.8736863582437146E-7</c:v>
                </c:pt>
                <c:pt idx="28">
                  <c:v>4.139937718785194E-8</c:v>
                </c:pt>
                <c:pt idx="29">
                  <c:v>5.2633401617073674E-9</c:v>
                </c:pt>
                <c:pt idx="30">
                  <c:v>5.9053039989441169E-10</c:v>
                </c:pt>
                <c:pt idx="31">
                  <c:v>5.8470427635998933E-11</c:v>
                </c:pt>
                <c:pt idx="32">
                  <c:v>5.1090890280633865E-12</c:v>
                </c:pt>
                <c:pt idx="33">
                  <c:v>3.9397064242522219E-13</c:v>
                </c:pt>
                <c:pt idx="34">
                  <c:v>2.6810038677818441E-14</c:v>
                </c:pt>
                <c:pt idx="35">
                  <c:v>1.6100679690567558E-15</c:v>
                </c:pt>
                <c:pt idx="36">
                  <c:v>8.5330476257442002E-17</c:v>
                </c:pt>
                <c:pt idx="37">
                  <c:v>3.9909594828801987E-18</c:v>
                </c:pt>
                <c:pt idx="38">
                  <c:v>1.6472657083745951E-19</c:v>
                </c:pt>
                <c:pt idx="39">
                  <c:v>6.0001649041476149E-21</c:v>
                </c:pt>
                <c:pt idx="40">
                  <c:v>1.9287498479639578E-22</c:v>
                </c:pt>
                <c:pt idx="41">
                  <c:v>5.4714421664453866E-24</c:v>
                </c:pt>
                <c:pt idx="42">
                  <c:v>1.3697487445079675E-25</c:v>
                </c:pt>
                <c:pt idx="43">
                  <c:v>3.0261691444287409E-27</c:v>
                </c:pt>
                <c:pt idx="44">
                  <c:v>5.9000905415972212E-29</c:v>
                </c:pt>
                <c:pt idx="45">
                  <c:v>1.0151666536675602E-30</c:v>
                </c:pt>
                <c:pt idx="46">
                  <c:v>1.5414491428469085E-32</c:v>
                </c:pt>
                <c:pt idx="47">
                  <c:v>2.0655430329573428E-34</c:v>
                </c:pt>
                <c:pt idx="48">
                  <c:v>2.4426007377406122E-36</c:v>
                </c:pt>
                <c:pt idx="49">
                  <c:v>2.5490826102987122E-38</c:v>
                </c:pt>
                <c:pt idx="50">
                  <c:v>2.3476239223063256E-40</c:v>
                </c:pt>
                <c:pt idx="51">
                  <c:v>1.9080349791577647E-42</c:v>
                </c:pt>
                <c:pt idx="52">
                  <c:v>1.3685394711739122E-44</c:v>
                </c:pt>
                <c:pt idx="53">
                  <c:v>8.6624654038126956E-47</c:v>
                </c:pt>
                <c:pt idx="54">
                  <c:v>4.8388135515851196E-49</c:v>
                </c:pt>
                <c:pt idx="55">
                  <c:v>2.3853353983602639E-51</c:v>
                </c:pt>
                <c:pt idx="56">
                  <c:v>1.0377033238158852E-53</c:v>
                </c:pt>
                <c:pt idx="57">
                  <c:v>3.9839158107794796E-56</c:v>
                </c:pt>
                <c:pt idx="58">
                  <c:v>1.3497716009488602E-58</c:v>
                </c:pt>
                <c:pt idx="59">
                  <c:v>4.0357440052261113E-61</c:v>
                </c:pt>
                <c:pt idx="60">
                  <c:v>1.0648786602415738E-63</c:v>
                </c:pt>
                <c:pt idx="61">
                  <c:v>2.4796468171780583E-66</c:v>
                </c:pt>
                <c:pt idx="62">
                  <c:v>5.0955693976290087E-69</c:v>
                </c:pt>
                <c:pt idx="63">
                  <c:v>9.2407836768714468E-72</c:v>
                </c:pt>
                <c:pt idx="64">
                  <c:v>1.478897505643319E-74</c:v>
                </c:pt>
                <c:pt idx="65">
                  <c:v>2.0887215088383302E-77</c:v>
                </c:pt>
                <c:pt idx="66">
                  <c:v>2.6033717701161994E-80</c:v>
                </c:pt>
              </c:numCache>
            </c:numRef>
          </c:yVal>
          <c:smooth val="1"/>
        </c:ser>
        <c:axId val="56904704"/>
        <c:axId val="56948224"/>
      </c:scatterChart>
      <c:valAx>
        <c:axId val="56904704"/>
        <c:scaling>
          <c:orientation val="minMax"/>
          <c:max val="16.5"/>
          <c:min val="0"/>
        </c:scaling>
        <c:delete val="1"/>
        <c:axPos val="b"/>
        <c:title>
          <c:tx>
            <c:rich>
              <a:bodyPr/>
              <a:lstStyle/>
              <a:p>
                <a:pPr>
                  <a:defRPr lang="en-US"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Channel Length (0  to  L)</a:t>
                </a:r>
              </a:p>
            </c:rich>
          </c:tx>
          <c:layout>
            <c:manualLayout>
              <c:xMode val="edge"/>
              <c:yMode val="edge"/>
              <c:x val="0.34973495173107055"/>
              <c:y val="0.90626359165773063"/>
            </c:manualLayout>
          </c:layout>
        </c:title>
        <c:numFmt formatCode="General" sourceLinked="1"/>
        <c:majorTickMark val="in"/>
        <c:tickLblPos val="none"/>
        <c:crossAx val="56948224"/>
        <c:crosses val="autoZero"/>
        <c:crossBetween val="midCat"/>
      </c:valAx>
      <c:valAx>
        <c:axId val="56948224"/>
        <c:scaling>
          <c:orientation val="minMax"/>
          <c:max val="1.1000000000000001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Concentration (Vol/Vol)</a:t>
                </a:r>
              </a:p>
            </c:rich>
          </c:tx>
          <c:layout/>
        </c:title>
        <c:numFmt formatCode="#,##0.0" sourceLinked="0"/>
        <c:majorTickMark val="in"/>
        <c:minorTickMark val="in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400" b="0"/>
            </a:pPr>
            <a:endParaRPr lang="en-US"/>
          </a:p>
        </c:txPr>
        <c:crossAx val="5690470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9720024710834769"/>
          <c:y val="5.7482644648924532E-2"/>
          <c:w val="0.20073009284432514"/>
          <c:h val="0.64482150992430265"/>
        </c:manualLayout>
      </c:layout>
      <c:spPr>
        <a:solidFill>
          <a:srgbClr val="FFFFFF"/>
        </a:solidFill>
        <a:ln>
          <a:solidFill>
            <a:prstClr val="black"/>
          </a:solidFill>
        </a:ln>
      </c:spPr>
      <c:txPr>
        <a:bodyPr/>
        <a:lstStyle/>
        <a:p>
          <a:pPr>
            <a:defRPr sz="1400" b="0"/>
          </a:pPr>
          <a:endParaRPr lang="en-US"/>
        </a:p>
      </c:txPr>
    </c:legend>
    <c:plotVisOnly val="1"/>
  </c:chart>
  <c:spPr>
    <a:solidFill>
      <a:srgbClr val="FFFFFF"/>
    </a:solidFill>
  </c:sp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164979888857674"/>
          <c:y val="9.1392398095636193E-2"/>
          <c:w val="0.76349735163321664"/>
          <c:h val="0.74797850422882906"/>
        </c:manualLayout>
      </c:layout>
      <c:scatterChart>
        <c:scatterStyle val="smoothMarker"/>
        <c:ser>
          <c:idx val="0"/>
          <c:order val="0"/>
          <c:tx>
            <c:strRef>
              <c:f>'[Output_data_figures.xlsx]Tidal Sin Decay BC Zero '!$Q$1</c:f>
              <c:strCache>
                <c:ptCount val="1"/>
                <c:pt idx="0">
                  <c:v>C(t=0)</c:v>
                </c:pt>
              </c:strCache>
            </c:strRef>
          </c:tx>
          <c:spPr>
            <a:ln w="9525">
              <a:solidFill>
                <a:schemeClr val="tx1"/>
              </a:solidFill>
              <a:prstDash val="sysDot"/>
            </a:ln>
          </c:spPr>
          <c:marker>
            <c:symbol val="diamond"/>
            <c:size val="4"/>
            <c:spPr>
              <a:solidFill>
                <a:schemeClr val="tx1"/>
              </a:solidFill>
            </c:spPr>
          </c:marker>
          <c:xVal>
            <c:numRef>
              <c:f>'[Output_data_figures.xlsx]Tidal Sin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'!$Q$2:$Q$129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2.4045157529272239E-3</c:v>
                </c:pt>
                <c:pt idx="27">
                  <c:v>0.13075341282937344</c:v>
                </c:pt>
                <c:pt idx="28">
                  <c:v>0.53535151821081794</c:v>
                </c:pt>
                <c:pt idx="29">
                  <c:v>1.0965649156929598</c:v>
                </c:pt>
                <c:pt idx="30">
                  <c:v>1.6252299767893299</c:v>
                </c:pt>
                <c:pt idx="31">
                  <c:v>1.9431538485575801</c:v>
                </c:pt>
                <c:pt idx="32">
                  <c:v>1.94317648196715</c:v>
                </c:pt>
                <c:pt idx="33">
                  <c:v>1.6252902211470899</c:v>
                </c:pt>
                <c:pt idx="34">
                  <c:v>1.0966424055887465</c:v>
                </c:pt>
                <c:pt idx="35">
                  <c:v>0.53542009659923995</c:v>
                </c:pt>
                <c:pt idx="36">
                  <c:v>0.13079000345140288</c:v>
                </c:pt>
                <c:pt idx="37">
                  <c:v>2.4059188736031E-3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'[Output_data_figures.xlsx]Tidal Sin Decay BC Zero '!$R$1</c:f>
              <c:strCache>
                <c:ptCount val="1"/>
                <c:pt idx="0">
                  <c:v>C(t=T/4)</c:v>
                </c:pt>
              </c:strCache>
            </c:strRef>
          </c:tx>
          <c:spPr>
            <a:ln w="19050"/>
          </c:spPr>
          <c:marker>
            <c:symbol val="none"/>
          </c:marker>
          <c:xVal>
            <c:numRef>
              <c:f>'[Output_data_figures.xlsx]Tidal Sin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'!$R$2:$R$129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2.6400000000000524E-14</c:v>
                </c:pt>
                <c:pt idx="19">
                  <c:v>-2.9001000000000482E-12</c:v>
                </c:pt>
                <c:pt idx="20">
                  <c:v>3.6985700000000574E-11</c:v>
                </c:pt>
                <c:pt idx="21">
                  <c:v>5.1738118000000473E-9</c:v>
                </c:pt>
                <c:pt idx="22">
                  <c:v>-2.535442992E-7</c:v>
                </c:pt>
                <c:pt idx="23">
                  <c:v>5.0423976308000407E-6</c:v>
                </c:pt>
                <c:pt idx="24">
                  <c:v>-4.7878057445900296E-5</c:v>
                </c:pt>
                <c:pt idx="25">
                  <c:v>1.4934513242320082E-4</c:v>
                </c:pt>
                <c:pt idx="26">
                  <c:v>7.5084490507070412E-4</c:v>
                </c:pt>
                <c:pt idx="27">
                  <c:v>-4.1505683991296134E-3</c:v>
                </c:pt>
                <c:pt idx="28">
                  <c:v>-1.375693949461306E-2</c:v>
                </c:pt>
                <c:pt idx="29">
                  <c:v>3.0136700514141801E-2</c:v>
                </c:pt>
                <c:pt idx="30">
                  <c:v>0.23629543845304302</c:v>
                </c:pt>
                <c:pt idx="31">
                  <c:v>0.64156119568626557</c:v>
                </c:pt>
                <c:pt idx="32">
                  <c:v>1.1324476052666301</c:v>
                </c:pt>
                <c:pt idx="33">
                  <c:v>1.5175757926992843</c:v>
                </c:pt>
                <c:pt idx="34">
                  <c:v>1.64366708217684</c:v>
                </c:pt>
                <c:pt idx="35">
                  <c:v>1.4611960423447925</c:v>
                </c:pt>
                <c:pt idx="36">
                  <c:v>1.0385178066777765</c:v>
                </c:pt>
                <c:pt idx="37">
                  <c:v>0.54259892365468565</c:v>
                </c:pt>
                <c:pt idx="38">
                  <c:v>0.16866845396892799</c:v>
                </c:pt>
                <c:pt idx="39">
                  <c:v>5.5660941449522114E-3</c:v>
                </c:pt>
                <c:pt idx="40">
                  <c:v>-1.6042854292895824E-2</c:v>
                </c:pt>
                <c:pt idx="41">
                  <c:v>-3.7894772993911198E-3</c:v>
                </c:pt>
                <c:pt idx="42">
                  <c:v>6.0412604489360464E-4</c:v>
                </c:pt>
                <c:pt idx="43">
                  <c:v>2.3864916940110001E-4</c:v>
                </c:pt>
                <c:pt idx="44">
                  <c:v>-2.0107260197000016E-5</c:v>
                </c:pt>
                <c:pt idx="45">
                  <c:v>-7.2602075903000599E-6</c:v>
                </c:pt>
                <c:pt idx="46">
                  <c:v>7.2626625650000718E-7</c:v>
                </c:pt>
                <c:pt idx="47">
                  <c:v>9.2300357400000481E-8</c:v>
                </c:pt>
                <c:pt idx="48">
                  <c:v>-1.429151620000012E-8</c:v>
                </c:pt>
                <c:pt idx="49">
                  <c:v>4.0610200000000603E-11</c:v>
                </c:pt>
                <c:pt idx="50">
                  <c:v>7.5914200000001106E-11</c:v>
                </c:pt>
                <c:pt idx="51">
                  <c:v>-3.7615000000000671E-12</c:v>
                </c:pt>
                <c:pt idx="52">
                  <c:v>2.240000000000049E-14</c:v>
                </c:pt>
                <c:pt idx="53">
                  <c:v>1.3000000000000266E-15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'[Output_data_figures.xlsx]Tidal Sin Decay BC Zero '!$S$1</c:f>
              <c:strCache>
                <c:ptCount val="1"/>
                <c:pt idx="0">
                  <c:v>C(t=T/2)</c:v>
                </c:pt>
              </c:strCache>
            </c:strRef>
          </c:tx>
          <c:spPr>
            <a:ln w="2222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'[Output_data_figures.xlsx]Tidal Sin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'!$S$2:$S$129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1.7000000000000326E-15</c:v>
                </c:pt>
                <c:pt idx="16">
                  <c:v>-9.7300000000001413E-14</c:v>
                </c:pt>
                <c:pt idx="17">
                  <c:v>3.1589000000000507E-12</c:v>
                </c:pt>
                <c:pt idx="18">
                  <c:v>-6.8857400000000989E-11</c:v>
                </c:pt>
                <c:pt idx="19">
                  <c:v>1.0571314000000088E-9</c:v>
                </c:pt>
                <c:pt idx="20">
                  <c:v>-1.1401740000000139E-8</c:v>
                </c:pt>
                <c:pt idx="21">
                  <c:v>8.1588115800000208E-8</c:v>
                </c:pt>
                <c:pt idx="22">
                  <c:v>-3.1003109080000405E-7</c:v>
                </c:pt>
                <c:pt idx="23">
                  <c:v>-2.6715623420000265E-7</c:v>
                </c:pt>
                <c:pt idx="24">
                  <c:v>8.6572188084000608E-6</c:v>
                </c:pt>
                <c:pt idx="25">
                  <c:v>-2.4951855959100052E-5</c:v>
                </c:pt>
                <c:pt idx="26">
                  <c:v>-9.2647216193800068E-5</c:v>
                </c:pt>
                <c:pt idx="27">
                  <c:v>4.9078950266909997E-4</c:v>
                </c:pt>
                <c:pt idx="28">
                  <c:v>1.0521662591435001E-3</c:v>
                </c:pt>
                <c:pt idx="29">
                  <c:v>-5.0226358408393965E-3</c:v>
                </c:pt>
                <c:pt idx="30">
                  <c:v>-1.7203780527002402E-2</c:v>
                </c:pt>
                <c:pt idx="31">
                  <c:v>9.1310479806732004E-3</c:v>
                </c:pt>
                <c:pt idx="32">
                  <c:v>0.16190977943413401</c:v>
                </c:pt>
                <c:pt idx="33">
                  <c:v>0.48805050408835232</c:v>
                </c:pt>
                <c:pt idx="34">
                  <c:v>0.91084959695882284</c:v>
                </c:pt>
                <c:pt idx="35">
                  <c:v>1.2576819201755001</c:v>
                </c:pt>
                <c:pt idx="36">
                  <c:v>1.3697926154032498</c:v>
                </c:pt>
                <c:pt idx="37">
                  <c:v>1.1926715639060292</c:v>
                </c:pt>
                <c:pt idx="38">
                  <c:v>0.80475342788787962</c:v>
                </c:pt>
                <c:pt idx="39">
                  <c:v>0.38264289647975663</c:v>
                </c:pt>
                <c:pt idx="40">
                  <c:v>9.4295671127519548E-2</c:v>
                </c:pt>
                <c:pt idx="41">
                  <c:v>-1.5185390821695899E-2</c:v>
                </c:pt>
                <c:pt idx="42">
                  <c:v>-1.9666185434740989E-2</c:v>
                </c:pt>
                <c:pt idx="43">
                  <c:v>-4.2051585028422024E-3</c:v>
                </c:pt>
                <c:pt idx="44">
                  <c:v>1.0467736593659999E-3</c:v>
                </c:pt>
                <c:pt idx="45">
                  <c:v>5.3154549736370005E-4</c:v>
                </c:pt>
                <c:pt idx="46">
                  <c:v>-1.4695395127800005E-5</c:v>
                </c:pt>
                <c:pt idx="47">
                  <c:v>-3.282320183330025E-5</c:v>
                </c:pt>
                <c:pt idx="48">
                  <c:v>-6.2060465000000611E-7</c:v>
                </c:pt>
                <c:pt idx="49">
                  <c:v>1.3446661548000129E-6</c:v>
                </c:pt>
                <c:pt idx="50">
                  <c:v>1.7599600000000153E-8</c:v>
                </c:pt>
                <c:pt idx="51">
                  <c:v>-3.8007302300000443E-8</c:v>
                </c:pt>
                <c:pt idx="52">
                  <c:v>6.4719220000001075E-10</c:v>
                </c:pt>
                <c:pt idx="53">
                  <c:v>6.8191850000000682E-10</c:v>
                </c:pt>
                <c:pt idx="54">
                  <c:v>-3.6731600000000567E-11</c:v>
                </c:pt>
                <c:pt idx="55">
                  <c:v>-6.4571000000000913E-12</c:v>
                </c:pt>
                <c:pt idx="56">
                  <c:v>6.1330000000001032E-13</c:v>
                </c:pt>
                <c:pt idx="57">
                  <c:v>1.9200000000000375E-14</c:v>
                </c:pt>
                <c:pt idx="58">
                  <c:v>-3.9000000000000768E-15</c:v>
                </c:pt>
                <c:pt idx="59">
                  <c:v>1.0000000000000215E-16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'[Output_data_figures.xlsx]Tidal Sin Decay BC Zero '!$T$1</c:f>
              <c:strCache>
                <c:ptCount val="1"/>
                <c:pt idx="0">
                  <c:v>C(t=3T/4)</c:v>
                </c:pt>
              </c:strCache>
            </c:strRef>
          </c:tx>
          <c:spPr>
            <a:ln w="3175">
              <a:solidFill>
                <a:sysClr val="windowText" lastClr="000000"/>
              </a:solidFill>
            </a:ln>
          </c:spPr>
          <c:marker>
            <c:symbol val="star"/>
            <c:size val="6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'[Output_data_figures.xlsx]Tidal Sin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'!$T$2:$T$129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1.0000000000000215E-16</c:v>
                </c:pt>
                <c:pt idx="6">
                  <c:v>-6.0000000000001271E-16</c:v>
                </c:pt>
                <c:pt idx="7">
                  <c:v>5.2000000000001042E-15</c:v>
                </c:pt>
                <c:pt idx="8">
                  <c:v>-2.0000000000000375E-14</c:v>
                </c:pt>
                <c:pt idx="9">
                  <c:v>-1.0610000000000171E-13</c:v>
                </c:pt>
                <c:pt idx="10">
                  <c:v>2.1585000000000365E-12</c:v>
                </c:pt>
                <c:pt idx="11">
                  <c:v>-1.3539900000000153E-11</c:v>
                </c:pt>
                <c:pt idx="12">
                  <c:v>1.6019700000000208E-11</c:v>
                </c:pt>
                <c:pt idx="13">
                  <c:v>3.1618790000000406E-10</c:v>
                </c:pt>
                <c:pt idx="14">
                  <c:v>-1.7965412000000178E-9</c:v>
                </c:pt>
                <c:pt idx="15">
                  <c:v>-1.0245473000000131E-9</c:v>
                </c:pt>
                <c:pt idx="16">
                  <c:v>3.9052328800000367E-8</c:v>
                </c:pt>
                <c:pt idx="17">
                  <c:v>-5.6950793100000493E-8</c:v>
                </c:pt>
                <c:pt idx="18">
                  <c:v>-5.5735818369999997E-7</c:v>
                </c:pt>
                <c:pt idx="19">
                  <c:v>1.2377038811000064E-6</c:v>
                </c:pt>
                <c:pt idx="20">
                  <c:v>7.0291456425000446E-6</c:v>
                </c:pt>
                <c:pt idx="21">
                  <c:v>-1.2997931818900067E-5</c:v>
                </c:pt>
                <c:pt idx="22">
                  <c:v>-8.3952110999900554E-5</c:v>
                </c:pt>
                <c:pt idx="23">
                  <c:v>3.8810401591700042E-5</c:v>
                </c:pt>
                <c:pt idx="24">
                  <c:v>7.9471012862500324E-4</c:v>
                </c:pt>
                <c:pt idx="25">
                  <c:v>1.0572318760014999E-3</c:v>
                </c:pt>
                <c:pt idx="26">
                  <c:v>-3.6446252950935011E-3</c:v>
                </c:pt>
                <c:pt idx="27">
                  <c:v>-1.5380683993529201E-2</c:v>
                </c:pt>
                <c:pt idx="28">
                  <c:v>-1.7442144631574001E-2</c:v>
                </c:pt>
                <c:pt idx="29">
                  <c:v>3.5513471649189603E-2</c:v>
                </c:pt>
                <c:pt idx="30">
                  <c:v>0.19509801540959601</c:v>
                </c:pt>
                <c:pt idx="31">
                  <c:v>0.46989977150227263</c:v>
                </c:pt>
                <c:pt idx="32">
                  <c:v>0.79443851493444051</c:v>
                </c:pt>
                <c:pt idx="33">
                  <c:v>1.0523715625260401</c:v>
                </c:pt>
                <c:pt idx="34">
                  <c:v>1.1386184005843401</c:v>
                </c:pt>
                <c:pt idx="35">
                  <c:v>1.0156076705094343</c:v>
                </c:pt>
                <c:pt idx="36">
                  <c:v>0.73325780241105165</c:v>
                </c:pt>
                <c:pt idx="37">
                  <c:v>0.40473282632671093</c:v>
                </c:pt>
                <c:pt idx="38">
                  <c:v>0.14572909722606467</c:v>
                </c:pt>
                <c:pt idx="39">
                  <c:v>1.1042522965113962E-2</c:v>
                </c:pt>
                <c:pt idx="40">
                  <c:v>-2.2148632018509612E-2</c:v>
                </c:pt>
                <c:pt idx="41">
                  <c:v>-1.2426908383117365E-2</c:v>
                </c:pt>
                <c:pt idx="42">
                  <c:v>-1.4105775383889076E-3</c:v>
                </c:pt>
                <c:pt idx="43">
                  <c:v>1.2212095052188021E-3</c:v>
                </c:pt>
                <c:pt idx="44">
                  <c:v>4.5229270595679945E-4</c:v>
                </c:pt>
                <c:pt idx="45">
                  <c:v>-4.0631238730099997E-5</c:v>
                </c:pt>
                <c:pt idx="46">
                  <c:v>-4.3623998126099999E-5</c:v>
                </c:pt>
                <c:pt idx="47">
                  <c:v>-8.466385764000069E-7</c:v>
                </c:pt>
                <c:pt idx="48">
                  <c:v>2.6156568491000052E-6</c:v>
                </c:pt>
                <c:pt idx="49">
                  <c:v>1.082731878000009E-7</c:v>
                </c:pt>
                <c:pt idx="50">
                  <c:v>-1.1108842820000021E-7</c:v>
                </c:pt>
                <c:pt idx="51">
                  <c:v>-2.2626630000000251E-9</c:v>
                </c:pt>
                <c:pt idx="52">
                  <c:v>3.2590807000000448E-9</c:v>
                </c:pt>
                <c:pt idx="53">
                  <c:v>-6.2734500000001007E-11</c:v>
                </c:pt>
                <c:pt idx="54">
                  <c:v>-5.8233200000000828E-11</c:v>
                </c:pt>
                <c:pt idx="55">
                  <c:v>3.5061000000000539E-12</c:v>
                </c:pt>
                <c:pt idx="56">
                  <c:v>5.0470000000000784E-13</c:v>
                </c:pt>
                <c:pt idx="57">
                  <c:v>-5.2500000000000982E-14</c:v>
                </c:pt>
                <c:pt idx="58">
                  <c:v>-1.00000000000002E-15</c:v>
                </c:pt>
                <c:pt idx="59">
                  <c:v>3.000000000000063E-16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'[Output_data_figures.xlsx]Tidal Sin Decay BC Zero '!$U$1</c:f>
              <c:strCache>
                <c:ptCount val="1"/>
                <c:pt idx="0">
                  <c:v>C(t=T)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triangle"/>
            <c:size val="5"/>
          </c:marker>
          <c:xVal>
            <c:numRef>
              <c:f>'[Output_data_figures.xlsx]Tidal Sin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'!$U$2:$U$129</c:f>
              <c:numCache>
                <c:formatCode>General</c:formatCode>
                <c:ptCount val="128"/>
                <c:pt idx="0">
                  <c:v>-2.1000000000000432E-15</c:v>
                </c:pt>
                <c:pt idx="1">
                  <c:v>1.7800000000000341E-14</c:v>
                </c:pt>
                <c:pt idx="2">
                  <c:v>-3.5100000000000596E-14</c:v>
                </c:pt>
                <c:pt idx="3">
                  <c:v>-3.1980000000000536E-13</c:v>
                </c:pt>
                <c:pt idx="4">
                  <c:v>2.1174000000000338E-12</c:v>
                </c:pt>
                <c:pt idx="5">
                  <c:v>9.3500000000001987E-14</c:v>
                </c:pt>
                <c:pt idx="6">
                  <c:v>-4.2471900000000576E-11</c:v>
                </c:pt>
                <c:pt idx="7">
                  <c:v>8.9543800000001271E-11</c:v>
                </c:pt>
                <c:pt idx="8">
                  <c:v>5.5546060000000646E-10</c:v>
                </c:pt>
                <c:pt idx="9">
                  <c:v>-2.0359510000000216E-9</c:v>
                </c:pt>
                <c:pt idx="10">
                  <c:v>-6.1061934000000801E-9</c:v>
                </c:pt>
                <c:pt idx="11">
                  <c:v>2.8850653700000207E-8</c:v>
                </c:pt>
                <c:pt idx="12">
                  <c:v>6.9716861800001072E-8</c:v>
                </c:pt>
                <c:pt idx="13">
                  <c:v>-3.0116840830000185E-7</c:v>
                </c:pt>
                <c:pt idx="14">
                  <c:v>-8.6198572440000819E-7</c:v>
                </c:pt>
                <c:pt idx="15">
                  <c:v>2.1630816461000323E-6</c:v>
                </c:pt>
                <c:pt idx="16">
                  <c:v>9.7566832834000983E-6</c:v>
                </c:pt>
                <c:pt idx="17">
                  <c:v>-5.2508285966000387E-6</c:v>
                </c:pt>
                <c:pt idx="18">
                  <c:v>-8.1308403856400065E-5</c:v>
                </c:pt>
                <c:pt idx="19">
                  <c:v>-9.9432844276200647E-5</c:v>
                </c:pt>
                <c:pt idx="20">
                  <c:v>3.4501624484590182E-4</c:v>
                </c:pt>
                <c:pt idx="21">
                  <c:v>1.3060171348117217E-3</c:v>
                </c:pt>
                <c:pt idx="22">
                  <c:v>9.2523831166440727E-4</c:v>
                </c:pt>
                <c:pt idx="23">
                  <c:v>-4.6879662229673E-3</c:v>
                </c:pt>
                <c:pt idx="24">
                  <c:v>-1.62402219760397E-2</c:v>
                </c:pt>
                <c:pt idx="25">
                  <c:v>-2.1401642182972434E-2</c:v>
                </c:pt>
                <c:pt idx="26">
                  <c:v>9.9150570239190643E-3</c:v>
                </c:pt>
                <c:pt idx="27">
                  <c:v>0.11355673415021322</c:v>
                </c:pt>
                <c:pt idx="28">
                  <c:v>0.30424004520541398</c:v>
                </c:pt>
                <c:pt idx="29">
                  <c:v>0.5531750886228759</c:v>
                </c:pt>
                <c:pt idx="30">
                  <c:v>0.79078583743595565</c:v>
                </c:pt>
                <c:pt idx="31">
                  <c:v>0.93632607124188805</c:v>
                </c:pt>
                <c:pt idx="32">
                  <c:v>0.93640006877420356</c:v>
                </c:pt>
                <c:pt idx="33">
                  <c:v>0.79061428148773549</c:v>
                </c:pt>
                <c:pt idx="34">
                  <c:v>0.55201862395646251</c:v>
                </c:pt>
                <c:pt idx="35">
                  <c:v>0.30202269843657098</c:v>
                </c:pt>
                <c:pt idx="36">
                  <c:v>0.11142168375233202</c:v>
                </c:pt>
                <c:pt idx="37">
                  <c:v>9.3670366646453132E-3</c:v>
                </c:pt>
                <c:pt idx="38">
                  <c:v>-2.00754939026416E-2</c:v>
                </c:pt>
                <c:pt idx="39">
                  <c:v>-1.4312703499953301E-2</c:v>
                </c:pt>
                <c:pt idx="40">
                  <c:v>-3.5863289238987997E-3</c:v>
                </c:pt>
                <c:pt idx="41">
                  <c:v>9.5337679009650225E-4</c:v>
                </c:pt>
                <c:pt idx="42">
                  <c:v>9.4757489995041082E-4</c:v>
                </c:pt>
                <c:pt idx="43">
                  <c:v>1.6242663358500097E-4</c:v>
                </c:pt>
                <c:pt idx="44">
                  <c:v>-8.0667433238100267E-5</c:v>
                </c:pt>
                <c:pt idx="45">
                  <c:v>-3.4985565803500201E-5</c:v>
                </c:pt>
                <c:pt idx="46">
                  <c:v>2.6457148367000282E-6</c:v>
                </c:pt>
                <c:pt idx="47">
                  <c:v>3.3379250869000246E-6</c:v>
                </c:pt>
                <c:pt idx="48">
                  <c:v>5.2305625300000622E-8</c:v>
                </c:pt>
                <c:pt idx="49">
                  <c:v>-2.1049119570000332E-7</c:v>
                </c:pt>
                <c:pt idx="50">
                  <c:v>-6.409104800000067E-9</c:v>
                </c:pt>
                <c:pt idx="51">
                  <c:v>9.4559111000001111E-9</c:v>
                </c:pt>
                <c:pt idx="52">
                  <c:v>4.4159400000000603E-11</c:v>
                </c:pt>
                <c:pt idx="53">
                  <c:v>-2.8496960000000334E-10</c:v>
                </c:pt>
                <c:pt idx="54">
                  <c:v>1.0491300000000134E-11</c:v>
                </c:pt>
                <c:pt idx="55">
                  <c:v>4.9073000000000859E-12</c:v>
                </c:pt>
                <c:pt idx="56">
                  <c:v>-3.8450000000000619E-13</c:v>
                </c:pt>
                <c:pt idx="57">
                  <c:v>-3.5800000000000697E-14</c:v>
                </c:pt>
                <c:pt idx="58">
                  <c:v>4.6000000000000826E-15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5"/>
          <c:order val="5"/>
          <c:tx>
            <c:v>Exact</c:v>
          </c:tx>
          <c:spPr>
            <a:ln w="12700">
              <a:solidFill>
                <a:srgbClr val="FFC000"/>
              </a:solidFill>
            </a:ln>
          </c:spPr>
          <c:xVal>
            <c:numRef>
              <c:f>'[Output_data_figures.xlsx]Tidal Sin Decay BC Zero '!$P$2:$P$65</c:f>
              <c:numCache>
                <c:formatCode>General</c:formatCode>
                <c:ptCount val="64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'!$V$2:$V$65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1.2022579088764118E-3</c:v>
                </c:pt>
                <c:pt idx="27">
                  <c:v>6.5376708177239298E-2</c:v>
                </c:pt>
                <c:pt idx="28">
                  <c:v>0.26767576632193302</c:v>
                </c:pt>
                <c:pt idx="29">
                  <c:v>0.54828247262815155</c:v>
                </c:pt>
                <c:pt idx="30">
                  <c:v>0.81261501030272565</c:v>
                </c:pt>
                <c:pt idx="31">
                  <c:v>0.97157695047245096</c:v>
                </c:pt>
                <c:pt idx="32">
                  <c:v>0.97158826717754299</c:v>
                </c:pt>
                <c:pt idx="33">
                  <c:v>0.81264513248242065</c:v>
                </c:pt>
                <c:pt idx="34">
                  <c:v>0.54832121757708785</c:v>
                </c:pt>
                <c:pt idx="35">
                  <c:v>0.267710055517068</c:v>
                </c:pt>
                <c:pt idx="36">
                  <c:v>6.5395003488746994E-2</c:v>
                </c:pt>
                <c:pt idx="37">
                  <c:v>1.2029594692333076E-3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axId val="84109952"/>
        <c:axId val="84058880"/>
      </c:scatterChart>
      <c:valAx>
        <c:axId val="84109952"/>
        <c:scaling>
          <c:orientation val="minMax"/>
          <c:max val="70000"/>
          <c:min val="40000"/>
        </c:scaling>
        <c:axPos val="b"/>
        <c:title>
          <c:tx>
            <c:rich>
              <a:bodyPr/>
              <a:lstStyle/>
              <a:p>
                <a:pPr algn="ctr" rtl="0">
                  <a:defRPr lang="en-US"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u="none" strike="noStrike" kern="1200" baseline="0" dirty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Channel Length (m)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#,##0" sourceLinked="0"/>
        <c:majorTickMark val="in"/>
        <c:tickLblPos val="nextTo"/>
        <c:spPr>
          <a:ln w="12700"/>
        </c:spPr>
        <c:txPr>
          <a:bodyPr rot="0" vert="horz"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84058880"/>
        <c:crosses val="autoZero"/>
        <c:crossBetween val="midCat"/>
        <c:majorUnit val="5000"/>
      </c:valAx>
      <c:valAx>
        <c:axId val="84058880"/>
        <c:scaling>
          <c:orientation val="minMax"/>
          <c:max val="2.2000000000000002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 sz="2000" b="0"/>
                </a:pPr>
                <a:r>
                  <a:rPr lang="en-US" sz="2000" b="0"/>
                  <a:t>Concentration (V/V)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#,##0.0" sourceLinked="0"/>
        <c:majorTickMark val="in"/>
        <c:tickLblPos val="nextTo"/>
        <c:spPr>
          <a:ln w="12700"/>
        </c:spPr>
        <c:txPr>
          <a:bodyPr/>
          <a:lstStyle/>
          <a:p>
            <a:pPr>
              <a:defRPr sz="1800" b="1"/>
            </a:pPr>
            <a:endParaRPr lang="en-US"/>
          </a:p>
        </c:txPr>
        <c:crossAx val="84109952"/>
        <c:crosses val="autoZero"/>
        <c:crossBetween val="midCat"/>
        <c:majorUnit val="0.4"/>
      </c:valAx>
    </c:plotArea>
    <c:legend>
      <c:legendPos val="r"/>
      <c:layout>
        <c:manualLayout>
          <c:xMode val="edge"/>
          <c:yMode val="edge"/>
          <c:x val="0.73416112211266349"/>
          <c:y val="0.15370842503772381"/>
          <c:w val="0.18667054319050869"/>
          <c:h val="0.38228245098794772"/>
        </c:manualLayout>
      </c:layout>
      <c:overlay val="1"/>
      <c:spPr>
        <a:ln>
          <a:solidFill>
            <a:schemeClr val="accent1"/>
          </a:solidFill>
        </a:ln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</c:chart>
  <c:spPr>
    <a:solidFill>
      <a:srgbClr val="FFFFFF"/>
    </a:solidFill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0.4136</cdr:x>
      <cdr:y>0.27217</cdr:y>
    </cdr:from>
    <cdr:to>
      <cdr:x>0.46436</cdr:x>
      <cdr:y>0.27251</cdr:y>
    </cdr:to>
    <cdr:sp macro="" textlink="">
      <cdr:nvSpPr>
        <cdr:cNvPr id="4" name="Straight Arrow Connector 3"/>
        <cdr:cNvSpPr/>
      </cdr:nvSpPr>
      <cdr:spPr>
        <a:xfrm xmlns:a="http://schemas.openxmlformats.org/drawingml/2006/main">
          <a:off x="3240360" y="1296144"/>
          <a:ext cx="397686" cy="1619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chemeClr val="tx1">
              <a:lumMod val="95000"/>
              <a:lumOff val="5000"/>
            </a:schemeClr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0.4136</cdr:x>
      <cdr:y>0.18145</cdr:y>
    </cdr:from>
    <cdr:to>
      <cdr:x>0.48466</cdr:x>
      <cdr:y>0.24649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3240360" y="864096"/>
          <a:ext cx="556728" cy="3097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Lag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0.41624</cdr:x>
      <cdr:y>0.01626</cdr:y>
    </cdr:from>
    <cdr:to>
      <cdr:x>0.69036</cdr:x>
      <cdr:y>0.13008</cdr:y>
    </cdr:to>
    <cdr:grpSp>
      <cdr:nvGrpSpPr>
        <cdr:cNvPr id="17" name="Group 16"/>
        <cdr:cNvGrpSpPr/>
      </cdr:nvGrpSpPr>
      <cdr:grpSpPr>
        <a:xfrm xmlns:a="http://schemas.openxmlformats.org/drawingml/2006/main">
          <a:off x="3261082" y="77434"/>
          <a:ext cx="2147626" cy="542036"/>
          <a:chOff x="2957185" y="76810"/>
          <a:chExt cx="2880375" cy="537671"/>
        </a:xfrm>
      </cdr:grpSpPr>
      <cdr:sp macro="" textlink="">
        <cdr:nvSpPr>
          <cdr:cNvPr id="14" name="Right Arrow 13"/>
          <cdr:cNvSpPr/>
        </cdr:nvSpPr>
        <cdr:spPr>
          <a:xfrm xmlns:a="http://schemas.openxmlformats.org/drawingml/2006/main">
            <a:off x="2995590" y="76810"/>
            <a:ext cx="2381110" cy="192025"/>
          </a:xfrm>
          <a:prstGeom xmlns:a="http://schemas.openxmlformats.org/drawingml/2006/main" prst="rightArrow">
            <a:avLst/>
          </a:prstGeom>
          <a:solidFill xmlns:a="http://schemas.openxmlformats.org/drawingml/2006/main">
            <a:srgbClr val="0000FF"/>
          </a:solidFill>
          <a:ln xmlns:a="http://schemas.openxmlformats.org/drawingml/2006/main" w="25400" cap="flat" cmpd="sng" algn="ctr">
            <a:solidFill>
              <a:srgbClr val="33CCFF"/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0" indent="0"/>
            <a:endParaRPr lang="en-US" sz="1100">
              <a:solidFill>
                <a:srgbClr val="FFFFFF"/>
              </a:solidFill>
              <a:latin typeface="Georgia"/>
              <a:ea typeface="+mn-ea"/>
              <a:cs typeface="+mn-cs"/>
            </a:endParaRPr>
          </a:p>
        </cdr:txBody>
      </cdr:sp>
      <cdr:sp macro="" textlink="">
        <cdr:nvSpPr>
          <cdr:cNvPr id="15" name="Right Arrow 14"/>
          <cdr:cNvSpPr/>
        </cdr:nvSpPr>
        <cdr:spPr>
          <a:xfrm xmlns:a="http://schemas.openxmlformats.org/drawingml/2006/main" rot="10800000">
            <a:off x="2957185" y="422455"/>
            <a:ext cx="2381110" cy="192025"/>
          </a:xfrm>
          <a:prstGeom xmlns:a="http://schemas.openxmlformats.org/drawingml/2006/main" prst="rightArrow">
            <a:avLst/>
          </a:prstGeom>
          <a:solidFill xmlns:a="http://schemas.openxmlformats.org/drawingml/2006/main">
            <a:srgbClr val="0000FF"/>
          </a:solidFill>
          <a:ln xmlns:a="http://schemas.openxmlformats.org/drawingml/2006/main" w="25400" cap="flat" cmpd="sng" algn="ctr">
            <a:solidFill>
              <a:srgbClr val="33CCFF"/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rgbClr val="FFFFFF"/>
                </a:solidFill>
                <a:latin typeface="Georgia"/>
              </a:defRPr>
            </a:lvl1pPr>
            <a:lvl2pPr marL="457200" indent="0">
              <a:defRPr sz="1100">
                <a:solidFill>
                  <a:srgbClr val="FFFFFF"/>
                </a:solidFill>
                <a:latin typeface="Georgia"/>
              </a:defRPr>
            </a:lvl2pPr>
            <a:lvl3pPr marL="914400" indent="0">
              <a:defRPr sz="1100">
                <a:solidFill>
                  <a:srgbClr val="FFFFFF"/>
                </a:solidFill>
                <a:latin typeface="Georgia"/>
              </a:defRPr>
            </a:lvl3pPr>
            <a:lvl4pPr marL="1371600" indent="0">
              <a:defRPr sz="1100">
                <a:solidFill>
                  <a:srgbClr val="FFFFFF"/>
                </a:solidFill>
                <a:latin typeface="Georgia"/>
              </a:defRPr>
            </a:lvl4pPr>
            <a:lvl5pPr marL="1828800" indent="0">
              <a:defRPr sz="1100">
                <a:solidFill>
                  <a:srgbClr val="FFFFFF"/>
                </a:solidFill>
                <a:latin typeface="Georgia"/>
              </a:defRPr>
            </a:lvl5pPr>
            <a:lvl6pPr marL="2286000" indent="0">
              <a:defRPr sz="1100">
                <a:solidFill>
                  <a:srgbClr val="FFFFFF"/>
                </a:solidFill>
                <a:latin typeface="Georgia"/>
              </a:defRPr>
            </a:lvl6pPr>
            <a:lvl7pPr marL="2743200" indent="0">
              <a:defRPr sz="1100">
                <a:solidFill>
                  <a:srgbClr val="FFFFFF"/>
                </a:solidFill>
                <a:latin typeface="Georgia"/>
              </a:defRPr>
            </a:lvl7pPr>
            <a:lvl8pPr marL="3200400" indent="0">
              <a:defRPr sz="1100">
                <a:solidFill>
                  <a:srgbClr val="FFFFFF"/>
                </a:solidFill>
                <a:latin typeface="Georgia"/>
              </a:defRPr>
            </a:lvl8pPr>
            <a:lvl9pPr marL="3657600" indent="0">
              <a:defRPr sz="1100">
                <a:solidFill>
                  <a:srgbClr val="FFFFFF"/>
                </a:solidFill>
                <a:latin typeface="Georgia"/>
              </a:defRPr>
            </a:lvl9pPr>
          </a:lstStyle>
          <a:p xmlns:a="http://schemas.openxmlformats.org/drawingml/2006/main">
            <a:endParaRPr lang="en-US"/>
          </a:p>
        </cdr:txBody>
      </cdr:sp>
      <cdr:sp macro="" textlink="">
        <cdr:nvSpPr>
          <cdr:cNvPr id="16" name="Curved Left Arrow 15"/>
          <cdr:cNvSpPr/>
        </cdr:nvSpPr>
        <cdr:spPr>
          <a:xfrm xmlns:a="http://schemas.openxmlformats.org/drawingml/2006/main">
            <a:off x="5453510" y="115215"/>
            <a:ext cx="384050" cy="499266"/>
          </a:xfrm>
          <a:prstGeom xmlns:a="http://schemas.openxmlformats.org/drawingml/2006/main" prst="curvedLeftArrow">
            <a:avLst/>
          </a:prstGeom>
          <a:solidFill xmlns:a="http://schemas.openxmlformats.org/drawingml/2006/main">
            <a:srgbClr val="0000FF"/>
          </a:solidFill>
          <a:ln xmlns:a="http://schemas.openxmlformats.org/drawingml/2006/main" w="25400" cap="flat" cmpd="sng" algn="ctr">
            <a:solidFill>
              <a:srgbClr val="33CCFF"/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0" indent="0"/>
            <a:endParaRPr lang="en-US" sz="1100">
              <a:solidFill>
                <a:srgbClr val="FFFFFF"/>
              </a:solidFill>
              <a:latin typeface="Georgia"/>
              <a:ea typeface="+mn-ea"/>
              <a:cs typeface="+mn-cs"/>
            </a:endParaRPr>
          </a:p>
        </cdr:txBody>
      </cdr:sp>
    </cdr:grpSp>
  </cdr:relSizeAnchor>
  <cdr:relSizeAnchor xmlns:cdr="http://schemas.openxmlformats.org/drawingml/2006/chartDrawing">
    <cdr:from>
      <cdr:x>0.41624</cdr:x>
      <cdr:y>0.01626</cdr:y>
    </cdr:from>
    <cdr:to>
      <cdr:x>0.69036</cdr:x>
      <cdr:y>0.13008</cdr:y>
    </cdr:to>
    <cdr:grpSp>
      <cdr:nvGrpSpPr>
        <cdr:cNvPr id="6" name="Group 16"/>
        <cdr:cNvGrpSpPr/>
      </cdr:nvGrpSpPr>
      <cdr:grpSpPr>
        <a:xfrm xmlns:a="http://schemas.openxmlformats.org/drawingml/2006/main">
          <a:off x="3261082" y="77434"/>
          <a:ext cx="2147626" cy="542036"/>
          <a:chOff x="2957185" y="76810"/>
          <a:chExt cx="2880375" cy="537671"/>
        </a:xfrm>
      </cdr:grpSpPr>
      <cdr:sp macro="" textlink="">
        <cdr:nvSpPr>
          <cdr:cNvPr id="7" name="Right Arrow 13"/>
          <cdr:cNvSpPr/>
        </cdr:nvSpPr>
        <cdr:spPr>
          <a:xfrm xmlns:a="http://schemas.openxmlformats.org/drawingml/2006/main">
            <a:off x="2995590" y="76810"/>
            <a:ext cx="2381110" cy="192025"/>
          </a:xfrm>
          <a:prstGeom xmlns:a="http://schemas.openxmlformats.org/drawingml/2006/main" prst="rightArrow">
            <a:avLst/>
          </a:prstGeom>
          <a:solidFill xmlns:a="http://schemas.openxmlformats.org/drawingml/2006/main">
            <a:srgbClr val="0000FF"/>
          </a:solidFill>
          <a:ln xmlns:a="http://schemas.openxmlformats.org/drawingml/2006/main" w="25400" cap="flat" cmpd="sng" algn="ctr">
            <a:solidFill>
              <a:srgbClr val="33CCFF"/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0" indent="0"/>
            <a:endParaRPr lang="en-US" sz="1100">
              <a:solidFill>
                <a:srgbClr val="FFFFFF"/>
              </a:solidFill>
              <a:latin typeface="Georgia"/>
              <a:ea typeface="+mn-ea"/>
              <a:cs typeface="+mn-cs"/>
            </a:endParaRPr>
          </a:p>
        </cdr:txBody>
      </cdr:sp>
      <cdr:sp macro="" textlink="">
        <cdr:nvSpPr>
          <cdr:cNvPr id="8" name="Right Arrow 14"/>
          <cdr:cNvSpPr/>
        </cdr:nvSpPr>
        <cdr:spPr>
          <a:xfrm xmlns:a="http://schemas.openxmlformats.org/drawingml/2006/main" rot="10800000">
            <a:off x="2957185" y="422455"/>
            <a:ext cx="2381110" cy="192025"/>
          </a:xfrm>
          <a:prstGeom xmlns:a="http://schemas.openxmlformats.org/drawingml/2006/main" prst="rightArrow">
            <a:avLst/>
          </a:prstGeom>
          <a:solidFill xmlns:a="http://schemas.openxmlformats.org/drawingml/2006/main">
            <a:srgbClr val="0000FF"/>
          </a:solidFill>
          <a:ln xmlns:a="http://schemas.openxmlformats.org/drawingml/2006/main" w="25400" cap="flat" cmpd="sng" algn="ctr">
            <a:solidFill>
              <a:srgbClr val="33CCFF"/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rgbClr val="FFFFFF"/>
                </a:solidFill>
                <a:latin typeface="Georgia"/>
              </a:defRPr>
            </a:lvl1pPr>
            <a:lvl2pPr marL="457200" indent="0">
              <a:defRPr sz="1100">
                <a:solidFill>
                  <a:srgbClr val="FFFFFF"/>
                </a:solidFill>
                <a:latin typeface="Georgia"/>
              </a:defRPr>
            </a:lvl2pPr>
            <a:lvl3pPr marL="914400" indent="0">
              <a:defRPr sz="1100">
                <a:solidFill>
                  <a:srgbClr val="FFFFFF"/>
                </a:solidFill>
                <a:latin typeface="Georgia"/>
              </a:defRPr>
            </a:lvl3pPr>
            <a:lvl4pPr marL="1371600" indent="0">
              <a:defRPr sz="1100">
                <a:solidFill>
                  <a:srgbClr val="FFFFFF"/>
                </a:solidFill>
                <a:latin typeface="Georgia"/>
              </a:defRPr>
            </a:lvl4pPr>
            <a:lvl5pPr marL="1828800" indent="0">
              <a:defRPr sz="1100">
                <a:solidFill>
                  <a:srgbClr val="FFFFFF"/>
                </a:solidFill>
                <a:latin typeface="Georgia"/>
              </a:defRPr>
            </a:lvl5pPr>
            <a:lvl6pPr marL="2286000" indent="0">
              <a:defRPr sz="1100">
                <a:solidFill>
                  <a:srgbClr val="FFFFFF"/>
                </a:solidFill>
                <a:latin typeface="Georgia"/>
              </a:defRPr>
            </a:lvl6pPr>
            <a:lvl7pPr marL="2743200" indent="0">
              <a:defRPr sz="1100">
                <a:solidFill>
                  <a:srgbClr val="FFFFFF"/>
                </a:solidFill>
                <a:latin typeface="Georgia"/>
              </a:defRPr>
            </a:lvl7pPr>
            <a:lvl8pPr marL="3200400" indent="0">
              <a:defRPr sz="1100">
                <a:solidFill>
                  <a:srgbClr val="FFFFFF"/>
                </a:solidFill>
                <a:latin typeface="Georgia"/>
              </a:defRPr>
            </a:lvl8pPr>
            <a:lvl9pPr marL="3657600" indent="0">
              <a:defRPr sz="1100">
                <a:solidFill>
                  <a:srgbClr val="FFFFFF"/>
                </a:solidFill>
                <a:latin typeface="Georgia"/>
              </a:defRPr>
            </a:lvl9pPr>
          </a:lstStyle>
          <a:p xmlns:a="http://schemas.openxmlformats.org/drawingml/2006/main">
            <a:endParaRPr lang="en-US"/>
          </a:p>
        </cdr:txBody>
      </cdr:sp>
      <cdr:sp macro="" textlink="">
        <cdr:nvSpPr>
          <cdr:cNvPr id="11" name="Curved Left Arrow 15"/>
          <cdr:cNvSpPr/>
        </cdr:nvSpPr>
        <cdr:spPr>
          <a:xfrm xmlns:a="http://schemas.openxmlformats.org/drawingml/2006/main">
            <a:off x="5453510" y="115215"/>
            <a:ext cx="384050" cy="499266"/>
          </a:xfrm>
          <a:prstGeom xmlns:a="http://schemas.openxmlformats.org/drawingml/2006/main" prst="curvedLeftArrow">
            <a:avLst/>
          </a:prstGeom>
          <a:solidFill xmlns:a="http://schemas.openxmlformats.org/drawingml/2006/main">
            <a:srgbClr val="0000FF"/>
          </a:solidFill>
          <a:ln xmlns:a="http://schemas.openxmlformats.org/drawingml/2006/main" w="25400" cap="flat" cmpd="sng" algn="ctr">
            <a:solidFill>
              <a:srgbClr val="33CCFF"/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0" indent="0"/>
            <a:endParaRPr lang="en-US" sz="1100">
              <a:solidFill>
                <a:srgbClr val="FFFFFF"/>
              </a:solidFill>
              <a:latin typeface="Georgia"/>
              <a:ea typeface="+mn-ea"/>
              <a:cs typeface="+mn-cs"/>
            </a:endParaRPr>
          </a:p>
        </cdr:txBody>
      </cdr:sp>
    </cdr:grpSp>
  </cdr:relSizeAnchor>
  <cdr:relSizeAnchor xmlns:cdr="http://schemas.openxmlformats.org/drawingml/2006/chartDrawing">
    <cdr:from>
      <cdr:x>0.4136</cdr:x>
      <cdr:y>0.18145</cdr:y>
    </cdr:from>
    <cdr:to>
      <cdr:x>0.76285</cdr:x>
      <cdr:y>0.40859</cdr:y>
    </cdr:to>
    <cdr:grpSp>
      <cdr:nvGrpSpPr>
        <cdr:cNvPr id="21" name="Group 20"/>
        <cdr:cNvGrpSpPr/>
      </cdr:nvGrpSpPr>
      <cdr:grpSpPr>
        <a:xfrm xmlns:a="http://schemas.openxmlformats.org/drawingml/2006/main">
          <a:off x="3240399" y="864105"/>
          <a:ext cx="2736241" cy="1081690"/>
          <a:chOff x="3240399" y="864105"/>
          <a:chExt cx="2736265" cy="1081699"/>
        </a:xfrm>
      </cdr:grpSpPr>
      <cdr:sp macro="" textlink="">
        <cdr:nvSpPr>
          <cdr:cNvPr id="13" name="TextBox 12"/>
          <cdr:cNvSpPr txBox="1"/>
        </cdr:nvSpPr>
        <cdr:spPr>
          <a:xfrm xmlns:a="http://schemas.openxmlformats.org/drawingml/2006/main">
            <a:off x="5184576" y="1512168"/>
            <a:ext cx="676050" cy="348452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r>
              <a:rPr lang="en-US" sz="1600" dirty="0" smtClean="0"/>
              <a:t>2Lag</a:t>
            </a:r>
            <a:endParaRPr lang="en-US" sz="1600" dirty="0"/>
          </a:p>
        </cdr:txBody>
      </cdr:sp>
      <cdr:sp macro="" textlink="">
        <cdr:nvSpPr>
          <cdr:cNvPr id="2" name="Straight Arrow Connector 3"/>
          <cdr:cNvSpPr/>
        </cdr:nvSpPr>
        <cdr:spPr>
          <a:xfrm xmlns:a="http://schemas.openxmlformats.org/drawingml/2006/main">
            <a:off x="3240399" y="1296133"/>
            <a:ext cx="397685" cy="1620"/>
          </a:xfrm>
          <a:prstGeom xmlns:a="http://schemas.openxmlformats.org/drawingml/2006/main" prst="straightConnector1">
            <a:avLst/>
          </a:prstGeom>
          <a:ln xmlns:a="http://schemas.openxmlformats.org/drawingml/2006/main" w="158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 dirty="0"/>
          </a:p>
        </cdr:txBody>
      </cdr:sp>
      <cdr:sp macro="" textlink="">
        <cdr:nvSpPr>
          <cdr:cNvPr id="3" name="TextBox 8"/>
          <cdr:cNvSpPr txBox="1"/>
        </cdr:nvSpPr>
        <cdr:spPr>
          <a:xfrm xmlns:a="http://schemas.openxmlformats.org/drawingml/2006/main">
            <a:off x="3240399" y="864105"/>
            <a:ext cx="556728" cy="30973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r>
              <a:rPr lang="en-US" sz="1600" dirty="0" smtClean="0"/>
              <a:t>Lag</a:t>
            </a:r>
            <a:endParaRPr lang="en-US" sz="1100" dirty="0"/>
          </a:p>
        </cdr:txBody>
      </cdr:sp>
      <cdr:sp macro="" textlink="">
        <cdr:nvSpPr>
          <cdr:cNvPr id="20" name="Straight Arrow Connector 19"/>
          <cdr:cNvSpPr/>
        </cdr:nvSpPr>
        <cdr:spPr>
          <a:xfrm xmlns:a="http://schemas.openxmlformats.org/drawingml/2006/main">
            <a:off x="5112568" y="1944216"/>
            <a:ext cx="864096" cy="1588"/>
          </a:xfrm>
          <a:prstGeom xmlns:a="http://schemas.openxmlformats.org/drawingml/2006/main" prst="straightConnector1">
            <a:avLst/>
          </a:prstGeom>
          <a:ln xmlns:a="http://schemas.openxmlformats.org/drawingml/2006/main" w="15875">
            <a:solidFill>
              <a:srgbClr val="000000"/>
            </a:solidFill>
            <a:headEnd type="triangle"/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/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2C673DC9-BC6E-4D8E-A800-35156F3F93CA}" type="datetimeFigureOut">
              <a:rPr lang="en-US"/>
              <a:pPr/>
              <a:t>5/27/2011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FBED387B-86E0-44C0-B59E-76864CDCE4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Competition between code users and writers on one side and experimentalist</a:t>
            </a:r>
            <a:r>
              <a:rPr lang="en-US" baseline="0" dirty="0" smtClean="0"/>
              <a:t> prevents collaboration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84A221-E1BF-4432-A3C5-D0649A60B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421B0-1CA0-441E-B1A7-F1A914A7E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641ED-58E4-4039-8222-CE178D22B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361F3-611B-4695-907F-62F0FE1C8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F5126-CC62-438B-9206-D77A4DA7E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A8847-D2B1-4B26-AE2C-8489E4FBE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6F6AA-9B82-4BEF-A4E9-AE1BB43DC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51822-9C21-451F-A22E-C194E8205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1077B-18AF-487A-8CE8-B15256BAE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F78B-511D-4406-8DBC-08877769C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28AA6-6F46-408A-893A-A96559AA1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757E0-3147-4FAE-8BA3-3628BC7BF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FA12808B-3142-430A-BD06-61FBDBB47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36838" y="2204864"/>
            <a:ext cx="6227762" cy="1431925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solidFill>
                  <a:srgbClr val="FF0000"/>
                </a:solidFill>
                <a:latin typeface="Georgia" pitchFamily="18" charset="0"/>
              </a:rPr>
              <a:t>Using Software Quality and Algorithm Testing to Verify a 1-Dimensional  Transport Model 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9416" y="33265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World Environmental and Water Resources Congress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Palm Springs, May 23, 2011  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3162" y="4437112"/>
            <a:ext cx="3994822" cy="123054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Kaveh Zamani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Fabian Bombardelli </a:t>
            </a:r>
          </a:p>
        </p:txBody>
      </p:sp>
      <p:pic>
        <p:nvPicPr>
          <p:cNvPr id="8" name="Picture 6" descr="ucdlogo"/>
          <p:cNvPicPr>
            <a:picLocks noChangeAspect="1" noChangeArrowheads="1"/>
          </p:cNvPicPr>
          <p:nvPr/>
        </p:nvPicPr>
        <p:blipFill>
          <a:blip r:embed="rId3" cstate="print"/>
          <a:srcRect l="2681" r="2138"/>
          <a:stretch>
            <a:fillRect/>
          </a:stretch>
        </p:blipFill>
        <p:spPr bwMode="auto">
          <a:xfrm>
            <a:off x="35496" y="15352"/>
            <a:ext cx="1656184" cy="161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4048" y="4437112"/>
            <a:ext cx="37338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ctr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800" kern="0" dirty="0" smtClean="0">
                <a:latin typeface="Times New Roman" pitchFamily="18" charset="0"/>
                <a:cs typeface="+mn-cs"/>
              </a:rPr>
              <a:t>Eli </a:t>
            </a:r>
            <a:r>
              <a:rPr lang="en-US" sz="2800" kern="0" dirty="0" err="1">
                <a:latin typeface="Times New Roman" pitchFamily="18" charset="0"/>
                <a:cs typeface="+mn-cs"/>
              </a:rPr>
              <a:t>Ateljevich</a:t>
            </a:r>
            <a:endParaRPr lang="en-US" sz="2800" kern="0" dirty="0">
              <a:latin typeface="Times New Roman" pitchFamily="18" charset="0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Jamie Anderson</a:t>
            </a:r>
          </a:p>
        </p:txBody>
      </p:sp>
      <p:pic>
        <p:nvPicPr>
          <p:cNvPr id="10" name="Picture 13" descr="dwranim"/>
          <p:cNvPicPr>
            <a:picLocks noChangeAspect="1" noChangeArrowheads="1"/>
          </p:cNvPicPr>
          <p:nvPr/>
        </p:nvPicPr>
        <p:blipFill>
          <a:blip r:embed="rId4" cstate="print"/>
          <a:srcRect l="3448" t="8873" r="4598" b="4362"/>
          <a:stretch>
            <a:fillRect/>
          </a:stretch>
        </p:blipFill>
        <p:spPr bwMode="auto">
          <a:xfrm>
            <a:off x="7524328" y="0"/>
            <a:ext cx="1584176" cy="1610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536504" y="5805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Modeling Support Branch, Bay-Delta Office</a:t>
            </a:r>
          </a:p>
          <a:p>
            <a:pPr algn="ctr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 of Water Resources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528" y="5813829"/>
            <a:ext cx="4186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Civil &amp; Environmental Engineering Dept.</a:t>
            </a:r>
          </a:p>
          <a:p>
            <a:pPr algn="ctr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University of California, Davis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3826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59632" y="1484784"/>
            <a:ext cx="6797685" cy="5069997"/>
            <a:chOff x="1461195" y="1662370"/>
            <a:chExt cx="6797685" cy="5069997"/>
          </a:xfrm>
          <a:solidFill>
            <a:schemeClr val="bg1"/>
          </a:solidFill>
        </p:grpSpPr>
        <p:grpSp>
          <p:nvGrpSpPr>
            <p:cNvPr id="8" name="Group 44"/>
            <p:cNvGrpSpPr/>
            <p:nvPr/>
          </p:nvGrpSpPr>
          <p:grpSpPr>
            <a:xfrm>
              <a:off x="1461195" y="1662370"/>
              <a:ext cx="6336825" cy="4966536"/>
              <a:chOff x="1461195" y="1662370"/>
              <a:chExt cx="6336825" cy="4966536"/>
            </a:xfrm>
            <a:grpFill/>
          </p:grpSpPr>
          <p:pic>
            <p:nvPicPr>
              <p:cNvPr id="10" name="Picture 9" descr="Code testing in color 2-18-1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461195" y="1662370"/>
                <a:ext cx="6336825" cy="4966536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</p:pic>
          <p:grpSp>
            <p:nvGrpSpPr>
              <p:cNvPr id="11" name="Group 41"/>
              <p:cNvGrpSpPr/>
              <p:nvPr/>
            </p:nvGrpSpPr>
            <p:grpSpPr>
              <a:xfrm>
                <a:off x="1922055" y="2084825"/>
                <a:ext cx="4647008" cy="2253437"/>
                <a:chOff x="1430790" y="2093066"/>
                <a:chExt cx="4647008" cy="2362957"/>
              </a:xfrm>
              <a:grpFill/>
            </p:grpSpPr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1353978" y="2935039"/>
                  <a:ext cx="268835" cy="115211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>
                  <a:off x="2755761" y="2150676"/>
                  <a:ext cx="268835" cy="153617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16200000" flipH="1">
                  <a:off x="3857450" y="2927891"/>
                  <a:ext cx="254546" cy="115216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16200000" flipH="1">
                  <a:off x="4279905" y="3612508"/>
                  <a:ext cx="254546" cy="115216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rot="16200000" flipH="1">
                  <a:off x="3255029" y="4244795"/>
                  <a:ext cx="268834" cy="153621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16200000" flipH="1">
                  <a:off x="5770556" y="3165466"/>
                  <a:ext cx="614482" cy="2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>
                  <a:off x="3255027" y="3600451"/>
                  <a:ext cx="230430" cy="115215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5400000">
                  <a:off x="2141435" y="4225593"/>
                  <a:ext cx="230429" cy="153620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5400000">
                  <a:off x="2698154" y="4302404"/>
                  <a:ext cx="230432" cy="0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16200000" flipH="1">
                  <a:off x="5808962" y="2131469"/>
                  <a:ext cx="268832" cy="192026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/>
            <p:cNvSpPr txBox="1"/>
            <p:nvPr/>
          </p:nvSpPr>
          <p:spPr>
            <a:xfrm>
              <a:off x="4418380" y="6424590"/>
              <a:ext cx="3840500" cy="307777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Adapted from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Oberkampf</a:t>
              </a:r>
              <a:r>
                <a:rPr lang="en-US" sz="1400" dirty="0" smtClean="0">
                  <a:solidFill>
                    <a:srgbClr val="0000FF"/>
                  </a:solidFill>
                </a:rPr>
                <a:t> and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Trucano</a:t>
              </a:r>
              <a:r>
                <a:rPr lang="en-US" sz="1400" dirty="0" smtClean="0">
                  <a:solidFill>
                    <a:srgbClr val="0000FF"/>
                  </a:solidFill>
                </a:rPr>
                <a:t>, 2002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2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Transport 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Test Suite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 advTm="627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1520" y="1052736"/>
            <a:ext cx="8568952" cy="1600438"/>
            <a:chOff x="251520" y="1258712"/>
            <a:chExt cx="8568952" cy="1600438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58712"/>
              <a:ext cx="856895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 smtClean="0"/>
                <a:t>Boundary values:   remote                Active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 smtClean="0"/>
                <a:t>Flow field and coefficients: constant                Variable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 smtClean="0"/>
                <a:t>Single process              Double process               Triple process  </a:t>
              </a:r>
            </a:p>
            <a:p>
              <a:r>
                <a:rPr lang="en-US" sz="2000" dirty="0" smtClean="0"/>
                <a:t> </a:t>
              </a:r>
              <a:endParaRPr lang="en-US" sz="20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440232" y="1618752"/>
              <a:ext cx="3571928" cy="905960"/>
              <a:chOff x="2468704" y="1628800"/>
              <a:chExt cx="3571928" cy="905960"/>
            </a:xfrm>
          </p:grpSpPr>
          <p:sp>
            <p:nvSpPr>
              <p:cNvPr id="8" name="Right Arrow 7"/>
              <p:cNvSpPr/>
              <p:nvPr/>
            </p:nvSpPr>
            <p:spPr>
              <a:xfrm>
                <a:off x="3952400" y="1628800"/>
                <a:ext cx="720080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2468704" y="2246728"/>
                <a:ext cx="720080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4960512" y="1916832"/>
                <a:ext cx="720080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Arrow 10"/>
              <p:cNvSpPr/>
              <p:nvPr/>
            </p:nvSpPr>
            <p:spPr>
              <a:xfrm>
                <a:off x="5320552" y="2224960"/>
                <a:ext cx="720080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2915816" y="2204864"/>
            <a:ext cx="3600400" cy="4490146"/>
            <a:chOff x="2195736" y="2177080"/>
            <a:chExt cx="3600400" cy="4517930"/>
          </a:xfrm>
        </p:grpSpPr>
        <p:pic>
          <p:nvPicPr>
            <p:cNvPr id="139265" name="Picture 1" descr="C:\Documents and Settings\Kaveh Zamani\Desktop\EWRI_2011\Figure_Complexit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14102" y="3132502"/>
              <a:ext cx="3482034" cy="3562508"/>
            </a:xfrm>
            <a:prstGeom prst="rect">
              <a:avLst/>
            </a:prstGeom>
            <a:noFill/>
          </p:spPr>
        </p:pic>
        <p:grpSp>
          <p:nvGrpSpPr>
            <p:cNvPr id="20" name="Group 19"/>
            <p:cNvGrpSpPr/>
            <p:nvPr/>
          </p:nvGrpSpPr>
          <p:grpSpPr>
            <a:xfrm>
              <a:off x="2195736" y="2177080"/>
              <a:ext cx="2387949" cy="1461222"/>
              <a:chOff x="2195736" y="2177080"/>
              <a:chExt cx="2387949" cy="1461222"/>
            </a:xfrm>
          </p:grpSpPr>
          <p:sp>
            <p:nvSpPr>
              <p:cNvPr id="15" name="Rectangle 100"/>
              <p:cNvSpPr>
                <a:spLocks noChangeArrowheads="1"/>
              </p:cNvSpPr>
              <p:nvPr/>
            </p:nvSpPr>
            <p:spPr bwMode="auto">
              <a:xfrm>
                <a:off x="2195736" y="2996952"/>
                <a:ext cx="1174750" cy="641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 dirty="0">
                    <a:solidFill>
                      <a:srgbClr val="CC3300"/>
                    </a:solidFill>
                  </a:rPr>
                  <a:t>2</a:t>
                </a:r>
                <a:r>
                  <a:rPr lang="en-US" i="1" baseline="30000" dirty="0">
                    <a:solidFill>
                      <a:srgbClr val="CC3300"/>
                    </a:solidFill>
                  </a:rPr>
                  <a:t>nd</a:t>
                </a:r>
                <a:r>
                  <a:rPr lang="en-US" i="1" dirty="0">
                    <a:solidFill>
                      <a:srgbClr val="CC3300"/>
                    </a:solidFill>
                  </a:rPr>
                  <a:t> order</a:t>
                </a:r>
              </a:p>
              <a:p>
                <a:pPr eaLnBrk="0" hangingPunct="0"/>
                <a:r>
                  <a:rPr lang="en-US" i="1" dirty="0">
                    <a:solidFill>
                      <a:srgbClr val="CC3300"/>
                    </a:solidFill>
                  </a:rPr>
                  <a:t> accuracy</a:t>
                </a:r>
              </a:p>
            </p:txBody>
          </p:sp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18000000" flipV="1">
                <a:off x="3516885" y="2426318"/>
                <a:ext cx="1316038" cy="817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4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Incremental nature of the tests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 descr="Test Dimensions of Analysis Figure slide 1 2-18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5585" y="1595085"/>
            <a:ext cx="6073455" cy="504320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Layering in complexity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 descr="Test Dimensions of Analysis Figure slide 2 2-18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110" y="1608196"/>
            <a:ext cx="6157080" cy="511264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Layering in complexity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 descr="Test Dimensions of Analysis Figure slide 3 2-18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1708" y="1585560"/>
            <a:ext cx="6168337" cy="512199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Layering in complexity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 descr="Test Dimensions of Analysis Figure 2-18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6975" y="1596809"/>
            <a:ext cx="6134665" cy="509403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Layering in complexity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 descr="Test Dimensions of Analysis Figure 2-18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6975" y="1596809"/>
            <a:ext cx="6134665" cy="509403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01896" y="3964872"/>
            <a:ext cx="1296144" cy="9361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Layering in complexity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1988840"/>
            <a:ext cx="46085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Considering error distribution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Dimensionless numbers of natural phenomena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Preserving the basic shape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Oscillation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Smoothness of initial condition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Non-linear/stiff  source term</a:t>
            </a:r>
          </a:p>
          <a:p>
            <a:pPr marL="742950" indent="-742950">
              <a:buFont typeface="+mj-lt"/>
              <a:buAutoNum type="arabicPeriod"/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644008" y="2276872"/>
            <a:ext cx="4262955" cy="3134370"/>
            <a:chOff x="152400" y="685800"/>
            <a:chExt cx="4419600" cy="3195993"/>
          </a:xfrm>
        </p:grpSpPr>
        <p:grpSp>
          <p:nvGrpSpPr>
            <p:cNvPr id="9" name="Group 4"/>
            <p:cNvGrpSpPr/>
            <p:nvPr/>
          </p:nvGrpSpPr>
          <p:grpSpPr>
            <a:xfrm>
              <a:off x="523328" y="685800"/>
              <a:ext cx="4048672" cy="3195993"/>
              <a:chOff x="523328" y="685800"/>
              <a:chExt cx="4048672" cy="3195993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5400000" flipH="1" flipV="1">
                <a:off x="-457200" y="2057400"/>
                <a:ext cx="2743200" cy="158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914400" y="3429000"/>
                <a:ext cx="3657600" cy="158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18"/>
              <p:cNvSpPr txBox="1"/>
              <p:nvPr/>
            </p:nvSpPr>
            <p:spPr>
              <a:xfrm>
                <a:off x="3237999" y="3505200"/>
                <a:ext cx="1334001" cy="376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Grid Size</a:t>
                </a:r>
                <a:endParaRPr lang="en-US" dirty="0"/>
              </a:p>
            </p:txBody>
          </p:sp>
          <p:sp>
            <p:nvSpPr>
              <p:cNvPr id="35" name="TextBox 19"/>
              <p:cNvSpPr txBox="1"/>
              <p:nvPr/>
            </p:nvSpPr>
            <p:spPr>
              <a:xfrm rot="16200000">
                <a:off x="230900" y="978228"/>
                <a:ext cx="974334" cy="38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Error</a:t>
                </a:r>
                <a:endParaRPr lang="en-US" dirty="0"/>
              </a:p>
            </p:txBody>
          </p:sp>
        </p:grpSp>
        <p:sp>
          <p:nvSpPr>
            <p:cNvPr id="10" name="TextBox 20"/>
            <p:cNvSpPr txBox="1"/>
            <p:nvPr/>
          </p:nvSpPr>
          <p:spPr>
            <a:xfrm>
              <a:off x="990601" y="990600"/>
              <a:ext cx="914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Machine precision</a:t>
              </a:r>
            </a:p>
            <a:p>
              <a:pPr algn="ctr"/>
              <a:r>
                <a:rPr lang="en-US" sz="1200" dirty="0" smtClean="0"/>
                <a:t>exceeds round off error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400" y="2819400"/>
              <a:ext cx="9906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Computer</a:t>
              </a:r>
            </a:p>
            <a:p>
              <a:r>
                <a:rPr lang="en-US" sz="1100" dirty="0" smtClean="0"/>
                <a:t> precision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>
              <a:off x="1066800" y="2514600"/>
              <a:ext cx="762000" cy="1588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1828800" y="2514600"/>
              <a:ext cx="1600200" cy="1588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800000">
              <a:off x="3429000" y="2514600"/>
              <a:ext cx="1066800" cy="1588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685800" y="2057400"/>
              <a:ext cx="2286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286000" y="2057400"/>
              <a:ext cx="2286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3352800" y="2057400"/>
              <a:ext cx="2286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45"/>
            <p:cNvGrpSpPr/>
            <p:nvPr/>
          </p:nvGrpSpPr>
          <p:grpSpPr>
            <a:xfrm>
              <a:off x="2023110" y="2660904"/>
              <a:ext cx="304800" cy="474081"/>
              <a:chOff x="2023110" y="2660904"/>
              <a:chExt cx="304800" cy="474081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2023110" y="2895600"/>
                <a:ext cx="304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43"/>
              <p:cNvSpPr txBox="1"/>
              <p:nvPr/>
            </p:nvSpPr>
            <p:spPr>
              <a:xfrm>
                <a:off x="2063750" y="2873375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rot="5400000" flipH="1" flipV="1">
                <a:off x="2204274" y="2775204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59"/>
            <p:cNvSpPr txBox="1"/>
            <p:nvPr/>
          </p:nvSpPr>
          <p:spPr>
            <a:xfrm>
              <a:off x="2267712" y="2624328"/>
              <a:ext cx="13898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Order of Converge </a:t>
              </a:r>
              <a:endParaRPr lang="en-US" sz="1100" dirty="0"/>
            </a:p>
          </p:txBody>
        </p:sp>
        <p:sp>
          <p:nvSpPr>
            <p:cNvPr id="20" name="TextBox 66"/>
            <p:cNvSpPr txBox="1"/>
            <p:nvPr/>
          </p:nvSpPr>
          <p:spPr>
            <a:xfrm>
              <a:off x="3767328" y="2002536"/>
              <a:ext cx="438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III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67"/>
            <p:cNvSpPr txBox="1"/>
            <p:nvPr/>
          </p:nvSpPr>
          <p:spPr>
            <a:xfrm>
              <a:off x="2450592" y="2002536"/>
              <a:ext cx="438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II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68"/>
            <p:cNvSpPr txBox="1"/>
            <p:nvPr/>
          </p:nvSpPr>
          <p:spPr>
            <a:xfrm>
              <a:off x="1243584" y="2002536"/>
              <a:ext cx="438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Group 50"/>
            <p:cNvGrpSpPr/>
            <p:nvPr/>
          </p:nvGrpSpPr>
          <p:grpSpPr>
            <a:xfrm>
              <a:off x="1143000" y="854869"/>
              <a:ext cx="3246120" cy="2193131"/>
              <a:chOff x="1143000" y="854869"/>
              <a:chExt cx="3246120" cy="2193131"/>
            </a:xfrm>
          </p:grpSpPr>
          <p:grpSp>
            <p:nvGrpSpPr>
              <p:cNvPr id="24" name="Group 51"/>
              <p:cNvGrpSpPr/>
              <p:nvPr/>
            </p:nvGrpSpPr>
            <p:grpSpPr>
              <a:xfrm>
                <a:off x="1143000" y="854869"/>
                <a:ext cx="3238500" cy="2193131"/>
                <a:chOff x="1143000" y="854869"/>
                <a:chExt cx="3238500" cy="2193131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rot="10800000">
                  <a:off x="1143000" y="3048000"/>
                  <a:ext cx="6858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1828800" y="1752600"/>
                  <a:ext cx="1600200" cy="1295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/>
                <p:cNvSpPr/>
                <p:nvPr/>
              </p:nvSpPr>
              <p:spPr>
                <a:xfrm>
                  <a:off x="3407569" y="854869"/>
                  <a:ext cx="973931" cy="912813"/>
                </a:xfrm>
                <a:custGeom>
                  <a:avLst/>
                  <a:gdLst>
                    <a:gd name="connsiteX0" fmla="*/ 21431 w 973931"/>
                    <a:gd name="connsiteY0" fmla="*/ 897731 h 912813"/>
                    <a:gd name="connsiteX1" fmla="*/ 16669 w 973931"/>
                    <a:gd name="connsiteY1" fmla="*/ 821531 h 912813"/>
                    <a:gd name="connsiteX2" fmla="*/ 121444 w 973931"/>
                    <a:gd name="connsiteY2" fmla="*/ 883444 h 912813"/>
                    <a:gd name="connsiteX3" fmla="*/ 135731 w 973931"/>
                    <a:gd name="connsiteY3" fmla="*/ 645319 h 912813"/>
                    <a:gd name="connsiteX4" fmla="*/ 359569 w 973931"/>
                    <a:gd name="connsiteY4" fmla="*/ 788194 h 912813"/>
                    <a:gd name="connsiteX5" fmla="*/ 321469 w 973931"/>
                    <a:gd name="connsiteY5" fmla="*/ 397669 h 912813"/>
                    <a:gd name="connsiteX6" fmla="*/ 707231 w 973931"/>
                    <a:gd name="connsiteY6" fmla="*/ 745331 h 912813"/>
                    <a:gd name="connsiteX7" fmla="*/ 726281 w 973931"/>
                    <a:gd name="connsiteY7" fmla="*/ 92869 h 912813"/>
                    <a:gd name="connsiteX8" fmla="*/ 973931 w 973931"/>
                    <a:gd name="connsiteY8" fmla="*/ 188119 h 912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3931" h="912813">
                      <a:moveTo>
                        <a:pt x="21431" y="897731"/>
                      </a:moveTo>
                      <a:cubicBezTo>
                        <a:pt x="10715" y="860821"/>
                        <a:pt x="0" y="823912"/>
                        <a:pt x="16669" y="821531"/>
                      </a:cubicBezTo>
                      <a:cubicBezTo>
                        <a:pt x="33338" y="819150"/>
                        <a:pt x="101600" y="912813"/>
                        <a:pt x="121444" y="883444"/>
                      </a:cubicBezTo>
                      <a:cubicBezTo>
                        <a:pt x="141288" y="854075"/>
                        <a:pt x="96044" y="661194"/>
                        <a:pt x="135731" y="645319"/>
                      </a:cubicBezTo>
                      <a:cubicBezTo>
                        <a:pt x="175418" y="629444"/>
                        <a:pt x="328613" y="829469"/>
                        <a:pt x="359569" y="788194"/>
                      </a:cubicBezTo>
                      <a:cubicBezTo>
                        <a:pt x="390525" y="746919"/>
                        <a:pt x="263525" y="404813"/>
                        <a:pt x="321469" y="397669"/>
                      </a:cubicBezTo>
                      <a:cubicBezTo>
                        <a:pt x="379413" y="390525"/>
                        <a:pt x="639762" y="796131"/>
                        <a:pt x="707231" y="745331"/>
                      </a:cubicBezTo>
                      <a:cubicBezTo>
                        <a:pt x="774700" y="694531"/>
                        <a:pt x="681831" y="185738"/>
                        <a:pt x="726281" y="92869"/>
                      </a:cubicBezTo>
                      <a:cubicBezTo>
                        <a:pt x="770731" y="0"/>
                        <a:pt x="940594" y="180182"/>
                        <a:pt x="973931" y="188119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25" name="Straight Connector 24"/>
              <p:cNvCxnSpPr/>
              <p:nvPr/>
            </p:nvCxnSpPr>
            <p:spPr>
              <a:xfrm flipV="1">
                <a:off x="3438144" y="941832"/>
                <a:ext cx="950976" cy="80467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Challenges: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General consideration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11560" y="1556792"/>
          <a:ext cx="7834620" cy="4762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Challenges: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Logical error</a:t>
            </a: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 in Advection-Reaction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467544" y="5157192"/>
          <a:ext cx="4098008" cy="576064"/>
        </p:xfrm>
        <a:graphic>
          <a:graphicData uri="http://schemas.openxmlformats.org/presentationml/2006/ole">
            <p:oleObj spid="_x0000_s113666" name="Equation" r:id="rId3" imgW="1625400" imgH="228600" progId="Equation.3">
              <p:embed/>
            </p:oleObj>
          </a:graphicData>
        </a:graphic>
      </p:graphicFrame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6732240" y="5157192"/>
          <a:ext cx="1749425" cy="655637"/>
        </p:xfrm>
        <a:graphic>
          <a:graphicData uri="http://schemas.openxmlformats.org/presentationml/2006/ole">
            <p:oleObj spid="_x0000_s113667" name="Equation" r:id="rId4" imgW="609480" imgH="228600" progId="Equation.3">
              <p:embed/>
            </p:oleObj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2411760" y="5805264"/>
          <a:ext cx="4883150" cy="838200"/>
        </p:xfrm>
        <a:graphic>
          <a:graphicData uri="http://schemas.openxmlformats.org/presentationml/2006/ole">
            <p:oleObj spid="_x0000_s113668" name="Equation" r:id="rId5" imgW="1701720" imgH="29196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1561744"/>
            <a:ext cx="78488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 boundary cells</a:t>
            </a:r>
            <a:r>
              <a:rPr lang="en-US" sz="2400" dirty="0" smtClean="0"/>
              <a:t>, local reduction up to </a:t>
            </a:r>
            <a:r>
              <a:rPr lang="en-US" sz="2400" dirty="0" smtClean="0">
                <a:solidFill>
                  <a:srgbClr val="FF0000"/>
                </a:solidFill>
              </a:rPr>
              <a:t>2 order </a:t>
            </a:r>
            <a:r>
              <a:rPr lang="en-US" sz="2400" dirty="0" smtClean="0"/>
              <a:t>does not reduce the global convergence rate.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Inside the domain cells</a:t>
            </a:r>
            <a:r>
              <a:rPr lang="en-US" sz="2400" dirty="0" smtClean="0"/>
              <a:t>, local reduction up to </a:t>
            </a:r>
            <a:r>
              <a:rPr lang="en-US" sz="2400" dirty="0" smtClean="0">
                <a:solidFill>
                  <a:srgbClr val="FF0000"/>
                </a:solidFill>
              </a:rPr>
              <a:t>1 order </a:t>
            </a:r>
            <a:r>
              <a:rPr lang="en-US" sz="2400" dirty="0" smtClean="0"/>
              <a:t>does not reduce global convergence rate.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292080" y="2975248"/>
            <a:ext cx="2930525" cy="1679608"/>
            <a:chOff x="5292080" y="1337424"/>
            <a:chExt cx="2930525" cy="1679608"/>
          </a:xfrm>
        </p:grpSpPr>
        <p:graphicFrame>
          <p:nvGraphicFramePr>
            <p:cNvPr id="113673" name="Object 9"/>
            <p:cNvGraphicFramePr>
              <a:graphicFrameLocks noChangeAspect="1"/>
            </p:cNvGraphicFramePr>
            <p:nvPr/>
          </p:nvGraphicFramePr>
          <p:xfrm>
            <a:off x="5292080" y="1935945"/>
            <a:ext cx="2930525" cy="1081087"/>
          </p:xfrm>
          <a:graphic>
            <a:graphicData uri="http://schemas.openxmlformats.org/presentationml/2006/ole">
              <p:oleObj spid="_x0000_s113673" name="Equation" r:id="rId6" imgW="1066680" imgH="393480" progId="Equation.3">
                <p:embed/>
              </p:oleObj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6516216" y="1337424"/>
              <a:ext cx="7920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smtClean="0">
                  <a:solidFill>
                    <a:srgbClr val="00B050"/>
                  </a:solidFill>
                  <a:latin typeface="Georgia" pitchFamily="18" charset="0"/>
                </a:rPr>
                <a:t>✔</a:t>
              </a:r>
              <a:endParaRPr lang="en-US" sz="4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1560" y="3194616"/>
            <a:ext cx="3312368" cy="1872208"/>
            <a:chOff x="611560" y="1556792"/>
            <a:chExt cx="3312368" cy="1872208"/>
          </a:xfrm>
        </p:grpSpPr>
        <p:graphicFrame>
          <p:nvGraphicFramePr>
            <p:cNvPr id="113671" name="Object 7"/>
            <p:cNvGraphicFramePr>
              <a:graphicFrameLocks noChangeAspect="1"/>
            </p:cNvGraphicFramePr>
            <p:nvPr/>
          </p:nvGraphicFramePr>
          <p:xfrm>
            <a:off x="611560" y="2007248"/>
            <a:ext cx="3312368" cy="1047711"/>
          </p:xfrm>
          <a:graphic>
            <a:graphicData uri="http://schemas.openxmlformats.org/presentationml/2006/ole">
              <p:oleObj spid="_x0000_s113671" name="Equation" r:id="rId7" imgW="1244520" imgH="393480" progId="Equation.3">
                <p:embed/>
              </p:oleObj>
            </a:graphicData>
          </a:graphic>
        </p:graphicFrame>
        <p:cxnSp>
          <p:nvCxnSpPr>
            <p:cNvPr id="15" name="Straight Connector 14"/>
            <p:cNvCxnSpPr/>
            <p:nvPr/>
          </p:nvCxnSpPr>
          <p:spPr>
            <a:xfrm>
              <a:off x="899592" y="1556792"/>
              <a:ext cx="2736304" cy="18722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899592" y="1628800"/>
              <a:ext cx="2736304" cy="1800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Challenges: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Syntax</a:t>
            </a: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 error in Diffusion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9258" y="1187875"/>
            <a:ext cx="6957158" cy="548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748464" cy="7920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Georgia" pitchFamily="18" charset="0"/>
              </a:rPr>
              <a:t>Verification: how to find a bug in a forest?</a:t>
            </a:r>
            <a:endParaRPr lang="en-US" sz="3600" dirty="0">
              <a:solidFill>
                <a:srgbClr val="C00000"/>
              </a:solidFill>
              <a:latin typeface="Georgia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40055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961930" y="1547155"/>
          <a:ext cx="7335355" cy="4846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323528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Results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: </a:t>
            </a:r>
          </a:p>
          <a:p>
            <a:pPr lvl="0" eaLnBrk="0" hangingPunct="0"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Example Advection Reaction,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 Tidal Flow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136904" cy="4754563"/>
          </a:xfrm>
        </p:spPr>
        <p:txBody>
          <a:bodyPr>
            <a:normAutofit fontScale="85000" lnSpcReduction="20000"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 developed a step by step roadmap for complete verification of a transport code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Approximately 350 tests - 280 unit tests and 70 system/algorithm tests are there.</a:t>
            </a:r>
          </a:p>
          <a:p>
            <a:r>
              <a:rPr lang="en-US" dirty="0" smtClean="0"/>
              <a:t>We designed a really complete test suite</a:t>
            </a:r>
          </a:p>
          <a:p>
            <a:pPr lvl="1"/>
            <a:r>
              <a:rPr lang="en-US" dirty="0" smtClean="0"/>
              <a:t>May help solve the “grey literature” issue in testing transport</a:t>
            </a:r>
          </a:p>
          <a:p>
            <a:pPr lvl="1"/>
            <a:r>
              <a:rPr lang="en-US" dirty="0" smtClean="0"/>
              <a:t>Methods of Computer Science are there to guarantee the results in computational fluid mechanics </a:t>
            </a:r>
          </a:p>
          <a:p>
            <a:r>
              <a:rPr lang="en-US" dirty="0" smtClean="0"/>
              <a:t>STM is, an open source, well tested, and nice bedrock for further development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3528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Results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: </a:t>
            </a:r>
          </a:p>
          <a:p>
            <a:pPr lvl="0" eaLnBrk="0" hangingPunct="0"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Accomplishments and final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 remarks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nalog_delta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506668" y="620688"/>
            <a:ext cx="8364854" cy="574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03848" y="5618180"/>
            <a:ext cx="5515274" cy="714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Analog Delta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Georgia" pitchFamily="18" charset="0"/>
              </a:rPr>
              <a:t>Thank You </a:t>
            </a:r>
            <a:endParaRPr lang="en-US" sz="48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392016"/>
          </a:xfrm>
        </p:spPr>
        <p:txBody>
          <a:bodyPr/>
          <a:lstStyle/>
          <a:p>
            <a:pPr algn="ctr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Kaveh Zamani: kzamani@ucdavis.edu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Fabian Bombardelli, PhD: fabombardelli@ucdavis.edu</a:t>
            </a:r>
          </a:p>
          <a:p>
            <a:pPr algn="ctr">
              <a:buNone/>
            </a:pPr>
            <a:r>
              <a:rPr lang="fi-FI" sz="2600" dirty="0" smtClean="0">
                <a:solidFill>
                  <a:srgbClr val="FF0000"/>
                </a:solidFill>
              </a:rPr>
              <a:t>Eli Ateljevich, PhD, PE:  eli@water.ca.gov</a:t>
            </a:r>
          </a:p>
          <a:p>
            <a:pPr algn="ctr">
              <a:buNone/>
            </a:pPr>
            <a:r>
              <a:rPr lang="fi-FI" sz="2600" dirty="0" smtClean="0">
                <a:solidFill>
                  <a:srgbClr val="FF0000"/>
                </a:solidFill>
              </a:rPr>
              <a:t>Jamie Anderson, PhD, PE:  jamiea@water.ca.gov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3528" y="1124744"/>
            <a:ext cx="8119148" cy="5472608"/>
            <a:chOff x="270640" y="1585561"/>
            <a:chExt cx="7911751" cy="504065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84706" y="1585561"/>
              <a:ext cx="6797685" cy="5040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 descr="C:\Documents and Settings\Kaveh Zamani\Desktop\EWRI_2011\col_two_beetles04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0640" y="3928265"/>
              <a:ext cx="2622216" cy="226589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70640" y="2660900"/>
              <a:ext cx="5069460" cy="1267365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363715" y="3217774"/>
              <a:ext cx="3533259" cy="2419514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882180" y="2660900"/>
              <a:ext cx="2457920" cy="1267364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331640" y="33265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Georgia" pitchFamily="18" charset="0"/>
              </a:rPr>
              <a:t>There were 8/12 serious static faults per 1000  lines of executable files in C/Fortran! (SAND 2002-0529)</a:t>
            </a:r>
            <a:endParaRPr lang="en-US" sz="2400" dirty="0">
              <a:solidFill>
                <a:srgbClr val="C00000"/>
              </a:solidFill>
              <a:latin typeface="Georgia" pitchFamily="18" charset="0"/>
            </a:endParaRPr>
          </a:p>
        </p:txBody>
      </p:sp>
      <p:pic>
        <p:nvPicPr>
          <p:cNvPr id="13" name="Picture 2" descr="C:\Documents and Settings\Kaveh Zamani\Desktop\EWRI_2011\untitled.bmp"/>
          <p:cNvPicPr>
            <a:picLocks noChangeAspect="1" noChangeArrowheads="1"/>
          </p:cNvPicPr>
          <p:nvPr/>
        </p:nvPicPr>
        <p:blipFill>
          <a:blip r:embed="rId5" cstate="print"/>
          <a:srcRect l="1042" t="1459" r="77285" b="69622"/>
          <a:stretch>
            <a:fillRect/>
          </a:stretch>
        </p:blipFill>
        <p:spPr bwMode="auto">
          <a:xfrm>
            <a:off x="467544" y="404664"/>
            <a:ext cx="864096" cy="860743"/>
          </a:xfrm>
          <a:prstGeom prst="rect">
            <a:avLst/>
          </a:prstGeom>
          <a:noFill/>
        </p:spPr>
      </p:pic>
    </p:spTree>
  </p:cSld>
  <p:clrMapOvr>
    <a:masterClrMapping/>
  </p:clrMapOvr>
  <p:transition advTm="1790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3716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Georgia" pitchFamily="18" charset="0"/>
              </a:rPr>
              <a:t>How to develop a fully testable and tested transport code?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7488832" cy="3886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Talk: </a:t>
            </a:r>
          </a:p>
          <a:p>
            <a:pPr marL="514350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STM (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ediment and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ransport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odule)</a:t>
            </a:r>
          </a:p>
          <a:p>
            <a:pPr marL="514350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Software testing</a:t>
            </a:r>
          </a:p>
          <a:p>
            <a:pPr marL="514350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Verification measures</a:t>
            </a:r>
          </a:p>
          <a:p>
            <a:pPr marL="514350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Transport test suite </a:t>
            </a:r>
          </a:p>
          <a:p>
            <a:pPr marL="514350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</a:p>
          <a:p>
            <a:pPr marL="514350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Result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advTm="36851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68952" cy="1371600"/>
          </a:xfrm>
        </p:spPr>
        <p:txBody>
          <a:bodyPr/>
          <a:lstStyle/>
          <a:p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STM: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</a:t>
            </a: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/>
            </a:r>
            <a:b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</a:b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>Governing Equation and Solution Algorithm</a:t>
            </a:r>
            <a:endParaRPr lang="en-US" sz="3200" dirty="0">
              <a:latin typeface="Georg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112642" name="Object 5"/>
          <p:cNvGraphicFramePr>
            <a:graphicFrameLocks noChangeAspect="1"/>
          </p:cNvGraphicFramePr>
          <p:nvPr>
            <p:ph idx="1"/>
          </p:nvPr>
        </p:nvGraphicFramePr>
        <p:xfrm>
          <a:off x="395288" y="2511425"/>
          <a:ext cx="3600450" cy="1298575"/>
        </p:xfrm>
        <a:graphic>
          <a:graphicData uri="http://schemas.openxmlformats.org/presentationml/2006/ole">
            <p:oleObj spid="_x0000_s112642" name="Equation" r:id="rId4" imgW="2323800" imgH="83808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467544" y="4797152"/>
            <a:ext cx="864531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Georgia" pitchFamily="18" charset="0"/>
              </a:rPr>
              <a:t>Operator splitting to combine: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</a:rPr>
              <a:t> Modified Lax Two Step method + ODE integrator (Advection, Reaction )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</a:rPr>
              <a:t> Crank- Nicolson in FVM framework (Dispersion)</a:t>
            </a:r>
            <a:endParaRPr lang="en-US" sz="2000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427984" y="1772816"/>
            <a:ext cx="4463535" cy="2929362"/>
            <a:chOff x="2637" y="1627"/>
            <a:chExt cx="2875" cy="2210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2637" y="1627"/>
              <a:ext cx="1225" cy="669"/>
            </a:xfrm>
            <a:prstGeom prst="flowChartAlternateProcess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dirty="0">
                  <a:latin typeface="Times New Roman" pitchFamily="18" charset="0"/>
                  <a:cs typeface="Arial" charset="0"/>
                </a:rPr>
                <a:t>HYDRO</a:t>
              </a:r>
              <a:endParaRPr lang="en-US" sz="1600" b="1" dirty="0">
                <a:latin typeface="Times New Roman" pitchFamily="18" charset="0"/>
                <a:cs typeface="Arial" charset="0"/>
              </a:endParaRPr>
            </a:p>
            <a:p>
              <a:pPr algn="ctr">
                <a:defRPr/>
              </a:pPr>
              <a:r>
                <a:rPr lang="en-US" sz="1600" dirty="0" smtClean="0">
                  <a:latin typeface="Times New Roman" pitchFamily="18" charset="0"/>
                  <a:cs typeface="Arial" charset="0"/>
                </a:rPr>
                <a:t>Hydrodynamic</a:t>
              </a:r>
              <a:endParaRPr lang="en-US" sz="8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2637" y="2832"/>
              <a:ext cx="1200" cy="669"/>
            </a:xfrm>
            <a:prstGeom prst="flowChartAlternateProcess">
              <a:avLst/>
            </a:prstGeom>
            <a:solidFill>
              <a:schemeClr val="accent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1600" b="1" dirty="0">
                  <a:latin typeface="Times New Roman" pitchFamily="18" charset="0"/>
                  <a:cs typeface="Arial" charset="0"/>
                </a:rPr>
                <a:t>QUAL</a:t>
              </a:r>
              <a:endParaRPr lang="en-US" sz="1400" b="1" dirty="0">
                <a:latin typeface="Times New Roman" pitchFamily="18" charset="0"/>
                <a:cs typeface="Arial" charset="0"/>
              </a:endParaRPr>
            </a:p>
            <a:p>
              <a:pPr algn="ctr">
                <a:defRPr/>
              </a:pPr>
              <a:r>
                <a:rPr lang="en-US" sz="1400" b="1" dirty="0">
                  <a:latin typeface="Times New Roman" pitchFamily="18" charset="0"/>
                  <a:cs typeface="Arial" charset="0"/>
                </a:rPr>
                <a:t>1-D fate and </a:t>
              </a:r>
              <a:r>
                <a:rPr lang="en-US" sz="1400" b="1" dirty="0" smtClean="0">
                  <a:latin typeface="Times New Roman" pitchFamily="18" charset="0"/>
                  <a:cs typeface="Arial" charset="0"/>
                </a:rPr>
                <a:t>transport</a:t>
              </a:r>
              <a:endParaRPr lang="en-US" sz="1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173" y="2830"/>
              <a:ext cx="1293" cy="669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dirty="0">
                  <a:latin typeface="Times New Roman" pitchFamily="18" charset="0"/>
                  <a:cs typeface="Arial" charset="0"/>
                </a:rPr>
                <a:t>PTM</a:t>
              </a:r>
              <a:endParaRPr lang="en-US" sz="1600" b="1" dirty="0">
                <a:latin typeface="Times New Roman" pitchFamily="18" charset="0"/>
                <a:cs typeface="Arial" charset="0"/>
              </a:endParaRPr>
            </a:p>
            <a:p>
              <a:pPr algn="ctr">
                <a:defRPr/>
              </a:pPr>
              <a:r>
                <a:rPr lang="en-US" sz="1600" b="1" dirty="0">
                  <a:latin typeface="Times New Roman" pitchFamily="18" charset="0"/>
                  <a:cs typeface="Arial" charset="0"/>
                </a:rPr>
                <a:t>Quasi 3-D </a:t>
              </a:r>
              <a:r>
                <a:rPr lang="en-US" sz="1600" b="1" dirty="0" smtClean="0">
                  <a:latin typeface="Times New Roman" pitchFamily="18" charset="0"/>
                  <a:cs typeface="Arial" charset="0"/>
                </a:rPr>
                <a:t>particle Tracking</a:t>
              </a:r>
              <a:endParaRPr lang="en-US" sz="8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637" y="3637"/>
              <a:ext cx="287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" tIns="9144" rIns="9144" bIns="9144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cs typeface="Arial" pitchFamily="34" charset="0"/>
                </a:rPr>
                <a:t>Structure </a:t>
              </a:r>
              <a:r>
                <a:rPr lang="en-US" sz="1600" dirty="0">
                  <a:cs typeface="Arial" pitchFamily="34" charset="0"/>
                </a:rPr>
                <a:t>of </a:t>
              </a:r>
              <a:r>
                <a:rPr lang="en-US" sz="1600" dirty="0" smtClean="0">
                  <a:cs typeface="Arial" pitchFamily="34" charset="0"/>
                </a:rPr>
                <a:t>Delta Simulation Model 2 (DSM2)</a:t>
              </a:r>
              <a:endParaRPr lang="en-US" sz="1600" dirty="0">
                <a:cs typeface="Arial" pitchFamily="34" charset="0"/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4176" y="1627"/>
              <a:ext cx="1265" cy="669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dirty="0">
                  <a:latin typeface="Times New Roman" pitchFamily="18" charset="0"/>
                  <a:cs typeface="Arial" charset="0"/>
                </a:rPr>
                <a:t>STM</a:t>
              </a:r>
              <a:endParaRPr lang="en-US" sz="1600" b="1" dirty="0">
                <a:latin typeface="Times New Roman" pitchFamily="18" charset="0"/>
                <a:cs typeface="Arial" charset="0"/>
              </a:endParaRPr>
            </a:p>
            <a:p>
              <a:pPr algn="ctr">
                <a:defRPr/>
              </a:pPr>
              <a:r>
                <a:rPr lang="en-US" sz="1600" b="1" dirty="0">
                  <a:latin typeface="Times New Roman" pitchFamily="18" charset="0"/>
                  <a:cs typeface="Arial" charset="0"/>
                </a:rPr>
                <a:t>1-D </a:t>
              </a:r>
              <a:r>
                <a:rPr lang="en-US" sz="1600" b="1" dirty="0" smtClean="0">
                  <a:latin typeface="Times New Roman" pitchFamily="18" charset="0"/>
                  <a:cs typeface="Arial" charset="0"/>
                </a:rPr>
                <a:t>sediment transport model</a:t>
              </a:r>
              <a:endParaRPr lang="en-US" sz="8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3171" y="2304"/>
              <a:ext cx="144" cy="528"/>
            </a:xfrm>
            <a:prstGeom prst="downArrow">
              <a:avLst>
                <a:gd name="adj1" fmla="val 50000"/>
                <a:gd name="adj2" fmla="val 91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 rot="-2053801">
              <a:off x="3938" y="2261"/>
              <a:ext cx="146" cy="624"/>
            </a:xfrm>
            <a:prstGeom prst="downArrow">
              <a:avLst>
                <a:gd name="adj1" fmla="val 50000"/>
                <a:gd name="adj2" fmla="val 106849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3872" y="1920"/>
              <a:ext cx="288" cy="144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advTm="9582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7992888" cy="4114800"/>
          </a:xfrm>
        </p:spPr>
        <p:txBody>
          <a:bodyPr/>
          <a:lstStyle/>
          <a:p>
            <a:r>
              <a:rPr lang="en-US" sz="2800" dirty="0" smtClean="0">
                <a:latin typeface="Georgia" pitchFamily="18" charset="0"/>
              </a:rPr>
              <a:t>Modular design</a:t>
            </a:r>
          </a:p>
          <a:p>
            <a:r>
              <a:rPr lang="en-US" sz="2800" dirty="0" smtClean="0">
                <a:latin typeface="Georgia" pitchFamily="18" charset="0"/>
              </a:rPr>
              <a:t>Applicable in tidal environments</a:t>
            </a:r>
          </a:p>
          <a:p>
            <a:pPr>
              <a:spcBef>
                <a:spcPct val="40000"/>
              </a:spcBef>
            </a:pPr>
            <a:r>
              <a:rPr lang="en-US" sz="2800" dirty="0" smtClean="0">
                <a:latin typeface="Georgia" pitchFamily="18" charset="0"/>
              </a:rPr>
              <a:t>Generalize Eulerian transport solver that </a:t>
            </a:r>
            <a:br>
              <a:rPr lang="en-US" sz="2800" dirty="0" smtClean="0">
                <a:latin typeface="Georgia" pitchFamily="18" charset="0"/>
              </a:rPr>
            </a:br>
            <a:r>
              <a:rPr lang="en-US" sz="2800" dirty="0" smtClean="0">
                <a:latin typeface="Georgia" pitchFamily="18" charset="0"/>
              </a:rPr>
              <a:t>could be adapted to other constituents</a:t>
            </a:r>
          </a:p>
          <a:p>
            <a:r>
              <a:rPr lang="en-US" sz="2800" dirty="0" smtClean="0">
                <a:latin typeface="Georgia" pitchFamily="18" charset="0"/>
              </a:rPr>
              <a:t>Second order accuracy</a:t>
            </a:r>
          </a:p>
          <a:p>
            <a:r>
              <a:rPr lang="en-US" sz="2800" dirty="0" smtClean="0">
                <a:latin typeface="Georgia" pitchFamily="18" charset="0"/>
              </a:rPr>
              <a:t>Shock capturing</a:t>
            </a:r>
          </a:p>
          <a:p>
            <a:r>
              <a:rPr lang="en-US" sz="2800" dirty="0" smtClean="0">
                <a:latin typeface="Georgia" pitchFamily="18" charset="0"/>
              </a:rPr>
              <a:t>Mass conservative</a:t>
            </a:r>
          </a:p>
          <a:p>
            <a:r>
              <a:rPr lang="en-US" sz="2800" dirty="0" smtClean="0">
                <a:latin typeface="Georgia" pitchFamily="18" charset="0"/>
              </a:rPr>
              <a:t>Well tested</a:t>
            </a:r>
          </a:p>
          <a:p>
            <a:r>
              <a:rPr lang="en-US" sz="2800" dirty="0" smtClean="0">
                <a:latin typeface="Georgia" pitchFamily="18" charset="0"/>
              </a:rPr>
              <a:t>Associated dynamic testing for development</a:t>
            </a:r>
            <a:endParaRPr lang="en-US" sz="2800" dirty="0">
              <a:latin typeface="Georgia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68952" cy="1371600"/>
          </a:xfrm>
        </p:spPr>
        <p:txBody>
          <a:bodyPr/>
          <a:lstStyle/>
          <a:p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STM: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</a:t>
            </a: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/>
            </a:r>
            <a:b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</a:b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>STM </a:t>
            </a:r>
            <a:r>
              <a:rPr lang="en-US" sz="3600" dirty="0" smtClean="0">
                <a:solidFill>
                  <a:srgbClr val="C00000"/>
                </a:solidFill>
                <a:latin typeface="Georgia" pitchFamily="18" charset="0"/>
              </a:rPr>
              <a:t>Project Goals</a:t>
            </a:r>
            <a:endParaRPr lang="en-US" sz="3200" dirty="0">
              <a:latin typeface="Georgia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44008" y="6521450"/>
            <a:ext cx="36566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STM=Sediment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and Transport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Module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2204864"/>
            <a:ext cx="41044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C00000"/>
                </a:solidFill>
                <a:latin typeface="Arial"/>
                <a:cs typeface="+mn-cs"/>
              </a:rPr>
              <a:t>Each function in STM has tests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kern="0" dirty="0" smtClean="0">
                <a:solidFill>
                  <a:srgbClr val="C00000"/>
                </a:solidFill>
                <a:latin typeface="Arial"/>
                <a:cs typeface="+mn-cs"/>
              </a:rPr>
              <a:t>Code and analytical tests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kern="0" dirty="0" smtClean="0">
                <a:solidFill>
                  <a:srgbClr val="C00000"/>
                </a:solidFill>
                <a:latin typeface="Arial"/>
                <a:cs typeface="+mn-cs"/>
              </a:rPr>
              <a:t>Each test puts light of a part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C00000"/>
                </a:solidFill>
                <a:latin typeface="Arial"/>
                <a:cs typeface="+mn-cs"/>
              </a:rPr>
              <a:t>Test wide range of scenarios 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C00000"/>
                </a:solidFill>
                <a:latin typeface="Arial"/>
                <a:cs typeface="+mn-cs"/>
              </a:rPr>
              <a:t>Test for bad/incomplete input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C00000"/>
                </a:solidFill>
                <a:latin typeface="Arial"/>
              </a:rPr>
              <a:t>Produce report of pass/fail result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C00000"/>
                </a:solidFill>
                <a:latin typeface="Arial"/>
                <a:cs typeface="+mn-cs"/>
              </a:rPr>
              <a:t>Run tests regularly</a:t>
            </a:r>
          </a:p>
          <a:p>
            <a:pPr marL="342900" indent="-342900">
              <a:spcBef>
                <a:spcPts val="1200"/>
              </a:spcBef>
              <a:buFontTx/>
              <a:buChar char="•"/>
              <a:defRPr/>
            </a:pPr>
            <a:endParaRPr lang="en-US" sz="2000" kern="0" dirty="0" smtClean="0">
              <a:solidFill>
                <a:srgbClr val="FFFFCC"/>
              </a:solidFill>
              <a:latin typeface="Arial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44008" y="1628800"/>
            <a:ext cx="4038600" cy="21336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F</a:t>
            </a:r>
            <a:r>
              <a:rPr lang="en-US" sz="2000" dirty="0" smtClean="0"/>
              <a:t>o</a:t>
            </a:r>
            <a:r>
              <a:rPr lang="en-US" sz="2000" dirty="0" smtClean="0">
                <a:solidFill>
                  <a:srgbClr val="C00000"/>
                </a:solidFill>
              </a:rPr>
              <a:t>r</a:t>
            </a:r>
            <a:r>
              <a:rPr lang="en-US" sz="2000" dirty="0" smtClean="0"/>
              <a:t>tran </a:t>
            </a:r>
            <a:r>
              <a:rPr lang="en-US" sz="2000" dirty="0" smtClean="0">
                <a:solidFill>
                  <a:srgbClr val="C00000"/>
                </a:solidFill>
              </a:rPr>
              <a:t>U</a:t>
            </a:r>
            <a:r>
              <a:rPr lang="en-US" sz="2000" dirty="0" smtClean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C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T</a:t>
            </a:r>
            <a:r>
              <a:rPr lang="en-US" sz="2000" dirty="0" smtClean="0"/>
              <a:t>est Framework)</a:t>
            </a:r>
          </a:p>
        </p:txBody>
      </p:sp>
      <p:grpSp>
        <p:nvGrpSpPr>
          <p:cNvPr id="171" name="Group 170"/>
          <p:cNvGrpSpPr/>
          <p:nvPr/>
        </p:nvGrpSpPr>
        <p:grpSpPr>
          <a:xfrm>
            <a:off x="4499992" y="2564904"/>
            <a:ext cx="4464496" cy="2160240"/>
            <a:chOff x="4876800" y="4495800"/>
            <a:chExt cx="3429000" cy="1527048"/>
          </a:xfrm>
        </p:grpSpPr>
        <p:pic>
          <p:nvPicPr>
            <p:cNvPr id="13" name="Picture 4" descr="http://georgeumbrasileiro.files.wordpress.com/2009/11/fruit-salad.jpg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05600" y="4495800"/>
              <a:ext cx="1600200" cy="1527048"/>
            </a:xfrm>
            <a:prstGeom prst="rect">
              <a:avLst/>
            </a:prstGeom>
            <a:noFill/>
          </p:spPr>
        </p:pic>
        <p:grpSp>
          <p:nvGrpSpPr>
            <p:cNvPr id="170" name="Group 169"/>
            <p:cNvGrpSpPr/>
            <p:nvPr/>
          </p:nvGrpSpPr>
          <p:grpSpPr>
            <a:xfrm>
              <a:off x="4876800" y="4495800"/>
              <a:ext cx="1600200" cy="1524000"/>
              <a:chOff x="4876800" y="4495800"/>
              <a:chExt cx="1600200" cy="1524000"/>
            </a:xfrm>
          </p:grpSpPr>
          <p:pic>
            <p:nvPicPr>
              <p:cNvPr id="12" name="Picture 2" descr="http://www.robtousain.nl/pictures/spaghetti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76800" y="4495800"/>
                <a:ext cx="1600200" cy="1524000"/>
              </a:xfrm>
              <a:prstGeom prst="rect">
                <a:avLst/>
              </a:prstGeom>
              <a:noFill/>
            </p:spPr>
          </p:pic>
          <p:grpSp>
            <p:nvGrpSpPr>
              <p:cNvPr id="14" name="Group 16"/>
              <p:cNvGrpSpPr/>
              <p:nvPr/>
            </p:nvGrpSpPr>
            <p:grpSpPr>
              <a:xfrm>
                <a:off x="4876800" y="4495800"/>
                <a:ext cx="1600200" cy="1524000"/>
                <a:chOff x="4876800" y="4495800"/>
                <a:chExt cx="1600200" cy="1524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876800" y="4495800"/>
                  <a:ext cx="1600200" cy="1524000"/>
                </a:xfrm>
                <a:prstGeom prst="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876800" y="4495800"/>
                  <a:ext cx="1600200" cy="152400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568952" cy="1371600"/>
          </a:xfrm>
        </p:spPr>
        <p:txBody>
          <a:bodyPr/>
          <a:lstStyle/>
          <a:p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Software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</a:t>
            </a: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/>
            </a:r>
            <a:b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</a:b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>STM Code Testing</a:t>
            </a:r>
            <a:endParaRPr lang="en-US" sz="3200" dirty="0">
              <a:latin typeface="Georgia" pitchFamily="18" charset="0"/>
            </a:endParaRPr>
          </a:p>
        </p:txBody>
      </p:sp>
    </p:spTree>
  </p:cSld>
  <p:clrMapOvr>
    <a:masterClrMapping/>
  </p:clrMapOvr>
  <p:transition advTm="14113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520" y="4077072"/>
            <a:ext cx="77578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Testing versus analytical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Richardson Extrapolation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Method of Manufactured Solution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Prescribed Forcing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Perturbation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Using symmetry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Error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Dense mesh solution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t="6329" r="436" b="2532"/>
          <a:stretch>
            <a:fillRect/>
          </a:stretch>
        </p:blipFill>
        <p:spPr bwMode="auto">
          <a:xfrm>
            <a:off x="4644392" y="2320013"/>
            <a:ext cx="4315762" cy="3341235"/>
          </a:xfrm>
          <a:prstGeom prst="rect">
            <a:avLst/>
          </a:prstGeom>
          <a:noFill/>
          <a:ln w="25400" cap="rnd">
            <a:solidFill>
              <a:srgbClr val="FF0000"/>
            </a:solidFill>
            <a:round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923830" y="1321484"/>
            <a:ext cx="8026340" cy="4339764"/>
            <a:chOff x="923830" y="1585560"/>
            <a:chExt cx="8026340" cy="4339764"/>
          </a:xfrm>
        </p:grpSpPr>
        <p:grpSp>
          <p:nvGrpSpPr>
            <p:cNvPr id="10" name="Group 19"/>
            <p:cNvGrpSpPr/>
            <p:nvPr/>
          </p:nvGrpSpPr>
          <p:grpSpPr>
            <a:xfrm>
              <a:off x="923830" y="1585560"/>
              <a:ext cx="8026339" cy="4339764"/>
              <a:chOff x="923830" y="1585560"/>
              <a:chExt cx="8856708" cy="454641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23830" y="1585560"/>
                <a:ext cx="3673123" cy="2765160"/>
                <a:chOff x="923830" y="1585560"/>
                <a:chExt cx="3673123" cy="2765160"/>
              </a:xfrm>
            </p:grpSpPr>
            <p:pic>
              <p:nvPicPr>
                <p:cNvPr id="15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2174" t="5956" r="1087" b="3509"/>
                <a:stretch>
                  <a:fillRect/>
                </a:stretch>
              </p:blipFill>
              <p:spPr bwMode="auto">
                <a:xfrm>
                  <a:off x="923830" y="1585560"/>
                  <a:ext cx="3673123" cy="2765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6" name="Rounded Rectangle 15"/>
                <p:cNvSpPr/>
                <p:nvPr/>
              </p:nvSpPr>
              <p:spPr>
                <a:xfrm>
                  <a:off x="3842305" y="1815990"/>
                  <a:ext cx="479910" cy="345645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>
                <a:off x="4313750" y="1826963"/>
                <a:ext cx="5466788" cy="804676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 flipH="1">
                <a:off x="2451083" y="3591262"/>
                <a:ext cx="3970345" cy="111109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3611875" y="1815990"/>
              <a:ext cx="998530" cy="7681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568952" cy="1371600"/>
          </a:xfrm>
        </p:spPr>
        <p:txBody>
          <a:bodyPr/>
          <a:lstStyle/>
          <a:p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</a:t>
            </a: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/>
            </a:r>
            <a:b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</a:b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>Convergence</a:t>
            </a:r>
            <a:endParaRPr lang="en-US" sz="3200" dirty="0">
              <a:latin typeface="Georgia" pitchFamily="18" charset="0"/>
            </a:endParaRPr>
          </a:p>
        </p:txBody>
      </p:sp>
    </p:spTree>
  </p:cSld>
  <p:clrMapOvr>
    <a:masterClrMapping/>
  </p:clrMapOvr>
  <p:transition advTm="4727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61929" y="1777586"/>
            <a:ext cx="7028116" cy="92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No! They are brutal. They expose bugs. But they leave behind some bugs as well.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483768" y="2780928"/>
            <a:ext cx="4380305" cy="3500521"/>
            <a:chOff x="4454650" y="2315255"/>
            <a:chExt cx="4380305" cy="3500521"/>
          </a:xfrm>
        </p:grpSpPr>
        <p:grpSp>
          <p:nvGrpSpPr>
            <p:cNvPr id="9" name="Group 32"/>
            <p:cNvGrpSpPr/>
            <p:nvPr/>
          </p:nvGrpSpPr>
          <p:grpSpPr>
            <a:xfrm>
              <a:off x="4454650" y="2315255"/>
              <a:ext cx="4380305" cy="3210365"/>
              <a:chOff x="4556761" y="657547"/>
              <a:chExt cx="4380305" cy="3210365"/>
            </a:xfrm>
          </p:grpSpPr>
          <p:grpSp>
            <p:nvGrpSpPr>
              <p:cNvPr id="11" name="Group 64"/>
              <p:cNvGrpSpPr/>
              <p:nvPr/>
            </p:nvGrpSpPr>
            <p:grpSpPr>
              <a:xfrm>
                <a:off x="4556761" y="679179"/>
                <a:ext cx="4038599" cy="3188733"/>
                <a:chOff x="685801" y="838199"/>
                <a:chExt cx="4038599" cy="3188733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rot="5400000" flipH="1" flipV="1">
                  <a:off x="-304800" y="2209800"/>
                  <a:ext cx="2743200" cy="1588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1066800" y="3581400"/>
                  <a:ext cx="3657600" cy="1588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3581400" y="3657600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Grid Size</a:t>
                  </a:r>
                  <a:endParaRPr lang="en-US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 rot="16200000">
                  <a:off x="489467" y="1034533"/>
                  <a:ext cx="7619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Error</a:t>
                  </a:r>
                  <a:endParaRPr lang="en-US" dirty="0"/>
                </a:p>
              </p:txBody>
            </p:sp>
          </p:grpSp>
          <p:grpSp>
            <p:nvGrpSpPr>
              <p:cNvPr id="12" name="Group 84"/>
              <p:cNvGrpSpPr/>
              <p:nvPr/>
            </p:nvGrpSpPr>
            <p:grpSpPr>
              <a:xfrm>
                <a:off x="6677025" y="1417320"/>
                <a:ext cx="1443228" cy="1717665"/>
                <a:chOff x="6677025" y="1417320"/>
                <a:chExt cx="1443228" cy="1717665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6600444" y="1493901"/>
                  <a:ext cx="1596390" cy="1443228"/>
                </a:xfrm>
                <a:prstGeom prst="line">
                  <a:avLst/>
                </a:prstGeom>
                <a:ln w="158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796786" y="2895600"/>
                  <a:ext cx="304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6837426" y="2873375"/>
                  <a:ext cx="1524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1</a:t>
                  </a:r>
                  <a:endParaRPr lang="en-US" sz="1100" dirty="0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rot="5400000" flipH="1" flipV="1">
                  <a:off x="6924833" y="2718593"/>
                  <a:ext cx="338328" cy="34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7065644" y="2441448"/>
                <a:ext cx="1871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Nominal  scheme’s order of accuracy (2) </a:t>
                </a:r>
                <a:endParaRPr lang="en-US" sz="1400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5556123" y="762381"/>
                <a:ext cx="1596390" cy="144322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752465" y="2164080"/>
                <a:ext cx="304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793105" y="2141855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5880512" y="1987073"/>
                <a:ext cx="338328" cy="34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6035040" y="1088136"/>
                <a:ext cx="1865376" cy="1207008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09"/>
              <p:cNvGrpSpPr/>
              <p:nvPr/>
            </p:nvGrpSpPr>
            <p:grpSpPr>
              <a:xfrm>
                <a:off x="6295390" y="1929384"/>
                <a:ext cx="304800" cy="219456"/>
                <a:chOff x="6295390" y="1929384"/>
                <a:chExt cx="304800" cy="219456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295390" y="2145030"/>
                  <a:ext cx="304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5400000" flipH="1" flipV="1">
                  <a:off x="6473952" y="2039112"/>
                  <a:ext cx="21945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6327648" y="2185416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8744317">
                <a:off x="6629863" y="637473"/>
                <a:ext cx="329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9427384">
                <a:off x="7507688" y="893505"/>
                <a:ext cx="329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998464" y="1819656"/>
                <a:ext cx="182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583680" y="1892808"/>
                <a:ext cx="182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b</a:t>
                </a:r>
                <a:endParaRPr lang="en-US" sz="1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03520" y="2660904"/>
                <a:ext cx="987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2≈a &gt; b</a:t>
                </a:r>
                <a:endParaRPr 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724128" y="5477222"/>
              <a:ext cx="2573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After Leveque, 2002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64" name="Title 1"/>
          <p:cNvSpPr txBox="1">
            <a:spLocks/>
          </p:cNvSpPr>
          <p:nvPr/>
        </p:nvSpPr>
        <p:spPr bwMode="auto">
          <a:xfrm>
            <a:off x="467544" y="404664"/>
            <a:ext cx="85689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Are convergence tests enough?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 advTm="57632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"/>
</p:tagLst>
</file>

<file path=ppt/theme/theme1.xml><?xml version="1.0" encoding="utf-8"?>
<a:theme xmlns:a="http://schemas.openxmlformats.org/drawingml/2006/main" name="Pixel">
  <a:themeElements>
    <a:clrScheme name="Custom 1">
      <a:dk1>
        <a:srgbClr val="000000"/>
      </a:dk1>
      <a:lt1>
        <a:srgbClr val="CCEC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CCEC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24711</TotalTime>
  <Words>748</Words>
  <Application>Microsoft Office PowerPoint</Application>
  <PresentationFormat>On-screen Show (4:3)</PresentationFormat>
  <Paragraphs>179</Paragraphs>
  <Slides>22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Pixel</vt:lpstr>
      <vt:lpstr>Equation</vt:lpstr>
      <vt:lpstr>Using Software Quality and Algorithm Testing to Verify a 1-Dimensional  Transport Model </vt:lpstr>
      <vt:lpstr>Verification: how to find a bug in a forest?</vt:lpstr>
      <vt:lpstr>Slide 3</vt:lpstr>
      <vt:lpstr>How to develop a fully testable and tested transport code?</vt:lpstr>
      <vt:lpstr>STM:Software testing: Verification:Transport test: Challenges:Results : Governing Equation and Solution Algorithm</vt:lpstr>
      <vt:lpstr>STM:Software testing: Verification:Transport test: Challenges:Results : STM Project Goals</vt:lpstr>
      <vt:lpstr>STM:Software testing: Verification:Transport test: Challenges:Results : STM Code Testing</vt:lpstr>
      <vt:lpstr>STM:Software testing: Verification:Transport test: Challenges:Results : Convergence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Thank You </vt:lpstr>
    </vt:vector>
  </TitlesOfParts>
  <Company>DCS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Dissipation in Soil Structure Interaction System</dc:title>
  <dc:creator>Babak</dc:creator>
  <cp:lastModifiedBy>Kaveh</cp:lastModifiedBy>
  <cp:revision>375</cp:revision>
  <dcterms:created xsi:type="dcterms:W3CDTF">2010-03-10T23:10:19Z</dcterms:created>
  <dcterms:modified xsi:type="dcterms:W3CDTF">2011-05-28T04:29:21Z</dcterms:modified>
</cp:coreProperties>
</file>