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2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9" r:id="rId14"/>
    <p:sldId id="270" r:id="rId15"/>
    <p:sldId id="271" r:id="rId16"/>
    <p:sldId id="272" r:id="rId17"/>
    <p:sldId id="278" r:id="rId18"/>
    <p:sldId id="280" r:id="rId19"/>
    <p:sldId id="273" r:id="rId20"/>
    <p:sldId id="276" r:id="rId21"/>
    <p:sldId id="274" r:id="rId22"/>
    <p:sldId id="277" r:id="rId23"/>
    <p:sldId id="275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00FF00"/>
    <a:srgbClr val="FF6699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84397" autoAdjust="0"/>
  </p:normalViewPr>
  <p:slideViewPr>
    <p:cSldViewPr>
      <p:cViewPr varScale="1">
        <p:scale>
          <a:sx n="95" d="100"/>
          <a:sy n="95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Kaveh%20Zamani\Desktop\New%20Microsoft%20Office%20Excel%20Workshe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elta\models\stm\documents\algorithm_and_tests\test_summary\outputs_and_tests\Output_data_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3785927077509821"/>
          <c:y val="2.9409183112078002E-2"/>
          <c:w val="0.71287811237908683"/>
          <c:h val="0.8576568462415628"/>
        </c:manualLayout>
      </c:layout>
      <c:scatterChart>
        <c:scatterStyle val="smoothMarker"/>
        <c:ser>
          <c:idx val="9"/>
          <c:order val="9"/>
          <c:tx>
            <c:strRef>
              <c:f>Sheet1!$I$4</c:f>
            </c:strRef>
          </c:tx>
          <c:marker>
            <c:symbol val="none"/>
          </c:marker>
          <c:xVal>
            <c:numRef>
              <c:f>Sheet1!$H$5:$H$75</c:f>
            </c:numRef>
          </c:xVal>
          <c:yVal>
            <c:numRef>
              <c:f>Sheet1!$I$5:$I$75</c:f>
            </c:numRef>
          </c:yVal>
          <c:smooth val="1"/>
        </c:ser>
        <c:ser>
          <c:idx val="10"/>
          <c:order val="10"/>
          <c:tx>
            <c:strRef>
              <c:f>Sheet1!$J$4</c:f>
            </c:strRef>
          </c:tx>
          <c:spPr>
            <a:ln w="127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Sheet1!$H$5:$H$75</c:f>
            </c:numRef>
          </c:xVal>
          <c:yVal>
            <c:numRef>
              <c:f>Sheet1!$J$5:$J$75</c:f>
            </c:numRef>
          </c:yVal>
          <c:smooth val="1"/>
        </c:ser>
        <c:ser>
          <c:idx val="11"/>
          <c:order val="11"/>
          <c:tx>
            <c:strRef>
              <c:f>Sheet1!$K$4</c:f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Sheet1!$H$5:$H$75</c:f>
            </c:numRef>
          </c:xVal>
          <c:yVal>
            <c:numRef>
              <c:f>Sheet1!$K$5:$K$75</c:f>
            </c:numRef>
          </c:yVal>
          <c:smooth val="1"/>
        </c:ser>
        <c:ser>
          <c:idx val="12"/>
          <c:order val="12"/>
          <c:tx>
            <c:strRef>
              <c:f>Sheet1!$L$4</c:f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Sheet1!$H$5:$H$75</c:f>
            </c:numRef>
          </c:xVal>
          <c:yVal>
            <c:numRef>
              <c:f>Sheet1!$L$5:$L$75</c:f>
            </c:numRef>
          </c:yVal>
          <c:smooth val="1"/>
        </c:ser>
        <c:ser>
          <c:idx val="13"/>
          <c:order val="13"/>
          <c:tx>
            <c:strRef>
              <c:f>Sheet1!$M$4</c:f>
            </c:strRef>
          </c:tx>
          <c:spPr>
            <a:ln w="12700"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Sheet1!$H$5:$H$75</c:f>
            </c:numRef>
          </c:xVal>
          <c:yVal>
            <c:numRef>
              <c:f>Sheet1!$M$5:$M$75</c:f>
            </c:numRef>
          </c:yVal>
          <c:smooth val="1"/>
        </c:ser>
        <c:ser>
          <c:idx val="14"/>
          <c:order val="14"/>
          <c:tx>
            <c:strRef>
              <c:f>Sheet1!$N$4</c:f>
            </c:strRef>
          </c:tx>
          <c:spPr>
            <a:ln w="127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Sheet1!$H$5:$H$75</c:f>
            </c:numRef>
          </c:xVal>
          <c:yVal>
            <c:numRef>
              <c:f>Sheet1!$N$5:$N$75</c:f>
            </c:numRef>
          </c:yVal>
          <c:smooth val="1"/>
        </c:ser>
        <c:ser>
          <c:idx val="15"/>
          <c:order val="15"/>
          <c:tx>
            <c:strRef>
              <c:f>Sheet1!$O$4</c:f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Sheet1!$H$5:$H$75</c:f>
            </c:numRef>
          </c:xVal>
          <c:yVal>
            <c:numRef>
              <c:f>Sheet1!$O$5:$O$75</c:f>
            </c:numRef>
          </c:yVal>
          <c:smooth val="1"/>
        </c:ser>
        <c:ser>
          <c:idx val="16"/>
          <c:order val="16"/>
          <c:tx>
            <c:strRef>
              <c:f>Sheet1!$P$4</c:f>
            </c:strRef>
          </c:tx>
          <c:spPr>
            <a:ln w="34925"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Sheet1!$H$5:$H$75</c:f>
            </c:numRef>
          </c:xVal>
          <c:yVal>
            <c:numRef>
              <c:f>Sheet1!$P$5:$P$75</c:f>
            </c:numRef>
          </c:yVal>
          <c:smooth val="1"/>
        </c:ser>
        <c:ser>
          <c:idx val="17"/>
          <c:order val="17"/>
          <c:tx>
            <c:strRef>
              <c:f>Sheet1!$Q$4</c:f>
            </c:strRef>
          </c:tx>
          <c:spPr>
            <a:ln w="9525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Sheet1!$H$5:$H$75</c:f>
            </c:numRef>
          </c:xVal>
          <c:yVal>
            <c:numRef>
              <c:f>Sheet1!$Q$5:$Q$75</c:f>
            </c:numRef>
          </c:yVal>
          <c:smooth val="1"/>
        </c:ser>
        <c:ser>
          <c:idx val="0"/>
          <c:order val="0"/>
          <c:tx>
            <c:strRef>
              <c:f>Sheet1!$I$4</c:f>
              <c:strCache>
                <c:ptCount val="1"/>
                <c:pt idx="0">
                  <c:v>Initial</c:v>
                </c:pt>
              </c:strCache>
            </c:strRef>
          </c:tx>
          <c:marker>
            <c:symbol val="none"/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0.75000000000000167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1.7500000000000004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Sheet1!$I$5:$I$75</c:f>
              <c:numCache>
                <c:formatCode>General</c:formatCode>
                <c:ptCount val="71"/>
                <c:pt idx="0">
                  <c:v>1.2340980408668021E-4</c:v>
                </c:pt>
                <c:pt idx="1">
                  <c:v>5.1957468215483899E-4</c:v>
                </c:pt>
                <c:pt idx="2">
                  <c:v>1.9304541362277193E-3</c:v>
                </c:pt>
                <c:pt idx="3">
                  <c:v>6.329715427485747E-3</c:v>
                </c:pt>
                <c:pt idx="4">
                  <c:v>1.8315638888734186E-2</c:v>
                </c:pt>
                <c:pt idx="5">
                  <c:v>4.6770622383958967E-2</c:v>
                </c:pt>
                <c:pt idx="6">
                  <c:v>0.10539922456186454</c:v>
                </c:pt>
                <c:pt idx="7">
                  <c:v>0.2096113871510987</c:v>
                </c:pt>
                <c:pt idx="8">
                  <c:v>0.36787944117144389</c:v>
                </c:pt>
                <c:pt idx="9">
                  <c:v>0.56978282473092257</c:v>
                </c:pt>
                <c:pt idx="10">
                  <c:v>0.77880078307140621</c:v>
                </c:pt>
                <c:pt idx="11">
                  <c:v>0.93941306281347581</c:v>
                </c:pt>
                <c:pt idx="12">
                  <c:v>1</c:v>
                </c:pt>
                <c:pt idx="13">
                  <c:v>0.93941306281347581</c:v>
                </c:pt>
                <c:pt idx="14">
                  <c:v>0.77880078307140621</c:v>
                </c:pt>
                <c:pt idx="15">
                  <c:v>0.56978282473092257</c:v>
                </c:pt>
                <c:pt idx="16">
                  <c:v>0.36787944117144389</c:v>
                </c:pt>
                <c:pt idx="17">
                  <c:v>0.2096113871510987</c:v>
                </c:pt>
                <c:pt idx="18">
                  <c:v>0.10539922456186454</c:v>
                </c:pt>
                <c:pt idx="19">
                  <c:v>4.6770622383958967E-2</c:v>
                </c:pt>
                <c:pt idx="20">
                  <c:v>1.8315638888734186E-2</c:v>
                </c:pt>
                <c:pt idx="21">
                  <c:v>6.329715427485747E-3</c:v>
                </c:pt>
                <c:pt idx="22">
                  <c:v>1.9304541362277193E-3</c:v>
                </c:pt>
                <c:pt idx="23">
                  <c:v>5.1957468215483899E-4</c:v>
                </c:pt>
                <c:pt idx="24">
                  <c:v>1.2340980408668021E-4</c:v>
                </c:pt>
                <c:pt idx="25">
                  <c:v>2.5868100222654252E-5</c:v>
                </c:pt>
                <c:pt idx="26">
                  <c:v>4.7851173921290291E-6</c:v>
                </c:pt>
                <c:pt idx="27">
                  <c:v>7.8114894083045376E-7</c:v>
                </c:pt>
                <c:pt idx="28">
                  <c:v>1.1253517471925951E-7</c:v>
                </c:pt>
                <c:pt idx="29">
                  <c:v>1.4307241918567773E-8</c:v>
                </c:pt>
                <c:pt idx="30">
                  <c:v>1.6052280551856199E-9</c:v>
                </c:pt>
                <c:pt idx="31">
                  <c:v>1.5893910094516492E-10</c:v>
                </c:pt>
                <c:pt idx="32">
                  <c:v>1.3887943864964131E-11</c:v>
                </c:pt>
                <c:pt idx="33">
                  <c:v>1.0709232382508147E-12</c:v>
                </c:pt>
                <c:pt idx="34">
                  <c:v>7.287724095819778E-14</c:v>
                </c:pt>
                <c:pt idx="35">
                  <c:v>4.3766185028709094E-15</c:v>
                </c:pt>
                <c:pt idx="36">
                  <c:v>2.3195228302435898E-16</c:v>
                </c:pt>
                <c:pt idx="37">
                  <c:v>1.0848552640429546E-17</c:v>
                </c:pt>
                <c:pt idx="38">
                  <c:v>4.4777324417183795E-19</c:v>
                </c:pt>
                <c:pt idx="39">
                  <c:v>1.6310139226702147E-20</c:v>
                </c:pt>
                <c:pt idx="40">
                  <c:v>5.2428856633635429E-22</c:v>
                </c:pt>
                <c:pt idx="41">
                  <c:v>1.4872921816512979E-23</c:v>
                </c:pt>
                <c:pt idx="42">
                  <c:v>3.7233631217505891E-25</c:v>
                </c:pt>
                <c:pt idx="43">
                  <c:v>8.2259805951440967E-27</c:v>
                </c:pt>
                <c:pt idx="44">
                  <c:v>1.6038108905486725E-28</c:v>
                </c:pt>
                <c:pt idx="45">
                  <c:v>2.7595090675221129E-30</c:v>
                </c:pt>
                <c:pt idx="46">
                  <c:v>4.1900931944945167E-32</c:v>
                </c:pt>
                <c:pt idx="47">
                  <c:v>5.6147280923880801E-34</c:v>
                </c:pt>
                <c:pt idx="48">
                  <c:v>6.6396771995809406E-36</c:v>
                </c:pt>
                <c:pt idx="49">
                  <c:v>6.9291249388158991E-38</c:v>
                </c:pt>
                <c:pt idx="50">
                  <c:v>6.381503448060989E-40</c:v>
                </c:pt>
                <c:pt idx="51">
                  <c:v>5.1865768119087333E-42</c:v>
                </c:pt>
                <c:pt idx="52">
                  <c:v>3.7200759760209631E-44</c:v>
                </c:pt>
                <c:pt idx="53">
                  <c:v>2.3547022296838899E-46</c:v>
                </c:pt>
                <c:pt idx="54">
                  <c:v>1.3153258948575103E-48</c:v>
                </c:pt>
                <c:pt idx="55">
                  <c:v>6.4840138681427632E-51</c:v>
                </c:pt>
                <c:pt idx="56">
                  <c:v>2.8207700884602516E-53</c:v>
                </c:pt>
                <c:pt idx="57">
                  <c:v>1.0829405954552432E-55</c:v>
                </c:pt>
                <c:pt idx="58">
                  <c:v>3.6690596154293226E-58</c:v>
                </c:pt>
                <c:pt idx="59">
                  <c:v>1.0970289593718574E-60</c:v>
                </c:pt>
                <c:pt idx="60">
                  <c:v>2.8946403116484374E-63</c:v>
                </c:pt>
                <c:pt idx="61">
                  <c:v>6.7403788841313776E-66</c:v>
                </c:pt>
                <c:pt idx="62">
                  <c:v>1.3851193699226772E-68</c:v>
                </c:pt>
                <c:pt idx="63">
                  <c:v>2.5119054349560255E-71</c:v>
                </c:pt>
                <c:pt idx="64">
                  <c:v>4.0200602157435924E-74</c:v>
                </c:pt>
                <c:pt idx="65">
                  <c:v>5.6777337221866816E-77</c:v>
                </c:pt>
                <c:pt idx="66">
                  <c:v>7.0766981754300076E-80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Sheet1!$J$4</c:f>
              <c:strCache>
                <c:ptCount val="1"/>
                <c:pt idx="0">
                  <c:v>t=T/4 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triang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0.75000000000000167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1.7500000000000004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Sheet1!$J$5:$J$75</c:f>
              <c:numCache>
                <c:formatCode>General</c:formatCode>
                <c:ptCount val="71"/>
                <c:pt idx="0">
                  <c:v>2.8997581148785325E-25</c:v>
                </c:pt>
                <c:pt idx="1">
                  <c:v>1.1583043157260067E-23</c:v>
                </c:pt>
                <c:pt idx="2">
                  <c:v>4.0831634601813938E-22</c:v>
                </c:pt>
                <c:pt idx="3">
                  <c:v>1.2702349201759243E-20</c:v>
                </c:pt>
                <c:pt idx="4">
                  <c:v>3.4872615319945029E-19</c:v>
                </c:pt>
                <c:pt idx="5">
                  <c:v>8.4488612915578433E-18</c:v>
                </c:pt>
                <c:pt idx="6">
                  <c:v>1.8064461965457171E-16</c:v>
                </c:pt>
                <c:pt idx="7">
                  <c:v>3.4085139172406615E-15</c:v>
                </c:pt>
                <c:pt idx="8">
                  <c:v>5.6756852326327795E-14</c:v>
                </c:pt>
                <c:pt idx="9">
                  <c:v>8.3403585655909987E-13</c:v>
                </c:pt>
                <c:pt idx="10">
                  <c:v>1.0815941557285756E-11</c:v>
                </c:pt>
                <c:pt idx="11">
                  <c:v>1.237818962767595E-10</c:v>
                </c:pt>
                <c:pt idx="12">
                  <c:v>1.2501528663867589E-9</c:v>
                </c:pt>
                <c:pt idx="13">
                  <c:v>1.1142491209772658E-8</c:v>
                </c:pt>
                <c:pt idx="14">
                  <c:v>8.7642482194437141E-8</c:v>
                </c:pt>
                <c:pt idx="15">
                  <c:v>6.0835940681415493E-7</c:v>
                </c:pt>
                <c:pt idx="16">
                  <c:v>3.7266531720786849E-6</c:v>
                </c:pt>
                <c:pt idx="17">
                  <c:v>2.0146096709972624E-5</c:v>
                </c:pt>
                <c:pt idx="18">
                  <c:v>9.6111652061394763E-5</c:v>
                </c:pt>
                <c:pt idx="19">
                  <c:v>4.0464516932626788E-4</c:v>
                </c:pt>
                <c:pt idx="20">
                  <c:v>1.503439192977573E-3</c:v>
                </c:pt>
                <c:pt idx="21">
                  <c:v>4.9295873315450519E-3</c:v>
                </c:pt>
                <c:pt idx="22">
                  <c:v>1.4264233908999224E-2</c:v>
                </c:pt>
                <c:pt idx="23">
                  <c:v>3.6424997337364255E-2</c:v>
                </c:pt>
                <c:pt idx="24">
                  <c:v>8.2084998623898828E-2</c:v>
                </c:pt>
                <c:pt idx="25">
                  <c:v>0.16324551245395838</c:v>
                </c:pt>
                <c:pt idx="26">
                  <c:v>0.28650479686019031</c:v>
                </c:pt>
                <c:pt idx="27">
                  <c:v>0.44374731008107904</c:v>
                </c:pt>
                <c:pt idx="28">
                  <c:v>0.60653065971263176</c:v>
                </c:pt>
                <c:pt idx="29">
                  <c:v>0.73161562894664178</c:v>
                </c:pt>
                <c:pt idx="30">
                  <c:v>0.77880078307140621</c:v>
                </c:pt>
                <c:pt idx="31">
                  <c:v>0.73161562894664178</c:v>
                </c:pt>
                <c:pt idx="32">
                  <c:v>0.60653065971263176</c:v>
                </c:pt>
                <c:pt idx="33">
                  <c:v>0.44374731008107904</c:v>
                </c:pt>
                <c:pt idx="34">
                  <c:v>0.28650479686019031</c:v>
                </c:pt>
                <c:pt idx="35">
                  <c:v>0.16324551245395838</c:v>
                </c:pt>
                <c:pt idx="36">
                  <c:v>8.2084998623898828E-2</c:v>
                </c:pt>
                <c:pt idx="37">
                  <c:v>3.6424997337364255E-2</c:v>
                </c:pt>
                <c:pt idx="38">
                  <c:v>1.4264233908999224E-2</c:v>
                </c:pt>
                <c:pt idx="39">
                  <c:v>4.9295873315450519E-3</c:v>
                </c:pt>
                <c:pt idx="40">
                  <c:v>1.503439192977573E-3</c:v>
                </c:pt>
                <c:pt idx="41">
                  <c:v>4.0464516932626788E-4</c:v>
                </c:pt>
                <c:pt idx="42">
                  <c:v>9.6111652061394763E-5</c:v>
                </c:pt>
                <c:pt idx="43">
                  <c:v>2.0146096709972624E-5</c:v>
                </c:pt>
                <c:pt idx="44">
                  <c:v>3.7266531720786849E-6</c:v>
                </c:pt>
                <c:pt idx="45">
                  <c:v>6.0835940681415493E-7</c:v>
                </c:pt>
                <c:pt idx="46">
                  <c:v>8.7642482194437141E-8</c:v>
                </c:pt>
                <c:pt idx="47">
                  <c:v>1.1142491209772658E-8</c:v>
                </c:pt>
                <c:pt idx="48">
                  <c:v>1.2501528663867589E-9</c:v>
                </c:pt>
                <c:pt idx="49">
                  <c:v>1.237818962767595E-10</c:v>
                </c:pt>
                <c:pt idx="50">
                  <c:v>1.0815941557285756E-11</c:v>
                </c:pt>
                <c:pt idx="51">
                  <c:v>8.3403585655909987E-13</c:v>
                </c:pt>
                <c:pt idx="52">
                  <c:v>5.6756852326327795E-14</c:v>
                </c:pt>
                <c:pt idx="53">
                  <c:v>3.4085139172406615E-15</c:v>
                </c:pt>
                <c:pt idx="54">
                  <c:v>1.8064461965457171E-16</c:v>
                </c:pt>
                <c:pt idx="55">
                  <c:v>8.4488612915578433E-18</c:v>
                </c:pt>
                <c:pt idx="56">
                  <c:v>3.4872615319945029E-19</c:v>
                </c:pt>
                <c:pt idx="57">
                  <c:v>1.2702349201759243E-20</c:v>
                </c:pt>
                <c:pt idx="58">
                  <c:v>4.0831634601813938E-22</c:v>
                </c:pt>
                <c:pt idx="59">
                  <c:v>1.1583043157260067E-23</c:v>
                </c:pt>
                <c:pt idx="60">
                  <c:v>2.8997581148785325E-25</c:v>
                </c:pt>
                <c:pt idx="61">
                  <c:v>6.4064001290283918E-27</c:v>
                </c:pt>
                <c:pt idx="62">
                  <c:v>1.2490491774577539E-28</c:v>
                </c:pt>
                <c:pt idx="63">
                  <c:v>2.1491078226788617E-30</c:v>
                </c:pt>
                <c:pt idx="64">
                  <c:v>3.263247861014489E-32</c:v>
                </c:pt>
                <c:pt idx="65">
                  <c:v>4.3727546350848564E-34</c:v>
                </c:pt>
                <c:pt idx="66">
                  <c:v>5.1709858023749651E-36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Sheet1!$K$4</c:f>
              <c:strCache>
                <c:ptCount val="1"/>
                <c:pt idx="0">
                  <c:v>t=T/4 Model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0.75000000000000167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1.7500000000000004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Sheet1!$K$5:$K$75</c:f>
              <c:numCache>
                <c:formatCode>General</c:formatCode>
                <c:ptCount val="71"/>
                <c:pt idx="0">
                  <c:v>3.4872615319945029E-19</c:v>
                </c:pt>
                <c:pt idx="1">
                  <c:v>8.4488612915578433E-18</c:v>
                </c:pt>
                <c:pt idx="2">
                  <c:v>1.8064461965457171E-16</c:v>
                </c:pt>
                <c:pt idx="3">
                  <c:v>3.4085139172406615E-15</c:v>
                </c:pt>
                <c:pt idx="4">
                  <c:v>5.6756852326327795E-14</c:v>
                </c:pt>
                <c:pt idx="5">
                  <c:v>8.3403585655909987E-13</c:v>
                </c:pt>
                <c:pt idx="6">
                  <c:v>1.0815941557285756E-11</c:v>
                </c:pt>
                <c:pt idx="7">
                  <c:v>1.237818962767595E-10</c:v>
                </c:pt>
                <c:pt idx="8">
                  <c:v>1.2501528663867589E-9</c:v>
                </c:pt>
                <c:pt idx="9">
                  <c:v>1.1142491209772658E-8</c:v>
                </c:pt>
                <c:pt idx="10">
                  <c:v>8.7642482194437141E-8</c:v>
                </c:pt>
                <c:pt idx="11">
                  <c:v>6.0835940681415493E-7</c:v>
                </c:pt>
                <c:pt idx="12">
                  <c:v>3.7266531720786849E-6</c:v>
                </c:pt>
                <c:pt idx="13">
                  <c:v>2.0146096709972624E-5</c:v>
                </c:pt>
                <c:pt idx="14">
                  <c:v>9.6111652061394763E-5</c:v>
                </c:pt>
                <c:pt idx="15">
                  <c:v>4.0464516932626788E-4</c:v>
                </c:pt>
                <c:pt idx="16">
                  <c:v>1.503439192977573E-3</c:v>
                </c:pt>
                <c:pt idx="17">
                  <c:v>4.9295873315450519E-3</c:v>
                </c:pt>
                <c:pt idx="18">
                  <c:v>1.4264233908999224E-2</c:v>
                </c:pt>
                <c:pt idx="19">
                  <c:v>3.6424997337364255E-2</c:v>
                </c:pt>
                <c:pt idx="20">
                  <c:v>8.2084998623898828E-2</c:v>
                </c:pt>
                <c:pt idx="21">
                  <c:v>0.16324551245395838</c:v>
                </c:pt>
                <c:pt idx="22">
                  <c:v>0.28650479686019031</c:v>
                </c:pt>
                <c:pt idx="23">
                  <c:v>0.44374731008107904</c:v>
                </c:pt>
                <c:pt idx="24">
                  <c:v>0.60653065971263176</c:v>
                </c:pt>
                <c:pt idx="25">
                  <c:v>0.73161562894664178</c:v>
                </c:pt>
                <c:pt idx="26">
                  <c:v>0.77880078307140621</c:v>
                </c:pt>
                <c:pt idx="27">
                  <c:v>0.73161562894664178</c:v>
                </c:pt>
                <c:pt idx="28">
                  <c:v>0.60653065971263176</c:v>
                </c:pt>
                <c:pt idx="29">
                  <c:v>0.44374731008107904</c:v>
                </c:pt>
                <c:pt idx="30">
                  <c:v>0.28650479686019031</c:v>
                </c:pt>
                <c:pt idx="31">
                  <c:v>0.16324551245395838</c:v>
                </c:pt>
                <c:pt idx="32">
                  <c:v>8.2084998623898828E-2</c:v>
                </c:pt>
                <c:pt idx="33">
                  <c:v>3.6424997337364255E-2</c:v>
                </c:pt>
                <c:pt idx="34">
                  <c:v>1.4264233908999224E-2</c:v>
                </c:pt>
                <c:pt idx="35">
                  <c:v>4.9295873315450519E-3</c:v>
                </c:pt>
                <c:pt idx="36">
                  <c:v>1.503439192977573E-3</c:v>
                </c:pt>
                <c:pt idx="37">
                  <c:v>4.0464516932626788E-4</c:v>
                </c:pt>
                <c:pt idx="38">
                  <c:v>9.6111652061394763E-5</c:v>
                </c:pt>
                <c:pt idx="39">
                  <c:v>2.0146096709972624E-5</c:v>
                </c:pt>
                <c:pt idx="40">
                  <c:v>3.7266531720786849E-6</c:v>
                </c:pt>
                <c:pt idx="41">
                  <c:v>6.0835940681415493E-7</c:v>
                </c:pt>
                <c:pt idx="42">
                  <c:v>8.7642482194437141E-8</c:v>
                </c:pt>
                <c:pt idx="43">
                  <c:v>1.1142491209772658E-8</c:v>
                </c:pt>
                <c:pt idx="44">
                  <c:v>1.2501528663867589E-9</c:v>
                </c:pt>
                <c:pt idx="45">
                  <c:v>1.237818962767595E-10</c:v>
                </c:pt>
                <c:pt idx="46">
                  <c:v>1.0815941557285756E-11</c:v>
                </c:pt>
                <c:pt idx="47">
                  <c:v>8.3403585655909987E-13</c:v>
                </c:pt>
                <c:pt idx="48">
                  <c:v>5.6756852326327795E-14</c:v>
                </c:pt>
                <c:pt idx="49">
                  <c:v>3.4085139172406615E-15</c:v>
                </c:pt>
                <c:pt idx="50">
                  <c:v>1.8064461965457171E-16</c:v>
                </c:pt>
                <c:pt idx="51">
                  <c:v>8.4488612915578433E-18</c:v>
                </c:pt>
                <c:pt idx="52">
                  <c:v>3.4872615319945029E-19</c:v>
                </c:pt>
                <c:pt idx="53">
                  <c:v>1.2702349201759243E-20</c:v>
                </c:pt>
                <c:pt idx="54">
                  <c:v>4.0831634601813938E-22</c:v>
                </c:pt>
                <c:pt idx="55">
                  <c:v>1.1583043157260067E-23</c:v>
                </c:pt>
                <c:pt idx="56">
                  <c:v>2.8997581148785325E-25</c:v>
                </c:pt>
                <c:pt idx="57">
                  <c:v>6.4064001290283918E-27</c:v>
                </c:pt>
                <c:pt idx="58">
                  <c:v>1.2490491774577539E-28</c:v>
                </c:pt>
                <c:pt idx="59">
                  <c:v>2.1491078226788617E-30</c:v>
                </c:pt>
                <c:pt idx="60">
                  <c:v>3.263247861014489E-32</c:v>
                </c:pt>
                <c:pt idx="61">
                  <c:v>4.3727546350848564E-34</c:v>
                </c:pt>
                <c:pt idx="62">
                  <c:v>5.1709858023749651E-36</c:v>
                </c:pt>
                <c:pt idx="63">
                  <c:v>5.3964079283494278E-38</c:v>
                </c:pt>
                <c:pt idx="64">
                  <c:v>4.9699198825227767E-40</c:v>
                </c:pt>
                <c:pt idx="65">
                  <c:v>4.039310082574534E-42</c:v>
                </c:pt>
                <c:pt idx="66">
                  <c:v>2.8971980832102415E-44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Sheet1!$L$4</c:f>
              <c:strCache>
                <c:ptCount val="1"/>
                <c:pt idx="0">
                  <c:v>t=T/2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0.75000000000000167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1.7500000000000004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Sheet1!$L$5:$L$75</c:f>
              <c:numCache>
                <c:formatCode>General</c:formatCode>
                <c:ptCount val="71"/>
                <c:pt idx="0">
                  <c:v>1.7556880978549096E-63</c:v>
                </c:pt>
                <c:pt idx="1">
                  <c:v>6.6538169845167356E-61</c:v>
                </c:pt>
                <c:pt idx="2">
                  <c:v>2.2253971490713408E-58</c:v>
                </c:pt>
                <c:pt idx="3">
                  <c:v>6.5683667379106093E-56</c:v>
                </c:pt>
                <c:pt idx="4">
                  <c:v>1.710883542651459E-53</c:v>
                </c:pt>
                <c:pt idx="5">
                  <c:v>3.9327532090304939E-51</c:v>
                </c:pt>
                <c:pt idx="6">
                  <c:v>7.9778548274503638E-49</c:v>
                </c:pt>
                <c:pt idx="7">
                  <c:v>1.4281990967969833E-46</c:v>
                </c:pt>
                <c:pt idx="8">
                  <c:v>2.2563401359171089E-44</c:v>
                </c:pt>
                <c:pt idx="9">
                  <c:v>3.1458178553772617E-42</c:v>
                </c:pt>
                <c:pt idx="10">
                  <c:v>3.870577496310871E-40</c:v>
                </c:pt>
                <c:pt idx="11">
                  <c:v>4.2027267203712821E-38</c:v>
                </c:pt>
                <c:pt idx="12">
                  <c:v>4.0271677921407526E-36</c:v>
                </c:pt>
                <c:pt idx="13">
                  <c:v>3.4055047339831955E-34</c:v>
                </c:pt>
                <c:pt idx="14">
                  <c:v>2.5414199895141602E-32</c:v>
                </c:pt>
                <c:pt idx="15">
                  <c:v>1.673726855207172E-30</c:v>
                </c:pt>
                <c:pt idx="16">
                  <c:v>9.7276047749879415E-29</c:v>
                </c:pt>
                <c:pt idx="17">
                  <c:v>4.989309437156066E-27</c:v>
                </c:pt>
                <c:pt idx="18">
                  <c:v>2.2583338905850762E-25</c:v>
                </c:pt>
                <c:pt idx="19">
                  <c:v>9.020883081224035E-24</c:v>
                </c:pt>
                <c:pt idx="20">
                  <c:v>3.1799709001978046E-22</c:v>
                </c:pt>
                <c:pt idx="21">
                  <c:v>9.892599505176577E-21</c:v>
                </c:pt>
                <c:pt idx="22">
                  <c:v>2.7158820118921028E-19</c:v>
                </c:pt>
                <c:pt idx="23">
                  <c:v>6.5799797899269659E-18</c:v>
                </c:pt>
                <c:pt idx="24">
                  <c:v>1.4068617124461587E-16</c:v>
                </c:pt>
                <c:pt idx="25">
                  <c:v>2.6545533078568072E-15</c:v>
                </c:pt>
                <c:pt idx="26">
                  <c:v>4.4202281036412409E-14</c:v>
                </c:pt>
                <c:pt idx="27">
                  <c:v>6.4954777819785957E-13</c:v>
                </c:pt>
                <c:pt idx="28">
                  <c:v>8.4234637544687442E-12</c:v>
                </c:pt>
                <c:pt idx="29">
                  <c:v>9.6401437750403667E-11</c:v>
                </c:pt>
                <c:pt idx="30">
                  <c:v>9.7362003130096415E-10</c:v>
                </c:pt>
                <c:pt idx="31">
                  <c:v>8.6777808795371759E-9</c:v>
                </c:pt>
                <c:pt idx="32">
                  <c:v>6.825603376334907E-8</c:v>
                </c:pt>
                <c:pt idx="33">
                  <c:v>4.7379078241571958E-7</c:v>
                </c:pt>
                <c:pt idx="34">
                  <c:v>2.9023204086504218E-6</c:v>
                </c:pt>
                <c:pt idx="35">
                  <c:v>1.5689795893558996E-5</c:v>
                </c:pt>
                <c:pt idx="36">
                  <c:v>7.4851829887700937E-5</c:v>
                </c:pt>
                <c:pt idx="37">
                  <c:v>3.1513797473735756E-4</c:v>
                </c:pt>
                <c:pt idx="38">
                  <c:v>1.1708796207911779E-3</c:v>
                </c:pt>
                <c:pt idx="39">
                  <c:v>3.8391664740261636E-3</c:v>
                </c:pt>
                <c:pt idx="40">
                  <c:v>1.1108996538242299E-2</c:v>
                </c:pt>
                <c:pt idx="41">
                  <c:v>2.8367816449713208E-2</c:v>
                </c:pt>
                <c:pt idx="42">
                  <c:v>6.392786120670757E-2</c:v>
                </c:pt>
                <c:pt idx="43">
                  <c:v>0.12713573293203556</c:v>
                </c:pt>
                <c:pt idx="44">
                  <c:v>0.22313016014842996</c:v>
                </c:pt>
                <c:pt idx="45">
                  <c:v>0.34559075257697425</c:v>
                </c:pt>
                <c:pt idx="46">
                  <c:v>0.4723665527410148</c:v>
                </c:pt>
                <c:pt idx="47">
                  <c:v>0.56978282473092257</c:v>
                </c:pt>
                <c:pt idx="48">
                  <c:v>0.60653065971263176</c:v>
                </c:pt>
                <c:pt idx="49">
                  <c:v>0.56978282473092257</c:v>
                </c:pt>
                <c:pt idx="50">
                  <c:v>0.4723665527410148</c:v>
                </c:pt>
                <c:pt idx="51">
                  <c:v>0.34559075257697425</c:v>
                </c:pt>
                <c:pt idx="52">
                  <c:v>0.22313016014842996</c:v>
                </c:pt>
                <c:pt idx="53">
                  <c:v>0.12713573293203556</c:v>
                </c:pt>
                <c:pt idx="54">
                  <c:v>6.392786120670757E-2</c:v>
                </c:pt>
                <c:pt idx="55">
                  <c:v>2.8367816449713208E-2</c:v>
                </c:pt>
                <c:pt idx="56">
                  <c:v>1.1108996538242299E-2</c:v>
                </c:pt>
                <c:pt idx="57">
                  <c:v>3.8391664740261636E-3</c:v>
                </c:pt>
                <c:pt idx="58">
                  <c:v>1.1708796207911779E-3</c:v>
                </c:pt>
                <c:pt idx="59">
                  <c:v>3.1513797473735756E-4</c:v>
                </c:pt>
                <c:pt idx="60">
                  <c:v>7.4851829887700937E-5</c:v>
                </c:pt>
                <c:pt idx="61">
                  <c:v>1.5689795893558996E-5</c:v>
                </c:pt>
                <c:pt idx="62">
                  <c:v>2.9023204086504218E-6</c:v>
                </c:pt>
                <c:pt idx="63">
                  <c:v>4.7379078241571958E-7</c:v>
                </c:pt>
                <c:pt idx="64">
                  <c:v>6.825603376334907E-8</c:v>
                </c:pt>
                <c:pt idx="65">
                  <c:v>8.6777808795371759E-9</c:v>
                </c:pt>
                <c:pt idx="66">
                  <c:v>9.7362003130096415E-10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Sheet1!$M$4</c:f>
              <c:strCache>
                <c:ptCount val="1"/>
                <c:pt idx="0">
                  <c:v>t=T/2  Model</c:v>
                </c:pt>
              </c:strCache>
            </c:strRef>
          </c:tx>
          <c:spPr>
            <a:ln w="12700">
              <a:solidFill>
                <a:srgbClr val="7030A0"/>
              </a:solidFill>
            </a:ln>
          </c:spPr>
          <c:marker>
            <c:symbol val="triangl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0.75000000000000167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1.7500000000000004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Sheet1!$M$5:$M$75</c:f>
              <c:numCache>
                <c:formatCode>General</c:formatCode>
                <c:ptCount val="71"/>
                <c:pt idx="0">
                  <c:v>2.9678226083781065E-92</c:v>
                </c:pt>
                <c:pt idx="1">
                  <c:v>3.9258122655865991E-89</c:v>
                </c:pt>
                <c:pt idx="2">
                  <c:v>4.5828358946954539E-86</c:v>
                </c:pt>
                <c:pt idx="3">
                  <c:v>4.7211986494210475E-83</c:v>
                </c:pt>
                <c:pt idx="4">
                  <c:v>4.2922344129307446E-80</c:v>
                </c:pt>
                <c:pt idx="5">
                  <c:v>3.4437195801905616E-77</c:v>
                </c:pt>
                <c:pt idx="6">
                  <c:v>2.43828977473947E-74</c:v>
                </c:pt>
                <c:pt idx="7">
                  <c:v>1.5235476605996321E-71</c:v>
                </c:pt>
                <c:pt idx="8">
                  <c:v>8.4011736521994644E-69</c:v>
                </c:pt>
                <c:pt idx="9">
                  <c:v>4.0882464513053049E-66</c:v>
                </c:pt>
                <c:pt idx="10">
                  <c:v>1.7556880978549096E-63</c:v>
                </c:pt>
                <c:pt idx="11">
                  <c:v>6.6538169845167356E-61</c:v>
                </c:pt>
                <c:pt idx="12">
                  <c:v>2.2253971490713408E-58</c:v>
                </c:pt>
                <c:pt idx="13">
                  <c:v>6.5683667379106093E-56</c:v>
                </c:pt>
                <c:pt idx="14">
                  <c:v>1.710883542651459E-53</c:v>
                </c:pt>
                <c:pt idx="15">
                  <c:v>3.9327532090304939E-51</c:v>
                </c:pt>
                <c:pt idx="16">
                  <c:v>7.9778548274503638E-49</c:v>
                </c:pt>
                <c:pt idx="17">
                  <c:v>1.4281990967969833E-46</c:v>
                </c:pt>
                <c:pt idx="18">
                  <c:v>2.2563401359171089E-44</c:v>
                </c:pt>
                <c:pt idx="19">
                  <c:v>3.1458178553772617E-42</c:v>
                </c:pt>
                <c:pt idx="20">
                  <c:v>3.870577496310871E-40</c:v>
                </c:pt>
                <c:pt idx="21">
                  <c:v>4.2027267203712821E-38</c:v>
                </c:pt>
                <c:pt idx="22">
                  <c:v>4.0271677921407526E-36</c:v>
                </c:pt>
                <c:pt idx="23">
                  <c:v>3.4055047339831955E-34</c:v>
                </c:pt>
                <c:pt idx="24">
                  <c:v>2.5414199895141602E-32</c:v>
                </c:pt>
                <c:pt idx="25">
                  <c:v>1.673726855207172E-30</c:v>
                </c:pt>
                <c:pt idx="26">
                  <c:v>9.7276047749879415E-29</c:v>
                </c:pt>
                <c:pt idx="27">
                  <c:v>4.989309437156066E-27</c:v>
                </c:pt>
                <c:pt idx="28">
                  <c:v>2.2583338905850762E-25</c:v>
                </c:pt>
                <c:pt idx="29">
                  <c:v>9.020883081224035E-24</c:v>
                </c:pt>
                <c:pt idx="30">
                  <c:v>3.1799709001978046E-22</c:v>
                </c:pt>
                <c:pt idx="31">
                  <c:v>9.892599505176577E-21</c:v>
                </c:pt>
                <c:pt idx="32">
                  <c:v>2.7158820118921028E-19</c:v>
                </c:pt>
                <c:pt idx="33">
                  <c:v>6.5799797899269659E-18</c:v>
                </c:pt>
                <c:pt idx="34">
                  <c:v>1.4068617124461587E-16</c:v>
                </c:pt>
                <c:pt idx="35">
                  <c:v>2.6545533078568072E-15</c:v>
                </c:pt>
                <c:pt idx="36">
                  <c:v>4.4202281036412409E-14</c:v>
                </c:pt>
                <c:pt idx="37">
                  <c:v>6.4954777819785957E-13</c:v>
                </c:pt>
                <c:pt idx="38">
                  <c:v>8.4234637544687442E-12</c:v>
                </c:pt>
                <c:pt idx="39">
                  <c:v>9.6401437750403667E-11</c:v>
                </c:pt>
                <c:pt idx="40">
                  <c:v>9.7362003130096415E-10</c:v>
                </c:pt>
                <c:pt idx="41">
                  <c:v>8.6777808795371759E-9</c:v>
                </c:pt>
                <c:pt idx="42">
                  <c:v>6.825603376334907E-8</c:v>
                </c:pt>
                <c:pt idx="43">
                  <c:v>4.7379078241571958E-7</c:v>
                </c:pt>
                <c:pt idx="44">
                  <c:v>2.9023204086504218E-6</c:v>
                </c:pt>
                <c:pt idx="45">
                  <c:v>1.5689795893558996E-5</c:v>
                </c:pt>
                <c:pt idx="46">
                  <c:v>7.4851829887700937E-5</c:v>
                </c:pt>
                <c:pt idx="47">
                  <c:v>3.1513797473735756E-4</c:v>
                </c:pt>
                <c:pt idx="48">
                  <c:v>1.1708796207911779E-3</c:v>
                </c:pt>
                <c:pt idx="49">
                  <c:v>3.8391664740261636E-3</c:v>
                </c:pt>
                <c:pt idx="50">
                  <c:v>1.1108996538242299E-2</c:v>
                </c:pt>
                <c:pt idx="51">
                  <c:v>2.8367816449713208E-2</c:v>
                </c:pt>
                <c:pt idx="52">
                  <c:v>6.392786120670757E-2</c:v>
                </c:pt>
                <c:pt idx="53">
                  <c:v>0.12713573293203556</c:v>
                </c:pt>
                <c:pt idx="54">
                  <c:v>0.22313016014842996</c:v>
                </c:pt>
                <c:pt idx="55">
                  <c:v>0.34559075257697425</c:v>
                </c:pt>
                <c:pt idx="56">
                  <c:v>0.4723665527410148</c:v>
                </c:pt>
                <c:pt idx="57">
                  <c:v>0.56978282473092257</c:v>
                </c:pt>
                <c:pt idx="58">
                  <c:v>0.60653065971263176</c:v>
                </c:pt>
                <c:pt idx="59">
                  <c:v>0.56978282473092257</c:v>
                </c:pt>
                <c:pt idx="60">
                  <c:v>0.4723665527410148</c:v>
                </c:pt>
                <c:pt idx="61">
                  <c:v>0.34559075257697425</c:v>
                </c:pt>
                <c:pt idx="62">
                  <c:v>0.22313016014842996</c:v>
                </c:pt>
                <c:pt idx="63">
                  <c:v>0.12713573293203556</c:v>
                </c:pt>
                <c:pt idx="64">
                  <c:v>6.392786120670757E-2</c:v>
                </c:pt>
                <c:pt idx="65">
                  <c:v>2.8367816449713208E-2</c:v>
                </c:pt>
                <c:pt idx="66">
                  <c:v>1.1108996538242299E-2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Sheet1!$N$4</c:f>
              <c:strCache>
                <c:ptCount val="1"/>
                <c:pt idx="0">
                  <c:v>t=3T/4 </c:v>
                </c:pt>
              </c:strCache>
            </c:strRef>
          </c:tx>
          <c:spPr>
            <a:ln w="12700">
              <a:solidFill>
                <a:srgbClr val="FF0000"/>
              </a:solidFill>
            </a:ln>
          </c:spPr>
          <c:marker>
            <c:symbol val="triangl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0.75000000000000167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1.7500000000000004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Sheet1!$N$5:$N$75</c:f>
              <c:numCache>
                <c:formatCode>General</c:formatCode>
                <c:ptCount val="71"/>
                <c:pt idx="0">
                  <c:v>1.7587922024243421E-25</c:v>
                </c:pt>
                <c:pt idx="1">
                  <c:v>7.0254708076528574E-24</c:v>
                </c:pt>
                <c:pt idx="2">
                  <c:v>2.4765638272183256E-22</c:v>
                </c:pt>
                <c:pt idx="3">
                  <c:v>7.7043642412432821E-21</c:v>
                </c:pt>
                <c:pt idx="4">
                  <c:v>2.1151310375911185E-19</c:v>
                </c:pt>
                <c:pt idx="5">
                  <c:v>5.1244934129891275E-18</c:v>
                </c:pt>
                <c:pt idx="6">
                  <c:v>1.0956650033262517E-16</c:v>
                </c:pt>
                <c:pt idx="7">
                  <c:v>2.0673681948636634E-15</c:v>
                </c:pt>
                <c:pt idx="8">
                  <c:v>3.4424771084700152E-14</c:v>
                </c:pt>
                <c:pt idx="9">
                  <c:v>5.0586831830278476E-13</c:v>
                </c:pt>
                <c:pt idx="10">
                  <c:v>6.5602001681538416E-12</c:v>
                </c:pt>
                <c:pt idx="11">
                  <c:v>7.507751520922375E-11</c:v>
                </c:pt>
                <c:pt idx="12">
                  <c:v>7.5825604279119614E-10</c:v>
                </c:pt>
                <c:pt idx="13">
                  <c:v>6.7582625443056136E-9</c:v>
                </c:pt>
                <c:pt idx="14">
                  <c:v>5.3157852544244441E-8</c:v>
                </c:pt>
                <c:pt idx="15">
                  <c:v>3.6898863235737531E-7</c:v>
                </c:pt>
                <c:pt idx="16">
                  <c:v>2.2603294069810741E-6</c:v>
                </c:pt>
                <c:pt idx="17">
                  <c:v>1.2219225328134211E-5</c:v>
                </c:pt>
                <c:pt idx="18">
                  <c:v>5.8294663730868987E-5</c:v>
                </c:pt>
                <c:pt idx="19">
                  <c:v>2.4542970150098975E-4</c:v>
                </c:pt>
                <c:pt idx="20">
                  <c:v>9.1188196555451722E-4</c:v>
                </c:pt>
                <c:pt idx="21">
                  <c:v>2.9899458563130612E-3</c:v>
                </c:pt>
                <c:pt idx="22">
                  <c:v>8.6516952031206722E-3</c:v>
                </c:pt>
                <c:pt idx="23">
                  <c:v>2.2092877665062568E-2</c:v>
                </c:pt>
                <c:pt idx="24">
                  <c:v>4.9787068367863938E-2</c:v>
                </c:pt>
                <c:pt idx="25">
                  <c:v>9.9013408363826688E-2</c:v>
                </c:pt>
                <c:pt idx="26">
                  <c:v>0.17377394345044544</c:v>
                </c:pt>
                <c:pt idx="27">
                  <c:v>0.26914634872918375</c:v>
                </c:pt>
                <c:pt idx="28">
                  <c:v>0.36787944117144389</c:v>
                </c:pt>
                <c:pt idx="29">
                  <c:v>0.44374731008107904</c:v>
                </c:pt>
                <c:pt idx="30">
                  <c:v>0.4723665527410148</c:v>
                </c:pt>
                <c:pt idx="31">
                  <c:v>0.44374731008107904</c:v>
                </c:pt>
                <c:pt idx="32">
                  <c:v>0.36787944117144389</c:v>
                </c:pt>
                <c:pt idx="33">
                  <c:v>0.26914634872918375</c:v>
                </c:pt>
                <c:pt idx="34">
                  <c:v>0.17377394345044544</c:v>
                </c:pt>
                <c:pt idx="35">
                  <c:v>9.9013408363826688E-2</c:v>
                </c:pt>
                <c:pt idx="36">
                  <c:v>4.9787068367863938E-2</c:v>
                </c:pt>
                <c:pt idx="37">
                  <c:v>2.2092877665062568E-2</c:v>
                </c:pt>
                <c:pt idx="38">
                  <c:v>8.6516952031206722E-3</c:v>
                </c:pt>
                <c:pt idx="39">
                  <c:v>2.9899458563130612E-3</c:v>
                </c:pt>
                <c:pt idx="40">
                  <c:v>9.1188196555451722E-4</c:v>
                </c:pt>
                <c:pt idx="41">
                  <c:v>2.4542970150098975E-4</c:v>
                </c:pt>
                <c:pt idx="42">
                  <c:v>5.8294663730868987E-5</c:v>
                </c:pt>
                <c:pt idx="43">
                  <c:v>1.2219225328134211E-5</c:v>
                </c:pt>
                <c:pt idx="44">
                  <c:v>2.2603294069810741E-6</c:v>
                </c:pt>
                <c:pt idx="45">
                  <c:v>3.6898863235737531E-7</c:v>
                </c:pt>
                <c:pt idx="46">
                  <c:v>5.3157852544244441E-8</c:v>
                </c:pt>
                <c:pt idx="47">
                  <c:v>6.7582625443056136E-9</c:v>
                </c:pt>
                <c:pt idx="48">
                  <c:v>7.5825604279119614E-10</c:v>
                </c:pt>
                <c:pt idx="49">
                  <c:v>7.507751520922375E-11</c:v>
                </c:pt>
                <c:pt idx="50">
                  <c:v>6.5602001681538416E-12</c:v>
                </c:pt>
                <c:pt idx="51">
                  <c:v>5.0586831830278476E-13</c:v>
                </c:pt>
                <c:pt idx="52">
                  <c:v>3.4424771084700152E-14</c:v>
                </c:pt>
                <c:pt idx="53">
                  <c:v>2.0673681948636634E-15</c:v>
                </c:pt>
                <c:pt idx="54">
                  <c:v>1.0956650033262517E-16</c:v>
                </c:pt>
                <c:pt idx="55">
                  <c:v>5.1244934129891275E-18</c:v>
                </c:pt>
                <c:pt idx="56">
                  <c:v>2.1151310375911185E-19</c:v>
                </c:pt>
                <c:pt idx="57">
                  <c:v>7.7043642412432821E-21</c:v>
                </c:pt>
                <c:pt idx="58">
                  <c:v>2.4765638272183256E-22</c:v>
                </c:pt>
                <c:pt idx="59">
                  <c:v>7.0254708076528574E-24</c:v>
                </c:pt>
                <c:pt idx="60">
                  <c:v>1.7587922024243421E-25</c:v>
                </c:pt>
                <c:pt idx="61">
                  <c:v>3.885678096642685E-27</c:v>
                </c:pt>
                <c:pt idx="62">
                  <c:v>7.575866216169736E-29</c:v>
                </c:pt>
                <c:pt idx="63">
                  <c:v>1.3034997854829834E-30</c:v>
                </c:pt>
                <c:pt idx="64">
                  <c:v>1.9792598779469554E-32</c:v>
                </c:pt>
                <c:pt idx="65">
                  <c:v>2.6522097535794924E-34</c:v>
                </c:pt>
                <c:pt idx="66">
                  <c:v>3.1363614300791453E-36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Sheet1!$O$4</c:f>
              <c:strCache>
                <c:ptCount val="1"/>
                <c:pt idx="0">
                  <c:v>t=3T/4 Model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0.75000000000000167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1.7500000000000004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Sheet1!$O$5:$O$75</c:f>
              <c:numCache>
                <c:formatCode>General</c:formatCode>
                <c:ptCount val="71"/>
                <c:pt idx="0">
                  <c:v>2.1151310375911185E-19</c:v>
                </c:pt>
                <c:pt idx="1">
                  <c:v>5.1244934129891275E-18</c:v>
                </c:pt>
                <c:pt idx="2">
                  <c:v>1.0956650033262517E-16</c:v>
                </c:pt>
                <c:pt idx="3">
                  <c:v>2.0673681948636634E-15</c:v>
                </c:pt>
                <c:pt idx="4">
                  <c:v>3.4424771084700152E-14</c:v>
                </c:pt>
                <c:pt idx="5">
                  <c:v>5.0586831830278476E-13</c:v>
                </c:pt>
                <c:pt idx="6">
                  <c:v>6.5602001681538416E-12</c:v>
                </c:pt>
                <c:pt idx="7">
                  <c:v>7.507751520922375E-11</c:v>
                </c:pt>
                <c:pt idx="8">
                  <c:v>7.5825604279119614E-10</c:v>
                </c:pt>
                <c:pt idx="9">
                  <c:v>6.7582625443056136E-9</c:v>
                </c:pt>
                <c:pt idx="10">
                  <c:v>5.3157852544244441E-8</c:v>
                </c:pt>
                <c:pt idx="11">
                  <c:v>3.6898863235737531E-7</c:v>
                </c:pt>
                <c:pt idx="12">
                  <c:v>2.2603294069810741E-6</c:v>
                </c:pt>
                <c:pt idx="13">
                  <c:v>1.2219225328134211E-5</c:v>
                </c:pt>
                <c:pt idx="14">
                  <c:v>5.8294663730868987E-5</c:v>
                </c:pt>
                <c:pt idx="15">
                  <c:v>2.4542970150098975E-4</c:v>
                </c:pt>
                <c:pt idx="16">
                  <c:v>9.1188196555451722E-4</c:v>
                </c:pt>
                <c:pt idx="17">
                  <c:v>2.9899458563130612E-3</c:v>
                </c:pt>
                <c:pt idx="18">
                  <c:v>8.6516952031206722E-3</c:v>
                </c:pt>
                <c:pt idx="19">
                  <c:v>2.2092877665062568E-2</c:v>
                </c:pt>
                <c:pt idx="20">
                  <c:v>4.9787068367863938E-2</c:v>
                </c:pt>
                <c:pt idx="21">
                  <c:v>9.9013408363826688E-2</c:v>
                </c:pt>
                <c:pt idx="22">
                  <c:v>0.17377394345044544</c:v>
                </c:pt>
                <c:pt idx="23">
                  <c:v>0.26914634872918375</c:v>
                </c:pt>
                <c:pt idx="24">
                  <c:v>0.36787944117144389</c:v>
                </c:pt>
                <c:pt idx="25">
                  <c:v>0.44374731008107904</c:v>
                </c:pt>
                <c:pt idx="26">
                  <c:v>0.4723665527410148</c:v>
                </c:pt>
                <c:pt idx="27">
                  <c:v>0.44374731008107904</c:v>
                </c:pt>
                <c:pt idx="28">
                  <c:v>0.36787944117144389</c:v>
                </c:pt>
                <c:pt idx="29">
                  <c:v>0.26914634872918375</c:v>
                </c:pt>
                <c:pt idx="30">
                  <c:v>0.17377394345044544</c:v>
                </c:pt>
                <c:pt idx="31">
                  <c:v>9.9013408363826688E-2</c:v>
                </c:pt>
                <c:pt idx="32">
                  <c:v>4.9787068367863938E-2</c:v>
                </c:pt>
                <c:pt idx="33">
                  <c:v>2.2092877665062568E-2</c:v>
                </c:pt>
                <c:pt idx="34">
                  <c:v>8.6516952031206722E-3</c:v>
                </c:pt>
                <c:pt idx="35">
                  <c:v>2.9899458563130612E-3</c:v>
                </c:pt>
                <c:pt idx="36">
                  <c:v>9.1188196555451722E-4</c:v>
                </c:pt>
                <c:pt idx="37">
                  <c:v>2.4542970150098975E-4</c:v>
                </c:pt>
                <c:pt idx="38">
                  <c:v>5.8294663730868987E-5</c:v>
                </c:pt>
                <c:pt idx="39">
                  <c:v>1.2219225328134211E-5</c:v>
                </c:pt>
                <c:pt idx="40">
                  <c:v>2.2603294069810741E-6</c:v>
                </c:pt>
                <c:pt idx="41">
                  <c:v>3.6898863235737531E-7</c:v>
                </c:pt>
                <c:pt idx="42">
                  <c:v>5.3157852544244441E-8</c:v>
                </c:pt>
                <c:pt idx="43">
                  <c:v>6.7582625443056136E-9</c:v>
                </c:pt>
                <c:pt idx="44">
                  <c:v>7.5825604279119614E-10</c:v>
                </c:pt>
                <c:pt idx="45">
                  <c:v>7.507751520922375E-11</c:v>
                </c:pt>
                <c:pt idx="46">
                  <c:v>6.5602001681538416E-12</c:v>
                </c:pt>
                <c:pt idx="47">
                  <c:v>5.0586831830278476E-13</c:v>
                </c:pt>
                <c:pt idx="48">
                  <c:v>3.4424771084700152E-14</c:v>
                </c:pt>
                <c:pt idx="49">
                  <c:v>2.0673681948636634E-15</c:v>
                </c:pt>
                <c:pt idx="50">
                  <c:v>1.0956650033262517E-16</c:v>
                </c:pt>
                <c:pt idx="51">
                  <c:v>5.1244934129891275E-18</c:v>
                </c:pt>
                <c:pt idx="52">
                  <c:v>2.1151310375911185E-19</c:v>
                </c:pt>
                <c:pt idx="53">
                  <c:v>7.7043642412432821E-21</c:v>
                </c:pt>
                <c:pt idx="54">
                  <c:v>2.4765638272183256E-22</c:v>
                </c:pt>
                <c:pt idx="55">
                  <c:v>7.0254708076528574E-24</c:v>
                </c:pt>
                <c:pt idx="56">
                  <c:v>1.7587922024243421E-25</c:v>
                </c:pt>
                <c:pt idx="57">
                  <c:v>3.885678096642685E-27</c:v>
                </c:pt>
                <c:pt idx="58">
                  <c:v>7.575866216169736E-29</c:v>
                </c:pt>
                <c:pt idx="59">
                  <c:v>1.3034997854829834E-30</c:v>
                </c:pt>
                <c:pt idx="60">
                  <c:v>1.9792598779469554E-32</c:v>
                </c:pt>
                <c:pt idx="61">
                  <c:v>2.6522097535794924E-34</c:v>
                </c:pt>
                <c:pt idx="62">
                  <c:v>3.1363614300791453E-36</c:v>
                </c:pt>
                <c:pt idx="63">
                  <c:v>3.2730868608602709E-38</c:v>
                </c:pt>
                <c:pt idx="64">
                  <c:v>3.0144087850654663E-40</c:v>
                </c:pt>
                <c:pt idx="65">
                  <c:v>2.4499654091678085E-42</c:v>
                </c:pt>
                <c:pt idx="66">
                  <c:v>1.7572394647276873E-44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Sheet1!$P$4</c:f>
              <c:strCache>
                <c:ptCount val="1"/>
                <c:pt idx="0">
                  <c:v>t=T</c:v>
                </c:pt>
              </c:strCache>
            </c:strRef>
          </c:tx>
          <c:spPr>
            <a:ln w="34925"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0.75000000000000167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1.7500000000000004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Sheet1!$P$5:$P$75</c:f>
              <c:numCache>
                <c:formatCode>General</c:formatCode>
                <c:ptCount val="71"/>
                <c:pt idx="0">
                  <c:v>4.5399929762484902E-5</c:v>
                </c:pt>
                <c:pt idx="1">
                  <c:v>1.9114084371795232E-4</c:v>
                </c:pt>
                <c:pt idx="2">
                  <c:v>7.101743888425499E-4</c:v>
                </c:pt>
                <c:pt idx="3">
                  <c:v>2.3285721742377151E-3</c:v>
                </c:pt>
                <c:pt idx="4">
                  <c:v>6.7379469990854731E-3</c:v>
                </c:pt>
                <c:pt idx="5">
                  <c:v>1.720595042585139E-2</c:v>
                </c:pt>
                <c:pt idx="6">
                  <c:v>3.8774207831722036E-2</c:v>
                </c:pt>
                <c:pt idx="7">
                  <c:v>7.7111719968316936E-2</c:v>
                </c:pt>
                <c:pt idx="8">
                  <c:v>0.1353352832366127</c:v>
                </c:pt>
                <c:pt idx="9">
                  <c:v>0.2096113871510987</c:v>
                </c:pt>
                <c:pt idx="10">
                  <c:v>0.28650479686019031</c:v>
                </c:pt>
                <c:pt idx="11">
                  <c:v>0.34559075257697425</c:v>
                </c:pt>
                <c:pt idx="12">
                  <c:v>0.36787944117144389</c:v>
                </c:pt>
                <c:pt idx="13">
                  <c:v>0.34559075257697425</c:v>
                </c:pt>
                <c:pt idx="14">
                  <c:v>0.28650479686019031</c:v>
                </c:pt>
                <c:pt idx="15">
                  <c:v>0.2096113871510987</c:v>
                </c:pt>
                <c:pt idx="16">
                  <c:v>0.1353352832366127</c:v>
                </c:pt>
                <c:pt idx="17">
                  <c:v>7.7111719968316936E-2</c:v>
                </c:pt>
                <c:pt idx="18">
                  <c:v>3.8774207831722036E-2</c:v>
                </c:pt>
                <c:pt idx="19">
                  <c:v>1.720595042585139E-2</c:v>
                </c:pt>
                <c:pt idx="20">
                  <c:v>6.7379469990854731E-3</c:v>
                </c:pt>
                <c:pt idx="21">
                  <c:v>2.3285721742377151E-3</c:v>
                </c:pt>
                <c:pt idx="22">
                  <c:v>7.101743888425499E-4</c:v>
                </c:pt>
                <c:pt idx="23">
                  <c:v>1.9114084371795232E-4</c:v>
                </c:pt>
                <c:pt idx="24">
                  <c:v>4.5399929762484902E-5</c:v>
                </c:pt>
                <c:pt idx="25">
                  <c:v>9.516342254076903E-6</c:v>
                </c:pt>
                <c:pt idx="26">
                  <c:v>1.7603463121561753E-6</c:v>
                </c:pt>
                <c:pt idx="27">
                  <c:v>2.8736863582437104E-7</c:v>
                </c:pt>
                <c:pt idx="28">
                  <c:v>4.13993771878519E-8</c:v>
                </c:pt>
                <c:pt idx="29">
                  <c:v>5.2633401617073583E-9</c:v>
                </c:pt>
                <c:pt idx="30">
                  <c:v>5.9053039989441034E-10</c:v>
                </c:pt>
                <c:pt idx="31">
                  <c:v>5.8470427635998817E-11</c:v>
                </c:pt>
                <c:pt idx="32">
                  <c:v>5.109089028063376E-12</c:v>
                </c:pt>
                <c:pt idx="33">
                  <c:v>3.9397064242522153E-13</c:v>
                </c:pt>
                <c:pt idx="34">
                  <c:v>2.6810038677818368E-14</c:v>
                </c:pt>
                <c:pt idx="35">
                  <c:v>1.6100679690567499E-15</c:v>
                </c:pt>
                <c:pt idx="36">
                  <c:v>8.5330476257441755E-17</c:v>
                </c:pt>
                <c:pt idx="37">
                  <c:v>3.9909594828801872E-18</c:v>
                </c:pt>
                <c:pt idx="38">
                  <c:v>1.6472657083745898E-19</c:v>
                </c:pt>
                <c:pt idx="39">
                  <c:v>6.0001649041475938E-21</c:v>
                </c:pt>
                <c:pt idx="40">
                  <c:v>1.928749847963951E-22</c:v>
                </c:pt>
                <c:pt idx="41">
                  <c:v>5.4714421664453601E-24</c:v>
                </c:pt>
                <c:pt idx="42">
                  <c:v>1.3697487445079616E-25</c:v>
                </c:pt>
                <c:pt idx="43">
                  <c:v>3.0261691444287277E-27</c:v>
                </c:pt>
                <c:pt idx="44">
                  <c:v>5.9000905415971943E-29</c:v>
                </c:pt>
                <c:pt idx="45">
                  <c:v>1.015166653667556E-30</c:v>
                </c:pt>
                <c:pt idx="46">
                  <c:v>1.5414491428469005E-32</c:v>
                </c:pt>
                <c:pt idx="47">
                  <c:v>2.0655430329573299E-34</c:v>
                </c:pt>
                <c:pt idx="48">
                  <c:v>2.4426007377405982E-36</c:v>
                </c:pt>
                <c:pt idx="49">
                  <c:v>2.5490826102986981E-38</c:v>
                </c:pt>
                <c:pt idx="50">
                  <c:v>2.3476239223063093E-40</c:v>
                </c:pt>
                <c:pt idx="51">
                  <c:v>1.908034979157751E-42</c:v>
                </c:pt>
                <c:pt idx="52">
                  <c:v>1.368539471173902E-44</c:v>
                </c:pt>
                <c:pt idx="53">
                  <c:v>8.6624654038126334E-47</c:v>
                </c:pt>
                <c:pt idx="54">
                  <c:v>4.8388135515850854E-49</c:v>
                </c:pt>
                <c:pt idx="55">
                  <c:v>2.3853353983602449E-51</c:v>
                </c:pt>
                <c:pt idx="56">
                  <c:v>1.0377033238158767E-53</c:v>
                </c:pt>
                <c:pt idx="57">
                  <c:v>3.9839158107794425E-56</c:v>
                </c:pt>
                <c:pt idx="58">
                  <c:v>1.3497716009488473E-58</c:v>
                </c:pt>
                <c:pt idx="59">
                  <c:v>4.0357440052260685E-61</c:v>
                </c:pt>
                <c:pt idx="60">
                  <c:v>1.0648786602415618E-63</c:v>
                </c:pt>
                <c:pt idx="61">
                  <c:v>2.4796468171780324E-66</c:v>
                </c:pt>
                <c:pt idx="62">
                  <c:v>5.095569397628948E-69</c:v>
                </c:pt>
                <c:pt idx="63">
                  <c:v>9.2407836768713362E-72</c:v>
                </c:pt>
                <c:pt idx="64">
                  <c:v>0</c:v>
                </c:pt>
                <c:pt idx="65">
                  <c:v>2.0887215088383003E-77</c:v>
                </c:pt>
                <c:pt idx="66">
                  <c:v>2.6033717701161619E-80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Sheet1!$Q$4</c:f>
              <c:strCache>
                <c:ptCount val="1"/>
                <c:pt idx="0">
                  <c:v>t=T Model</c:v>
                </c:pt>
              </c:strCache>
            </c:strRef>
          </c:tx>
          <c:spPr>
            <a:ln w="9525">
              <a:solidFill>
                <a:schemeClr val="tx1"/>
              </a:solidFill>
              <a:prstDash val="dash"/>
            </a:ln>
          </c:spPr>
          <c:marker>
            <c:symbol val="triangle"/>
            <c:size val="8"/>
            <c:spPr>
              <a:noFill/>
              <a:ln w="15875">
                <a:solidFill>
                  <a:prstClr val="black"/>
                </a:solidFill>
              </a:ln>
            </c:spPr>
          </c:marker>
          <c:xVal>
            <c:numRef>
              <c:f>Sheet1!$H$5:$H$75</c:f>
              <c:numCache>
                <c:formatCode>General</c:formatCode>
                <c:ptCount val="7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0.75000000000000167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1.7500000000000004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</c:numCache>
            </c:numRef>
          </c:xVal>
          <c:yVal>
            <c:numRef>
              <c:f>Sheet1!$Q$5:$Q$75</c:f>
              <c:numCache>
                <c:formatCode>General</c:formatCode>
                <c:ptCount val="71"/>
                <c:pt idx="0">
                  <c:v>4.5399929762484902E-5</c:v>
                </c:pt>
                <c:pt idx="1">
                  <c:v>1.9114084371795232E-4</c:v>
                </c:pt>
                <c:pt idx="2">
                  <c:v>7.101743888425499E-4</c:v>
                </c:pt>
                <c:pt idx="3">
                  <c:v>2.3285721742377151E-3</c:v>
                </c:pt>
                <c:pt idx="4">
                  <c:v>6.7379469990854731E-3</c:v>
                </c:pt>
                <c:pt idx="5">
                  <c:v>1.720595042585139E-2</c:v>
                </c:pt>
                <c:pt idx="6">
                  <c:v>3.8774207831722036E-2</c:v>
                </c:pt>
                <c:pt idx="7">
                  <c:v>7.7111719968316936E-2</c:v>
                </c:pt>
                <c:pt idx="8">
                  <c:v>0.1353352832366127</c:v>
                </c:pt>
                <c:pt idx="9">
                  <c:v>0.2096113871510987</c:v>
                </c:pt>
                <c:pt idx="10">
                  <c:v>0.28650479686019031</c:v>
                </c:pt>
                <c:pt idx="11">
                  <c:v>0.34559075257697425</c:v>
                </c:pt>
                <c:pt idx="12">
                  <c:v>0.36787944117144389</c:v>
                </c:pt>
                <c:pt idx="13">
                  <c:v>0.34559075257697425</c:v>
                </c:pt>
                <c:pt idx="14">
                  <c:v>0.28650479686019031</c:v>
                </c:pt>
                <c:pt idx="15">
                  <c:v>0.2096113871510987</c:v>
                </c:pt>
                <c:pt idx="16">
                  <c:v>0.1353352832366127</c:v>
                </c:pt>
                <c:pt idx="17">
                  <c:v>7.7111719968316936E-2</c:v>
                </c:pt>
                <c:pt idx="18">
                  <c:v>3.8774207831722036E-2</c:v>
                </c:pt>
                <c:pt idx="19">
                  <c:v>1.720595042585139E-2</c:v>
                </c:pt>
                <c:pt idx="20">
                  <c:v>6.7379469990854731E-3</c:v>
                </c:pt>
                <c:pt idx="21">
                  <c:v>2.3285721742377151E-3</c:v>
                </c:pt>
                <c:pt idx="22">
                  <c:v>7.101743888425499E-4</c:v>
                </c:pt>
                <c:pt idx="23">
                  <c:v>1.9114084371795232E-4</c:v>
                </c:pt>
                <c:pt idx="24">
                  <c:v>4.5399929762484902E-5</c:v>
                </c:pt>
                <c:pt idx="25">
                  <c:v>9.516342254076903E-6</c:v>
                </c:pt>
                <c:pt idx="26">
                  <c:v>1.7603463121561753E-6</c:v>
                </c:pt>
                <c:pt idx="27">
                  <c:v>2.8736863582437104E-7</c:v>
                </c:pt>
                <c:pt idx="28">
                  <c:v>4.13993771878519E-8</c:v>
                </c:pt>
                <c:pt idx="29">
                  <c:v>5.2633401617073583E-9</c:v>
                </c:pt>
                <c:pt idx="30">
                  <c:v>5.9053039989441034E-10</c:v>
                </c:pt>
                <c:pt idx="31">
                  <c:v>5.8470427635998817E-11</c:v>
                </c:pt>
                <c:pt idx="32">
                  <c:v>5.109089028063376E-12</c:v>
                </c:pt>
                <c:pt idx="33">
                  <c:v>3.9397064242522153E-13</c:v>
                </c:pt>
                <c:pt idx="34">
                  <c:v>2.6810038677818368E-14</c:v>
                </c:pt>
                <c:pt idx="35">
                  <c:v>1.6100679690567499E-15</c:v>
                </c:pt>
                <c:pt idx="36">
                  <c:v>8.5330476257441755E-17</c:v>
                </c:pt>
                <c:pt idx="37">
                  <c:v>3.9909594828801872E-18</c:v>
                </c:pt>
                <c:pt idx="38">
                  <c:v>1.6472657083745898E-19</c:v>
                </c:pt>
                <c:pt idx="39">
                  <c:v>6.0001649041475938E-21</c:v>
                </c:pt>
                <c:pt idx="40">
                  <c:v>1.928749847963951E-22</c:v>
                </c:pt>
                <c:pt idx="41">
                  <c:v>5.4714421664453601E-24</c:v>
                </c:pt>
                <c:pt idx="42">
                  <c:v>1.3697487445079616E-25</c:v>
                </c:pt>
                <c:pt idx="43">
                  <c:v>3.0261691444287277E-27</c:v>
                </c:pt>
                <c:pt idx="44">
                  <c:v>5.9000905415971943E-29</c:v>
                </c:pt>
                <c:pt idx="45">
                  <c:v>1.015166653667556E-30</c:v>
                </c:pt>
                <c:pt idx="46">
                  <c:v>1.5414491428469005E-32</c:v>
                </c:pt>
                <c:pt idx="47">
                  <c:v>2.0655430329573299E-34</c:v>
                </c:pt>
                <c:pt idx="48">
                  <c:v>2.4426007377405982E-36</c:v>
                </c:pt>
                <c:pt idx="49">
                  <c:v>2.5490826102986981E-38</c:v>
                </c:pt>
                <c:pt idx="50">
                  <c:v>2.3476239223063093E-40</c:v>
                </c:pt>
                <c:pt idx="51">
                  <c:v>1.908034979157751E-42</c:v>
                </c:pt>
                <c:pt idx="52">
                  <c:v>1.368539471173902E-44</c:v>
                </c:pt>
                <c:pt idx="53">
                  <c:v>8.6624654038126334E-47</c:v>
                </c:pt>
                <c:pt idx="54">
                  <c:v>4.8388135515850854E-49</c:v>
                </c:pt>
                <c:pt idx="55">
                  <c:v>2.3853353983602449E-51</c:v>
                </c:pt>
                <c:pt idx="56">
                  <c:v>1.0377033238158767E-53</c:v>
                </c:pt>
                <c:pt idx="57">
                  <c:v>3.9839158107794425E-56</c:v>
                </c:pt>
                <c:pt idx="58">
                  <c:v>1.3497716009488473E-58</c:v>
                </c:pt>
                <c:pt idx="59">
                  <c:v>4.0357440052260685E-61</c:v>
                </c:pt>
                <c:pt idx="60">
                  <c:v>1.0648786602415618E-63</c:v>
                </c:pt>
                <c:pt idx="61">
                  <c:v>2.4796468171780324E-66</c:v>
                </c:pt>
                <c:pt idx="62">
                  <c:v>5.095569397628948E-69</c:v>
                </c:pt>
                <c:pt idx="63">
                  <c:v>9.2407836768713362E-72</c:v>
                </c:pt>
                <c:pt idx="64">
                  <c:v>1.4788975056433001E-74</c:v>
                </c:pt>
                <c:pt idx="65">
                  <c:v>2.0887215088383003E-77</c:v>
                </c:pt>
                <c:pt idx="66">
                  <c:v>2.6033717701161619E-80</c:v>
                </c:pt>
              </c:numCache>
            </c:numRef>
          </c:yVal>
          <c:smooth val="1"/>
        </c:ser>
        <c:axId val="141722752"/>
        <c:axId val="141884032"/>
      </c:scatterChart>
      <c:valAx>
        <c:axId val="141722752"/>
        <c:scaling>
          <c:orientation val="minMax"/>
          <c:max val="16.5"/>
          <c:min val="0"/>
        </c:scaling>
        <c:delete val="1"/>
        <c:axPos val="b"/>
        <c:title>
          <c:tx>
            <c:rich>
              <a:bodyPr/>
              <a:lstStyle/>
              <a:p>
                <a:pPr>
                  <a:defRPr lang="en-US"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Channel Length (0  to  L)</a:t>
                </a:r>
              </a:p>
            </c:rich>
          </c:tx>
          <c:layout>
            <c:manualLayout>
              <c:xMode val="edge"/>
              <c:yMode val="edge"/>
              <c:x val="0.34973495173107044"/>
              <c:y val="0.90626359165773107"/>
            </c:manualLayout>
          </c:layout>
        </c:title>
        <c:numFmt formatCode="General" sourceLinked="1"/>
        <c:majorTickMark val="in"/>
        <c:tickLblPos val="none"/>
        <c:crossAx val="141884032"/>
        <c:crosses val="autoZero"/>
        <c:crossBetween val="midCat"/>
      </c:valAx>
      <c:valAx>
        <c:axId val="141884032"/>
        <c:scaling>
          <c:orientation val="minMax"/>
          <c:max val="1.1000000000000001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Concentration (Vol/Vol)</a:t>
                </a:r>
              </a:p>
            </c:rich>
          </c:tx>
          <c:layout/>
        </c:title>
        <c:numFmt formatCode="#,##0.0" sourceLinked="0"/>
        <c:majorTickMark val="in"/>
        <c:minorTickMark val="in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400" b="0"/>
            </a:pPr>
            <a:endParaRPr lang="en-US"/>
          </a:p>
        </c:txPr>
        <c:crossAx val="14172275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9720024710834769"/>
          <c:y val="5.7482644648924483E-2"/>
          <c:w val="0.20073009284432497"/>
          <c:h val="0.64482150992430265"/>
        </c:manualLayout>
      </c:layout>
      <c:spPr>
        <a:solidFill>
          <a:srgbClr val="FFFFFF"/>
        </a:solidFill>
        <a:ln>
          <a:solidFill>
            <a:prstClr val="black"/>
          </a:solidFill>
        </a:ln>
      </c:spPr>
      <c:txPr>
        <a:bodyPr/>
        <a:lstStyle/>
        <a:p>
          <a:pPr>
            <a:defRPr sz="1400" b="0"/>
          </a:pPr>
          <a:endParaRPr lang="en-US"/>
        </a:p>
      </c:txPr>
    </c:legend>
    <c:plotVisOnly val="1"/>
  </c:chart>
  <c:spPr>
    <a:solidFill>
      <a:srgbClr val="FFFFFF"/>
    </a:solidFill>
  </c:sp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164979888857674"/>
          <c:y val="9.1392398095636082E-2"/>
          <c:w val="0.76349735163321664"/>
          <c:h val="0.74797850422882872"/>
        </c:manualLayout>
      </c:layout>
      <c:scatterChart>
        <c:scatterStyle val="smoothMarker"/>
        <c:ser>
          <c:idx val="0"/>
          <c:order val="0"/>
          <c:tx>
            <c:strRef>
              <c:f>'[Output_data_figures.xlsx]Tidal Sin Decay BC Zero '!$Q$1</c:f>
              <c:strCache>
                <c:ptCount val="1"/>
                <c:pt idx="0">
                  <c:v>C(t=0)</c:v>
                </c:pt>
              </c:strCache>
            </c:strRef>
          </c:tx>
          <c:spPr>
            <a:ln w="9525">
              <a:solidFill>
                <a:schemeClr val="tx1"/>
              </a:solidFill>
              <a:prstDash val="sysDot"/>
            </a:ln>
          </c:spPr>
          <c:marker>
            <c:symbol val="diamond"/>
            <c:size val="4"/>
            <c:spPr>
              <a:solidFill>
                <a:schemeClr val="tx1"/>
              </a:solidFill>
            </c:spPr>
          </c:marker>
          <c:xVal>
            <c:numRef>
              <c:f>'[Output_data_figures.xlsx]Tidal Sin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'!$Q$2:$Q$129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2.4045157529272213E-3</c:v>
                </c:pt>
                <c:pt idx="27">
                  <c:v>0.13075341282937344</c:v>
                </c:pt>
                <c:pt idx="28">
                  <c:v>0.53535151821081794</c:v>
                </c:pt>
                <c:pt idx="29">
                  <c:v>1.0965649156929598</c:v>
                </c:pt>
                <c:pt idx="30">
                  <c:v>1.6252299767893299</c:v>
                </c:pt>
                <c:pt idx="31">
                  <c:v>1.9431538485575801</c:v>
                </c:pt>
                <c:pt idx="32">
                  <c:v>1.94317648196715</c:v>
                </c:pt>
                <c:pt idx="33">
                  <c:v>1.6252902211470899</c:v>
                </c:pt>
                <c:pt idx="34">
                  <c:v>1.0966424055887456</c:v>
                </c:pt>
                <c:pt idx="35">
                  <c:v>0.53542009659923995</c:v>
                </c:pt>
                <c:pt idx="36">
                  <c:v>0.13079000345140276</c:v>
                </c:pt>
                <c:pt idx="37">
                  <c:v>2.4059188736031E-3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'[Output_data_figures.xlsx]Tidal Sin Decay BC Zero '!$R$1</c:f>
              <c:strCache>
                <c:ptCount val="1"/>
                <c:pt idx="0">
                  <c:v>C(t=T/4)</c:v>
                </c:pt>
              </c:strCache>
            </c:strRef>
          </c:tx>
          <c:spPr>
            <a:ln w="19050"/>
          </c:spPr>
          <c:marker>
            <c:symbol val="none"/>
          </c:marker>
          <c:xVal>
            <c:numRef>
              <c:f>'[Output_data_figures.xlsx]Tidal Sin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'!$R$2:$R$129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2.6400000000000457E-14</c:v>
                </c:pt>
                <c:pt idx="19">
                  <c:v>-2.9001000000000421E-12</c:v>
                </c:pt>
                <c:pt idx="20">
                  <c:v>3.6985700000000497E-11</c:v>
                </c:pt>
                <c:pt idx="21">
                  <c:v>5.1738118000000406E-9</c:v>
                </c:pt>
                <c:pt idx="22">
                  <c:v>-2.535442992E-7</c:v>
                </c:pt>
                <c:pt idx="23">
                  <c:v>5.0423976308000348E-6</c:v>
                </c:pt>
                <c:pt idx="24">
                  <c:v>-4.7878057445900241E-5</c:v>
                </c:pt>
                <c:pt idx="25">
                  <c:v>1.4934513242320069E-4</c:v>
                </c:pt>
                <c:pt idx="26">
                  <c:v>7.5084490507070346E-4</c:v>
                </c:pt>
                <c:pt idx="27">
                  <c:v>-4.1505683991296134E-3</c:v>
                </c:pt>
                <c:pt idx="28">
                  <c:v>-1.3756939494613051E-2</c:v>
                </c:pt>
                <c:pt idx="29">
                  <c:v>3.0136700514141801E-2</c:v>
                </c:pt>
                <c:pt idx="30">
                  <c:v>0.23629543845304293</c:v>
                </c:pt>
                <c:pt idx="31">
                  <c:v>0.64156119568626557</c:v>
                </c:pt>
                <c:pt idx="32">
                  <c:v>1.1324476052666301</c:v>
                </c:pt>
                <c:pt idx="33">
                  <c:v>1.517575792699285</c:v>
                </c:pt>
                <c:pt idx="34">
                  <c:v>1.64366708217684</c:v>
                </c:pt>
                <c:pt idx="35">
                  <c:v>1.4611960423447934</c:v>
                </c:pt>
                <c:pt idx="36">
                  <c:v>1.0385178066777756</c:v>
                </c:pt>
                <c:pt idx="37">
                  <c:v>0.54259892365468565</c:v>
                </c:pt>
                <c:pt idx="38">
                  <c:v>0.16866845396892799</c:v>
                </c:pt>
                <c:pt idx="39">
                  <c:v>5.5660941449522114E-3</c:v>
                </c:pt>
                <c:pt idx="40">
                  <c:v>-1.6042854292895811E-2</c:v>
                </c:pt>
                <c:pt idx="41">
                  <c:v>-3.7894772993911168E-3</c:v>
                </c:pt>
                <c:pt idx="42">
                  <c:v>6.0412604489360399E-4</c:v>
                </c:pt>
                <c:pt idx="43">
                  <c:v>2.3864916940110001E-4</c:v>
                </c:pt>
                <c:pt idx="44">
                  <c:v>-2.0107260197000016E-5</c:v>
                </c:pt>
                <c:pt idx="45">
                  <c:v>-7.2602075903000531E-6</c:v>
                </c:pt>
                <c:pt idx="46">
                  <c:v>7.2626625650000612E-7</c:v>
                </c:pt>
                <c:pt idx="47">
                  <c:v>9.2300357400000401E-8</c:v>
                </c:pt>
                <c:pt idx="48">
                  <c:v>-1.4291516200000105E-8</c:v>
                </c:pt>
                <c:pt idx="49">
                  <c:v>4.0610200000000531E-11</c:v>
                </c:pt>
                <c:pt idx="50">
                  <c:v>7.5914200000000951E-11</c:v>
                </c:pt>
                <c:pt idx="51">
                  <c:v>-3.7615000000000582E-12</c:v>
                </c:pt>
                <c:pt idx="52">
                  <c:v>2.2400000000000427E-14</c:v>
                </c:pt>
                <c:pt idx="53">
                  <c:v>1.3000000000000233E-15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'[Output_data_figures.xlsx]Tidal Sin Decay BC Zero '!$S$1</c:f>
              <c:strCache>
                <c:ptCount val="1"/>
                <c:pt idx="0">
                  <c:v>C(t=T/2)</c:v>
                </c:pt>
              </c:strCache>
            </c:strRef>
          </c:tx>
          <c:spPr>
            <a:ln w="2222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'[Output_data_figures.xlsx]Tidal Sin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'!$S$2:$S$129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1.700000000000028E-15</c:v>
                </c:pt>
                <c:pt idx="16">
                  <c:v>-9.7300000000001249E-14</c:v>
                </c:pt>
                <c:pt idx="17">
                  <c:v>3.1589000000000442E-12</c:v>
                </c:pt>
                <c:pt idx="18">
                  <c:v>-6.885740000000086E-11</c:v>
                </c:pt>
                <c:pt idx="19">
                  <c:v>1.0571314000000075E-9</c:v>
                </c:pt>
                <c:pt idx="20">
                  <c:v>-1.1401740000000119E-8</c:v>
                </c:pt>
                <c:pt idx="21">
                  <c:v>8.1588115800000208E-8</c:v>
                </c:pt>
                <c:pt idx="22">
                  <c:v>-3.1003109080000347E-7</c:v>
                </c:pt>
                <c:pt idx="23">
                  <c:v>-2.6715623420000228E-7</c:v>
                </c:pt>
                <c:pt idx="24">
                  <c:v>8.6572188084000557E-6</c:v>
                </c:pt>
                <c:pt idx="25">
                  <c:v>-2.4951855959100052E-5</c:v>
                </c:pt>
                <c:pt idx="26">
                  <c:v>-9.2647216193800068E-5</c:v>
                </c:pt>
                <c:pt idx="27">
                  <c:v>4.9078950266909997E-4</c:v>
                </c:pt>
                <c:pt idx="28">
                  <c:v>1.0521662591435001E-3</c:v>
                </c:pt>
                <c:pt idx="29">
                  <c:v>-5.0226358408393965E-3</c:v>
                </c:pt>
                <c:pt idx="30">
                  <c:v>-1.7203780527002402E-2</c:v>
                </c:pt>
                <c:pt idx="31">
                  <c:v>9.1310479806732004E-3</c:v>
                </c:pt>
                <c:pt idx="32">
                  <c:v>0.16190977943413401</c:v>
                </c:pt>
                <c:pt idx="33">
                  <c:v>0.48805050408835232</c:v>
                </c:pt>
                <c:pt idx="34">
                  <c:v>0.91084959695882228</c:v>
                </c:pt>
                <c:pt idx="35">
                  <c:v>1.2576819201755001</c:v>
                </c:pt>
                <c:pt idx="36">
                  <c:v>1.3697926154032498</c:v>
                </c:pt>
                <c:pt idx="37">
                  <c:v>1.1926715639060281</c:v>
                </c:pt>
                <c:pt idx="38">
                  <c:v>0.80475342788787962</c:v>
                </c:pt>
                <c:pt idx="39">
                  <c:v>0.38264289647975647</c:v>
                </c:pt>
                <c:pt idx="40">
                  <c:v>9.4295671127519548E-2</c:v>
                </c:pt>
                <c:pt idx="41">
                  <c:v>-1.5185390821695899E-2</c:v>
                </c:pt>
                <c:pt idx="42">
                  <c:v>-1.9666185434740979E-2</c:v>
                </c:pt>
                <c:pt idx="43">
                  <c:v>-4.2051585028422024E-3</c:v>
                </c:pt>
                <c:pt idx="44">
                  <c:v>1.0467736593659999E-3</c:v>
                </c:pt>
                <c:pt idx="45">
                  <c:v>5.3154549736370005E-4</c:v>
                </c:pt>
                <c:pt idx="46">
                  <c:v>-1.4695395127800005E-5</c:v>
                </c:pt>
                <c:pt idx="47">
                  <c:v>-3.2823201833300223E-5</c:v>
                </c:pt>
                <c:pt idx="48">
                  <c:v>-6.2060465000000537E-7</c:v>
                </c:pt>
                <c:pt idx="49">
                  <c:v>1.3446661548000112E-6</c:v>
                </c:pt>
                <c:pt idx="50">
                  <c:v>1.7599600000000133E-8</c:v>
                </c:pt>
                <c:pt idx="51">
                  <c:v>-3.8007302300000383E-8</c:v>
                </c:pt>
                <c:pt idx="52">
                  <c:v>6.4719220000000951E-10</c:v>
                </c:pt>
                <c:pt idx="53">
                  <c:v>6.8191850000000589E-10</c:v>
                </c:pt>
                <c:pt idx="54">
                  <c:v>-3.6731600000000496E-11</c:v>
                </c:pt>
                <c:pt idx="55">
                  <c:v>-6.4571000000000792E-12</c:v>
                </c:pt>
                <c:pt idx="56">
                  <c:v>6.1330000000000911E-13</c:v>
                </c:pt>
                <c:pt idx="57">
                  <c:v>1.9200000000000325E-14</c:v>
                </c:pt>
                <c:pt idx="58">
                  <c:v>-3.9000000000000665E-15</c:v>
                </c:pt>
                <c:pt idx="59">
                  <c:v>1.0000000000000188E-16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'[Output_data_figures.xlsx]Tidal Sin Decay BC Zero '!$T$1</c:f>
              <c:strCache>
                <c:ptCount val="1"/>
                <c:pt idx="0">
                  <c:v>C(t=3T/4)</c:v>
                </c:pt>
              </c:strCache>
            </c:strRef>
          </c:tx>
          <c:spPr>
            <a:ln w="3175">
              <a:solidFill>
                <a:sysClr val="windowText" lastClr="000000"/>
              </a:solidFill>
            </a:ln>
          </c:spPr>
          <c:marker>
            <c:symbol val="star"/>
            <c:size val="6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'[Output_data_figures.xlsx]Tidal Sin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'!$T$2:$T$129</c:f>
              <c:numCache>
                <c:formatCode>General</c:formatCode>
                <c:ptCount val="1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1.0000000000000188E-16</c:v>
                </c:pt>
                <c:pt idx="6">
                  <c:v>-6.0000000000001103E-16</c:v>
                </c:pt>
                <c:pt idx="7">
                  <c:v>5.2000000000000908E-15</c:v>
                </c:pt>
                <c:pt idx="8">
                  <c:v>-2.0000000000000322E-14</c:v>
                </c:pt>
                <c:pt idx="9">
                  <c:v>-1.0610000000000149E-13</c:v>
                </c:pt>
                <c:pt idx="10">
                  <c:v>2.1585000000000316E-12</c:v>
                </c:pt>
                <c:pt idx="11">
                  <c:v>-1.3539900000000132E-11</c:v>
                </c:pt>
                <c:pt idx="12">
                  <c:v>1.6019700000000179E-11</c:v>
                </c:pt>
                <c:pt idx="13">
                  <c:v>3.1618790000000349E-10</c:v>
                </c:pt>
                <c:pt idx="14">
                  <c:v>-1.7965412000000154E-9</c:v>
                </c:pt>
                <c:pt idx="15">
                  <c:v>-1.0245473000000117E-9</c:v>
                </c:pt>
                <c:pt idx="16">
                  <c:v>3.9052328800000314E-8</c:v>
                </c:pt>
                <c:pt idx="17">
                  <c:v>-5.6950793100000434E-8</c:v>
                </c:pt>
                <c:pt idx="18">
                  <c:v>-5.5735818369999997E-7</c:v>
                </c:pt>
                <c:pt idx="19">
                  <c:v>1.2377038811000056E-6</c:v>
                </c:pt>
                <c:pt idx="20">
                  <c:v>7.0291456425000386E-6</c:v>
                </c:pt>
                <c:pt idx="21">
                  <c:v>-1.2997931818900059E-5</c:v>
                </c:pt>
                <c:pt idx="22">
                  <c:v>-8.39521109999005E-5</c:v>
                </c:pt>
                <c:pt idx="23">
                  <c:v>3.8810401591700042E-5</c:v>
                </c:pt>
                <c:pt idx="24">
                  <c:v>7.9471012862500291E-4</c:v>
                </c:pt>
                <c:pt idx="25">
                  <c:v>1.0572318760014999E-3</c:v>
                </c:pt>
                <c:pt idx="26">
                  <c:v>-3.6446252950935011E-3</c:v>
                </c:pt>
                <c:pt idx="27">
                  <c:v>-1.5380683993529201E-2</c:v>
                </c:pt>
                <c:pt idx="28">
                  <c:v>-1.7442144631574001E-2</c:v>
                </c:pt>
                <c:pt idx="29">
                  <c:v>3.5513471649189603E-2</c:v>
                </c:pt>
                <c:pt idx="30">
                  <c:v>0.19509801540959601</c:v>
                </c:pt>
                <c:pt idx="31">
                  <c:v>0.46989977150227247</c:v>
                </c:pt>
                <c:pt idx="32">
                  <c:v>0.79443851493444051</c:v>
                </c:pt>
                <c:pt idx="33">
                  <c:v>1.0523715625260401</c:v>
                </c:pt>
                <c:pt idx="34">
                  <c:v>1.1386184005843401</c:v>
                </c:pt>
                <c:pt idx="35">
                  <c:v>1.015607670509435</c:v>
                </c:pt>
                <c:pt idx="36">
                  <c:v>0.73325780241105165</c:v>
                </c:pt>
                <c:pt idx="37">
                  <c:v>0.40473282632671093</c:v>
                </c:pt>
                <c:pt idx="38">
                  <c:v>0.14572909722606459</c:v>
                </c:pt>
                <c:pt idx="39">
                  <c:v>1.1042522965113953E-2</c:v>
                </c:pt>
                <c:pt idx="40">
                  <c:v>-2.2148632018509612E-2</c:v>
                </c:pt>
                <c:pt idx="41">
                  <c:v>-1.2426908383117354E-2</c:v>
                </c:pt>
                <c:pt idx="42">
                  <c:v>-1.4105775383889069E-3</c:v>
                </c:pt>
                <c:pt idx="43">
                  <c:v>1.2212095052188021E-3</c:v>
                </c:pt>
                <c:pt idx="44">
                  <c:v>4.5229270595679945E-4</c:v>
                </c:pt>
                <c:pt idx="45">
                  <c:v>-4.0631238730099997E-5</c:v>
                </c:pt>
                <c:pt idx="46">
                  <c:v>-4.3623998126099999E-5</c:v>
                </c:pt>
                <c:pt idx="47">
                  <c:v>-8.4663857640000584E-7</c:v>
                </c:pt>
                <c:pt idx="48">
                  <c:v>2.6156568491000052E-6</c:v>
                </c:pt>
                <c:pt idx="49">
                  <c:v>1.0827318780000079E-7</c:v>
                </c:pt>
                <c:pt idx="50">
                  <c:v>-1.1108842820000021E-7</c:v>
                </c:pt>
                <c:pt idx="51">
                  <c:v>-2.2626630000000218E-9</c:v>
                </c:pt>
                <c:pt idx="52">
                  <c:v>3.259080700000039E-9</c:v>
                </c:pt>
                <c:pt idx="53">
                  <c:v>-6.2734500000000878E-11</c:v>
                </c:pt>
                <c:pt idx="54">
                  <c:v>-5.8233200000000725E-11</c:v>
                </c:pt>
                <c:pt idx="55">
                  <c:v>3.506100000000047E-12</c:v>
                </c:pt>
                <c:pt idx="56">
                  <c:v>5.0470000000000683E-13</c:v>
                </c:pt>
                <c:pt idx="57">
                  <c:v>-5.2500000000000868E-14</c:v>
                </c:pt>
                <c:pt idx="58">
                  <c:v>-1.0000000000000172E-15</c:v>
                </c:pt>
                <c:pt idx="59">
                  <c:v>3.0000000000000552E-16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'[Output_data_figures.xlsx]Tidal Sin Decay BC Zero '!$U$1</c:f>
              <c:strCache>
                <c:ptCount val="1"/>
                <c:pt idx="0">
                  <c:v>C(t=T)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triangle"/>
            <c:size val="5"/>
          </c:marker>
          <c:xVal>
            <c:numRef>
              <c:f>'[Output_data_figures.xlsx]Tidal Sin Decay BC Zero '!$P$2:$P$129</c:f>
              <c:numCache>
                <c:formatCode>General</c:formatCode>
                <c:ptCount val="128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'!$U$2:$U$129</c:f>
              <c:numCache>
                <c:formatCode>General</c:formatCode>
                <c:ptCount val="128"/>
                <c:pt idx="0">
                  <c:v>-2.1000000000000381E-15</c:v>
                </c:pt>
                <c:pt idx="1">
                  <c:v>1.7800000000000294E-14</c:v>
                </c:pt>
                <c:pt idx="2">
                  <c:v>-3.5100000000000508E-14</c:v>
                </c:pt>
                <c:pt idx="3">
                  <c:v>-3.1980000000000471E-13</c:v>
                </c:pt>
                <c:pt idx="4">
                  <c:v>2.1174000000000293E-12</c:v>
                </c:pt>
                <c:pt idx="5">
                  <c:v>9.350000000000176E-14</c:v>
                </c:pt>
                <c:pt idx="6">
                  <c:v>-4.2471900000000512E-11</c:v>
                </c:pt>
                <c:pt idx="7">
                  <c:v>8.9543800000001103E-11</c:v>
                </c:pt>
                <c:pt idx="8">
                  <c:v>5.5546060000000574E-10</c:v>
                </c:pt>
                <c:pt idx="9">
                  <c:v>-2.0359510000000195E-9</c:v>
                </c:pt>
                <c:pt idx="10">
                  <c:v>-6.1061934000000701E-9</c:v>
                </c:pt>
                <c:pt idx="11">
                  <c:v>2.8850653700000181E-8</c:v>
                </c:pt>
                <c:pt idx="12">
                  <c:v>6.9716861800000953E-8</c:v>
                </c:pt>
                <c:pt idx="13">
                  <c:v>-3.0116840830000153E-7</c:v>
                </c:pt>
                <c:pt idx="14">
                  <c:v>-8.6198572440000734E-7</c:v>
                </c:pt>
                <c:pt idx="15">
                  <c:v>2.1630816461000285E-6</c:v>
                </c:pt>
                <c:pt idx="16">
                  <c:v>9.756683283400083E-6</c:v>
                </c:pt>
                <c:pt idx="17">
                  <c:v>-5.2508285966000328E-6</c:v>
                </c:pt>
                <c:pt idx="18">
                  <c:v>-8.1308403856400065E-5</c:v>
                </c:pt>
                <c:pt idx="19">
                  <c:v>-9.9432844276200539E-5</c:v>
                </c:pt>
                <c:pt idx="20">
                  <c:v>3.4501624484590149E-4</c:v>
                </c:pt>
                <c:pt idx="21">
                  <c:v>1.3060171348117189E-3</c:v>
                </c:pt>
                <c:pt idx="22">
                  <c:v>9.2523831166440619E-4</c:v>
                </c:pt>
                <c:pt idx="23">
                  <c:v>-4.6879662229673E-3</c:v>
                </c:pt>
                <c:pt idx="24">
                  <c:v>-1.62402219760397E-2</c:v>
                </c:pt>
                <c:pt idx="25">
                  <c:v>-2.1401642182972403E-2</c:v>
                </c:pt>
                <c:pt idx="26">
                  <c:v>9.9150570239190574E-3</c:v>
                </c:pt>
                <c:pt idx="27">
                  <c:v>0.11355673415021322</c:v>
                </c:pt>
                <c:pt idx="28">
                  <c:v>0.30424004520541398</c:v>
                </c:pt>
                <c:pt idx="29">
                  <c:v>0.55317508862287545</c:v>
                </c:pt>
                <c:pt idx="30">
                  <c:v>0.79078583743595565</c:v>
                </c:pt>
                <c:pt idx="31">
                  <c:v>0.93632607124188805</c:v>
                </c:pt>
                <c:pt idx="32">
                  <c:v>0.93640006877420356</c:v>
                </c:pt>
                <c:pt idx="33">
                  <c:v>0.79061428148773549</c:v>
                </c:pt>
                <c:pt idx="34">
                  <c:v>0.55201862395646251</c:v>
                </c:pt>
                <c:pt idx="35">
                  <c:v>0.30202269843657098</c:v>
                </c:pt>
                <c:pt idx="36">
                  <c:v>0.11142168375233202</c:v>
                </c:pt>
                <c:pt idx="37">
                  <c:v>9.3670366646453028E-3</c:v>
                </c:pt>
                <c:pt idx="38">
                  <c:v>-2.00754939026416E-2</c:v>
                </c:pt>
                <c:pt idx="39">
                  <c:v>-1.4312703499953301E-2</c:v>
                </c:pt>
                <c:pt idx="40">
                  <c:v>-3.5863289238987997E-3</c:v>
                </c:pt>
                <c:pt idx="41">
                  <c:v>9.5337679009650225E-4</c:v>
                </c:pt>
                <c:pt idx="42">
                  <c:v>9.475748999504093E-4</c:v>
                </c:pt>
                <c:pt idx="43">
                  <c:v>1.6242663358500084E-4</c:v>
                </c:pt>
                <c:pt idx="44">
                  <c:v>-8.0667433238100267E-5</c:v>
                </c:pt>
                <c:pt idx="45">
                  <c:v>-3.4985565803500167E-5</c:v>
                </c:pt>
                <c:pt idx="46">
                  <c:v>2.6457148367000244E-6</c:v>
                </c:pt>
                <c:pt idx="47">
                  <c:v>3.3379250869000208E-6</c:v>
                </c:pt>
                <c:pt idx="48">
                  <c:v>5.2305625300000543E-8</c:v>
                </c:pt>
                <c:pt idx="49">
                  <c:v>-2.1049119570000292E-7</c:v>
                </c:pt>
                <c:pt idx="50">
                  <c:v>-6.4091048000000579E-9</c:v>
                </c:pt>
                <c:pt idx="51">
                  <c:v>9.4559111000000995E-9</c:v>
                </c:pt>
                <c:pt idx="52">
                  <c:v>4.4159400000000532E-11</c:v>
                </c:pt>
                <c:pt idx="53">
                  <c:v>-2.8496960000000292E-10</c:v>
                </c:pt>
                <c:pt idx="54">
                  <c:v>1.0491300000000116E-11</c:v>
                </c:pt>
                <c:pt idx="55">
                  <c:v>4.9073000000000746E-12</c:v>
                </c:pt>
                <c:pt idx="56">
                  <c:v>-3.8450000000000533E-13</c:v>
                </c:pt>
                <c:pt idx="57">
                  <c:v>-3.5800000000000609E-14</c:v>
                </c:pt>
                <c:pt idx="58">
                  <c:v>4.6000000000000708E-15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ser>
          <c:idx val="5"/>
          <c:order val="5"/>
          <c:tx>
            <c:v>Exact</c:v>
          </c:tx>
          <c:spPr>
            <a:ln w="12700">
              <a:solidFill>
                <a:srgbClr val="FFC000"/>
              </a:solidFill>
            </a:ln>
          </c:spPr>
          <c:xVal>
            <c:numRef>
              <c:f>'[Output_data_figures.xlsx]Tidal Sin Decay BC Zero '!$P$2:$P$65</c:f>
              <c:numCache>
                <c:formatCode>General</c:formatCode>
                <c:ptCount val="64"/>
                <c:pt idx="0">
                  <c:v>800</c:v>
                </c:pt>
                <c:pt idx="1">
                  <c:v>2400</c:v>
                </c:pt>
                <c:pt idx="2">
                  <c:v>4000</c:v>
                </c:pt>
                <c:pt idx="3">
                  <c:v>5600</c:v>
                </c:pt>
                <c:pt idx="4">
                  <c:v>7200</c:v>
                </c:pt>
                <c:pt idx="5">
                  <c:v>8800</c:v>
                </c:pt>
                <c:pt idx="6">
                  <c:v>10400</c:v>
                </c:pt>
                <c:pt idx="7">
                  <c:v>12000</c:v>
                </c:pt>
                <c:pt idx="8">
                  <c:v>13600</c:v>
                </c:pt>
                <c:pt idx="9">
                  <c:v>15200</c:v>
                </c:pt>
                <c:pt idx="10">
                  <c:v>16800</c:v>
                </c:pt>
                <c:pt idx="11">
                  <c:v>18400</c:v>
                </c:pt>
                <c:pt idx="12">
                  <c:v>20000</c:v>
                </c:pt>
                <c:pt idx="13">
                  <c:v>21600</c:v>
                </c:pt>
                <c:pt idx="14">
                  <c:v>23200</c:v>
                </c:pt>
                <c:pt idx="15">
                  <c:v>24800</c:v>
                </c:pt>
                <c:pt idx="16">
                  <c:v>26400</c:v>
                </c:pt>
                <c:pt idx="17">
                  <c:v>28000</c:v>
                </c:pt>
                <c:pt idx="18">
                  <c:v>29600</c:v>
                </c:pt>
                <c:pt idx="19">
                  <c:v>31200</c:v>
                </c:pt>
                <c:pt idx="20">
                  <c:v>32800</c:v>
                </c:pt>
                <c:pt idx="21">
                  <c:v>34400</c:v>
                </c:pt>
                <c:pt idx="22">
                  <c:v>36000</c:v>
                </c:pt>
                <c:pt idx="23">
                  <c:v>37600</c:v>
                </c:pt>
                <c:pt idx="24">
                  <c:v>39200</c:v>
                </c:pt>
                <c:pt idx="25">
                  <c:v>40800</c:v>
                </c:pt>
                <c:pt idx="26">
                  <c:v>42400</c:v>
                </c:pt>
                <c:pt idx="27">
                  <c:v>44000</c:v>
                </c:pt>
                <c:pt idx="28">
                  <c:v>45600</c:v>
                </c:pt>
                <c:pt idx="29">
                  <c:v>47200</c:v>
                </c:pt>
                <c:pt idx="30">
                  <c:v>48800</c:v>
                </c:pt>
                <c:pt idx="31">
                  <c:v>50400</c:v>
                </c:pt>
                <c:pt idx="32">
                  <c:v>52000</c:v>
                </c:pt>
                <c:pt idx="33">
                  <c:v>53600</c:v>
                </c:pt>
                <c:pt idx="34">
                  <c:v>55200</c:v>
                </c:pt>
                <c:pt idx="35">
                  <c:v>56800</c:v>
                </c:pt>
                <c:pt idx="36">
                  <c:v>58400</c:v>
                </c:pt>
                <c:pt idx="37">
                  <c:v>60000</c:v>
                </c:pt>
                <c:pt idx="38">
                  <c:v>61600</c:v>
                </c:pt>
                <c:pt idx="39">
                  <c:v>63200</c:v>
                </c:pt>
                <c:pt idx="40">
                  <c:v>64800</c:v>
                </c:pt>
                <c:pt idx="41">
                  <c:v>66400</c:v>
                </c:pt>
                <c:pt idx="42">
                  <c:v>68000</c:v>
                </c:pt>
                <c:pt idx="43">
                  <c:v>69600</c:v>
                </c:pt>
                <c:pt idx="44">
                  <c:v>71200</c:v>
                </c:pt>
                <c:pt idx="45">
                  <c:v>72800</c:v>
                </c:pt>
                <c:pt idx="46">
                  <c:v>74400</c:v>
                </c:pt>
                <c:pt idx="47">
                  <c:v>76000</c:v>
                </c:pt>
                <c:pt idx="48">
                  <c:v>77600</c:v>
                </c:pt>
                <c:pt idx="49">
                  <c:v>79200</c:v>
                </c:pt>
                <c:pt idx="50">
                  <c:v>80800</c:v>
                </c:pt>
                <c:pt idx="51">
                  <c:v>82400</c:v>
                </c:pt>
                <c:pt idx="52">
                  <c:v>84000</c:v>
                </c:pt>
                <c:pt idx="53">
                  <c:v>85600</c:v>
                </c:pt>
                <c:pt idx="54">
                  <c:v>87200</c:v>
                </c:pt>
                <c:pt idx="55">
                  <c:v>88800</c:v>
                </c:pt>
                <c:pt idx="56">
                  <c:v>90400</c:v>
                </c:pt>
                <c:pt idx="57">
                  <c:v>92000</c:v>
                </c:pt>
                <c:pt idx="58">
                  <c:v>93600</c:v>
                </c:pt>
                <c:pt idx="59">
                  <c:v>95200</c:v>
                </c:pt>
                <c:pt idx="60">
                  <c:v>96800</c:v>
                </c:pt>
                <c:pt idx="61">
                  <c:v>98400</c:v>
                </c:pt>
                <c:pt idx="62">
                  <c:v>100000</c:v>
                </c:pt>
                <c:pt idx="63">
                  <c:v>101600</c:v>
                </c:pt>
              </c:numCache>
            </c:numRef>
          </c:xVal>
          <c:yVal>
            <c:numRef>
              <c:f>'[Output_data_figures.xlsx]Tidal Sin Decay BC Zero '!$V$2:$V$65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1.2022579088764103E-3</c:v>
                </c:pt>
                <c:pt idx="27">
                  <c:v>6.5376708177239298E-2</c:v>
                </c:pt>
                <c:pt idx="28">
                  <c:v>0.26767576632193302</c:v>
                </c:pt>
                <c:pt idx="29">
                  <c:v>0.54828247262815122</c:v>
                </c:pt>
                <c:pt idx="30">
                  <c:v>0.81261501030272565</c:v>
                </c:pt>
                <c:pt idx="31">
                  <c:v>0.97157695047245096</c:v>
                </c:pt>
                <c:pt idx="32">
                  <c:v>0.97158826717754299</c:v>
                </c:pt>
                <c:pt idx="33">
                  <c:v>0.81264513248241999</c:v>
                </c:pt>
                <c:pt idx="34">
                  <c:v>0.54832121757708741</c:v>
                </c:pt>
                <c:pt idx="35">
                  <c:v>0.267710055517068</c:v>
                </c:pt>
                <c:pt idx="36">
                  <c:v>6.5395003488746994E-2</c:v>
                </c:pt>
                <c:pt idx="37">
                  <c:v>1.2029594692333069E-3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1"/>
        </c:ser>
        <c:axId val="107064704"/>
        <c:axId val="106788352"/>
      </c:scatterChart>
      <c:valAx>
        <c:axId val="107064704"/>
        <c:scaling>
          <c:orientation val="minMax"/>
          <c:max val="70000"/>
          <c:min val="40000"/>
        </c:scaling>
        <c:axPos val="b"/>
        <c:title>
          <c:tx>
            <c:rich>
              <a:bodyPr/>
              <a:lstStyle/>
              <a:p>
                <a:pPr algn="ctr" rtl="0">
                  <a:defRPr lang="en-US"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u="none" strike="noStrike" kern="1200" baseline="0" dirty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Channel Length (m)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#,##0" sourceLinked="0"/>
        <c:majorTickMark val="in"/>
        <c:tickLblPos val="nextTo"/>
        <c:spPr>
          <a:ln w="12700"/>
        </c:spPr>
        <c:txPr>
          <a:bodyPr rot="0" vert="horz"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06788352"/>
        <c:crosses val="autoZero"/>
        <c:crossBetween val="midCat"/>
        <c:majorUnit val="5000"/>
      </c:valAx>
      <c:valAx>
        <c:axId val="106788352"/>
        <c:scaling>
          <c:orientation val="minMax"/>
          <c:max val="2.2000000000000002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 sz="2000" b="0"/>
                </a:pPr>
                <a:r>
                  <a:rPr lang="en-US" sz="2000" b="0"/>
                  <a:t>Concentration (V/V)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#,##0.0" sourceLinked="0"/>
        <c:majorTickMark val="in"/>
        <c:tickLblPos val="nextTo"/>
        <c:spPr>
          <a:ln w="12700"/>
        </c:spPr>
        <c:txPr>
          <a:bodyPr/>
          <a:lstStyle/>
          <a:p>
            <a:pPr>
              <a:defRPr sz="1800" b="1"/>
            </a:pPr>
            <a:endParaRPr lang="en-US"/>
          </a:p>
        </c:txPr>
        <c:crossAx val="107064704"/>
        <c:crosses val="autoZero"/>
        <c:crossBetween val="midCat"/>
        <c:majorUnit val="0.4"/>
      </c:valAx>
    </c:plotArea>
    <c:legend>
      <c:legendPos val="r"/>
      <c:layout>
        <c:manualLayout>
          <c:xMode val="edge"/>
          <c:yMode val="edge"/>
          <c:x val="0.73416112211266349"/>
          <c:y val="0.15370842503772364"/>
          <c:w val="0.18667054319050869"/>
          <c:h val="0.38228245098794739"/>
        </c:manualLayout>
      </c:layout>
      <c:overlay val="1"/>
      <c:spPr>
        <a:ln>
          <a:solidFill>
            <a:schemeClr val="accent1"/>
          </a:solidFill>
        </a:ln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</c:chart>
  <c:spPr>
    <a:solidFill>
      <a:srgbClr val="FFFFFF"/>
    </a:solidFill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0.4136</cdr:x>
      <cdr:y>0.27217</cdr:y>
    </cdr:from>
    <cdr:to>
      <cdr:x>0.46436</cdr:x>
      <cdr:y>0.27251</cdr:y>
    </cdr:to>
    <cdr:sp macro="" textlink="">
      <cdr:nvSpPr>
        <cdr:cNvPr id="4" name="Straight Arrow Connector 3"/>
        <cdr:cNvSpPr/>
      </cdr:nvSpPr>
      <cdr:spPr>
        <a:xfrm xmlns:a="http://schemas.openxmlformats.org/drawingml/2006/main">
          <a:off x="3240360" y="1296144"/>
          <a:ext cx="397686" cy="1619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chemeClr val="tx1">
              <a:lumMod val="95000"/>
              <a:lumOff val="5000"/>
            </a:schemeClr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0.4136</cdr:x>
      <cdr:y>0.18145</cdr:y>
    </cdr:from>
    <cdr:to>
      <cdr:x>0.48466</cdr:x>
      <cdr:y>0.24649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3240360" y="864096"/>
          <a:ext cx="556728" cy="3097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Lag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0.41624</cdr:x>
      <cdr:y>0.01626</cdr:y>
    </cdr:from>
    <cdr:to>
      <cdr:x>0.69036</cdr:x>
      <cdr:y>0.13008</cdr:y>
    </cdr:to>
    <cdr:grpSp>
      <cdr:nvGrpSpPr>
        <cdr:cNvPr id="17" name="Group 16"/>
        <cdr:cNvGrpSpPr/>
      </cdr:nvGrpSpPr>
      <cdr:grpSpPr>
        <a:xfrm xmlns:a="http://schemas.openxmlformats.org/drawingml/2006/main">
          <a:off x="3261082" y="77434"/>
          <a:ext cx="2147626" cy="542036"/>
          <a:chOff x="2957185" y="76810"/>
          <a:chExt cx="2880375" cy="537671"/>
        </a:xfrm>
      </cdr:grpSpPr>
      <cdr:sp macro="" textlink="">
        <cdr:nvSpPr>
          <cdr:cNvPr id="14" name="Right Arrow 13"/>
          <cdr:cNvSpPr/>
        </cdr:nvSpPr>
        <cdr:spPr>
          <a:xfrm xmlns:a="http://schemas.openxmlformats.org/drawingml/2006/main">
            <a:off x="2995590" y="76810"/>
            <a:ext cx="2381110" cy="192025"/>
          </a:xfrm>
          <a:prstGeom xmlns:a="http://schemas.openxmlformats.org/drawingml/2006/main" prst="rightArrow">
            <a:avLst/>
          </a:prstGeom>
          <a:solidFill xmlns:a="http://schemas.openxmlformats.org/drawingml/2006/main">
            <a:srgbClr val="0000FF"/>
          </a:solidFill>
          <a:ln xmlns:a="http://schemas.openxmlformats.org/drawingml/2006/main" w="25400" cap="flat" cmpd="sng" algn="ctr">
            <a:solidFill>
              <a:srgbClr val="33CCFF"/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0" indent="0"/>
            <a:endParaRPr lang="en-US" sz="1100">
              <a:solidFill>
                <a:srgbClr val="FFFFFF"/>
              </a:solidFill>
              <a:latin typeface="Georgia"/>
              <a:ea typeface="+mn-ea"/>
              <a:cs typeface="+mn-cs"/>
            </a:endParaRPr>
          </a:p>
        </cdr:txBody>
      </cdr:sp>
      <cdr:sp macro="" textlink="">
        <cdr:nvSpPr>
          <cdr:cNvPr id="15" name="Right Arrow 14"/>
          <cdr:cNvSpPr/>
        </cdr:nvSpPr>
        <cdr:spPr>
          <a:xfrm xmlns:a="http://schemas.openxmlformats.org/drawingml/2006/main" rot="10800000">
            <a:off x="2957185" y="422455"/>
            <a:ext cx="2381110" cy="192025"/>
          </a:xfrm>
          <a:prstGeom xmlns:a="http://schemas.openxmlformats.org/drawingml/2006/main" prst="rightArrow">
            <a:avLst/>
          </a:prstGeom>
          <a:solidFill xmlns:a="http://schemas.openxmlformats.org/drawingml/2006/main">
            <a:srgbClr val="0000FF"/>
          </a:solidFill>
          <a:ln xmlns:a="http://schemas.openxmlformats.org/drawingml/2006/main" w="25400" cap="flat" cmpd="sng" algn="ctr">
            <a:solidFill>
              <a:srgbClr val="33CCFF"/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rgbClr val="FFFFFF"/>
                </a:solidFill>
                <a:latin typeface="Georgia"/>
              </a:defRPr>
            </a:lvl1pPr>
            <a:lvl2pPr marL="457200" indent="0">
              <a:defRPr sz="1100">
                <a:solidFill>
                  <a:srgbClr val="FFFFFF"/>
                </a:solidFill>
                <a:latin typeface="Georgia"/>
              </a:defRPr>
            </a:lvl2pPr>
            <a:lvl3pPr marL="914400" indent="0">
              <a:defRPr sz="1100">
                <a:solidFill>
                  <a:srgbClr val="FFFFFF"/>
                </a:solidFill>
                <a:latin typeface="Georgia"/>
              </a:defRPr>
            </a:lvl3pPr>
            <a:lvl4pPr marL="1371600" indent="0">
              <a:defRPr sz="1100">
                <a:solidFill>
                  <a:srgbClr val="FFFFFF"/>
                </a:solidFill>
                <a:latin typeface="Georgia"/>
              </a:defRPr>
            </a:lvl4pPr>
            <a:lvl5pPr marL="1828800" indent="0">
              <a:defRPr sz="1100">
                <a:solidFill>
                  <a:srgbClr val="FFFFFF"/>
                </a:solidFill>
                <a:latin typeface="Georgia"/>
              </a:defRPr>
            </a:lvl5pPr>
            <a:lvl6pPr marL="2286000" indent="0">
              <a:defRPr sz="1100">
                <a:solidFill>
                  <a:srgbClr val="FFFFFF"/>
                </a:solidFill>
                <a:latin typeface="Georgia"/>
              </a:defRPr>
            </a:lvl6pPr>
            <a:lvl7pPr marL="2743200" indent="0">
              <a:defRPr sz="1100">
                <a:solidFill>
                  <a:srgbClr val="FFFFFF"/>
                </a:solidFill>
                <a:latin typeface="Georgia"/>
              </a:defRPr>
            </a:lvl7pPr>
            <a:lvl8pPr marL="3200400" indent="0">
              <a:defRPr sz="1100">
                <a:solidFill>
                  <a:srgbClr val="FFFFFF"/>
                </a:solidFill>
                <a:latin typeface="Georgia"/>
              </a:defRPr>
            </a:lvl8pPr>
            <a:lvl9pPr marL="3657600" indent="0">
              <a:defRPr sz="1100">
                <a:solidFill>
                  <a:srgbClr val="FFFFFF"/>
                </a:solidFill>
                <a:latin typeface="Georgia"/>
              </a:defRPr>
            </a:lvl9pPr>
          </a:lstStyle>
          <a:p xmlns:a="http://schemas.openxmlformats.org/drawingml/2006/main">
            <a:endParaRPr lang="en-US"/>
          </a:p>
        </cdr:txBody>
      </cdr:sp>
      <cdr:sp macro="" textlink="">
        <cdr:nvSpPr>
          <cdr:cNvPr id="16" name="Curved Left Arrow 15"/>
          <cdr:cNvSpPr/>
        </cdr:nvSpPr>
        <cdr:spPr>
          <a:xfrm xmlns:a="http://schemas.openxmlformats.org/drawingml/2006/main">
            <a:off x="5453510" y="115215"/>
            <a:ext cx="384050" cy="499266"/>
          </a:xfrm>
          <a:prstGeom xmlns:a="http://schemas.openxmlformats.org/drawingml/2006/main" prst="curvedLeftArrow">
            <a:avLst/>
          </a:prstGeom>
          <a:solidFill xmlns:a="http://schemas.openxmlformats.org/drawingml/2006/main">
            <a:srgbClr val="0000FF"/>
          </a:solidFill>
          <a:ln xmlns:a="http://schemas.openxmlformats.org/drawingml/2006/main" w="25400" cap="flat" cmpd="sng" algn="ctr">
            <a:solidFill>
              <a:srgbClr val="33CCFF"/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0" indent="0"/>
            <a:endParaRPr lang="en-US" sz="1100">
              <a:solidFill>
                <a:srgbClr val="FFFFFF"/>
              </a:solidFill>
              <a:latin typeface="Georgia"/>
              <a:ea typeface="+mn-ea"/>
              <a:cs typeface="+mn-cs"/>
            </a:endParaRPr>
          </a:p>
        </cdr:txBody>
      </cdr:sp>
    </cdr:grpSp>
  </cdr:relSizeAnchor>
  <cdr:relSizeAnchor xmlns:cdr="http://schemas.openxmlformats.org/drawingml/2006/chartDrawing">
    <cdr:from>
      <cdr:x>0.41624</cdr:x>
      <cdr:y>0.01626</cdr:y>
    </cdr:from>
    <cdr:to>
      <cdr:x>0.69036</cdr:x>
      <cdr:y>0.13008</cdr:y>
    </cdr:to>
    <cdr:grpSp>
      <cdr:nvGrpSpPr>
        <cdr:cNvPr id="6" name="Group 16"/>
        <cdr:cNvGrpSpPr/>
      </cdr:nvGrpSpPr>
      <cdr:grpSpPr>
        <a:xfrm xmlns:a="http://schemas.openxmlformats.org/drawingml/2006/main">
          <a:off x="3261082" y="77434"/>
          <a:ext cx="2147626" cy="542036"/>
          <a:chOff x="2957185" y="76810"/>
          <a:chExt cx="2880375" cy="537671"/>
        </a:xfrm>
      </cdr:grpSpPr>
      <cdr:sp macro="" textlink="">
        <cdr:nvSpPr>
          <cdr:cNvPr id="7" name="Right Arrow 13"/>
          <cdr:cNvSpPr/>
        </cdr:nvSpPr>
        <cdr:spPr>
          <a:xfrm xmlns:a="http://schemas.openxmlformats.org/drawingml/2006/main">
            <a:off x="2995590" y="76810"/>
            <a:ext cx="2381110" cy="192025"/>
          </a:xfrm>
          <a:prstGeom xmlns:a="http://schemas.openxmlformats.org/drawingml/2006/main" prst="rightArrow">
            <a:avLst/>
          </a:prstGeom>
          <a:solidFill xmlns:a="http://schemas.openxmlformats.org/drawingml/2006/main">
            <a:srgbClr val="0000FF"/>
          </a:solidFill>
          <a:ln xmlns:a="http://schemas.openxmlformats.org/drawingml/2006/main" w="25400" cap="flat" cmpd="sng" algn="ctr">
            <a:solidFill>
              <a:srgbClr val="33CCFF"/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0" indent="0"/>
            <a:endParaRPr lang="en-US" sz="1100">
              <a:solidFill>
                <a:srgbClr val="FFFFFF"/>
              </a:solidFill>
              <a:latin typeface="Georgia"/>
              <a:ea typeface="+mn-ea"/>
              <a:cs typeface="+mn-cs"/>
            </a:endParaRPr>
          </a:p>
        </cdr:txBody>
      </cdr:sp>
      <cdr:sp macro="" textlink="">
        <cdr:nvSpPr>
          <cdr:cNvPr id="8" name="Right Arrow 14"/>
          <cdr:cNvSpPr/>
        </cdr:nvSpPr>
        <cdr:spPr>
          <a:xfrm xmlns:a="http://schemas.openxmlformats.org/drawingml/2006/main" rot="10800000">
            <a:off x="2957185" y="422455"/>
            <a:ext cx="2381110" cy="192025"/>
          </a:xfrm>
          <a:prstGeom xmlns:a="http://schemas.openxmlformats.org/drawingml/2006/main" prst="rightArrow">
            <a:avLst/>
          </a:prstGeom>
          <a:solidFill xmlns:a="http://schemas.openxmlformats.org/drawingml/2006/main">
            <a:srgbClr val="0000FF"/>
          </a:solidFill>
          <a:ln xmlns:a="http://schemas.openxmlformats.org/drawingml/2006/main" w="25400" cap="flat" cmpd="sng" algn="ctr">
            <a:solidFill>
              <a:srgbClr val="33CCFF"/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rgbClr val="FFFFFF"/>
                </a:solidFill>
                <a:latin typeface="Georgia"/>
              </a:defRPr>
            </a:lvl1pPr>
            <a:lvl2pPr marL="457200" indent="0">
              <a:defRPr sz="1100">
                <a:solidFill>
                  <a:srgbClr val="FFFFFF"/>
                </a:solidFill>
                <a:latin typeface="Georgia"/>
              </a:defRPr>
            </a:lvl2pPr>
            <a:lvl3pPr marL="914400" indent="0">
              <a:defRPr sz="1100">
                <a:solidFill>
                  <a:srgbClr val="FFFFFF"/>
                </a:solidFill>
                <a:latin typeface="Georgia"/>
              </a:defRPr>
            </a:lvl3pPr>
            <a:lvl4pPr marL="1371600" indent="0">
              <a:defRPr sz="1100">
                <a:solidFill>
                  <a:srgbClr val="FFFFFF"/>
                </a:solidFill>
                <a:latin typeface="Georgia"/>
              </a:defRPr>
            </a:lvl4pPr>
            <a:lvl5pPr marL="1828800" indent="0">
              <a:defRPr sz="1100">
                <a:solidFill>
                  <a:srgbClr val="FFFFFF"/>
                </a:solidFill>
                <a:latin typeface="Georgia"/>
              </a:defRPr>
            </a:lvl5pPr>
            <a:lvl6pPr marL="2286000" indent="0">
              <a:defRPr sz="1100">
                <a:solidFill>
                  <a:srgbClr val="FFFFFF"/>
                </a:solidFill>
                <a:latin typeface="Georgia"/>
              </a:defRPr>
            </a:lvl6pPr>
            <a:lvl7pPr marL="2743200" indent="0">
              <a:defRPr sz="1100">
                <a:solidFill>
                  <a:srgbClr val="FFFFFF"/>
                </a:solidFill>
                <a:latin typeface="Georgia"/>
              </a:defRPr>
            </a:lvl7pPr>
            <a:lvl8pPr marL="3200400" indent="0">
              <a:defRPr sz="1100">
                <a:solidFill>
                  <a:srgbClr val="FFFFFF"/>
                </a:solidFill>
                <a:latin typeface="Georgia"/>
              </a:defRPr>
            </a:lvl8pPr>
            <a:lvl9pPr marL="3657600" indent="0">
              <a:defRPr sz="1100">
                <a:solidFill>
                  <a:srgbClr val="FFFFFF"/>
                </a:solidFill>
                <a:latin typeface="Georgia"/>
              </a:defRPr>
            </a:lvl9pPr>
          </a:lstStyle>
          <a:p xmlns:a="http://schemas.openxmlformats.org/drawingml/2006/main">
            <a:endParaRPr lang="en-US"/>
          </a:p>
        </cdr:txBody>
      </cdr:sp>
      <cdr:sp macro="" textlink="">
        <cdr:nvSpPr>
          <cdr:cNvPr id="11" name="Curved Left Arrow 15"/>
          <cdr:cNvSpPr/>
        </cdr:nvSpPr>
        <cdr:spPr>
          <a:xfrm xmlns:a="http://schemas.openxmlformats.org/drawingml/2006/main">
            <a:off x="5453510" y="115215"/>
            <a:ext cx="384050" cy="499266"/>
          </a:xfrm>
          <a:prstGeom xmlns:a="http://schemas.openxmlformats.org/drawingml/2006/main" prst="curvedLeftArrow">
            <a:avLst/>
          </a:prstGeom>
          <a:solidFill xmlns:a="http://schemas.openxmlformats.org/drawingml/2006/main">
            <a:srgbClr val="0000FF"/>
          </a:solidFill>
          <a:ln xmlns:a="http://schemas.openxmlformats.org/drawingml/2006/main" w="25400" cap="flat" cmpd="sng" algn="ctr">
            <a:solidFill>
              <a:srgbClr val="33CCFF"/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0" indent="0"/>
            <a:endParaRPr lang="en-US" sz="1100">
              <a:solidFill>
                <a:srgbClr val="FFFFFF"/>
              </a:solidFill>
              <a:latin typeface="Georgia"/>
              <a:ea typeface="+mn-ea"/>
              <a:cs typeface="+mn-cs"/>
            </a:endParaRPr>
          </a:p>
        </cdr:txBody>
      </cdr:sp>
    </cdr:grpSp>
  </cdr:relSizeAnchor>
  <cdr:relSizeAnchor xmlns:cdr="http://schemas.openxmlformats.org/drawingml/2006/chartDrawing">
    <cdr:from>
      <cdr:x>0.4136</cdr:x>
      <cdr:y>0.18145</cdr:y>
    </cdr:from>
    <cdr:to>
      <cdr:x>0.76285</cdr:x>
      <cdr:y>0.40859</cdr:y>
    </cdr:to>
    <cdr:grpSp>
      <cdr:nvGrpSpPr>
        <cdr:cNvPr id="21" name="Group 20"/>
        <cdr:cNvGrpSpPr/>
      </cdr:nvGrpSpPr>
      <cdr:grpSpPr>
        <a:xfrm xmlns:a="http://schemas.openxmlformats.org/drawingml/2006/main">
          <a:off x="3240399" y="864105"/>
          <a:ext cx="2736265" cy="1081699"/>
          <a:chOff x="3240399" y="864105"/>
          <a:chExt cx="2736265" cy="1081699"/>
        </a:xfrm>
      </cdr:grpSpPr>
      <cdr:sp macro="" textlink="">
        <cdr:nvSpPr>
          <cdr:cNvPr id="13" name="TextBox 12"/>
          <cdr:cNvSpPr txBox="1"/>
        </cdr:nvSpPr>
        <cdr:spPr>
          <a:xfrm xmlns:a="http://schemas.openxmlformats.org/drawingml/2006/main">
            <a:off x="5184576" y="1512168"/>
            <a:ext cx="676050" cy="348452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r>
              <a:rPr lang="en-US" sz="1600" dirty="0" smtClean="0"/>
              <a:t>2Lag</a:t>
            </a:r>
            <a:endParaRPr lang="en-US" sz="1600" dirty="0"/>
          </a:p>
        </cdr:txBody>
      </cdr:sp>
      <cdr:sp macro="" textlink="">
        <cdr:nvSpPr>
          <cdr:cNvPr id="2" name="Straight Arrow Connector 3"/>
          <cdr:cNvSpPr/>
        </cdr:nvSpPr>
        <cdr:spPr>
          <a:xfrm xmlns:a="http://schemas.openxmlformats.org/drawingml/2006/main">
            <a:off x="3240399" y="1296133"/>
            <a:ext cx="397685" cy="1620"/>
          </a:xfrm>
          <a:prstGeom xmlns:a="http://schemas.openxmlformats.org/drawingml/2006/main" prst="straightConnector1">
            <a:avLst/>
          </a:prstGeom>
          <a:ln xmlns:a="http://schemas.openxmlformats.org/drawingml/2006/main" w="158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 dirty="0"/>
          </a:p>
        </cdr:txBody>
      </cdr:sp>
      <cdr:sp macro="" textlink="">
        <cdr:nvSpPr>
          <cdr:cNvPr id="3" name="TextBox 8"/>
          <cdr:cNvSpPr txBox="1"/>
        </cdr:nvSpPr>
        <cdr:spPr>
          <a:xfrm xmlns:a="http://schemas.openxmlformats.org/drawingml/2006/main">
            <a:off x="3240399" y="864105"/>
            <a:ext cx="556728" cy="30973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r>
              <a:rPr lang="en-US" sz="1600" dirty="0" smtClean="0"/>
              <a:t>Lag</a:t>
            </a:r>
            <a:endParaRPr lang="en-US" sz="1100" dirty="0"/>
          </a:p>
        </cdr:txBody>
      </cdr:sp>
      <cdr:sp macro="" textlink="">
        <cdr:nvSpPr>
          <cdr:cNvPr id="20" name="Straight Arrow Connector 19"/>
          <cdr:cNvSpPr/>
        </cdr:nvSpPr>
        <cdr:spPr>
          <a:xfrm xmlns:a="http://schemas.openxmlformats.org/drawingml/2006/main">
            <a:off x="5112568" y="1944216"/>
            <a:ext cx="864096" cy="1588"/>
          </a:xfrm>
          <a:prstGeom xmlns:a="http://schemas.openxmlformats.org/drawingml/2006/main" prst="straightConnector1">
            <a:avLst/>
          </a:prstGeom>
          <a:ln xmlns:a="http://schemas.openxmlformats.org/drawingml/2006/main" w="15875">
            <a:solidFill>
              <a:srgbClr val="000000"/>
            </a:solidFill>
            <a:headEnd type="triangle"/>
            <a:tailEnd type="triangle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/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2C673DC9-BC6E-4D8E-A800-35156F3F93CA}" type="datetimeFigureOut">
              <a:rPr lang="en-US"/>
              <a:pPr/>
              <a:t>5/19/2011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FBED387B-86E0-44C0-B59E-76864CDCE4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to </a:t>
            </a:r>
            <a:r>
              <a:rPr lang="en-US" dirty="0" err="1" smtClean="0"/>
              <a:t>Mr</a:t>
            </a:r>
            <a:r>
              <a:rPr lang="en-US" dirty="0" smtClean="0"/>
              <a:t>/Dr Chairman</a:t>
            </a:r>
            <a:r>
              <a:rPr lang="en-US" baseline="0" dirty="0" smtClean="0"/>
              <a:t>,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Competition between code users and writers on one side and experimentalist</a:t>
            </a:r>
            <a:r>
              <a:rPr lang="en-US" baseline="0" dirty="0" smtClean="0"/>
              <a:t> prevents collaboration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presentation is on Verification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</a:t>
            </a:r>
            <a:r>
              <a:rPr lang="en-US" baseline="0" dirty="0" smtClean="0"/>
              <a:t> of public policy, preparation of safety procedures, legal liability and …. Are depends on scientific computation in environmental fluid mechanics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Definition by IEEE: The process of evaluating the product of a software development phase to provide assurance they meet the requirement defined in the previous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Mention</a:t>
            </a:r>
            <a:r>
              <a:rPr lang="en-US" baseline="0" dirty="0" smtClean="0"/>
              <a:t> that this methods are FVM, </a:t>
            </a:r>
            <a:r>
              <a:rPr lang="en-US" dirty="0" smtClean="0"/>
              <a:t>STM operator  algorithms, Splitting , Conservative form of governing equation  possibility</a:t>
            </a:r>
            <a:r>
              <a:rPr lang="en-US" baseline="0" dirty="0" smtClean="0"/>
              <a:t> of use for any kinetically controlled reactive </a:t>
            </a:r>
            <a:r>
              <a:rPr lang="en-US" baseline="0" dirty="0" smtClean="0"/>
              <a:t>transport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going to replace </a:t>
            </a:r>
            <a:r>
              <a:rPr lang="en-US" baseline="0" dirty="0" err="1" smtClean="0"/>
              <a:t>qual</a:t>
            </a:r>
            <a:r>
              <a:rPr lang="en-US" baseline="0" dirty="0" smtClean="0"/>
              <a:t> in future and it is designed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testing:  Black box testing versus glass box.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Grey box testing happens when you know what the code is like but lack of testability makes it impossible, which is common with legacy models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Test each “unit” of code (unit test</a:t>
            </a:r>
            <a:r>
              <a:rPr lang="en-US" sz="2000" dirty="0" smtClean="0"/>
              <a:t>)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We</a:t>
            </a:r>
            <a:r>
              <a:rPr lang="en-US" sz="2000" baseline="0" dirty="0" smtClean="0"/>
              <a:t> can not prove model is correct, we can just prove they are not incorrect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aseline="0" dirty="0" smtClean="0"/>
              <a:t>Verification  is the first step of validation 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Mesh convergence study , lax theorem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</a:t>
            </a:r>
            <a:r>
              <a:rPr lang="en-US" baseline="0" dirty="0" smtClean="0"/>
              <a:t> have reputation for being enough, but:</a:t>
            </a:r>
            <a:endParaRPr lang="en-US" dirty="0" smtClean="0"/>
          </a:p>
          <a:p>
            <a:r>
              <a:rPr lang="en-US" dirty="0" smtClean="0"/>
              <a:t>Conflicting job description</a:t>
            </a:r>
            <a:r>
              <a:rPr lang="en-US" baseline="0" dirty="0" smtClean="0"/>
              <a:t> between obtaining results for publication and finding bugs.</a:t>
            </a:r>
          </a:p>
          <a:p>
            <a:r>
              <a:rPr lang="en-US" baseline="0" dirty="0" smtClean="0"/>
              <a:t>Some features are turned off during convergence testing</a:t>
            </a:r>
          </a:p>
          <a:p>
            <a:r>
              <a:rPr lang="en-US" baseline="0" dirty="0" smtClean="0"/>
              <a:t>Impossible to arrange for special cases to be triggered</a:t>
            </a:r>
          </a:p>
          <a:p>
            <a:r>
              <a:rPr lang="en-US" baseline="0" dirty="0" smtClean="0"/>
              <a:t>Traversing these issues requires some experience</a:t>
            </a:r>
          </a:p>
          <a:p>
            <a:r>
              <a:rPr lang="en-US" baseline="0" dirty="0" smtClean="0"/>
              <a:t>ADD the figure by Leveque 2002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dimensions in adding to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387B-86E0-44C0-B59E-76864CDCE4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84A221-E1BF-4432-A3C5-D0649A60B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421B0-1CA0-441E-B1A7-F1A914A7E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641ED-58E4-4039-8222-CE178D22B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361F3-611B-4695-907F-62F0FE1C8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F5126-CC62-438B-9206-D77A4DA7E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A8847-D2B1-4B26-AE2C-8489E4FBE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6F6AA-9B82-4BEF-A4E9-AE1BB43DC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51822-9C21-451F-A22E-C194E8205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1077B-18AF-487A-8CE8-B15256BAE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F78B-511D-4406-8DBC-08877769C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28AA6-6F46-408A-893A-A96559AA1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757E0-3147-4FAE-8BA3-3628BC7BF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FA12808B-3142-430A-BD06-61FBDBB47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36838" y="2204864"/>
            <a:ext cx="6227762" cy="1431925"/>
          </a:xfrm>
        </p:spPr>
        <p:txBody>
          <a:bodyPr/>
          <a:lstStyle/>
          <a:p>
            <a:pPr algn="ctr" eaLnBrk="1" hangingPunct="1"/>
            <a:r>
              <a:rPr lang="en-US" sz="4000" dirty="0" smtClean="0">
                <a:solidFill>
                  <a:srgbClr val="FF0000"/>
                </a:solidFill>
                <a:latin typeface="Georgia" pitchFamily="18" charset="0"/>
              </a:rPr>
              <a:t>Using Software Quality and Algorithm Testing to Verify a 1-Dimensional  Transport Model 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9416" y="33265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World Environmental and Water Resources Congress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Palm Springs, May 23, 2011  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3162" y="4437112"/>
            <a:ext cx="3994822" cy="123054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Kaveh Zamani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</a:rPr>
              <a:t>Fabian Bombardelli </a:t>
            </a:r>
          </a:p>
        </p:txBody>
      </p:sp>
      <p:pic>
        <p:nvPicPr>
          <p:cNvPr id="8" name="Picture 6" descr="ucdlogo"/>
          <p:cNvPicPr>
            <a:picLocks noChangeAspect="1" noChangeArrowheads="1"/>
          </p:cNvPicPr>
          <p:nvPr/>
        </p:nvPicPr>
        <p:blipFill>
          <a:blip r:embed="rId3" cstate="print"/>
          <a:srcRect l="2681" r="2138"/>
          <a:stretch>
            <a:fillRect/>
          </a:stretch>
        </p:blipFill>
        <p:spPr bwMode="auto">
          <a:xfrm>
            <a:off x="35496" y="15352"/>
            <a:ext cx="1656184" cy="161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4048" y="4437112"/>
            <a:ext cx="37338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ctr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800" kern="0" dirty="0" smtClean="0">
                <a:latin typeface="Times New Roman" pitchFamily="18" charset="0"/>
                <a:cs typeface="+mn-cs"/>
              </a:rPr>
              <a:t>Eli </a:t>
            </a:r>
            <a:r>
              <a:rPr lang="en-US" sz="2800" kern="0" dirty="0" err="1">
                <a:latin typeface="Times New Roman" pitchFamily="18" charset="0"/>
                <a:cs typeface="+mn-cs"/>
              </a:rPr>
              <a:t>Ateljevich</a:t>
            </a:r>
            <a:endParaRPr lang="en-US" sz="2800" kern="0" dirty="0">
              <a:latin typeface="Times New Roman" pitchFamily="18" charset="0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Jamie Anderson</a:t>
            </a:r>
          </a:p>
        </p:txBody>
      </p:sp>
      <p:pic>
        <p:nvPicPr>
          <p:cNvPr id="10" name="Picture 13" descr="dwranim"/>
          <p:cNvPicPr>
            <a:picLocks noChangeAspect="1" noChangeArrowheads="1"/>
          </p:cNvPicPr>
          <p:nvPr/>
        </p:nvPicPr>
        <p:blipFill>
          <a:blip r:embed="rId4" cstate="print"/>
          <a:srcRect l="3448" t="8873" r="4598" b="4362"/>
          <a:stretch>
            <a:fillRect/>
          </a:stretch>
        </p:blipFill>
        <p:spPr bwMode="auto">
          <a:xfrm>
            <a:off x="7524328" y="0"/>
            <a:ext cx="1584176" cy="1610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536504" y="58052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Modeling Support Branch, Bay-Delta Office</a:t>
            </a:r>
          </a:p>
          <a:p>
            <a:pPr algn="ctr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 of Water Resources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528" y="5813829"/>
            <a:ext cx="4186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Civil &amp; Environmental Engineering Dept.</a:t>
            </a:r>
          </a:p>
          <a:p>
            <a:pPr algn="ctr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University of California, Davis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61929" y="1777586"/>
            <a:ext cx="7028116" cy="92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No! They are brutal. They expose bugs. But they leave behind some bugs as well.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483768" y="2780928"/>
            <a:ext cx="4380305" cy="3500521"/>
            <a:chOff x="4454650" y="2315255"/>
            <a:chExt cx="4380305" cy="3500521"/>
          </a:xfrm>
        </p:grpSpPr>
        <p:grpSp>
          <p:nvGrpSpPr>
            <p:cNvPr id="9" name="Group 32"/>
            <p:cNvGrpSpPr/>
            <p:nvPr/>
          </p:nvGrpSpPr>
          <p:grpSpPr>
            <a:xfrm>
              <a:off x="4454650" y="2315255"/>
              <a:ext cx="4380305" cy="3210365"/>
              <a:chOff x="4556761" y="657547"/>
              <a:chExt cx="4380305" cy="3210365"/>
            </a:xfrm>
          </p:grpSpPr>
          <p:grpSp>
            <p:nvGrpSpPr>
              <p:cNvPr id="11" name="Group 64"/>
              <p:cNvGrpSpPr/>
              <p:nvPr/>
            </p:nvGrpSpPr>
            <p:grpSpPr>
              <a:xfrm>
                <a:off x="4556761" y="679179"/>
                <a:ext cx="4038599" cy="3188733"/>
                <a:chOff x="685801" y="838199"/>
                <a:chExt cx="4038599" cy="3188733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rot="5400000" flipH="1" flipV="1">
                  <a:off x="-304800" y="2209800"/>
                  <a:ext cx="2743200" cy="1588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1066800" y="3581400"/>
                  <a:ext cx="3657600" cy="1588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3581400" y="3657600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Grid Size</a:t>
                  </a:r>
                  <a:endParaRPr lang="en-US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 rot="16200000">
                  <a:off x="489467" y="1034533"/>
                  <a:ext cx="7619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Error</a:t>
                  </a:r>
                  <a:endParaRPr lang="en-US" dirty="0"/>
                </a:p>
              </p:txBody>
            </p:sp>
          </p:grpSp>
          <p:grpSp>
            <p:nvGrpSpPr>
              <p:cNvPr id="12" name="Group 84"/>
              <p:cNvGrpSpPr/>
              <p:nvPr/>
            </p:nvGrpSpPr>
            <p:grpSpPr>
              <a:xfrm>
                <a:off x="6677025" y="1417320"/>
                <a:ext cx="1443228" cy="1717665"/>
                <a:chOff x="6677025" y="1417320"/>
                <a:chExt cx="1443228" cy="1717665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6600444" y="1493901"/>
                  <a:ext cx="1596390" cy="1443228"/>
                </a:xfrm>
                <a:prstGeom prst="line">
                  <a:avLst/>
                </a:prstGeom>
                <a:ln w="158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796786" y="2895600"/>
                  <a:ext cx="304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6837426" y="2873375"/>
                  <a:ext cx="1524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/>
                    <a:t>1</a:t>
                  </a:r>
                  <a:endParaRPr lang="en-US" sz="1100" dirty="0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rot="5400000" flipH="1" flipV="1">
                  <a:off x="6924833" y="2718593"/>
                  <a:ext cx="338328" cy="34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7065644" y="2441448"/>
                <a:ext cx="1871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Nominal  scheme’s order of accuracy (2) </a:t>
                </a:r>
                <a:endParaRPr lang="en-US" sz="1400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5556123" y="762381"/>
                <a:ext cx="1596390" cy="144322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752465" y="2164080"/>
                <a:ext cx="304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793105" y="2141855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5880512" y="1987073"/>
                <a:ext cx="338328" cy="34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6035040" y="1088136"/>
                <a:ext cx="1865376" cy="1207008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09"/>
              <p:cNvGrpSpPr/>
              <p:nvPr/>
            </p:nvGrpSpPr>
            <p:grpSpPr>
              <a:xfrm>
                <a:off x="6295390" y="1929384"/>
                <a:ext cx="304800" cy="219456"/>
                <a:chOff x="6295390" y="1929384"/>
                <a:chExt cx="304800" cy="219456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295390" y="2145030"/>
                  <a:ext cx="304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5400000" flipH="1" flipV="1">
                  <a:off x="6473952" y="2039112"/>
                  <a:ext cx="21945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6327648" y="2185416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8744317">
                <a:off x="6629863" y="637473"/>
                <a:ext cx="329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9427384">
                <a:off x="7507688" y="893505"/>
                <a:ext cx="329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998464" y="1819656"/>
                <a:ext cx="182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583680" y="1892808"/>
                <a:ext cx="182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b</a:t>
                </a:r>
                <a:endParaRPr lang="en-US" sz="1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03520" y="2660904"/>
                <a:ext cx="987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2≈a &gt; b</a:t>
                </a:r>
                <a:endParaRPr 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724128" y="5477222"/>
              <a:ext cx="2573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00FF"/>
                  </a:solidFill>
                </a:rPr>
                <a:t>After Leveque, 2002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64" name="Title 1"/>
          <p:cNvSpPr txBox="1">
            <a:spLocks/>
          </p:cNvSpPr>
          <p:nvPr/>
        </p:nvSpPr>
        <p:spPr bwMode="auto">
          <a:xfrm>
            <a:off x="467544" y="404664"/>
            <a:ext cx="85689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  <a:endParaRPr lang="en-US" sz="2100" dirty="0" smtClean="0">
              <a:solidFill>
                <a:schemeClr val="bg2">
                  <a:lumMod val="20000"/>
                  <a:lumOff val="80000"/>
                </a:schemeClr>
              </a:solidFill>
              <a:latin typeface="Georgia" pitchFamily="18" charset="0"/>
            </a:endParaRP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Are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convergence tests enough?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59632" y="1484784"/>
            <a:ext cx="6797685" cy="5069997"/>
            <a:chOff x="1461195" y="1662370"/>
            <a:chExt cx="6797685" cy="5069997"/>
          </a:xfrm>
          <a:solidFill>
            <a:schemeClr val="bg1"/>
          </a:solidFill>
        </p:grpSpPr>
        <p:grpSp>
          <p:nvGrpSpPr>
            <p:cNvPr id="8" name="Group 44"/>
            <p:cNvGrpSpPr/>
            <p:nvPr/>
          </p:nvGrpSpPr>
          <p:grpSpPr>
            <a:xfrm>
              <a:off x="1461195" y="1662370"/>
              <a:ext cx="6336825" cy="4966536"/>
              <a:chOff x="1461195" y="1662370"/>
              <a:chExt cx="6336825" cy="4966536"/>
            </a:xfrm>
            <a:grpFill/>
          </p:grpSpPr>
          <p:pic>
            <p:nvPicPr>
              <p:cNvPr id="10" name="Picture 9" descr="Code testing in color 2-18-1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461195" y="1662370"/>
                <a:ext cx="6336825" cy="4966536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</p:pic>
          <p:grpSp>
            <p:nvGrpSpPr>
              <p:cNvPr id="11" name="Group 41"/>
              <p:cNvGrpSpPr/>
              <p:nvPr/>
            </p:nvGrpSpPr>
            <p:grpSpPr>
              <a:xfrm>
                <a:off x="1922055" y="2084825"/>
                <a:ext cx="4647008" cy="2253437"/>
                <a:chOff x="1430790" y="2093066"/>
                <a:chExt cx="4647008" cy="2362957"/>
              </a:xfrm>
              <a:grpFill/>
            </p:grpSpPr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1353978" y="2935039"/>
                  <a:ext cx="268835" cy="115211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>
                  <a:off x="2755761" y="2150676"/>
                  <a:ext cx="268835" cy="153617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16200000" flipH="1">
                  <a:off x="3857450" y="2927891"/>
                  <a:ext cx="254546" cy="115216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16200000" flipH="1">
                  <a:off x="4279905" y="3612508"/>
                  <a:ext cx="254546" cy="115216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rot="16200000" flipH="1">
                  <a:off x="3255029" y="4244795"/>
                  <a:ext cx="268834" cy="153621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16200000" flipH="1">
                  <a:off x="5770556" y="3165466"/>
                  <a:ext cx="614482" cy="2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>
                  <a:off x="3255027" y="3600451"/>
                  <a:ext cx="230430" cy="115215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5400000">
                  <a:off x="2141435" y="4225593"/>
                  <a:ext cx="230429" cy="153620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5400000">
                  <a:off x="2698154" y="4302404"/>
                  <a:ext cx="230432" cy="0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16200000" flipH="1">
                  <a:off x="5808962" y="2131469"/>
                  <a:ext cx="268832" cy="192026"/>
                </a:xfrm>
                <a:prstGeom prst="line">
                  <a:avLst/>
                </a:prstGeom>
                <a:grpFill/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/>
            <p:cNvSpPr txBox="1"/>
            <p:nvPr/>
          </p:nvSpPr>
          <p:spPr>
            <a:xfrm>
              <a:off x="4418380" y="6424590"/>
              <a:ext cx="3840500" cy="307777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Adapted from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Oberkampf</a:t>
              </a:r>
              <a:r>
                <a:rPr lang="en-US" sz="1400" dirty="0" smtClean="0">
                  <a:solidFill>
                    <a:srgbClr val="0000FF"/>
                  </a:solidFill>
                </a:rPr>
                <a:t> and </a:t>
              </a:r>
              <a:r>
                <a:rPr lang="en-US" sz="1400" dirty="0" err="1" smtClean="0">
                  <a:solidFill>
                    <a:srgbClr val="0000FF"/>
                  </a:solidFill>
                </a:rPr>
                <a:t>Trucano</a:t>
              </a:r>
              <a:r>
                <a:rPr lang="en-US" sz="1400" dirty="0" smtClean="0">
                  <a:solidFill>
                    <a:srgbClr val="0000FF"/>
                  </a:solidFill>
                </a:rPr>
                <a:t>, 2002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2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  <a:endParaRPr lang="en-US" sz="2100" dirty="0" smtClean="0">
              <a:solidFill>
                <a:schemeClr val="bg2">
                  <a:lumMod val="20000"/>
                  <a:lumOff val="80000"/>
                </a:schemeClr>
              </a:solidFill>
              <a:latin typeface="Georgia" pitchFamily="18" charset="0"/>
            </a:endParaRP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Are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convergence tests enough?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1520" y="1052736"/>
            <a:ext cx="8568952" cy="1600438"/>
            <a:chOff x="251520" y="1258712"/>
            <a:chExt cx="8568952" cy="1600438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58712"/>
              <a:ext cx="856895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 smtClean="0"/>
                <a:t>Boundary values:   remote                Active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 smtClean="0"/>
                <a:t>Flow field and coefficients: constant                Variable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2000" dirty="0" smtClean="0"/>
                <a:t>Single process              Double process               Triple process  </a:t>
              </a:r>
            </a:p>
            <a:p>
              <a:r>
                <a:rPr lang="en-US" sz="2000" dirty="0" smtClean="0"/>
                <a:t> </a:t>
              </a:r>
              <a:endParaRPr lang="en-US" sz="20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440232" y="1618752"/>
              <a:ext cx="3571928" cy="905960"/>
              <a:chOff x="2468704" y="1628800"/>
              <a:chExt cx="3571928" cy="905960"/>
            </a:xfrm>
          </p:grpSpPr>
          <p:sp>
            <p:nvSpPr>
              <p:cNvPr id="8" name="Right Arrow 7"/>
              <p:cNvSpPr/>
              <p:nvPr/>
            </p:nvSpPr>
            <p:spPr>
              <a:xfrm>
                <a:off x="3952400" y="1628800"/>
                <a:ext cx="720080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2468704" y="2246728"/>
                <a:ext cx="720080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4960512" y="1916832"/>
                <a:ext cx="720080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Arrow 10"/>
              <p:cNvSpPr/>
              <p:nvPr/>
            </p:nvSpPr>
            <p:spPr>
              <a:xfrm>
                <a:off x="5320552" y="2224960"/>
                <a:ext cx="720080" cy="2880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2699792" y="2204864"/>
            <a:ext cx="3600400" cy="4490146"/>
            <a:chOff x="2195736" y="2177080"/>
            <a:chExt cx="3600400" cy="4517930"/>
          </a:xfrm>
        </p:grpSpPr>
        <p:pic>
          <p:nvPicPr>
            <p:cNvPr id="139265" name="Picture 1" descr="C:\Documents and Settings\Kaveh Zamani\Desktop\EWRI_2011\Figure_Complexit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14102" y="3132502"/>
              <a:ext cx="3482034" cy="3562508"/>
            </a:xfrm>
            <a:prstGeom prst="rect">
              <a:avLst/>
            </a:prstGeom>
            <a:noFill/>
          </p:spPr>
        </p:pic>
        <p:grpSp>
          <p:nvGrpSpPr>
            <p:cNvPr id="20" name="Group 19"/>
            <p:cNvGrpSpPr/>
            <p:nvPr/>
          </p:nvGrpSpPr>
          <p:grpSpPr>
            <a:xfrm>
              <a:off x="2195736" y="2177080"/>
              <a:ext cx="2387949" cy="1461222"/>
              <a:chOff x="2195736" y="2177080"/>
              <a:chExt cx="2387949" cy="1461222"/>
            </a:xfrm>
          </p:grpSpPr>
          <p:sp>
            <p:nvSpPr>
              <p:cNvPr id="15" name="Rectangle 100"/>
              <p:cNvSpPr>
                <a:spLocks noChangeArrowheads="1"/>
              </p:cNvSpPr>
              <p:nvPr/>
            </p:nvSpPr>
            <p:spPr bwMode="auto">
              <a:xfrm>
                <a:off x="2195736" y="2996952"/>
                <a:ext cx="1174750" cy="641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 dirty="0">
                    <a:solidFill>
                      <a:srgbClr val="CC3300"/>
                    </a:solidFill>
                  </a:rPr>
                  <a:t>2</a:t>
                </a:r>
                <a:r>
                  <a:rPr lang="en-US" i="1" baseline="30000" dirty="0">
                    <a:solidFill>
                      <a:srgbClr val="CC3300"/>
                    </a:solidFill>
                  </a:rPr>
                  <a:t>nd</a:t>
                </a:r>
                <a:r>
                  <a:rPr lang="en-US" i="1" dirty="0">
                    <a:solidFill>
                      <a:srgbClr val="CC3300"/>
                    </a:solidFill>
                  </a:rPr>
                  <a:t> order</a:t>
                </a:r>
              </a:p>
              <a:p>
                <a:pPr eaLnBrk="0" hangingPunct="0"/>
                <a:r>
                  <a:rPr lang="en-US" i="1" dirty="0">
                    <a:solidFill>
                      <a:srgbClr val="CC3300"/>
                    </a:solidFill>
                  </a:rPr>
                  <a:t> accuracy</a:t>
                </a:r>
              </a:p>
            </p:txBody>
          </p:sp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18000000" flipV="1">
                <a:off x="3516885" y="2426318"/>
                <a:ext cx="1316038" cy="817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4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  <a:endParaRPr lang="en-US" sz="2100" dirty="0" smtClean="0">
              <a:solidFill>
                <a:schemeClr val="bg2">
                  <a:lumMod val="20000"/>
                  <a:lumOff val="80000"/>
                </a:schemeClr>
              </a:solidFill>
              <a:latin typeface="Georgia" pitchFamily="18" charset="0"/>
            </a:endParaRP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Incremental nature of the tests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 descr="Test Dimensions of Analysis Figure slide 1 2-18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5585" y="1595085"/>
            <a:ext cx="6073455" cy="504320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  <a:endParaRPr lang="en-US" sz="2100" dirty="0" smtClean="0">
              <a:solidFill>
                <a:schemeClr val="bg2">
                  <a:lumMod val="20000"/>
                  <a:lumOff val="80000"/>
                </a:schemeClr>
              </a:solidFill>
              <a:latin typeface="Georgia" pitchFamily="18" charset="0"/>
            </a:endParaRP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Layering in complexity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 descr="Test Dimensions of Analysis Figure slide 2 2-18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110" y="1608196"/>
            <a:ext cx="6157080" cy="511264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  <a:endParaRPr lang="en-US" sz="2100" dirty="0" smtClean="0">
              <a:solidFill>
                <a:schemeClr val="bg2">
                  <a:lumMod val="20000"/>
                  <a:lumOff val="80000"/>
                </a:schemeClr>
              </a:solidFill>
              <a:latin typeface="Georgia" pitchFamily="18" charset="0"/>
            </a:endParaRP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Layering in complexity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 descr="Test Dimensions of Analysis Figure slide 3 2-18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1708" y="1585560"/>
            <a:ext cx="6168337" cy="512199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  <a:endParaRPr lang="en-US" sz="2100" dirty="0" smtClean="0">
              <a:solidFill>
                <a:schemeClr val="bg2">
                  <a:lumMod val="20000"/>
                  <a:lumOff val="80000"/>
                </a:schemeClr>
              </a:solidFill>
              <a:latin typeface="Georgia" pitchFamily="18" charset="0"/>
            </a:endParaRP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Layering in complexity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 descr="Test Dimensions of Analysis Figure 2-18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6975" y="1596809"/>
            <a:ext cx="6134665" cy="509403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  <a:endParaRPr lang="en-US" sz="2100" dirty="0" smtClean="0">
              <a:solidFill>
                <a:schemeClr val="bg2">
                  <a:lumMod val="20000"/>
                  <a:lumOff val="80000"/>
                </a:schemeClr>
              </a:solidFill>
              <a:latin typeface="Georgia" pitchFamily="18" charset="0"/>
            </a:endParaRP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Layering in complexity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 descr="Test Dimensions of Analysis Figure 2-18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6975" y="1596809"/>
            <a:ext cx="6134665" cy="509403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01896" y="3964872"/>
            <a:ext cx="1296144" cy="9361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  <a:endParaRPr lang="en-US" sz="2100" dirty="0" smtClean="0">
              <a:solidFill>
                <a:schemeClr val="bg2">
                  <a:lumMod val="20000"/>
                  <a:lumOff val="80000"/>
                </a:schemeClr>
              </a:solidFill>
              <a:latin typeface="Georgia" pitchFamily="18" charset="0"/>
            </a:endParaRP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Layering in complexity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1988840"/>
            <a:ext cx="46085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Considering error distribution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Dimensionless numbers of natural </a:t>
            </a:r>
            <a:r>
              <a:rPr lang="en-US" sz="2400" dirty="0" smtClean="0"/>
              <a:t>phenomena </a:t>
            </a:r>
            <a:endParaRPr lang="en-US" sz="24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Preserving the basic shape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Oscillation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Smoothness of initial condition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 smtClean="0"/>
              <a:t>Non-linear/stiff  source term</a:t>
            </a:r>
          </a:p>
          <a:p>
            <a:pPr marL="742950" indent="-742950">
              <a:buFont typeface="+mj-lt"/>
              <a:buAutoNum type="arabicPeriod"/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644008" y="2276872"/>
            <a:ext cx="4262955" cy="3134370"/>
            <a:chOff x="152400" y="685800"/>
            <a:chExt cx="4419600" cy="3195993"/>
          </a:xfrm>
        </p:grpSpPr>
        <p:grpSp>
          <p:nvGrpSpPr>
            <p:cNvPr id="9" name="Group 4"/>
            <p:cNvGrpSpPr/>
            <p:nvPr/>
          </p:nvGrpSpPr>
          <p:grpSpPr>
            <a:xfrm>
              <a:off x="523328" y="685800"/>
              <a:ext cx="4048672" cy="3195993"/>
              <a:chOff x="523328" y="685800"/>
              <a:chExt cx="4048672" cy="3195993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rot="5400000" flipH="1" flipV="1">
                <a:off x="-457200" y="2057400"/>
                <a:ext cx="2743200" cy="158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914400" y="3429000"/>
                <a:ext cx="3657600" cy="158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18"/>
              <p:cNvSpPr txBox="1"/>
              <p:nvPr/>
            </p:nvSpPr>
            <p:spPr>
              <a:xfrm>
                <a:off x="3237999" y="3505200"/>
                <a:ext cx="1334001" cy="376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Grid Size</a:t>
                </a:r>
                <a:endParaRPr lang="en-US" dirty="0"/>
              </a:p>
            </p:txBody>
          </p:sp>
          <p:sp>
            <p:nvSpPr>
              <p:cNvPr id="35" name="TextBox 19"/>
              <p:cNvSpPr txBox="1"/>
              <p:nvPr/>
            </p:nvSpPr>
            <p:spPr>
              <a:xfrm rot="16200000">
                <a:off x="230900" y="978228"/>
                <a:ext cx="974334" cy="38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Error</a:t>
                </a:r>
                <a:endParaRPr lang="en-US" dirty="0"/>
              </a:p>
            </p:txBody>
          </p:sp>
        </p:grpSp>
        <p:sp>
          <p:nvSpPr>
            <p:cNvPr id="10" name="TextBox 20"/>
            <p:cNvSpPr txBox="1"/>
            <p:nvPr/>
          </p:nvSpPr>
          <p:spPr>
            <a:xfrm>
              <a:off x="990601" y="990600"/>
              <a:ext cx="914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Machine precision</a:t>
              </a:r>
            </a:p>
            <a:p>
              <a:pPr algn="ctr"/>
              <a:r>
                <a:rPr lang="en-US" sz="1200" dirty="0" smtClean="0"/>
                <a:t>exceeds round off error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400" y="2819400"/>
              <a:ext cx="9906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Computer</a:t>
              </a:r>
            </a:p>
            <a:p>
              <a:r>
                <a:rPr lang="en-US" sz="1100" dirty="0" smtClean="0"/>
                <a:t> precision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>
              <a:off x="1066800" y="2514600"/>
              <a:ext cx="762000" cy="1588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1828800" y="2514600"/>
              <a:ext cx="1600200" cy="1588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800000">
              <a:off x="3429000" y="2514600"/>
              <a:ext cx="1066800" cy="1588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685800" y="2057400"/>
              <a:ext cx="2286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286000" y="2057400"/>
              <a:ext cx="2286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3352800" y="2057400"/>
              <a:ext cx="2286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45"/>
            <p:cNvGrpSpPr/>
            <p:nvPr/>
          </p:nvGrpSpPr>
          <p:grpSpPr>
            <a:xfrm>
              <a:off x="2023110" y="2660904"/>
              <a:ext cx="304800" cy="474081"/>
              <a:chOff x="2023110" y="2660904"/>
              <a:chExt cx="304800" cy="474081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2023110" y="2895600"/>
                <a:ext cx="304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43"/>
              <p:cNvSpPr txBox="1"/>
              <p:nvPr/>
            </p:nvSpPr>
            <p:spPr>
              <a:xfrm>
                <a:off x="2063750" y="2873375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smtClean="0"/>
                  <a:t>1</a:t>
                </a:r>
                <a:endParaRPr lang="en-US" sz="1100" dirty="0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rot="5400000" flipH="1" flipV="1">
                <a:off x="2204274" y="2775204"/>
                <a:ext cx="228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59"/>
            <p:cNvSpPr txBox="1"/>
            <p:nvPr/>
          </p:nvSpPr>
          <p:spPr>
            <a:xfrm>
              <a:off x="2267712" y="2624328"/>
              <a:ext cx="13898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/>
                <a:t>Order of Converge </a:t>
              </a:r>
              <a:endParaRPr lang="en-US" sz="1100" dirty="0"/>
            </a:p>
          </p:txBody>
        </p:sp>
        <p:sp>
          <p:nvSpPr>
            <p:cNvPr id="20" name="TextBox 66"/>
            <p:cNvSpPr txBox="1"/>
            <p:nvPr/>
          </p:nvSpPr>
          <p:spPr>
            <a:xfrm>
              <a:off x="3767328" y="2002536"/>
              <a:ext cx="438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III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67"/>
            <p:cNvSpPr txBox="1"/>
            <p:nvPr/>
          </p:nvSpPr>
          <p:spPr>
            <a:xfrm>
              <a:off x="2450592" y="2002536"/>
              <a:ext cx="438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II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68"/>
            <p:cNvSpPr txBox="1"/>
            <p:nvPr/>
          </p:nvSpPr>
          <p:spPr>
            <a:xfrm>
              <a:off x="1243584" y="2002536"/>
              <a:ext cx="438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Group 50"/>
            <p:cNvGrpSpPr/>
            <p:nvPr/>
          </p:nvGrpSpPr>
          <p:grpSpPr>
            <a:xfrm>
              <a:off x="1143000" y="854869"/>
              <a:ext cx="3246120" cy="2193131"/>
              <a:chOff x="1143000" y="854869"/>
              <a:chExt cx="3246120" cy="2193131"/>
            </a:xfrm>
          </p:grpSpPr>
          <p:grpSp>
            <p:nvGrpSpPr>
              <p:cNvPr id="24" name="Group 51"/>
              <p:cNvGrpSpPr/>
              <p:nvPr/>
            </p:nvGrpSpPr>
            <p:grpSpPr>
              <a:xfrm>
                <a:off x="1143000" y="854869"/>
                <a:ext cx="3238500" cy="2193131"/>
                <a:chOff x="1143000" y="854869"/>
                <a:chExt cx="3238500" cy="2193131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rot="10800000">
                  <a:off x="1143000" y="3048000"/>
                  <a:ext cx="6858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1828800" y="1752600"/>
                  <a:ext cx="1600200" cy="1295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/>
                <p:cNvSpPr/>
                <p:nvPr/>
              </p:nvSpPr>
              <p:spPr>
                <a:xfrm>
                  <a:off x="3407569" y="854869"/>
                  <a:ext cx="973931" cy="912813"/>
                </a:xfrm>
                <a:custGeom>
                  <a:avLst/>
                  <a:gdLst>
                    <a:gd name="connsiteX0" fmla="*/ 21431 w 973931"/>
                    <a:gd name="connsiteY0" fmla="*/ 897731 h 912813"/>
                    <a:gd name="connsiteX1" fmla="*/ 16669 w 973931"/>
                    <a:gd name="connsiteY1" fmla="*/ 821531 h 912813"/>
                    <a:gd name="connsiteX2" fmla="*/ 121444 w 973931"/>
                    <a:gd name="connsiteY2" fmla="*/ 883444 h 912813"/>
                    <a:gd name="connsiteX3" fmla="*/ 135731 w 973931"/>
                    <a:gd name="connsiteY3" fmla="*/ 645319 h 912813"/>
                    <a:gd name="connsiteX4" fmla="*/ 359569 w 973931"/>
                    <a:gd name="connsiteY4" fmla="*/ 788194 h 912813"/>
                    <a:gd name="connsiteX5" fmla="*/ 321469 w 973931"/>
                    <a:gd name="connsiteY5" fmla="*/ 397669 h 912813"/>
                    <a:gd name="connsiteX6" fmla="*/ 707231 w 973931"/>
                    <a:gd name="connsiteY6" fmla="*/ 745331 h 912813"/>
                    <a:gd name="connsiteX7" fmla="*/ 726281 w 973931"/>
                    <a:gd name="connsiteY7" fmla="*/ 92869 h 912813"/>
                    <a:gd name="connsiteX8" fmla="*/ 973931 w 973931"/>
                    <a:gd name="connsiteY8" fmla="*/ 188119 h 912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3931" h="912813">
                      <a:moveTo>
                        <a:pt x="21431" y="897731"/>
                      </a:moveTo>
                      <a:cubicBezTo>
                        <a:pt x="10715" y="860821"/>
                        <a:pt x="0" y="823912"/>
                        <a:pt x="16669" y="821531"/>
                      </a:cubicBezTo>
                      <a:cubicBezTo>
                        <a:pt x="33338" y="819150"/>
                        <a:pt x="101600" y="912813"/>
                        <a:pt x="121444" y="883444"/>
                      </a:cubicBezTo>
                      <a:cubicBezTo>
                        <a:pt x="141288" y="854075"/>
                        <a:pt x="96044" y="661194"/>
                        <a:pt x="135731" y="645319"/>
                      </a:cubicBezTo>
                      <a:cubicBezTo>
                        <a:pt x="175418" y="629444"/>
                        <a:pt x="328613" y="829469"/>
                        <a:pt x="359569" y="788194"/>
                      </a:cubicBezTo>
                      <a:cubicBezTo>
                        <a:pt x="390525" y="746919"/>
                        <a:pt x="263525" y="404813"/>
                        <a:pt x="321469" y="397669"/>
                      </a:cubicBezTo>
                      <a:cubicBezTo>
                        <a:pt x="379413" y="390525"/>
                        <a:pt x="639762" y="796131"/>
                        <a:pt x="707231" y="745331"/>
                      </a:cubicBezTo>
                      <a:cubicBezTo>
                        <a:pt x="774700" y="694531"/>
                        <a:pt x="681831" y="185738"/>
                        <a:pt x="726281" y="92869"/>
                      </a:cubicBezTo>
                      <a:cubicBezTo>
                        <a:pt x="770731" y="0"/>
                        <a:pt x="940594" y="180182"/>
                        <a:pt x="973931" y="188119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25" name="Straight Connector 24"/>
              <p:cNvCxnSpPr/>
              <p:nvPr/>
            </p:nvCxnSpPr>
            <p:spPr>
              <a:xfrm flipV="1">
                <a:off x="3438144" y="941832"/>
                <a:ext cx="950976" cy="80467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Challenges: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  <a:endParaRPr lang="en-US" sz="2100" dirty="0" smtClean="0">
              <a:solidFill>
                <a:schemeClr val="bg2">
                  <a:lumMod val="20000"/>
                  <a:lumOff val="80000"/>
                </a:schemeClr>
              </a:solidFill>
              <a:latin typeface="Georgia" pitchFamily="18" charset="0"/>
            </a:endParaRP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General consideration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11560" y="1556792"/>
          <a:ext cx="7834620" cy="4762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Challenges: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  <a:endParaRPr lang="en-US" sz="2100" dirty="0" smtClean="0">
              <a:solidFill>
                <a:schemeClr val="bg2">
                  <a:lumMod val="20000"/>
                  <a:lumOff val="80000"/>
                </a:schemeClr>
              </a:solidFill>
              <a:latin typeface="Georgia" pitchFamily="18" charset="0"/>
            </a:endParaRP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Logical error</a:t>
            </a: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 in Advection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9258" y="1187875"/>
            <a:ext cx="6957158" cy="548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748464" cy="7920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Georgia" pitchFamily="18" charset="0"/>
              </a:rPr>
              <a:t>Verification: how to find a bug in a forest?</a:t>
            </a:r>
            <a:endParaRPr lang="en-US" sz="3600" dirty="0">
              <a:solidFill>
                <a:srgbClr val="C000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467544" y="5157192"/>
          <a:ext cx="4098008" cy="576064"/>
        </p:xfrm>
        <a:graphic>
          <a:graphicData uri="http://schemas.openxmlformats.org/presentationml/2006/ole">
            <p:oleObj spid="_x0000_s113666" name="Equation" r:id="rId3" imgW="1625400" imgH="228600" progId="Equation.3">
              <p:embed/>
            </p:oleObj>
          </a:graphicData>
        </a:graphic>
      </p:graphicFrame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6732240" y="5157192"/>
          <a:ext cx="1749425" cy="655637"/>
        </p:xfrm>
        <a:graphic>
          <a:graphicData uri="http://schemas.openxmlformats.org/presentationml/2006/ole">
            <p:oleObj spid="_x0000_s113667" name="Equation" r:id="rId4" imgW="609480" imgH="228600" progId="Equation.3">
              <p:embed/>
            </p:oleObj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2411760" y="5805264"/>
          <a:ext cx="4883150" cy="838200"/>
        </p:xfrm>
        <a:graphic>
          <a:graphicData uri="http://schemas.openxmlformats.org/presentationml/2006/ole">
            <p:oleObj spid="_x0000_s113668" name="Equation" r:id="rId5" imgW="1701720" imgH="29196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1561744"/>
            <a:ext cx="78488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 boundary cells</a:t>
            </a:r>
            <a:r>
              <a:rPr lang="en-US" sz="2400" dirty="0" smtClean="0"/>
              <a:t>, local reduction up to </a:t>
            </a:r>
            <a:r>
              <a:rPr lang="en-US" sz="2400" dirty="0" smtClean="0">
                <a:solidFill>
                  <a:srgbClr val="FF0000"/>
                </a:solidFill>
              </a:rPr>
              <a:t>2 order </a:t>
            </a:r>
            <a:r>
              <a:rPr lang="en-US" sz="2400" dirty="0" smtClean="0"/>
              <a:t>does not reduce the global convergence rate.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Inside the domain cells</a:t>
            </a:r>
            <a:r>
              <a:rPr lang="en-US" sz="2400" dirty="0" smtClean="0"/>
              <a:t>, local reduction up to </a:t>
            </a:r>
            <a:r>
              <a:rPr lang="en-US" sz="2400" dirty="0" smtClean="0">
                <a:solidFill>
                  <a:srgbClr val="FF0000"/>
                </a:solidFill>
              </a:rPr>
              <a:t>1 order </a:t>
            </a:r>
            <a:r>
              <a:rPr lang="en-US" sz="2400" dirty="0" smtClean="0"/>
              <a:t>does not reduce global convergence rate.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292080" y="2975248"/>
            <a:ext cx="2930525" cy="1679608"/>
            <a:chOff x="5292080" y="1337424"/>
            <a:chExt cx="2930525" cy="1679608"/>
          </a:xfrm>
        </p:grpSpPr>
        <p:graphicFrame>
          <p:nvGraphicFramePr>
            <p:cNvPr id="113673" name="Object 9"/>
            <p:cNvGraphicFramePr>
              <a:graphicFrameLocks noChangeAspect="1"/>
            </p:cNvGraphicFramePr>
            <p:nvPr/>
          </p:nvGraphicFramePr>
          <p:xfrm>
            <a:off x="5292080" y="1935945"/>
            <a:ext cx="2930525" cy="1081087"/>
          </p:xfrm>
          <a:graphic>
            <a:graphicData uri="http://schemas.openxmlformats.org/presentationml/2006/ole">
              <p:oleObj spid="_x0000_s113673" name="Equation" r:id="rId6" imgW="1066680" imgH="393480" progId="Equation.3">
                <p:embed/>
              </p:oleObj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6516216" y="1337424"/>
              <a:ext cx="7920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smtClean="0">
                  <a:solidFill>
                    <a:srgbClr val="00B050"/>
                  </a:solidFill>
                  <a:latin typeface="Georgia" pitchFamily="18" charset="0"/>
                </a:rPr>
                <a:t>✔</a:t>
              </a:r>
              <a:endParaRPr lang="en-US" sz="4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1560" y="3194616"/>
            <a:ext cx="3312368" cy="1872208"/>
            <a:chOff x="611560" y="1556792"/>
            <a:chExt cx="3312368" cy="1872208"/>
          </a:xfrm>
        </p:grpSpPr>
        <p:graphicFrame>
          <p:nvGraphicFramePr>
            <p:cNvPr id="113671" name="Object 7"/>
            <p:cNvGraphicFramePr>
              <a:graphicFrameLocks noChangeAspect="1"/>
            </p:cNvGraphicFramePr>
            <p:nvPr/>
          </p:nvGraphicFramePr>
          <p:xfrm>
            <a:off x="611560" y="2007248"/>
            <a:ext cx="3312368" cy="1047711"/>
          </p:xfrm>
          <a:graphic>
            <a:graphicData uri="http://schemas.openxmlformats.org/presentationml/2006/ole">
              <p:oleObj spid="_x0000_s113671" name="Equation" r:id="rId7" imgW="1244520" imgH="393480" progId="Equation.3">
                <p:embed/>
              </p:oleObj>
            </a:graphicData>
          </a:graphic>
        </p:graphicFrame>
        <p:cxnSp>
          <p:nvCxnSpPr>
            <p:cNvPr id="15" name="Straight Connector 14"/>
            <p:cNvCxnSpPr/>
            <p:nvPr/>
          </p:nvCxnSpPr>
          <p:spPr>
            <a:xfrm>
              <a:off x="899592" y="1556792"/>
              <a:ext cx="2736304" cy="18722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899592" y="1628800"/>
              <a:ext cx="2736304" cy="1800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 txBox="1">
            <a:spLocks/>
          </p:cNvSpPr>
          <p:nvPr/>
        </p:nvSpPr>
        <p:spPr bwMode="auto">
          <a:xfrm>
            <a:off x="467544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Challenges: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 </a:t>
            </a:r>
            <a:endParaRPr lang="en-US" sz="2100" dirty="0" smtClean="0">
              <a:solidFill>
                <a:schemeClr val="bg2">
                  <a:lumMod val="20000"/>
                  <a:lumOff val="80000"/>
                </a:schemeClr>
              </a:solidFill>
              <a:latin typeface="Georgia" pitchFamily="18" charset="0"/>
            </a:endParaRPr>
          </a:p>
          <a:p>
            <a:pPr lvl="0" eaLnBrk="0" hangingPunct="0"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Syntax</a:t>
            </a: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 error in Diffusion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961930" y="1547155"/>
          <a:ext cx="7335355" cy="4846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323528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Results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: </a:t>
            </a:r>
          </a:p>
          <a:p>
            <a:pPr lvl="0" eaLnBrk="0" hangingPunct="0"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Example Advection Reaction,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 Tidal Flow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136904" cy="4754563"/>
          </a:xfrm>
        </p:spPr>
        <p:txBody>
          <a:bodyPr>
            <a:normAutofit fontScale="85000" lnSpcReduction="20000"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Approximately 350 tests, 280 unit tests and 70 </a:t>
            </a:r>
            <a:r>
              <a:rPr lang="en-US" dirty="0" smtClean="0">
                <a:solidFill>
                  <a:srgbClr val="000000"/>
                </a:solidFill>
              </a:rPr>
              <a:t>system/algorithm </a:t>
            </a:r>
            <a:r>
              <a:rPr lang="en-US" dirty="0" smtClean="0">
                <a:solidFill>
                  <a:srgbClr val="000000"/>
                </a:solidFill>
              </a:rPr>
              <a:t>tests.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designed </a:t>
            </a:r>
            <a:r>
              <a:rPr lang="en-US" dirty="0" smtClean="0"/>
              <a:t>a really complete test suite</a:t>
            </a:r>
          </a:p>
          <a:p>
            <a:pPr lvl="1"/>
            <a:r>
              <a:rPr lang="en-US" dirty="0" smtClean="0"/>
              <a:t>May help solve the “grey literature” issue in testing transport</a:t>
            </a:r>
          </a:p>
          <a:p>
            <a:pPr lvl="1"/>
            <a:r>
              <a:rPr lang="en-US" dirty="0" smtClean="0"/>
              <a:t>Methods of Computer Science are there to guarantee the results in computational fluid mechanics </a:t>
            </a:r>
          </a:p>
          <a:p>
            <a:r>
              <a:rPr lang="en-US" dirty="0" smtClean="0"/>
              <a:t>STM is well tested</a:t>
            </a:r>
          </a:p>
          <a:p>
            <a:r>
              <a:rPr lang="en-US" dirty="0" smtClean="0"/>
              <a:t>Nice bedrock for further development</a:t>
            </a:r>
          </a:p>
          <a:p>
            <a:r>
              <a:rPr lang="en-US" dirty="0" smtClean="0"/>
              <a:t>The only issue is cultural issue with testing framework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3528" y="332656"/>
            <a:ext cx="85689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eaLnBrk="0" hangingPunct="0">
              <a:defRPr/>
            </a:pP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Results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: </a:t>
            </a:r>
          </a:p>
          <a:p>
            <a:pPr lvl="0" eaLnBrk="0" hangingPunct="0"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Accomplishment and final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itchFamily="18" charset="0"/>
                <a:ea typeface="+mj-ea"/>
                <a:cs typeface="+mj-cs"/>
              </a:rPr>
              <a:t> remarks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eorg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nalog_delta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506668" y="620688"/>
            <a:ext cx="8364854" cy="574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03848" y="5618180"/>
            <a:ext cx="5515274" cy="714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Analog Delta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Georgia" pitchFamily="18" charset="0"/>
              </a:rPr>
              <a:t>Thank You </a:t>
            </a:r>
            <a:endParaRPr lang="en-US" sz="48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392016"/>
          </a:xfrm>
        </p:spPr>
        <p:txBody>
          <a:bodyPr/>
          <a:lstStyle/>
          <a:p>
            <a:pPr algn="ctr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Kaveh Zamani: kzamani@ucdavis.edu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Fabian Bombardelli, PhD: fabombardelli@ucdavis.edu</a:t>
            </a:r>
          </a:p>
          <a:p>
            <a:pPr algn="ctr">
              <a:buNone/>
            </a:pPr>
            <a:r>
              <a:rPr lang="fi-FI" sz="2600" dirty="0" smtClean="0">
                <a:solidFill>
                  <a:srgbClr val="FF0000"/>
                </a:solidFill>
              </a:rPr>
              <a:t>Eli Ateljevich, PhD, PE:  eli@water.ca.gov</a:t>
            </a:r>
          </a:p>
          <a:p>
            <a:pPr algn="ctr">
              <a:buNone/>
            </a:pPr>
            <a:r>
              <a:rPr lang="fi-FI" sz="2600" dirty="0" smtClean="0">
                <a:solidFill>
                  <a:srgbClr val="FF0000"/>
                </a:solidFill>
              </a:rPr>
              <a:t>Jamie Anderson, PhD, PE:  jamiea@water.ca.gov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3528" y="1124744"/>
            <a:ext cx="8119148" cy="5472608"/>
            <a:chOff x="270640" y="1585561"/>
            <a:chExt cx="7911751" cy="504065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84706" y="1585561"/>
              <a:ext cx="6797685" cy="5040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 descr="C:\Documents and Settings\Kaveh Zamani\Desktop\EWRI_2011\col_two_beetles04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0640" y="3928265"/>
              <a:ext cx="2622216" cy="226589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70640" y="2660900"/>
              <a:ext cx="5069460" cy="1267365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363715" y="3217774"/>
              <a:ext cx="3533259" cy="2419514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882180" y="2660900"/>
              <a:ext cx="2457920" cy="1267364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331640" y="33265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Georgia" pitchFamily="18" charset="0"/>
              </a:rPr>
              <a:t>There were 8/12 serious static faults per 1000  lines of executable files in </a:t>
            </a:r>
            <a:r>
              <a:rPr lang="en-US" sz="2400" dirty="0" smtClean="0">
                <a:solidFill>
                  <a:srgbClr val="C00000"/>
                </a:solidFill>
                <a:latin typeface="Georgia" pitchFamily="18" charset="0"/>
              </a:rPr>
              <a:t>C/Fortran! (SAND 2002-0529)</a:t>
            </a:r>
            <a:endParaRPr lang="en-US" sz="2400" dirty="0">
              <a:solidFill>
                <a:srgbClr val="C00000"/>
              </a:solidFill>
              <a:latin typeface="Georgia" pitchFamily="18" charset="0"/>
            </a:endParaRPr>
          </a:p>
        </p:txBody>
      </p:sp>
      <p:pic>
        <p:nvPicPr>
          <p:cNvPr id="13" name="Picture 2" descr="C:\Documents and Settings\Kaveh Zamani\Desktop\EWRI_2011\untitled.bmp"/>
          <p:cNvPicPr>
            <a:picLocks noChangeAspect="1" noChangeArrowheads="1"/>
          </p:cNvPicPr>
          <p:nvPr/>
        </p:nvPicPr>
        <p:blipFill>
          <a:blip r:embed="rId5" cstate="print"/>
          <a:srcRect l="1042" t="1459" r="77285" b="69622"/>
          <a:stretch>
            <a:fillRect/>
          </a:stretch>
        </p:blipFill>
        <p:spPr bwMode="auto">
          <a:xfrm>
            <a:off x="467544" y="404664"/>
            <a:ext cx="864096" cy="8607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371600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Georgia" pitchFamily="18" charset="0"/>
              </a:rPr>
              <a:t>How to develop a fully testable and tested transport code?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7488832" cy="3886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Talk: </a:t>
            </a:r>
          </a:p>
          <a:p>
            <a:pPr marL="514350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STM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ediment and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ransport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odule)</a:t>
            </a:r>
          </a:p>
          <a:p>
            <a:pPr marL="514350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514350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Verification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measures</a:t>
            </a:r>
          </a:p>
          <a:p>
            <a:pPr marL="514350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Transport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test suite </a:t>
            </a:r>
          </a:p>
          <a:p>
            <a:pPr marL="514350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68952" cy="1371600"/>
          </a:xfrm>
        </p:spPr>
        <p:txBody>
          <a:bodyPr/>
          <a:lstStyle/>
          <a:p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STM: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</a:t>
            </a: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/>
            </a:r>
            <a:b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</a:b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>Governing </a:t>
            </a: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>Equation and Solution </a:t>
            </a: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>Algorithm</a:t>
            </a:r>
            <a:endParaRPr lang="en-US" sz="3200" dirty="0">
              <a:latin typeface="Georg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112642" name="Object 5"/>
          <p:cNvGraphicFramePr>
            <a:graphicFrameLocks noChangeAspect="1"/>
          </p:cNvGraphicFramePr>
          <p:nvPr>
            <p:ph idx="1"/>
          </p:nvPr>
        </p:nvGraphicFramePr>
        <p:xfrm>
          <a:off x="179512" y="2564904"/>
          <a:ext cx="3896064" cy="1080120"/>
        </p:xfrm>
        <a:graphic>
          <a:graphicData uri="http://schemas.openxmlformats.org/presentationml/2006/ole">
            <p:oleObj spid="_x0000_s112642" name="Equation" r:id="rId4" imgW="2565360" imgH="71100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467544" y="4797152"/>
            <a:ext cx="799129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Georgia" pitchFamily="18" charset="0"/>
              </a:rPr>
              <a:t>Different methods of splitting to combine: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</a:rPr>
              <a:t>Modified </a:t>
            </a:r>
            <a:r>
              <a:rPr lang="en-US" sz="2000" dirty="0" smtClean="0">
                <a:latin typeface="Georgia" pitchFamily="18" charset="0"/>
              </a:rPr>
              <a:t>Lax Two Step </a:t>
            </a:r>
            <a:r>
              <a:rPr lang="en-US" sz="2000" dirty="0" smtClean="0">
                <a:latin typeface="Georgia" pitchFamily="18" charset="0"/>
              </a:rPr>
              <a:t>method </a:t>
            </a:r>
            <a:r>
              <a:rPr lang="en-US" sz="2000" dirty="0" smtClean="0">
                <a:latin typeface="Georgia" pitchFamily="18" charset="0"/>
              </a:rPr>
              <a:t>+ </a:t>
            </a:r>
            <a:r>
              <a:rPr lang="en-US" sz="2000" dirty="0" smtClean="0">
                <a:latin typeface="Georgia" pitchFamily="18" charset="0"/>
              </a:rPr>
              <a:t>f</a:t>
            </a:r>
            <a:r>
              <a:rPr lang="en-US" sz="2000" dirty="0" smtClean="0">
                <a:latin typeface="Georgia" pitchFamily="18" charset="0"/>
              </a:rPr>
              <a:t>lux limiter (</a:t>
            </a:r>
            <a:r>
              <a:rPr lang="en-US" sz="2000" dirty="0" smtClean="0">
                <a:latin typeface="Georgia" pitchFamily="18" charset="0"/>
              </a:rPr>
              <a:t>Advection )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Georgia" pitchFamily="18" charset="0"/>
              </a:rPr>
              <a:t>Heun’s</a:t>
            </a:r>
            <a:r>
              <a:rPr lang="en-US" sz="2000" dirty="0" smtClean="0">
                <a:latin typeface="Georgia" pitchFamily="18" charset="0"/>
              </a:rPr>
              <a:t> method embedded in predictor step of Advection ( Reaction)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Georgia" pitchFamily="18" charset="0"/>
              </a:rPr>
              <a:t>Crank- Nicolson </a:t>
            </a:r>
            <a:r>
              <a:rPr lang="en-US" sz="2000" dirty="0" smtClean="0">
                <a:latin typeface="Georgia" pitchFamily="18" charset="0"/>
              </a:rPr>
              <a:t>in FVM framework (Dispersion</a:t>
            </a:r>
            <a:r>
              <a:rPr lang="en-US" sz="2000" dirty="0" smtClean="0">
                <a:latin typeface="Georgia" pitchFamily="18" charset="0"/>
              </a:rPr>
              <a:t>)</a:t>
            </a:r>
            <a:endParaRPr lang="en-US" sz="2000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139952" y="1700808"/>
            <a:ext cx="4680890" cy="2943943"/>
            <a:chOff x="2451" y="1627"/>
            <a:chExt cx="3015" cy="2221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2637" y="1627"/>
              <a:ext cx="1225" cy="669"/>
            </a:xfrm>
            <a:prstGeom prst="flowChartAlternateProcess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dirty="0">
                  <a:latin typeface="Times New Roman" pitchFamily="18" charset="0"/>
                  <a:cs typeface="Arial" charset="0"/>
                </a:rPr>
                <a:t>HYDRO</a:t>
              </a:r>
              <a:endParaRPr lang="en-US" sz="1600" b="1" dirty="0">
                <a:latin typeface="Times New Roman" pitchFamily="18" charset="0"/>
                <a:cs typeface="Arial" charset="0"/>
              </a:endParaRPr>
            </a:p>
            <a:p>
              <a:pPr algn="ctr">
                <a:defRPr/>
              </a:pPr>
              <a:r>
                <a:rPr lang="en-US" sz="1600" dirty="0" smtClean="0">
                  <a:latin typeface="Times New Roman" pitchFamily="18" charset="0"/>
                  <a:cs typeface="Arial" charset="0"/>
                </a:rPr>
                <a:t>Hydrodynamic</a:t>
              </a:r>
              <a:endParaRPr lang="en-US" sz="8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2637" y="2832"/>
              <a:ext cx="1200" cy="669"/>
            </a:xfrm>
            <a:prstGeom prst="flowChartAlternateProcess">
              <a:avLst/>
            </a:prstGeom>
            <a:solidFill>
              <a:schemeClr val="accent5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1600" b="1" dirty="0">
                  <a:latin typeface="Times New Roman" pitchFamily="18" charset="0"/>
                  <a:cs typeface="Arial" charset="0"/>
                </a:rPr>
                <a:t>QUAL</a:t>
              </a:r>
              <a:endParaRPr lang="en-US" sz="1400" b="1" dirty="0">
                <a:latin typeface="Times New Roman" pitchFamily="18" charset="0"/>
                <a:cs typeface="Arial" charset="0"/>
              </a:endParaRPr>
            </a:p>
            <a:p>
              <a:pPr algn="ctr">
                <a:defRPr/>
              </a:pPr>
              <a:r>
                <a:rPr lang="en-US" sz="1400" b="1" dirty="0">
                  <a:latin typeface="Times New Roman" pitchFamily="18" charset="0"/>
                  <a:cs typeface="Arial" charset="0"/>
                </a:rPr>
                <a:t>1-D fate and </a:t>
              </a:r>
              <a:r>
                <a:rPr lang="en-US" sz="1400" b="1" dirty="0" smtClean="0">
                  <a:latin typeface="Times New Roman" pitchFamily="18" charset="0"/>
                  <a:cs typeface="Arial" charset="0"/>
                </a:rPr>
                <a:t>transport</a:t>
              </a:r>
              <a:endParaRPr lang="en-US" sz="1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173" y="2830"/>
              <a:ext cx="1293" cy="669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dirty="0">
                  <a:latin typeface="Times New Roman" pitchFamily="18" charset="0"/>
                  <a:cs typeface="Arial" charset="0"/>
                </a:rPr>
                <a:t>PTM</a:t>
              </a:r>
              <a:endParaRPr lang="en-US" sz="1600" b="1" dirty="0">
                <a:latin typeface="Times New Roman" pitchFamily="18" charset="0"/>
                <a:cs typeface="Arial" charset="0"/>
              </a:endParaRPr>
            </a:p>
            <a:p>
              <a:pPr algn="ctr">
                <a:defRPr/>
              </a:pPr>
              <a:r>
                <a:rPr lang="en-US" sz="1600" b="1" dirty="0">
                  <a:latin typeface="Times New Roman" pitchFamily="18" charset="0"/>
                  <a:cs typeface="Arial" charset="0"/>
                </a:rPr>
                <a:t>Quasi 3-D </a:t>
              </a:r>
              <a:r>
                <a:rPr lang="en-US" sz="1600" b="1" dirty="0" smtClean="0">
                  <a:latin typeface="Times New Roman" pitchFamily="18" charset="0"/>
                  <a:cs typeface="Arial" charset="0"/>
                </a:rPr>
                <a:t>particle Tracking</a:t>
              </a:r>
              <a:endParaRPr lang="en-US" sz="8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451" y="3648"/>
              <a:ext cx="287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" tIns="9144" rIns="9144" bIns="9144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cs typeface="Arial" pitchFamily="34" charset="0"/>
                </a:rPr>
                <a:t>Structure </a:t>
              </a:r>
              <a:r>
                <a:rPr lang="en-US" sz="1600" dirty="0">
                  <a:cs typeface="Arial" pitchFamily="34" charset="0"/>
                </a:rPr>
                <a:t>of </a:t>
              </a:r>
              <a:r>
                <a:rPr lang="en-US" sz="1600" dirty="0" smtClean="0">
                  <a:cs typeface="Arial" pitchFamily="34" charset="0"/>
                </a:rPr>
                <a:t>Delta Simulation Model 2 (DSM2)</a:t>
              </a:r>
              <a:endParaRPr lang="en-US" sz="1600" dirty="0">
                <a:cs typeface="Arial" pitchFamily="34" charset="0"/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4176" y="1627"/>
              <a:ext cx="1265" cy="669"/>
            </a:xfrm>
            <a:prstGeom prst="flowChartAlternateProcess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EAEAEA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dirty="0">
                  <a:latin typeface="Times New Roman" pitchFamily="18" charset="0"/>
                  <a:cs typeface="Arial" charset="0"/>
                </a:rPr>
                <a:t>STM</a:t>
              </a:r>
              <a:endParaRPr lang="en-US" sz="1600" b="1" dirty="0">
                <a:latin typeface="Times New Roman" pitchFamily="18" charset="0"/>
                <a:cs typeface="Arial" charset="0"/>
              </a:endParaRPr>
            </a:p>
            <a:p>
              <a:pPr algn="ctr">
                <a:defRPr/>
              </a:pPr>
              <a:r>
                <a:rPr lang="en-US" sz="1600" b="1" dirty="0">
                  <a:latin typeface="Times New Roman" pitchFamily="18" charset="0"/>
                  <a:cs typeface="Arial" charset="0"/>
                </a:rPr>
                <a:t>1-D </a:t>
              </a:r>
              <a:r>
                <a:rPr lang="en-US" sz="1600" b="1" dirty="0" smtClean="0">
                  <a:latin typeface="Times New Roman" pitchFamily="18" charset="0"/>
                  <a:cs typeface="Arial" charset="0"/>
                </a:rPr>
                <a:t>sediment transport model</a:t>
              </a:r>
              <a:endParaRPr lang="en-US" sz="8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3171" y="2304"/>
              <a:ext cx="144" cy="528"/>
            </a:xfrm>
            <a:prstGeom prst="downArrow">
              <a:avLst>
                <a:gd name="adj1" fmla="val 50000"/>
                <a:gd name="adj2" fmla="val 91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 rot="-2053801">
              <a:off x="3938" y="2261"/>
              <a:ext cx="146" cy="624"/>
            </a:xfrm>
            <a:prstGeom prst="downArrow">
              <a:avLst>
                <a:gd name="adj1" fmla="val 50000"/>
                <a:gd name="adj2" fmla="val 106849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3872" y="1920"/>
              <a:ext cx="288" cy="144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7992888" cy="4114800"/>
          </a:xfrm>
        </p:spPr>
        <p:txBody>
          <a:bodyPr/>
          <a:lstStyle/>
          <a:p>
            <a:r>
              <a:rPr lang="en-US" sz="2800" dirty="0" smtClean="0">
                <a:latin typeface="Georgia" pitchFamily="18" charset="0"/>
              </a:rPr>
              <a:t>Flexible, modular design</a:t>
            </a:r>
          </a:p>
          <a:p>
            <a:pPr>
              <a:spcBef>
                <a:spcPct val="40000"/>
              </a:spcBef>
            </a:pPr>
            <a:r>
              <a:rPr lang="en-US" sz="2800" dirty="0" smtClean="0">
                <a:latin typeface="Georgia" pitchFamily="18" charset="0"/>
              </a:rPr>
              <a:t>Generalize Eulerian transport that </a:t>
            </a:r>
            <a:br>
              <a:rPr lang="en-US" sz="2800" dirty="0" smtClean="0">
                <a:latin typeface="Georgia" pitchFamily="18" charset="0"/>
              </a:rPr>
            </a:br>
            <a:r>
              <a:rPr lang="en-US" sz="2800" dirty="0" smtClean="0">
                <a:latin typeface="Georgia" pitchFamily="18" charset="0"/>
              </a:rPr>
              <a:t>could be adapted to other constituents</a:t>
            </a:r>
          </a:p>
          <a:p>
            <a:pPr>
              <a:spcBef>
                <a:spcPct val="40000"/>
              </a:spcBef>
            </a:pPr>
            <a:r>
              <a:rPr lang="en-US" sz="2800" dirty="0" smtClean="0">
                <a:latin typeface="Georgia" pitchFamily="18" charset="0"/>
              </a:rPr>
              <a:t>Well tested</a:t>
            </a:r>
          </a:p>
          <a:p>
            <a:r>
              <a:rPr lang="en-US" sz="2800" dirty="0" smtClean="0">
                <a:latin typeface="Georgia" pitchFamily="18" charset="0"/>
              </a:rPr>
              <a:t>Second order accuracy</a:t>
            </a:r>
          </a:p>
          <a:p>
            <a:r>
              <a:rPr lang="en-US" sz="2800" dirty="0" smtClean="0">
                <a:latin typeface="Georgia" pitchFamily="18" charset="0"/>
              </a:rPr>
              <a:t>Shock capturing, mass conservative</a:t>
            </a:r>
          </a:p>
          <a:p>
            <a:r>
              <a:rPr lang="en-US" sz="2800" dirty="0" smtClean="0">
                <a:latin typeface="Georgia" pitchFamily="18" charset="0"/>
              </a:rPr>
              <a:t>Associated </a:t>
            </a:r>
            <a:r>
              <a:rPr lang="en-US" sz="2800" dirty="0" smtClean="0">
                <a:latin typeface="Georgia" pitchFamily="18" charset="0"/>
              </a:rPr>
              <a:t>dynamic </a:t>
            </a:r>
            <a:r>
              <a:rPr lang="en-US" sz="2800" dirty="0" smtClean="0">
                <a:latin typeface="Georgia" pitchFamily="18" charset="0"/>
              </a:rPr>
              <a:t>testing for development</a:t>
            </a:r>
            <a:endParaRPr lang="en-US" sz="2800" dirty="0">
              <a:latin typeface="Georgia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68952" cy="1371600"/>
          </a:xfrm>
        </p:spPr>
        <p:txBody>
          <a:bodyPr/>
          <a:lstStyle/>
          <a:p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STM: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</a:t>
            </a: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/>
            </a:r>
            <a:b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</a:b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>STM </a:t>
            </a:r>
            <a:r>
              <a:rPr lang="en-US" sz="3600" dirty="0" smtClean="0">
                <a:solidFill>
                  <a:srgbClr val="C00000"/>
                </a:solidFill>
                <a:latin typeface="Georgia" pitchFamily="18" charset="0"/>
              </a:rPr>
              <a:t>Project Goals</a:t>
            </a:r>
            <a:endParaRPr lang="en-US" sz="32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t="8833" r="4839" b="16973"/>
          <a:stretch>
            <a:fillRect/>
          </a:stretch>
        </p:blipFill>
        <p:spPr bwMode="auto">
          <a:xfrm>
            <a:off x="5570530" y="1700775"/>
            <a:ext cx="2880375" cy="224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 l="7973" t="8400" r="7742" b="7600"/>
          <a:stretch>
            <a:fillRect/>
          </a:stretch>
        </p:blipFill>
        <p:spPr bwMode="auto">
          <a:xfrm>
            <a:off x="5608935" y="4061615"/>
            <a:ext cx="2841970" cy="230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1777585"/>
            <a:ext cx="4843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/>
              <a:t>Black/glass </a:t>
            </a:r>
            <a:r>
              <a:rPr lang="en-US" sz="2800" dirty="0" smtClean="0"/>
              <a:t>box testing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/>
              <a:t>Silent testing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/>
              <a:t>Dynamic vs. </a:t>
            </a:r>
            <a:r>
              <a:rPr lang="en-US" sz="2800" dirty="0" smtClean="0"/>
              <a:t>static </a:t>
            </a:r>
            <a:r>
              <a:rPr lang="en-US" sz="2800" dirty="0" smtClean="0"/>
              <a:t>testing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/>
              <a:t>Testing of legacy programs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/>
              <a:t>Regression </a:t>
            </a:r>
            <a:r>
              <a:rPr lang="en-US" sz="2800" dirty="0" smtClean="0"/>
              <a:t>testing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/>
              <a:t>Ongoing nature of activity</a:t>
            </a:r>
            <a:endParaRPr lang="en-US" sz="28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68952" cy="1371600"/>
          </a:xfrm>
        </p:spPr>
        <p:txBody>
          <a:bodyPr/>
          <a:lstStyle/>
          <a:p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Software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</a:t>
            </a: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/>
            </a:r>
            <a:b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</a:b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>General Concepts</a:t>
            </a:r>
            <a:endParaRPr lang="en-US" sz="32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44008" y="6521450"/>
            <a:ext cx="3238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STM=Sediment Transport Module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1412776"/>
            <a:ext cx="41044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C00000"/>
                </a:solidFill>
                <a:latin typeface="Arial"/>
                <a:cs typeface="+mn-cs"/>
              </a:rPr>
              <a:t>Each function in STM has tests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kern="0" dirty="0" smtClean="0">
                <a:solidFill>
                  <a:srgbClr val="C00000"/>
                </a:solidFill>
                <a:latin typeface="Arial"/>
                <a:cs typeface="+mn-cs"/>
              </a:rPr>
              <a:t>Code and analytical tests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kern="0" dirty="0" smtClean="0">
                <a:solidFill>
                  <a:srgbClr val="C00000"/>
                </a:solidFill>
                <a:latin typeface="Arial"/>
                <a:cs typeface="+mn-cs"/>
              </a:rPr>
              <a:t>Each test puts light of a part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C00000"/>
                </a:solidFill>
                <a:latin typeface="Arial"/>
                <a:cs typeface="+mn-cs"/>
              </a:rPr>
              <a:t>Test wide range of scenarios 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C00000"/>
                </a:solidFill>
                <a:latin typeface="Arial"/>
                <a:cs typeface="+mn-cs"/>
              </a:rPr>
              <a:t>Produce report of pass/fail result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kern="0" dirty="0" smtClean="0">
                <a:solidFill>
                  <a:srgbClr val="C00000"/>
                </a:solidFill>
                <a:latin typeface="Arial"/>
                <a:cs typeface="+mn-cs"/>
              </a:rPr>
              <a:t>Run tests regularly</a:t>
            </a:r>
          </a:p>
          <a:p>
            <a:pPr marL="342900" indent="-342900">
              <a:spcBef>
                <a:spcPts val="1200"/>
              </a:spcBef>
              <a:buFontTx/>
              <a:buChar char="•"/>
              <a:defRPr/>
            </a:pPr>
            <a:endParaRPr lang="en-US" sz="2000" kern="0" dirty="0" smtClean="0">
              <a:solidFill>
                <a:srgbClr val="FFFFCC"/>
              </a:solidFill>
              <a:latin typeface="Arial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7504" y="4221088"/>
            <a:ext cx="4038600" cy="21336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F</a:t>
            </a:r>
            <a:r>
              <a:rPr lang="en-US" sz="2000" dirty="0" smtClean="0"/>
              <a:t>o</a:t>
            </a:r>
            <a:r>
              <a:rPr lang="en-US" sz="2000" dirty="0" smtClean="0">
                <a:solidFill>
                  <a:srgbClr val="C00000"/>
                </a:solidFill>
              </a:rPr>
              <a:t>r</a:t>
            </a:r>
            <a:r>
              <a:rPr lang="en-US" sz="2000" dirty="0" smtClean="0"/>
              <a:t>tran </a:t>
            </a:r>
            <a:r>
              <a:rPr lang="en-US" sz="2000" dirty="0" smtClean="0">
                <a:solidFill>
                  <a:srgbClr val="C00000"/>
                </a:solidFill>
              </a:rPr>
              <a:t>U</a:t>
            </a:r>
            <a:r>
              <a:rPr lang="en-US" sz="2000" dirty="0" smtClean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C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T</a:t>
            </a:r>
            <a:r>
              <a:rPr lang="en-US" sz="2000" dirty="0" smtClean="0"/>
              <a:t>est Framework)</a:t>
            </a:r>
          </a:p>
        </p:txBody>
      </p:sp>
      <p:grpSp>
        <p:nvGrpSpPr>
          <p:cNvPr id="171" name="Group 170"/>
          <p:cNvGrpSpPr/>
          <p:nvPr/>
        </p:nvGrpSpPr>
        <p:grpSpPr>
          <a:xfrm>
            <a:off x="395536" y="5085184"/>
            <a:ext cx="3429000" cy="1527048"/>
            <a:chOff x="4876800" y="4495800"/>
            <a:chExt cx="3429000" cy="1527048"/>
          </a:xfrm>
        </p:grpSpPr>
        <p:pic>
          <p:nvPicPr>
            <p:cNvPr id="13" name="Picture 4" descr="http://georgeumbrasileiro.files.wordpress.com/2009/11/fruit-salad.jpg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05600" y="4495800"/>
              <a:ext cx="1600200" cy="1527048"/>
            </a:xfrm>
            <a:prstGeom prst="rect">
              <a:avLst/>
            </a:prstGeom>
            <a:noFill/>
          </p:spPr>
        </p:pic>
        <p:grpSp>
          <p:nvGrpSpPr>
            <p:cNvPr id="170" name="Group 169"/>
            <p:cNvGrpSpPr/>
            <p:nvPr/>
          </p:nvGrpSpPr>
          <p:grpSpPr>
            <a:xfrm>
              <a:off x="4876800" y="4495800"/>
              <a:ext cx="1600200" cy="1524000"/>
              <a:chOff x="4876800" y="4495800"/>
              <a:chExt cx="1600200" cy="1524000"/>
            </a:xfrm>
          </p:grpSpPr>
          <p:pic>
            <p:nvPicPr>
              <p:cNvPr id="12" name="Picture 2" descr="http://www.robtousain.nl/pictures/spaghetti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76800" y="4495800"/>
                <a:ext cx="1600200" cy="1524000"/>
              </a:xfrm>
              <a:prstGeom prst="rect">
                <a:avLst/>
              </a:prstGeom>
              <a:noFill/>
            </p:spPr>
          </p:pic>
          <p:grpSp>
            <p:nvGrpSpPr>
              <p:cNvPr id="14" name="Group 16"/>
              <p:cNvGrpSpPr/>
              <p:nvPr/>
            </p:nvGrpSpPr>
            <p:grpSpPr>
              <a:xfrm>
                <a:off x="4876800" y="4495800"/>
                <a:ext cx="1600200" cy="1524000"/>
                <a:chOff x="4876800" y="4495800"/>
                <a:chExt cx="1600200" cy="1524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876800" y="4495800"/>
                  <a:ext cx="1600200" cy="1524000"/>
                </a:xfrm>
                <a:prstGeom prst="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876800" y="4495800"/>
                  <a:ext cx="1600200" cy="152400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4421965" y="1465133"/>
            <a:ext cx="4523839" cy="4248472"/>
            <a:chOff x="2880" y="1410"/>
            <a:chExt cx="2630" cy="2068"/>
          </a:xfrm>
        </p:grpSpPr>
        <p:sp>
          <p:nvSpPr>
            <p:cNvPr id="1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80" y="1410"/>
              <a:ext cx="2630" cy="2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7"/>
            <p:cNvGrpSpPr>
              <a:grpSpLocks/>
            </p:cNvGrpSpPr>
            <p:nvPr/>
          </p:nvGrpSpPr>
          <p:grpSpPr bwMode="auto">
            <a:xfrm>
              <a:off x="2882" y="1599"/>
              <a:ext cx="1177" cy="1705"/>
              <a:chOff x="2882" y="1599"/>
              <a:chExt cx="1177" cy="1705"/>
            </a:xfrm>
          </p:grpSpPr>
          <p:sp>
            <p:nvSpPr>
              <p:cNvPr id="168" name="Rectangle 5"/>
              <p:cNvSpPr>
                <a:spLocks noChangeArrowheads="1"/>
              </p:cNvSpPr>
              <p:nvPr/>
            </p:nvSpPr>
            <p:spPr bwMode="auto">
              <a:xfrm>
                <a:off x="2882" y="1599"/>
                <a:ext cx="1177" cy="1705"/>
              </a:xfrm>
              <a:prstGeom prst="rect">
                <a:avLst/>
              </a:prstGeom>
              <a:solidFill>
                <a:srgbClr val="BBE0E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Rectangle 6"/>
              <p:cNvSpPr>
                <a:spLocks noChangeArrowheads="1"/>
              </p:cNvSpPr>
              <p:nvPr/>
            </p:nvSpPr>
            <p:spPr bwMode="auto">
              <a:xfrm>
                <a:off x="2882" y="1599"/>
                <a:ext cx="1177" cy="170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10"/>
            <p:cNvGrpSpPr>
              <a:grpSpLocks/>
            </p:cNvGrpSpPr>
            <p:nvPr/>
          </p:nvGrpSpPr>
          <p:grpSpPr bwMode="auto">
            <a:xfrm>
              <a:off x="4400" y="1599"/>
              <a:ext cx="1101" cy="1705"/>
              <a:chOff x="4400" y="1599"/>
              <a:chExt cx="1101" cy="1705"/>
            </a:xfrm>
          </p:grpSpPr>
          <p:sp>
            <p:nvSpPr>
              <p:cNvPr id="166" name="Rectangle 8"/>
              <p:cNvSpPr>
                <a:spLocks noChangeArrowheads="1"/>
              </p:cNvSpPr>
              <p:nvPr/>
            </p:nvSpPr>
            <p:spPr bwMode="auto">
              <a:xfrm>
                <a:off x="4400" y="1599"/>
                <a:ext cx="1101" cy="1705"/>
              </a:xfrm>
              <a:prstGeom prst="rect">
                <a:avLst/>
              </a:prstGeom>
              <a:solidFill>
                <a:srgbClr val="BBE0E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Rectangle 9"/>
              <p:cNvSpPr>
                <a:spLocks noChangeArrowheads="1"/>
              </p:cNvSpPr>
              <p:nvPr/>
            </p:nvSpPr>
            <p:spPr bwMode="auto">
              <a:xfrm>
                <a:off x="4400" y="1599"/>
                <a:ext cx="1101" cy="170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2996" y="1713"/>
              <a:ext cx="911" cy="1136"/>
              <a:chOff x="2996" y="1713"/>
              <a:chExt cx="911" cy="1136"/>
            </a:xfrm>
          </p:grpSpPr>
          <p:grpSp>
            <p:nvGrpSpPr>
              <p:cNvPr id="152" name="Group 13"/>
              <p:cNvGrpSpPr>
                <a:grpSpLocks/>
              </p:cNvGrpSpPr>
              <p:nvPr/>
            </p:nvGrpSpPr>
            <p:grpSpPr bwMode="auto">
              <a:xfrm>
                <a:off x="2996" y="1713"/>
                <a:ext cx="911" cy="1136"/>
                <a:chOff x="2996" y="1713"/>
                <a:chExt cx="911" cy="1136"/>
              </a:xfrm>
            </p:grpSpPr>
            <p:sp>
              <p:nvSpPr>
                <p:cNvPr id="164" name="Rectangle 11"/>
                <p:cNvSpPr>
                  <a:spLocks noChangeArrowheads="1"/>
                </p:cNvSpPr>
                <p:nvPr/>
              </p:nvSpPr>
              <p:spPr bwMode="auto">
                <a:xfrm>
                  <a:off x="2996" y="1713"/>
                  <a:ext cx="911" cy="113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Rectangle 12"/>
                <p:cNvSpPr>
                  <a:spLocks noChangeArrowheads="1"/>
                </p:cNvSpPr>
                <p:nvPr/>
              </p:nvSpPr>
              <p:spPr bwMode="auto">
                <a:xfrm>
                  <a:off x="2996" y="1713"/>
                  <a:ext cx="911" cy="1136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53" name="Rectangle 14"/>
              <p:cNvSpPr>
                <a:spLocks noChangeArrowheads="1"/>
              </p:cNvSpPr>
              <p:nvPr/>
            </p:nvSpPr>
            <p:spPr bwMode="auto">
              <a:xfrm>
                <a:off x="3080" y="1857"/>
                <a:ext cx="75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Subroutine 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154" name="Group 19"/>
              <p:cNvGrpSpPr>
                <a:grpSpLocks/>
              </p:cNvGrpSpPr>
              <p:nvPr/>
            </p:nvGrpSpPr>
            <p:grpSpPr bwMode="auto">
              <a:xfrm>
                <a:off x="3043" y="2092"/>
                <a:ext cx="797" cy="227"/>
                <a:chOff x="3043" y="2092"/>
                <a:chExt cx="797" cy="227"/>
              </a:xfrm>
            </p:grpSpPr>
            <p:grpSp>
              <p:nvGrpSpPr>
                <p:cNvPr id="160" name="Group 17"/>
                <p:cNvGrpSpPr>
                  <a:grpSpLocks/>
                </p:cNvGrpSpPr>
                <p:nvPr/>
              </p:nvGrpSpPr>
              <p:grpSpPr bwMode="auto">
                <a:xfrm>
                  <a:off x="3043" y="2092"/>
                  <a:ext cx="797" cy="227"/>
                  <a:chOff x="3043" y="2092"/>
                  <a:chExt cx="797" cy="227"/>
                </a:xfrm>
              </p:grpSpPr>
              <p:sp>
                <p:nvSpPr>
                  <p:cNvPr id="162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043" y="2092"/>
                    <a:ext cx="797" cy="227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043" y="2092"/>
                    <a:ext cx="797" cy="227"/>
                  </a:xfrm>
                  <a:prstGeom prst="rect">
                    <a:avLst/>
                  </a:prstGeom>
                  <a:noFill/>
                  <a:ln w="7938" cap="rnd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1" name="Rectangle 18"/>
                <p:cNvSpPr>
                  <a:spLocks noChangeArrowheads="1"/>
                </p:cNvSpPr>
                <p:nvPr/>
              </p:nvSpPr>
              <p:spPr bwMode="auto">
                <a:xfrm>
                  <a:off x="3090" y="2141"/>
                  <a:ext cx="748" cy="1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Subroutine A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grpSp>
            <p:nvGrpSpPr>
              <p:cNvPr id="155" name="Group 24"/>
              <p:cNvGrpSpPr>
                <a:grpSpLocks/>
              </p:cNvGrpSpPr>
              <p:nvPr/>
            </p:nvGrpSpPr>
            <p:grpSpPr bwMode="auto">
              <a:xfrm>
                <a:off x="3048" y="2433"/>
                <a:ext cx="797" cy="227"/>
                <a:chOff x="3048" y="2433"/>
                <a:chExt cx="797" cy="227"/>
              </a:xfrm>
            </p:grpSpPr>
            <p:grpSp>
              <p:nvGrpSpPr>
                <p:cNvPr id="156" name="Group 22"/>
                <p:cNvGrpSpPr>
                  <a:grpSpLocks/>
                </p:cNvGrpSpPr>
                <p:nvPr/>
              </p:nvGrpSpPr>
              <p:grpSpPr bwMode="auto">
                <a:xfrm>
                  <a:off x="3048" y="2433"/>
                  <a:ext cx="797" cy="227"/>
                  <a:chOff x="3048" y="2433"/>
                  <a:chExt cx="797" cy="227"/>
                </a:xfrm>
              </p:grpSpPr>
              <p:sp>
                <p:nvSpPr>
                  <p:cNvPr id="15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048" y="2433"/>
                    <a:ext cx="797" cy="227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048" y="2433"/>
                    <a:ext cx="797" cy="227"/>
                  </a:xfrm>
                  <a:prstGeom prst="rect">
                    <a:avLst/>
                  </a:prstGeom>
                  <a:noFill/>
                  <a:ln w="7938" cap="rnd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7" name="Rectangle 23"/>
                <p:cNvSpPr>
                  <a:spLocks noChangeArrowheads="1"/>
                </p:cNvSpPr>
                <p:nvPr/>
              </p:nvSpPr>
              <p:spPr bwMode="auto">
                <a:xfrm>
                  <a:off x="3094" y="2482"/>
                  <a:ext cx="748" cy="1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Subroutine B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23" name="Group 30"/>
            <p:cNvGrpSpPr>
              <a:grpSpLocks/>
            </p:cNvGrpSpPr>
            <p:nvPr/>
          </p:nvGrpSpPr>
          <p:grpSpPr bwMode="auto">
            <a:xfrm>
              <a:off x="3005" y="2963"/>
              <a:ext cx="892" cy="265"/>
              <a:chOff x="3005" y="2963"/>
              <a:chExt cx="892" cy="265"/>
            </a:xfrm>
          </p:grpSpPr>
          <p:grpSp>
            <p:nvGrpSpPr>
              <p:cNvPr id="148" name="Group 28"/>
              <p:cNvGrpSpPr>
                <a:grpSpLocks/>
              </p:cNvGrpSpPr>
              <p:nvPr/>
            </p:nvGrpSpPr>
            <p:grpSpPr bwMode="auto">
              <a:xfrm>
                <a:off x="3005" y="2963"/>
                <a:ext cx="892" cy="265"/>
                <a:chOff x="3005" y="2963"/>
                <a:chExt cx="892" cy="265"/>
              </a:xfrm>
            </p:grpSpPr>
            <p:sp>
              <p:nvSpPr>
                <p:cNvPr id="150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5" y="2963"/>
                  <a:ext cx="892" cy="26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005" y="2963"/>
                  <a:ext cx="892" cy="265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9" name="Rectangle 29"/>
              <p:cNvSpPr>
                <a:spLocks noChangeArrowheads="1"/>
              </p:cNvSpPr>
              <p:nvPr/>
            </p:nvSpPr>
            <p:spPr bwMode="auto">
              <a:xfrm>
                <a:off x="3090" y="3032"/>
                <a:ext cx="755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Subroutine 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3194" y="1441"/>
              <a:ext cx="43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Main Unit </a:t>
              </a:r>
              <a:endPara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4636" y="1441"/>
              <a:ext cx="53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</a:t>
              </a:r>
              <a:r>
                <a:rPr kumimoji="0" lang="en-US" sz="1400" b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 Module</a:t>
              </a:r>
              <a:endPara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6" name="Group 35"/>
            <p:cNvGrpSpPr>
              <a:grpSpLocks/>
            </p:cNvGrpSpPr>
            <p:nvPr/>
          </p:nvGrpSpPr>
          <p:grpSpPr bwMode="auto">
            <a:xfrm>
              <a:off x="3846" y="1811"/>
              <a:ext cx="691" cy="376"/>
              <a:chOff x="3846" y="1811"/>
              <a:chExt cx="691" cy="376"/>
            </a:xfrm>
          </p:grpSpPr>
          <p:sp>
            <p:nvSpPr>
              <p:cNvPr id="146" name="Freeform 33"/>
              <p:cNvSpPr>
                <a:spLocks/>
              </p:cNvSpPr>
              <p:nvPr/>
            </p:nvSpPr>
            <p:spPr bwMode="auto">
              <a:xfrm>
                <a:off x="3846" y="1811"/>
                <a:ext cx="691" cy="376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156" y="334"/>
                  </a:cxn>
                  <a:cxn ang="0">
                    <a:pos x="147" y="318"/>
                  </a:cxn>
                  <a:cxn ang="0">
                    <a:pos x="562" y="92"/>
                  </a:cxn>
                  <a:cxn ang="0">
                    <a:pos x="571" y="109"/>
                  </a:cxn>
                  <a:cxn ang="0">
                    <a:pos x="691" y="0"/>
                  </a:cxn>
                  <a:cxn ang="0">
                    <a:pos x="535" y="42"/>
                  </a:cxn>
                  <a:cxn ang="0">
                    <a:pos x="544" y="58"/>
                  </a:cxn>
                  <a:cxn ang="0">
                    <a:pos x="129" y="284"/>
                  </a:cxn>
                  <a:cxn ang="0">
                    <a:pos x="120" y="267"/>
                  </a:cxn>
                  <a:cxn ang="0">
                    <a:pos x="0" y="376"/>
                  </a:cxn>
                </a:cxnLst>
                <a:rect l="0" t="0" r="r" b="b"/>
                <a:pathLst>
                  <a:path w="691" h="376">
                    <a:moveTo>
                      <a:pt x="0" y="376"/>
                    </a:moveTo>
                    <a:lnTo>
                      <a:pt x="156" y="334"/>
                    </a:lnTo>
                    <a:lnTo>
                      <a:pt x="147" y="318"/>
                    </a:lnTo>
                    <a:lnTo>
                      <a:pt x="562" y="92"/>
                    </a:lnTo>
                    <a:lnTo>
                      <a:pt x="571" y="109"/>
                    </a:lnTo>
                    <a:lnTo>
                      <a:pt x="691" y="0"/>
                    </a:lnTo>
                    <a:lnTo>
                      <a:pt x="535" y="42"/>
                    </a:lnTo>
                    <a:lnTo>
                      <a:pt x="544" y="58"/>
                    </a:lnTo>
                    <a:lnTo>
                      <a:pt x="129" y="284"/>
                    </a:lnTo>
                    <a:lnTo>
                      <a:pt x="120" y="267"/>
                    </a:lnTo>
                    <a:lnTo>
                      <a:pt x="0" y="3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4"/>
              <p:cNvSpPr>
                <a:spLocks/>
              </p:cNvSpPr>
              <p:nvPr/>
            </p:nvSpPr>
            <p:spPr bwMode="auto">
              <a:xfrm>
                <a:off x="3846" y="1811"/>
                <a:ext cx="691" cy="376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156" y="334"/>
                  </a:cxn>
                  <a:cxn ang="0">
                    <a:pos x="147" y="318"/>
                  </a:cxn>
                  <a:cxn ang="0">
                    <a:pos x="562" y="92"/>
                  </a:cxn>
                  <a:cxn ang="0">
                    <a:pos x="571" y="109"/>
                  </a:cxn>
                  <a:cxn ang="0">
                    <a:pos x="691" y="0"/>
                  </a:cxn>
                  <a:cxn ang="0">
                    <a:pos x="535" y="42"/>
                  </a:cxn>
                  <a:cxn ang="0">
                    <a:pos x="544" y="58"/>
                  </a:cxn>
                  <a:cxn ang="0">
                    <a:pos x="129" y="284"/>
                  </a:cxn>
                  <a:cxn ang="0">
                    <a:pos x="120" y="267"/>
                  </a:cxn>
                  <a:cxn ang="0">
                    <a:pos x="0" y="376"/>
                  </a:cxn>
                </a:cxnLst>
                <a:rect l="0" t="0" r="r" b="b"/>
                <a:pathLst>
                  <a:path w="691" h="376">
                    <a:moveTo>
                      <a:pt x="0" y="376"/>
                    </a:moveTo>
                    <a:lnTo>
                      <a:pt x="156" y="334"/>
                    </a:lnTo>
                    <a:lnTo>
                      <a:pt x="147" y="318"/>
                    </a:lnTo>
                    <a:lnTo>
                      <a:pt x="562" y="92"/>
                    </a:lnTo>
                    <a:lnTo>
                      <a:pt x="571" y="109"/>
                    </a:lnTo>
                    <a:lnTo>
                      <a:pt x="691" y="0"/>
                    </a:lnTo>
                    <a:lnTo>
                      <a:pt x="535" y="42"/>
                    </a:lnTo>
                    <a:lnTo>
                      <a:pt x="544" y="58"/>
                    </a:lnTo>
                    <a:lnTo>
                      <a:pt x="129" y="284"/>
                    </a:lnTo>
                    <a:lnTo>
                      <a:pt x="120" y="267"/>
                    </a:lnTo>
                    <a:lnTo>
                      <a:pt x="0" y="376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38"/>
            <p:cNvGrpSpPr>
              <a:grpSpLocks/>
            </p:cNvGrpSpPr>
            <p:nvPr/>
          </p:nvGrpSpPr>
          <p:grpSpPr bwMode="auto">
            <a:xfrm>
              <a:off x="3906" y="2267"/>
              <a:ext cx="629" cy="330"/>
              <a:chOff x="3906" y="2267"/>
              <a:chExt cx="629" cy="330"/>
            </a:xfrm>
          </p:grpSpPr>
          <p:sp>
            <p:nvSpPr>
              <p:cNvPr id="144" name="Freeform 36"/>
              <p:cNvSpPr>
                <a:spLocks/>
              </p:cNvSpPr>
              <p:nvPr/>
            </p:nvSpPr>
            <p:spPr bwMode="auto">
              <a:xfrm>
                <a:off x="3906" y="2267"/>
                <a:ext cx="629" cy="3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9" y="100"/>
                  </a:cxn>
                  <a:cxn ang="0">
                    <a:pos x="117" y="83"/>
                  </a:cxn>
                  <a:cxn ang="0">
                    <a:pos x="495" y="281"/>
                  </a:cxn>
                  <a:cxn ang="0">
                    <a:pos x="486" y="297"/>
                  </a:cxn>
                  <a:cxn ang="0">
                    <a:pos x="629" y="330"/>
                  </a:cxn>
                  <a:cxn ang="0">
                    <a:pos x="521" y="230"/>
                  </a:cxn>
                  <a:cxn ang="0">
                    <a:pos x="512" y="247"/>
                  </a:cxn>
                  <a:cxn ang="0">
                    <a:pos x="135" y="49"/>
                  </a:cxn>
                  <a:cxn ang="0">
                    <a:pos x="144" y="33"/>
                  </a:cxn>
                  <a:cxn ang="0">
                    <a:pos x="0" y="0"/>
                  </a:cxn>
                </a:cxnLst>
                <a:rect l="0" t="0" r="r" b="b"/>
                <a:pathLst>
                  <a:path w="629" h="330">
                    <a:moveTo>
                      <a:pt x="0" y="0"/>
                    </a:moveTo>
                    <a:lnTo>
                      <a:pt x="109" y="100"/>
                    </a:lnTo>
                    <a:lnTo>
                      <a:pt x="117" y="83"/>
                    </a:lnTo>
                    <a:lnTo>
                      <a:pt x="495" y="281"/>
                    </a:lnTo>
                    <a:lnTo>
                      <a:pt x="486" y="297"/>
                    </a:lnTo>
                    <a:lnTo>
                      <a:pt x="629" y="330"/>
                    </a:lnTo>
                    <a:lnTo>
                      <a:pt x="521" y="230"/>
                    </a:lnTo>
                    <a:lnTo>
                      <a:pt x="512" y="247"/>
                    </a:lnTo>
                    <a:lnTo>
                      <a:pt x="135" y="49"/>
                    </a:lnTo>
                    <a:lnTo>
                      <a:pt x="144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7"/>
              <p:cNvSpPr>
                <a:spLocks/>
              </p:cNvSpPr>
              <p:nvPr/>
            </p:nvSpPr>
            <p:spPr bwMode="auto">
              <a:xfrm>
                <a:off x="3906" y="2267"/>
                <a:ext cx="629" cy="3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9" y="100"/>
                  </a:cxn>
                  <a:cxn ang="0">
                    <a:pos x="117" y="83"/>
                  </a:cxn>
                  <a:cxn ang="0">
                    <a:pos x="495" y="281"/>
                  </a:cxn>
                  <a:cxn ang="0">
                    <a:pos x="486" y="297"/>
                  </a:cxn>
                  <a:cxn ang="0">
                    <a:pos x="629" y="330"/>
                  </a:cxn>
                  <a:cxn ang="0">
                    <a:pos x="521" y="230"/>
                  </a:cxn>
                  <a:cxn ang="0">
                    <a:pos x="512" y="247"/>
                  </a:cxn>
                  <a:cxn ang="0">
                    <a:pos x="135" y="49"/>
                  </a:cxn>
                  <a:cxn ang="0">
                    <a:pos x="144" y="33"/>
                  </a:cxn>
                  <a:cxn ang="0">
                    <a:pos x="0" y="0"/>
                  </a:cxn>
                </a:cxnLst>
                <a:rect l="0" t="0" r="r" b="b"/>
                <a:pathLst>
                  <a:path w="629" h="330">
                    <a:moveTo>
                      <a:pt x="0" y="0"/>
                    </a:moveTo>
                    <a:lnTo>
                      <a:pt x="109" y="100"/>
                    </a:lnTo>
                    <a:lnTo>
                      <a:pt x="117" y="83"/>
                    </a:lnTo>
                    <a:lnTo>
                      <a:pt x="495" y="281"/>
                    </a:lnTo>
                    <a:lnTo>
                      <a:pt x="486" y="297"/>
                    </a:lnTo>
                    <a:lnTo>
                      <a:pt x="629" y="330"/>
                    </a:lnTo>
                    <a:lnTo>
                      <a:pt x="521" y="230"/>
                    </a:lnTo>
                    <a:lnTo>
                      <a:pt x="512" y="247"/>
                    </a:lnTo>
                    <a:lnTo>
                      <a:pt x="135" y="49"/>
                    </a:lnTo>
                    <a:lnTo>
                      <a:pt x="144" y="3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" name="Group 41"/>
            <p:cNvGrpSpPr>
              <a:grpSpLocks/>
            </p:cNvGrpSpPr>
            <p:nvPr/>
          </p:nvGrpSpPr>
          <p:grpSpPr bwMode="auto">
            <a:xfrm>
              <a:off x="3907" y="3039"/>
              <a:ext cx="645" cy="76"/>
              <a:chOff x="3907" y="3039"/>
              <a:chExt cx="645" cy="76"/>
            </a:xfrm>
          </p:grpSpPr>
          <p:sp>
            <p:nvSpPr>
              <p:cNvPr id="142" name="Freeform 39"/>
              <p:cNvSpPr>
                <a:spLocks/>
              </p:cNvSpPr>
              <p:nvPr/>
            </p:nvSpPr>
            <p:spPr bwMode="auto">
              <a:xfrm>
                <a:off x="3907" y="3039"/>
                <a:ext cx="645" cy="76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129" y="76"/>
                  </a:cxn>
                  <a:cxn ang="0">
                    <a:pos x="129" y="57"/>
                  </a:cxn>
                  <a:cxn ang="0">
                    <a:pos x="516" y="57"/>
                  </a:cxn>
                  <a:cxn ang="0">
                    <a:pos x="516" y="76"/>
                  </a:cxn>
                  <a:cxn ang="0">
                    <a:pos x="645" y="38"/>
                  </a:cxn>
                  <a:cxn ang="0">
                    <a:pos x="516" y="0"/>
                  </a:cxn>
                  <a:cxn ang="0">
                    <a:pos x="516" y="19"/>
                  </a:cxn>
                  <a:cxn ang="0">
                    <a:pos x="129" y="19"/>
                  </a:cxn>
                  <a:cxn ang="0">
                    <a:pos x="129" y="0"/>
                  </a:cxn>
                  <a:cxn ang="0">
                    <a:pos x="0" y="38"/>
                  </a:cxn>
                </a:cxnLst>
                <a:rect l="0" t="0" r="r" b="b"/>
                <a:pathLst>
                  <a:path w="645" h="76">
                    <a:moveTo>
                      <a:pt x="0" y="38"/>
                    </a:moveTo>
                    <a:lnTo>
                      <a:pt x="129" y="76"/>
                    </a:lnTo>
                    <a:lnTo>
                      <a:pt x="129" y="57"/>
                    </a:lnTo>
                    <a:lnTo>
                      <a:pt x="516" y="57"/>
                    </a:lnTo>
                    <a:lnTo>
                      <a:pt x="516" y="76"/>
                    </a:lnTo>
                    <a:lnTo>
                      <a:pt x="645" y="38"/>
                    </a:lnTo>
                    <a:lnTo>
                      <a:pt x="516" y="0"/>
                    </a:lnTo>
                    <a:lnTo>
                      <a:pt x="516" y="19"/>
                    </a:lnTo>
                    <a:lnTo>
                      <a:pt x="129" y="19"/>
                    </a:lnTo>
                    <a:lnTo>
                      <a:pt x="129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0"/>
              <p:cNvSpPr>
                <a:spLocks/>
              </p:cNvSpPr>
              <p:nvPr/>
            </p:nvSpPr>
            <p:spPr bwMode="auto">
              <a:xfrm>
                <a:off x="3907" y="3039"/>
                <a:ext cx="645" cy="76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129" y="76"/>
                  </a:cxn>
                  <a:cxn ang="0">
                    <a:pos x="129" y="57"/>
                  </a:cxn>
                  <a:cxn ang="0">
                    <a:pos x="516" y="57"/>
                  </a:cxn>
                  <a:cxn ang="0">
                    <a:pos x="516" y="76"/>
                  </a:cxn>
                  <a:cxn ang="0">
                    <a:pos x="645" y="38"/>
                  </a:cxn>
                  <a:cxn ang="0">
                    <a:pos x="516" y="0"/>
                  </a:cxn>
                  <a:cxn ang="0">
                    <a:pos x="516" y="19"/>
                  </a:cxn>
                  <a:cxn ang="0">
                    <a:pos x="129" y="19"/>
                  </a:cxn>
                  <a:cxn ang="0">
                    <a:pos x="129" y="0"/>
                  </a:cxn>
                  <a:cxn ang="0">
                    <a:pos x="0" y="38"/>
                  </a:cxn>
                </a:cxnLst>
                <a:rect l="0" t="0" r="r" b="b"/>
                <a:pathLst>
                  <a:path w="645" h="76">
                    <a:moveTo>
                      <a:pt x="0" y="38"/>
                    </a:moveTo>
                    <a:lnTo>
                      <a:pt x="129" y="76"/>
                    </a:lnTo>
                    <a:lnTo>
                      <a:pt x="129" y="57"/>
                    </a:lnTo>
                    <a:lnTo>
                      <a:pt x="516" y="57"/>
                    </a:lnTo>
                    <a:lnTo>
                      <a:pt x="516" y="76"/>
                    </a:lnTo>
                    <a:lnTo>
                      <a:pt x="645" y="38"/>
                    </a:lnTo>
                    <a:lnTo>
                      <a:pt x="516" y="0"/>
                    </a:lnTo>
                    <a:lnTo>
                      <a:pt x="516" y="19"/>
                    </a:lnTo>
                    <a:lnTo>
                      <a:pt x="129" y="19"/>
                    </a:lnTo>
                    <a:lnTo>
                      <a:pt x="129" y="0"/>
                    </a:lnTo>
                    <a:lnTo>
                      <a:pt x="0" y="38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" name="Group 44"/>
            <p:cNvGrpSpPr>
              <a:grpSpLocks/>
            </p:cNvGrpSpPr>
            <p:nvPr/>
          </p:nvGrpSpPr>
          <p:grpSpPr bwMode="auto">
            <a:xfrm>
              <a:off x="3841" y="2169"/>
              <a:ext cx="692" cy="376"/>
              <a:chOff x="3841" y="2169"/>
              <a:chExt cx="692" cy="376"/>
            </a:xfrm>
          </p:grpSpPr>
          <p:sp>
            <p:nvSpPr>
              <p:cNvPr id="140" name="Freeform 42"/>
              <p:cNvSpPr>
                <a:spLocks/>
              </p:cNvSpPr>
              <p:nvPr/>
            </p:nvSpPr>
            <p:spPr bwMode="auto">
              <a:xfrm>
                <a:off x="3841" y="2169"/>
                <a:ext cx="692" cy="376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157" y="335"/>
                  </a:cxn>
                  <a:cxn ang="0">
                    <a:pos x="147" y="318"/>
                  </a:cxn>
                  <a:cxn ang="0">
                    <a:pos x="563" y="92"/>
                  </a:cxn>
                  <a:cxn ang="0">
                    <a:pos x="572" y="109"/>
                  </a:cxn>
                  <a:cxn ang="0">
                    <a:pos x="692" y="0"/>
                  </a:cxn>
                  <a:cxn ang="0">
                    <a:pos x="535" y="42"/>
                  </a:cxn>
                  <a:cxn ang="0">
                    <a:pos x="544" y="59"/>
                  </a:cxn>
                  <a:cxn ang="0">
                    <a:pos x="129" y="284"/>
                  </a:cxn>
                  <a:cxn ang="0">
                    <a:pos x="120" y="268"/>
                  </a:cxn>
                  <a:cxn ang="0">
                    <a:pos x="0" y="376"/>
                  </a:cxn>
                </a:cxnLst>
                <a:rect l="0" t="0" r="r" b="b"/>
                <a:pathLst>
                  <a:path w="692" h="376">
                    <a:moveTo>
                      <a:pt x="0" y="376"/>
                    </a:moveTo>
                    <a:lnTo>
                      <a:pt x="157" y="335"/>
                    </a:lnTo>
                    <a:lnTo>
                      <a:pt x="147" y="318"/>
                    </a:lnTo>
                    <a:lnTo>
                      <a:pt x="563" y="92"/>
                    </a:lnTo>
                    <a:lnTo>
                      <a:pt x="572" y="109"/>
                    </a:lnTo>
                    <a:lnTo>
                      <a:pt x="692" y="0"/>
                    </a:lnTo>
                    <a:lnTo>
                      <a:pt x="535" y="42"/>
                    </a:lnTo>
                    <a:lnTo>
                      <a:pt x="544" y="59"/>
                    </a:lnTo>
                    <a:lnTo>
                      <a:pt x="129" y="284"/>
                    </a:lnTo>
                    <a:lnTo>
                      <a:pt x="120" y="268"/>
                    </a:lnTo>
                    <a:lnTo>
                      <a:pt x="0" y="3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3"/>
              <p:cNvSpPr>
                <a:spLocks/>
              </p:cNvSpPr>
              <p:nvPr/>
            </p:nvSpPr>
            <p:spPr bwMode="auto">
              <a:xfrm>
                <a:off x="3841" y="2169"/>
                <a:ext cx="692" cy="376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157" y="335"/>
                  </a:cxn>
                  <a:cxn ang="0">
                    <a:pos x="147" y="318"/>
                  </a:cxn>
                  <a:cxn ang="0">
                    <a:pos x="563" y="92"/>
                  </a:cxn>
                  <a:cxn ang="0">
                    <a:pos x="572" y="109"/>
                  </a:cxn>
                  <a:cxn ang="0">
                    <a:pos x="692" y="0"/>
                  </a:cxn>
                  <a:cxn ang="0">
                    <a:pos x="535" y="42"/>
                  </a:cxn>
                  <a:cxn ang="0">
                    <a:pos x="544" y="59"/>
                  </a:cxn>
                  <a:cxn ang="0">
                    <a:pos x="129" y="284"/>
                  </a:cxn>
                  <a:cxn ang="0">
                    <a:pos x="120" y="268"/>
                  </a:cxn>
                  <a:cxn ang="0">
                    <a:pos x="0" y="376"/>
                  </a:cxn>
                </a:cxnLst>
                <a:rect l="0" t="0" r="r" b="b"/>
                <a:pathLst>
                  <a:path w="692" h="376">
                    <a:moveTo>
                      <a:pt x="0" y="376"/>
                    </a:moveTo>
                    <a:lnTo>
                      <a:pt x="157" y="335"/>
                    </a:lnTo>
                    <a:lnTo>
                      <a:pt x="147" y="318"/>
                    </a:lnTo>
                    <a:lnTo>
                      <a:pt x="563" y="92"/>
                    </a:lnTo>
                    <a:lnTo>
                      <a:pt x="572" y="109"/>
                    </a:lnTo>
                    <a:lnTo>
                      <a:pt x="692" y="0"/>
                    </a:lnTo>
                    <a:lnTo>
                      <a:pt x="535" y="42"/>
                    </a:lnTo>
                    <a:lnTo>
                      <a:pt x="544" y="59"/>
                    </a:lnTo>
                    <a:lnTo>
                      <a:pt x="129" y="284"/>
                    </a:lnTo>
                    <a:lnTo>
                      <a:pt x="120" y="268"/>
                    </a:lnTo>
                    <a:lnTo>
                      <a:pt x="0" y="376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49"/>
            <p:cNvGrpSpPr>
              <a:grpSpLocks/>
            </p:cNvGrpSpPr>
            <p:nvPr/>
          </p:nvGrpSpPr>
          <p:grpSpPr bwMode="auto">
            <a:xfrm>
              <a:off x="4552" y="2949"/>
              <a:ext cx="797" cy="265"/>
              <a:chOff x="4552" y="2949"/>
              <a:chExt cx="797" cy="265"/>
            </a:xfrm>
          </p:grpSpPr>
          <p:grpSp>
            <p:nvGrpSpPr>
              <p:cNvPr id="136" name="Group 47"/>
              <p:cNvGrpSpPr>
                <a:grpSpLocks/>
              </p:cNvGrpSpPr>
              <p:nvPr/>
            </p:nvGrpSpPr>
            <p:grpSpPr bwMode="auto">
              <a:xfrm>
                <a:off x="4552" y="2949"/>
                <a:ext cx="797" cy="265"/>
                <a:chOff x="4552" y="2949"/>
                <a:chExt cx="797" cy="265"/>
              </a:xfrm>
            </p:grpSpPr>
            <p:sp>
              <p:nvSpPr>
                <p:cNvPr id="138" name="Rectangle 45"/>
                <p:cNvSpPr>
                  <a:spLocks noChangeArrowheads="1"/>
                </p:cNvSpPr>
                <p:nvPr/>
              </p:nvSpPr>
              <p:spPr bwMode="auto">
                <a:xfrm>
                  <a:off x="4552" y="2949"/>
                  <a:ext cx="797" cy="26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Rectangle 46"/>
                <p:cNvSpPr>
                  <a:spLocks noChangeArrowheads="1"/>
                </p:cNvSpPr>
                <p:nvPr/>
              </p:nvSpPr>
              <p:spPr bwMode="auto">
                <a:xfrm>
                  <a:off x="4552" y="2949"/>
                  <a:ext cx="797" cy="265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7" name="Rectangle 48"/>
              <p:cNvSpPr>
                <a:spLocks noChangeArrowheads="1"/>
              </p:cNvSpPr>
              <p:nvPr/>
            </p:nvSpPr>
            <p:spPr bwMode="auto">
              <a:xfrm>
                <a:off x="4633" y="3018"/>
                <a:ext cx="65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Test Sub 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31" name="Group 54"/>
            <p:cNvGrpSpPr>
              <a:grpSpLocks/>
            </p:cNvGrpSpPr>
            <p:nvPr/>
          </p:nvGrpSpPr>
          <p:grpSpPr bwMode="auto">
            <a:xfrm>
              <a:off x="4543" y="2466"/>
              <a:ext cx="797" cy="265"/>
              <a:chOff x="4543" y="2466"/>
              <a:chExt cx="797" cy="265"/>
            </a:xfrm>
          </p:grpSpPr>
          <p:grpSp>
            <p:nvGrpSpPr>
              <p:cNvPr id="132" name="Group 52"/>
              <p:cNvGrpSpPr>
                <a:grpSpLocks/>
              </p:cNvGrpSpPr>
              <p:nvPr/>
            </p:nvGrpSpPr>
            <p:grpSpPr bwMode="auto">
              <a:xfrm>
                <a:off x="4543" y="2466"/>
                <a:ext cx="797" cy="265"/>
                <a:chOff x="4543" y="2466"/>
                <a:chExt cx="797" cy="265"/>
              </a:xfrm>
            </p:grpSpPr>
            <p:sp>
              <p:nvSpPr>
                <p:cNvPr id="134" name="Rectangle 50"/>
                <p:cNvSpPr>
                  <a:spLocks noChangeArrowheads="1"/>
                </p:cNvSpPr>
                <p:nvPr/>
              </p:nvSpPr>
              <p:spPr bwMode="auto">
                <a:xfrm>
                  <a:off x="4543" y="2466"/>
                  <a:ext cx="797" cy="26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Rectangle 51"/>
                <p:cNvSpPr>
                  <a:spLocks noChangeArrowheads="1"/>
                </p:cNvSpPr>
                <p:nvPr/>
              </p:nvSpPr>
              <p:spPr bwMode="auto">
                <a:xfrm>
                  <a:off x="4543" y="2466"/>
                  <a:ext cx="797" cy="265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3" name="Rectangle 53"/>
              <p:cNvSpPr>
                <a:spLocks noChangeArrowheads="1"/>
              </p:cNvSpPr>
              <p:nvPr/>
            </p:nvSpPr>
            <p:spPr bwMode="auto">
              <a:xfrm>
                <a:off x="4624" y="2535"/>
                <a:ext cx="653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Test Sub 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32" name="Group 59"/>
            <p:cNvGrpSpPr>
              <a:grpSpLocks/>
            </p:cNvGrpSpPr>
            <p:nvPr/>
          </p:nvGrpSpPr>
          <p:grpSpPr bwMode="auto">
            <a:xfrm>
              <a:off x="4552" y="2087"/>
              <a:ext cx="797" cy="265"/>
              <a:chOff x="4552" y="2087"/>
              <a:chExt cx="797" cy="265"/>
            </a:xfrm>
          </p:grpSpPr>
          <p:grpSp>
            <p:nvGrpSpPr>
              <p:cNvPr id="128" name="Group 57"/>
              <p:cNvGrpSpPr>
                <a:grpSpLocks/>
              </p:cNvGrpSpPr>
              <p:nvPr/>
            </p:nvGrpSpPr>
            <p:grpSpPr bwMode="auto">
              <a:xfrm>
                <a:off x="4552" y="2087"/>
                <a:ext cx="797" cy="265"/>
                <a:chOff x="4552" y="2087"/>
                <a:chExt cx="797" cy="265"/>
              </a:xfrm>
            </p:grpSpPr>
            <p:sp>
              <p:nvSpPr>
                <p:cNvPr id="130" name="Rectangle 55"/>
                <p:cNvSpPr>
                  <a:spLocks noChangeArrowheads="1"/>
                </p:cNvSpPr>
                <p:nvPr/>
              </p:nvSpPr>
              <p:spPr bwMode="auto">
                <a:xfrm>
                  <a:off x="4552" y="2087"/>
                  <a:ext cx="797" cy="26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Rectangle 56"/>
                <p:cNvSpPr>
                  <a:spLocks noChangeArrowheads="1"/>
                </p:cNvSpPr>
                <p:nvPr/>
              </p:nvSpPr>
              <p:spPr bwMode="auto">
                <a:xfrm>
                  <a:off x="4552" y="2087"/>
                  <a:ext cx="797" cy="265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9" name="Rectangle 58"/>
              <p:cNvSpPr>
                <a:spLocks noChangeArrowheads="1"/>
              </p:cNvSpPr>
              <p:nvPr/>
            </p:nvSpPr>
            <p:spPr bwMode="auto">
              <a:xfrm>
                <a:off x="4633" y="2156"/>
                <a:ext cx="64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Test Sub 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33" name="Group 64"/>
            <p:cNvGrpSpPr>
              <a:grpSpLocks/>
            </p:cNvGrpSpPr>
            <p:nvPr/>
          </p:nvGrpSpPr>
          <p:grpSpPr bwMode="auto">
            <a:xfrm>
              <a:off x="4552" y="1722"/>
              <a:ext cx="797" cy="266"/>
              <a:chOff x="4552" y="1722"/>
              <a:chExt cx="797" cy="266"/>
            </a:xfrm>
          </p:grpSpPr>
          <p:grpSp>
            <p:nvGrpSpPr>
              <p:cNvPr id="124" name="Group 62"/>
              <p:cNvGrpSpPr>
                <a:grpSpLocks/>
              </p:cNvGrpSpPr>
              <p:nvPr/>
            </p:nvGrpSpPr>
            <p:grpSpPr bwMode="auto">
              <a:xfrm>
                <a:off x="4552" y="1722"/>
                <a:ext cx="797" cy="266"/>
                <a:chOff x="4552" y="1722"/>
                <a:chExt cx="797" cy="266"/>
              </a:xfrm>
            </p:grpSpPr>
            <p:sp>
              <p:nvSpPr>
                <p:cNvPr id="126" name="Rectangle 60"/>
                <p:cNvSpPr>
                  <a:spLocks noChangeArrowheads="1"/>
                </p:cNvSpPr>
                <p:nvPr/>
              </p:nvSpPr>
              <p:spPr bwMode="auto">
                <a:xfrm>
                  <a:off x="4552" y="1722"/>
                  <a:ext cx="797" cy="26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Rectangle 61"/>
                <p:cNvSpPr>
                  <a:spLocks noChangeArrowheads="1"/>
                </p:cNvSpPr>
                <p:nvPr/>
              </p:nvSpPr>
              <p:spPr bwMode="auto">
                <a:xfrm>
                  <a:off x="4552" y="1722"/>
                  <a:ext cx="797" cy="266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5" name="Rectangle 63"/>
              <p:cNvSpPr>
                <a:spLocks noChangeArrowheads="1"/>
              </p:cNvSpPr>
              <p:nvPr/>
            </p:nvSpPr>
            <p:spPr bwMode="auto">
              <a:xfrm>
                <a:off x="4633" y="1791"/>
                <a:ext cx="64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Test Sub 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34" name="Rectangle 65"/>
            <p:cNvSpPr>
              <a:spLocks noChangeArrowheads="1"/>
            </p:cNvSpPr>
            <p:nvPr/>
          </p:nvSpPr>
          <p:spPr bwMode="auto">
            <a:xfrm>
              <a:off x="3345" y="3333"/>
              <a:ext cx="1843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itchFamily="18" charset="0"/>
                </a:rPr>
                <a:t>Unit testing frame work in software QC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35" name="Group 68"/>
            <p:cNvGrpSpPr>
              <a:grpSpLocks/>
            </p:cNvGrpSpPr>
            <p:nvPr/>
          </p:nvGrpSpPr>
          <p:grpSpPr bwMode="auto">
            <a:xfrm>
              <a:off x="2882" y="1599"/>
              <a:ext cx="1177" cy="1705"/>
              <a:chOff x="2882" y="1599"/>
              <a:chExt cx="1177" cy="1705"/>
            </a:xfrm>
          </p:grpSpPr>
          <p:sp>
            <p:nvSpPr>
              <p:cNvPr id="122" name="Rectangle 66"/>
              <p:cNvSpPr>
                <a:spLocks noChangeArrowheads="1"/>
              </p:cNvSpPr>
              <p:nvPr/>
            </p:nvSpPr>
            <p:spPr bwMode="auto">
              <a:xfrm>
                <a:off x="2882" y="1599"/>
                <a:ext cx="1177" cy="1705"/>
              </a:xfrm>
              <a:prstGeom prst="rect">
                <a:avLst/>
              </a:prstGeom>
              <a:solidFill>
                <a:srgbClr val="BBE0E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67"/>
              <p:cNvSpPr>
                <a:spLocks noChangeArrowheads="1"/>
              </p:cNvSpPr>
              <p:nvPr/>
            </p:nvSpPr>
            <p:spPr bwMode="auto">
              <a:xfrm>
                <a:off x="2882" y="1599"/>
                <a:ext cx="1177" cy="170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71"/>
            <p:cNvGrpSpPr>
              <a:grpSpLocks/>
            </p:cNvGrpSpPr>
            <p:nvPr/>
          </p:nvGrpSpPr>
          <p:grpSpPr bwMode="auto">
            <a:xfrm>
              <a:off x="4400" y="1599"/>
              <a:ext cx="1101" cy="1705"/>
              <a:chOff x="4400" y="1599"/>
              <a:chExt cx="1101" cy="1705"/>
            </a:xfrm>
          </p:grpSpPr>
          <p:sp>
            <p:nvSpPr>
              <p:cNvPr id="120" name="Rectangle 69"/>
              <p:cNvSpPr>
                <a:spLocks noChangeArrowheads="1"/>
              </p:cNvSpPr>
              <p:nvPr/>
            </p:nvSpPr>
            <p:spPr bwMode="auto">
              <a:xfrm>
                <a:off x="4400" y="1599"/>
                <a:ext cx="1101" cy="1705"/>
              </a:xfrm>
              <a:prstGeom prst="rect">
                <a:avLst/>
              </a:prstGeom>
              <a:solidFill>
                <a:srgbClr val="BBE0E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Rectangle 70"/>
              <p:cNvSpPr>
                <a:spLocks noChangeArrowheads="1"/>
              </p:cNvSpPr>
              <p:nvPr/>
            </p:nvSpPr>
            <p:spPr bwMode="auto">
              <a:xfrm>
                <a:off x="4400" y="1599"/>
                <a:ext cx="1101" cy="170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" name="Group 74"/>
            <p:cNvGrpSpPr>
              <a:grpSpLocks/>
            </p:cNvGrpSpPr>
            <p:nvPr/>
          </p:nvGrpSpPr>
          <p:grpSpPr bwMode="auto">
            <a:xfrm>
              <a:off x="2996" y="1713"/>
              <a:ext cx="911" cy="1136"/>
              <a:chOff x="2996" y="1713"/>
              <a:chExt cx="911" cy="1136"/>
            </a:xfrm>
          </p:grpSpPr>
          <p:sp>
            <p:nvSpPr>
              <p:cNvPr id="118" name="Rectangle 72"/>
              <p:cNvSpPr>
                <a:spLocks noChangeArrowheads="1"/>
              </p:cNvSpPr>
              <p:nvPr/>
            </p:nvSpPr>
            <p:spPr bwMode="auto">
              <a:xfrm>
                <a:off x="2996" y="1713"/>
                <a:ext cx="911" cy="1136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73"/>
              <p:cNvSpPr>
                <a:spLocks noChangeArrowheads="1"/>
              </p:cNvSpPr>
              <p:nvPr/>
            </p:nvSpPr>
            <p:spPr bwMode="auto">
              <a:xfrm>
                <a:off x="2996" y="1713"/>
                <a:ext cx="911" cy="113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Rectangle 75"/>
            <p:cNvSpPr>
              <a:spLocks noChangeArrowheads="1"/>
            </p:cNvSpPr>
            <p:nvPr/>
          </p:nvSpPr>
          <p:spPr bwMode="auto">
            <a:xfrm>
              <a:off x="3080" y="1857"/>
              <a:ext cx="75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Subroutine 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39" name="Group 80"/>
            <p:cNvGrpSpPr>
              <a:grpSpLocks/>
            </p:cNvGrpSpPr>
            <p:nvPr/>
          </p:nvGrpSpPr>
          <p:grpSpPr bwMode="auto">
            <a:xfrm>
              <a:off x="3043" y="2092"/>
              <a:ext cx="797" cy="227"/>
              <a:chOff x="3043" y="2092"/>
              <a:chExt cx="797" cy="227"/>
            </a:xfrm>
          </p:grpSpPr>
          <p:grpSp>
            <p:nvGrpSpPr>
              <p:cNvPr id="114" name="Group 78"/>
              <p:cNvGrpSpPr>
                <a:grpSpLocks/>
              </p:cNvGrpSpPr>
              <p:nvPr/>
            </p:nvGrpSpPr>
            <p:grpSpPr bwMode="auto">
              <a:xfrm>
                <a:off x="3043" y="2092"/>
                <a:ext cx="797" cy="227"/>
                <a:chOff x="3043" y="2092"/>
                <a:chExt cx="797" cy="227"/>
              </a:xfrm>
            </p:grpSpPr>
            <p:sp>
              <p:nvSpPr>
                <p:cNvPr id="116" name="Rectangle 76"/>
                <p:cNvSpPr>
                  <a:spLocks noChangeArrowheads="1"/>
                </p:cNvSpPr>
                <p:nvPr/>
              </p:nvSpPr>
              <p:spPr bwMode="auto">
                <a:xfrm>
                  <a:off x="3043" y="2092"/>
                  <a:ext cx="797" cy="22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Rectangle 77"/>
                <p:cNvSpPr>
                  <a:spLocks noChangeArrowheads="1"/>
                </p:cNvSpPr>
                <p:nvPr/>
              </p:nvSpPr>
              <p:spPr bwMode="auto">
                <a:xfrm>
                  <a:off x="3043" y="2092"/>
                  <a:ext cx="797" cy="227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5" name="Rectangle 79"/>
              <p:cNvSpPr>
                <a:spLocks noChangeArrowheads="1"/>
              </p:cNvSpPr>
              <p:nvPr/>
            </p:nvSpPr>
            <p:spPr bwMode="auto">
              <a:xfrm>
                <a:off x="3090" y="2141"/>
                <a:ext cx="74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Subroutine 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40" name="Group 85"/>
            <p:cNvGrpSpPr>
              <a:grpSpLocks/>
            </p:cNvGrpSpPr>
            <p:nvPr/>
          </p:nvGrpSpPr>
          <p:grpSpPr bwMode="auto">
            <a:xfrm>
              <a:off x="3048" y="2433"/>
              <a:ext cx="797" cy="227"/>
              <a:chOff x="3048" y="2433"/>
              <a:chExt cx="797" cy="227"/>
            </a:xfrm>
          </p:grpSpPr>
          <p:grpSp>
            <p:nvGrpSpPr>
              <p:cNvPr id="110" name="Group 83"/>
              <p:cNvGrpSpPr>
                <a:grpSpLocks/>
              </p:cNvGrpSpPr>
              <p:nvPr/>
            </p:nvGrpSpPr>
            <p:grpSpPr bwMode="auto">
              <a:xfrm>
                <a:off x="3048" y="2433"/>
                <a:ext cx="797" cy="227"/>
                <a:chOff x="3048" y="2433"/>
                <a:chExt cx="797" cy="227"/>
              </a:xfrm>
            </p:grpSpPr>
            <p:sp>
              <p:nvSpPr>
                <p:cNvPr id="112" name="Rectangle 81"/>
                <p:cNvSpPr>
                  <a:spLocks noChangeArrowheads="1"/>
                </p:cNvSpPr>
                <p:nvPr/>
              </p:nvSpPr>
              <p:spPr bwMode="auto">
                <a:xfrm>
                  <a:off x="3048" y="2433"/>
                  <a:ext cx="797" cy="22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Rectangle 82"/>
                <p:cNvSpPr>
                  <a:spLocks noChangeArrowheads="1"/>
                </p:cNvSpPr>
                <p:nvPr/>
              </p:nvSpPr>
              <p:spPr bwMode="auto">
                <a:xfrm>
                  <a:off x="3048" y="2433"/>
                  <a:ext cx="797" cy="227"/>
                </a:xfrm>
                <a:prstGeom prst="rect">
                  <a:avLst/>
                </a:prstGeom>
                <a:noFill/>
                <a:ln w="7938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11" name="Rectangle 84"/>
              <p:cNvSpPr>
                <a:spLocks noChangeArrowheads="1"/>
              </p:cNvSpPr>
              <p:nvPr/>
            </p:nvSpPr>
            <p:spPr bwMode="auto">
              <a:xfrm>
                <a:off x="3094" y="2482"/>
                <a:ext cx="748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Subroutine 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41" name="Group 88"/>
            <p:cNvGrpSpPr>
              <a:grpSpLocks/>
            </p:cNvGrpSpPr>
            <p:nvPr/>
          </p:nvGrpSpPr>
          <p:grpSpPr bwMode="auto">
            <a:xfrm>
              <a:off x="2996" y="1713"/>
              <a:ext cx="911" cy="1136"/>
              <a:chOff x="2996" y="1713"/>
              <a:chExt cx="911" cy="1136"/>
            </a:xfrm>
          </p:grpSpPr>
          <p:sp>
            <p:nvSpPr>
              <p:cNvPr id="108" name="Rectangle 86"/>
              <p:cNvSpPr>
                <a:spLocks noChangeArrowheads="1"/>
              </p:cNvSpPr>
              <p:nvPr/>
            </p:nvSpPr>
            <p:spPr bwMode="auto">
              <a:xfrm>
                <a:off x="2996" y="1713"/>
                <a:ext cx="911" cy="966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87"/>
              <p:cNvSpPr>
                <a:spLocks noChangeArrowheads="1"/>
              </p:cNvSpPr>
              <p:nvPr/>
            </p:nvSpPr>
            <p:spPr bwMode="auto">
              <a:xfrm>
                <a:off x="2996" y="1713"/>
                <a:ext cx="911" cy="113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2" name="Rectangle 89"/>
            <p:cNvSpPr>
              <a:spLocks noChangeArrowheads="1"/>
            </p:cNvSpPr>
            <p:nvPr/>
          </p:nvSpPr>
          <p:spPr bwMode="auto">
            <a:xfrm>
              <a:off x="3302" y="1840"/>
              <a:ext cx="336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Arial" pitchFamily="34" charset="0"/>
                </a:rPr>
                <a:t>Sub_ 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3" name="Group 92"/>
            <p:cNvGrpSpPr>
              <a:grpSpLocks/>
            </p:cNvGrpSpPr>
            <p:nvPr/>
          </p:nvGrpSpPr>
          <p:grpSpPr bwMode="auto">
            <a:xfrm>
              <a:off x="3043" y="2092"/>
              <a:ext cx="797" cy="227"/>
              <a:chOff x="3043" y="2092"/>
              <a:chExt cx="797" cy="227"/>
            </a:xfrm>
          </p:grpSpPr>
          <p:sp>
            <p:nvSpPr>
              <p:cNvPr id="106" name="Rectangle 90"/>
              <p:cNvSpPr>
                <a:spLocks noChangeArrowheads="1"/>
              </p:cNvSpPr>
              <p:nvPr/>
            </p:nvSpPr>
            <p:spPr bwMode="auto">
              <a:xfrm>
                <a:off x="3043" y="2092"/>
                <a:ext cx="797" cy="227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Rectangle 91"/>
              <p:cNvSpPr>
                <a:spLocks noChangeArrowheads="1"/>
              </p:cNvSpPr>
              <p:nvPr/>
            </p:nvSpPr>
            <p:spPr bwMode="auto">
              <a:xfrm>
                <a:off x="3043" y="2092"/>
                <a:ext cx="797" cy="227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4" name="Rectangle 93"/>
            <p:cNvSpPr>
              <a:spLocks noChangeArrowheads="1"/>
            </p:cNvSpPr>
            <p:nvPr/>
          </p:nvSpPr>
          <p:spPr bwMode="auto">
            <a:xfrm>
              <a:off x="3090" y="2141"/>
              <a:ext cx="74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Subroutine 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5" name="Group 96"/>
            <p:cNvGrpSpPr>
              <a:grpSpLocks/>
            </p:cNvGrpSpPr>
            <p:nvPr/>
          </p:nvGrpSpPr>
          <p:grpSpPr bwMode="auto">
            <a:xfrm>
              <a:off x="3043" y="2092"/>
              <a:ext cx="797" cy="227"/>
              <a:chOff x="3043" y="2092"/>
              <a:chExt cx="797" cy="227"/>
            </a:xfrm>
          </p:grpSpPr>
          <p:sp>
            <p:nvSpPr>
              <p:cNvPr id="104" name="Rectangle 94"/>
              <p:cNvSpPr>
                <a:spLocks noChangeArrowheads="1"/>
              </p:cNvSpPr>
              <p:nvPr/>
            </p:nvSpPr>
            <p:spPr bwMode="auto">
              <a:xfrm>
                <a:off x="3043" y="2092"/>
                <a:ext cx="797" cy="227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 err="1" smtClean="0"/>
                  <a:t>Sub_B</a:t>
                </a:r>
                <a:endParaRPr lang="en-US" dirty="0"/>
              </a:p>
            </p:txBody>
          </p:sp>
          <p:sp>
            <p:nvSpPr>
              <p:cNvPr id="105" name="Rectangle 95"/>
              <p:cNvSpPr>
                <a:spLocks noChangeArrowheads="1"/>
              </p:cNvSpPr>
              <p:nvPr/>
            </p:nvSpPr>
            <p:spPr bwMode="auto">
              <a:xfrm>
                <a:off x="3043" y="2092"/>
                <a:ext cx="797" cy="227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100"/>
            <p:cNvGrpSpPr>
              <a:grpSpLocks/>
            </p:cNvGrpSpPr>
            <p:nvPr/>
          </p:nvGrpSpPr>
          <p:grpSpPr bwMode="auto">
            <a:xfrm>
              <a:off x="3048" y="2433"/>
              <a:ext cx="797" cy="227"/>
              <a:chOff x="3048" y="2433"/>
              <a:chExt cx="797" cy="227"/>
            </a:xfrm>
          </p:grpSpPr>
          <p:sp>
            <p:nvSpPr>
              <p:cNvPr id="102" name="Rectangle 98"/>
              <p:cNvSpPr>
                <a:spLocks noChangeArrowheads="1"/>
              </p:cNvSpPr>
              <p:nvPr/>
            </p:nvSpPr>
            <p:spPr bwMode="auto">
              <a:xfrm>
                <a:off x="3048" y="2433"/>
                <a:ext cx="797" cy="227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Rectangle 99"/>
              <p:cNvSpPr>
                <a:spLocks noChangeArrowheads="1"/>
              </p:cNvSpPr>
              <p:nvPr/>
            </p:nvSpPr>
            <p:spPr bwMode="auto">
              <a:xfrm>
                <a:off x="3048" y="2433"/>
                <a:ext cx="797" cy="227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7" name="Rectangle 101"/>
            <p:cNvSpPr>
              <a:spLocks noChangeArrowheads="1"/>
            </p:cNvSpPr>
            <p:nvPr/>
          </p:nvSpPr>
          <p:spPr bwMode="auto">
            <a:xfrm>
              <a:off x="3094" y="2482"/>
              <a:ext cx="74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Subroutine 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48" name="Group 104"/>
            <p:cNvGrpSpPr>
              <a:grpSpLocks/>
            </p:cNvGrpSpPr>
            <p:nvPr/>
          </p:nvGrpSpPr>
          <p:grpSpPr bwMode="auto">
            <a:xfrm>
              <a:off x="3048" y="2433"/>
              <a:ext cx="797" cy="227"/>
              <a:chOff x="3048" y="2433"/>
              <a:chExt cx="797" cy="227"/>
            </a:xfrm>
          </p:grpSpPr>
          <p:sp>
            <p:nvSpPr>
              <p:cNvPr id="100" name="Rectangle 102"/>
              <p:cNvSpPr>
                <a:spLocks noChangeArrowheads="1"/>
              </p:cNvSpPr>
              <p:nvPr/>
            </p:nvSpPr>
            <p:spPr bwMode="auto">
              <a:xfrm>
                <a:off x="3048" y="2433"/>
                <a:ext cx="797" cy="227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 err="1" smtClean="0"/>
                  <a:t>Sub_C</a:t>
                </a:r>
                <a:endParaRPr lang="en-US" dirty="0"/>
              </a:p>
            </p:txBody>
          </p:sp>
          <p:sp>
            <p:nvSpPr>
              <p:cNvPr id="101" name="Rectangle 103"/>
              <p:cNvSpPr>
                <a:spLocks noChangeArrowheads="1"/>
              </p:cNvSpPr>
              <p:nvPr/>
            </p:nvSpPr>
            <p:spPr bwMode="auto">
              <a:xfrm>
                <a:off x="3048" y="2433"/>
                <a:ext cx="797" cy="227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" name="Group 108"/>
            <p:cNvGrpSpPr>
              <a:grpSpLocks/>
            </p:cNvGrpSpPr>
            <p:nvPr/>
          </p:nvGrpSpPr>
          <p:grpSpPr bwMode="auto">
            <a:xfrm>
              <a:off x="3005" y="2963"/>
              <a:ext cx="892" cy="265"/>
              <a:chOff x="3005" y="2963"/>
              <a:chExt cx="892" cy="265"/>
            </a:xfrm>
          </p:grpSpPr>
          <p:sp>
            <p:nvSpPr>
              <p:cNvPr id="98" name="Rectangle 106"/>
              <p:cNvSpPr>
                <a:spLocks noChangeArrowheads="1"/>
              </p:cNvSpPr>
              <p:nvPr/>
            </p:nvSpPr>
            <p:spPr bwMode="auto">
              <a:xfrm>
                <a:off x="3005" y="2963"/>
                <a:ext cx="892" cy="265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 err="1" smtClean="0"/>
                  <a:t>Sub_D</a:t>
                </a:r>
                <a:endParaRPr lang="en-US" dirty="0"/>
              </a:p>
            </p:txBody>
          </p:sp>
          <p:sp>
            <p:nvSpPr>
              <p:cNvPr id="99" name="Rectangle 107"/>
              <p:cNvSpPr>
                <a:spLocks noChangeArrowheads="1"/>
              </p:cNvSpPr>
              <p:nvPr/>
            </p:nvSpPr>
            <p:spPr bwMode="auto">
              <a:xfrm>
                <a:off x="3005" y="2963"/>
                <a:ext cx="892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Rectangle 109"/>
            <p:cNvSpPr>
              <a:spLocks noChangeArrowheads="1"/>
            </p:cNvSpPr>
            <p:nvPr/>
          </p:nvSpPr>
          <p:spPr bwMode="auto">
            <a:xfrm>
              <a:off x="3090" y="3032"/>
              <a:ext cx="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/>
          </p:nvSpPr>
          <p:spPr bwMode="auto">
            <a:xfrm>
              <a:off x="3005" y="2963"/>
              <a:ext cx="892" cy="26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113"/>
            <p:cNvSpPr>
              <a:spLocks noChangeArrowheads="1"/>
            </p:cNvSpPr>
            <p:nvPr/>
          </p:nvSpPr>
          <p:spPr bwMode="auto">
            <a:xfrm>
              <a:off x="3090" y="3032"/>
              <a:ext cx="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3" name="Group 118"/>
            <p:cNvGrpSpPr>
              <a:grpSpLocks/>
            </p:cNvGrpSpPr>
            <p:nvPr/>
          </p:nvGrpSpPr>
          <p:grpSpPr bwMode="auto">
            <a:xfrm>
              <a:off x="3846" y="1811"/>
              <a:ext cx="691" cy="376"/>
              <a:chOff x="3846" y="1811"/>
              <a:chExt cx="691" cy="376"/>
            </a:xfrm>
          </p:grpSpPr>
          <p:sp>
            <p:nvSpPr>
              <p:cNvPr id="96" name="Freeform 116"/>
              <p:cNvSpPr>
                <a:spLocks/>
              </p:cNvSpPr>
              <p:nvPr/>
            </p:nvSpPr>
            <p:spPr bwMode="auto">
              <a:xfrm>
                <a:off x="3846" y="1811"/>
                <a:ext cx="691" cy="376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156" y="334"/>
                  </a:cxn>
                  <a:cxn ang="0">
                    <a:pos x="147" y="318"/>
                  </a:cxn>
                  <a:cxn ang="0">
                    <a:pos x="562" y="92"/>
                  </a:cxn>
                  <a:cxn ang="0">
                    <a:pos x="571" y="109"/>
                  </a:cxn>
                  <a:cxn ang="0">
                    <a:pos x="691" y="0"/>
                  </a:cxn>
                  <a:cxn ang="0">
                    <a:pos x="535" y="42"/>
                  </a:cxn>
                  <a:cxn ang="0">
                    <a:pos x="544" y="58"/>
                  </a:cxn>
                  <a:cxn ang="0">
                    <a:pos x="129" y="284"/>
                  </a:cxn>
                  <a:cxn ang="0">
                    <a:pos x="120" y="267"/>
                  </a:cxn>
                  <a:cxn ang="0">
                    <a:pos x="0" y="376"/>
                  </a:cxn>
                </a:cxnLst>
                <a:rect l="0" t="0" r="r" b="b"/>
                <a:pathLst>
                  <a:path w="691" h="376">
                    <a:moveTo>
                      <a:pt x="0" y="376"/>
                    </a:moveTo>
                    <a:lnTo>
                      <a:pt x="156" y="334"/>
                    </a:lnTo>
                    <a:lnTo>
                      <a:pt x="147" y="318"/>
                    </a:lnTo>
                    <a:lnTo>
                      <a:pt x="562" y="92"/>
                    </a:lnTo>
                    <a:lnTo>
                      <a:pt x="571" y="109"/>
                    </a:lnTo>
                    <a:lnTo>
                      <a:pt x="691" y="0"/>
                    </a:lnTo>
                    <a:lnTo>
                      <a:pt x="535" y="42"/>
                    </a:lnTo>
                    <a:lnTo>
                      <a:pt x="544" y="58"/>
                    </a:lnTo>
                    <a:lnTo>
                      <a:pt x="129" y="284"/>
                    </a:lnTo>
                    <a:lnTo>
                      <a:pt x="120" y="267"/>
                    </a:lnTo>
                    <a:lnTo>
                      <a:pt x="0" y="3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17"/>
              <p:cNvSpPr>
                <a:spLocks/>
              </p:cNvSpPr>
              <p:nvPr/>
            </p:nvSpPr>
            <p:spPr bwMode="auto">
              <a:xfrm>
                <a:off x="3846" y="1811"/>
                <a:ext cx="691" cy="376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156" y="334"/>
                  </a:cxn>
                  <a:cxn ang="0">
                    <a:pos x="147" y="318"/>
                  </a:cxn>
                  <a:cxn ang="0">
                    <a:pos x="562" y="92"/>
                  </a:cxn>
                  <a:cxn ang="0">
                    <a:pos x="571" y="109"/>
                  </a:cxn>
                  <a:cxn ang="0">
                    <a:pos x="691" y="0"/>
                  </a:cxn>
                  <a:cxn ang="0">
                    <a:pos x="535" y="42"/>
                  </a:cxn>
                  <a:cxn ang="0">
                    <a:pos x="544" y="58"/>
                  </a:cxn>
                  <a:cxn ang="0">
                    <a:pos x="129" y="284"/>
                  </a:cxn>
                  <a:cxn ang="0">
                    <a:pos x="120" y="267"/>
                  </a:cxn>
                  <a:cxn ang="0">
                    <a:pos x="0" y="376"/>
                  </a:cxn>
                </a:cxnLst>
                <a:rect l="0" t="0" r="r" b="b"/>
                <a:pathLst>
                  <a:path w="691" h="376">
                    <a:moveTo>
                      <a:pt x="0" y="376"/>
                    </a:moveTo>
                    <a:lnTo>
                      <a:pt x="156" y="334"/>
                    </a:lnTo>
                    <a:lnTo>
                      <a:pt x="147" y="318"/>
                    </a:lnTo>
                    <a:lnTo>
                      <a:pt x="562" y="92"/>
                    </a:lnTo>
                    <a:lnTo>
                      <a:pt x="571" y="109"/>
                    </a:lnTo>
                    <a:lnTo>
                      <a:pt x="691" y="0"/>
                    </a:lnTo>
                    <a:lnTo>
                      <a:pt x="535" y="42"/>
                    </a:lnTo>
                    <a:lnTo>
                      <a:pt x="544" y="58"/>
                    </a:lnTo>
                    <a:lnTo>
                      <a:pt x="129" y="284"/>
                    </a:lnTo>
                    <a:lnTo>
                      <a:pt x="120" y="267"/>
                    </a:lnTo>
                    <a:lnTo>
                      <a:pt x="0" y="376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" name="Group 121"/>
            <p:cNvGrpSpPr>
              <a:grpSpLocks/>
            </p:cNvGrpSpPr>
            <p:nvPr/>
          </p:nvGrpSpPr>
          <p:grpSpPr bwMode="auto">
            <a:xfrm>
              <a:off x="3906" y="2267"/>
              <a:ext cx="629" cy="330"/>
              <a:chOff x="3906" y="2267"/>
              <a:chExt cx="629" cy="330"/>
            </a:xfrm>
          </p:grpSpPr>
          <p:sp>
            <p:nvSpPr>
              <p:cNvPr id="94" name="Freeform 119"/>
              <p:cNvSpPr>
                <a:spLocks/>
              </p:cNvSpPr>
              <p:nvPr/>
            </p:nvSpPr>
            <p:spPr bwMode="auto">
              <a:xfrm>
                <a:off x="3906" y="2267"/>
                <a:ext cx="629" cy="3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9" y="100"/>
                  </a:cxn>
                  <a:cxn ang="0">
                    <a:pos x="117" y="83"/>
                  </a:cxn>
                  <a:cxn ang="0">
                    <a:pos x="495" y="281"/>
                  </a:cxn>
                  <a:cxn ang="0">
                    <a:pos x="486" y="297"/>
                  </a:cxn>
                  <a:cxn ang="0">
                    <a:pos x="629" y="330"/>
                  </a:cxn>
                  <a:cxn ang="0">
                    <a:pos x="521" y="230"/>
                  </a:cxn>
                  <a:cxn ang="0">
                    <a:pos x="512" y="247"/>
                  </a:cxn>
                  <a:cxn ang="0">
                    <a:pos x="135" y="49"/>
                  </a:cxn>
                  <a:cxn ang="0">
                    <a:pos x="144" y="33"/>
                  </a:cxn>
                  <a:cxn ang="0">
                    <a:pos x="0" y="0"/>
                  </a:cxn>
                </a:cxnLst>
                <a:rect l="0" t="0" r="r" b="b"/>
                <a:pathLst>
                  <a:path w="629" h="330">
                    <a:moveTo>
                      <a:pt x="0" y="0"/>
                    </a:moveTo>
                    <a:lnTo>
                      <a:pt x="109" y="100"/>
                    </a:lnTo>
                    <a:lnTo>
                      <a:pt x="117" y="83"/>
                    </a:lnTo>
                    <a:lnTo>
                      <a:pt x="495" y="281"/>
                    </a:lnTo>
                    <a:lnTo>
                      <a:pt x="486" y="297"/>
                    </a:lnTo>
                    <a:lnTo>
                      <a:pt x="629" y="330"/>
                    </a:lnTo>
                    <a:lnTo>
                      <a:pt x="521" y="230"/>
                    </a:lnTo>
                    <a:lnTo>
                      <a:pt x="512" y="247"/>
                    </a:lnTo>
                    <a:lnTo>
                      <a:pt x="135" y="49"/>
                    </a:lnTo>
                    <a:lnTo>
                      <a:pt x="144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20"/>
              <p:cNvSpPr>
                <a:spLocks/>
              </p:cNvSpPr>
              <p:nvPr/>
            </p:nvSpPr>
            <p:spPr bwMode="auto">
              <a:xfrm>
                <a:off x="3906" y="2267"/>
                <a:ext cx="629" cy="3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9" y="100"/>
                  </a:cxn>
                  <a:cxn ang="0">
                    <a:pos x="117" y="83"/>
                  </a:cxn>
                  <a:cxn ang="0">
                    <a:pos x="495" y="281"/>
                  </a:cxn>
                  <a:cxn ang="0">
                    <a:pos x="486" y="297"/>
                  </a:cxn>
                  <a:cxn ang="0">
                    <a:pos x="629" y="330"/>
                  </a:cxn>
                  <a:cxn ang="0">
                    <a:pos x="521" y="230"/>
                  </a:cxn>
                  <a:cxn ang="0">
                    <a:pos x="512" y="247"/>
                  </a:cxn>
                  <a:cxn ang="0">
                    <a:pos x="135" y="49"/>
                  </a:cxn>
                  <a:cxn ang="0">
                    <a:pos x="144" y="33"/>
                  </a:cxn>
                  <a:cxn ang="0">
                    <a:pos x="0" y="0"/>
                  </a:cxn>
                </a:cxnLst>
                <a:rect l="0" t="0" r="r" b="b"/>
                <a:pathLst>
                  <a:path w="629" h="330">
                    <a:moveTo>
                      <a:pt x="0" y="0"/>
                    </a:moveTo>
                    <a:lnTo>
                      <a:pt x="109" y="100"/>
                    </a:lnTo>
                    <a:lnTo>
                      <a:pt x="117" y="83"/>
                    </a:lnTo>
                    <a:lnTo>
                      <a:pt x="495" y="281"/>
                    </a:lnTo>
                    <a:lnTo>
                      <a:pt x="486" y="297"/>
                    </a:lnTo>
                    <a:lnTo>
                      <a:pt x="629" y="330"/>
                    </a:lnTo>
                    <a:lnTo>
                      <a:pt x="521" y="230"/>
                    </a:lnTo>
                    <a:lnTo>
                      <a:pt x="512" y="247"/>
                    </a:lnTo>
                    <a:lnTo>
                      <a:pt x="135" y="49"/>
                    </a:lnTo>
                    <a:lnTo>
                      <a:pt x="144" y="3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124"/>
            <p:cNvGrpSpPr>
              <a:grpSpLocks/>
            </p:cNvGrpSpPr>
            <p:nvPr/>
          </p:nvGrpSpPr>
          <p:grpSpPr bwMode="auto">
            <a:xfrm>
              <a:off x="3907" y="3039"/>
              <a:ext cx="645" cy="76"/>
              <a:chOff x="3907" y="3039"/>
              <a:chExt cx="645" cy="76"/>
            </a:xfrm>
          </p:grpSpPr>
          <p:sp>
            <p:nvSpPr>
              <p:cNvPr id="92" name="Freeform 122"/>
              <p:cNvSpPr>
                <a:spLocks/>
              </p:cNvSpPr>
              <p:nvPr/>
            </p:nvSpPr>
            <p:spPr bwMode="auto">
              <a:xfrm>
                <a:off x="3907" y="3039"/>
                <a:ext cx="645" cy="76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129" y="76"/>
                  </a:cxn>
                  <a:cxn ang="0">
                    <a:pos x="129" y="57"/>
                  </a:cxn>
                  <a:cxn ang="0">
                    <a:pos x="516" y="57"/>
                  </a:cxn>
                  <a:cxn ang="0">
                    <a:pos x="516" y="76"/>
                  </a:cxn>
                  <a:cxn ang="0">
                    <a:pos x="645" y="38"/>
                  </a:cxn>
                  <a:cxn ang="0">
                    <a:pos x="516" y="0"/>
                  </a:cxn>
                  <a:cxn ang="0">
                    <a:pos x="516" y="19"/>
                  </a:cxn>
                  <a:cxn ang="0">
                    <a:pos x="129" y="19"/>
                  </a:cxn>
                  <a:cxn ang="0">
                    <a:pos x="129" y="0"/>
                  </a:cxn>
                  <a:cxn ang="0">
                    <a:pos x="0" y="38"/>
                  </a:cxn>
                </a:cxnLst>
                <a:rect l="0" t="0" r="r" b="b"/>
                <a:pathLst>
                  <a:path w="645" h="76">
                    <a:moveTo>
                      <a:pt x="0" y="38"/>
                    </a:moveTo>
                    <a:lnTo>
                      <a:pt x="129" y="76"/>
                    </a:lnTo>
                    <a:lnTo>
                      <a:pt x="129" y="57"/>
                    </a:lnTo>
                    <a:lnTo>
                      <a:pt x="516" y="57"/>
                    </a:lnTo>
                    <a:lnTo>
                      <a:pt x="516" y="76"/>
                    </a:lnTo>
                    <a:lnTo>
                      <a:pt x="645" y="38"/>
                    </a:lnTo>
                    <a:lnTo>
                      <a:pt x="516" y="0"/>
                    </a:lnTo>
                    <a:lnTo>
                      <a:pt x="516" y="19"/>
                    </a:lnTo>
                    <a:lnTo>
                      <a:pt x="129" y="19"/>
                    </a:lnTo>
                    <a:lnTo>
                      <a:pt x="129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23"/>
              <p:cNvSpPr>
                <a:spLocks/>
              </p:cNvSpPr>
              <p:nvPr/>
            </p:nvSpPr>
            <p:spPr bwMode="auto">
              <a:xfrm>
                <a:off x="3907" y="3039"/>
                <a:ext cx="645" cy="76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129" y="76"/>
                  </a:cxn>
                  <a:cxn ang="0">
                    <a:pos x="129" y="57"/>
                  </a:cxn>
                  <a:cxn ang="0">
                    <a:pos x="516" y="57"/>
                  </a:cxn>
                  <a:cxn ang="0">
                    <a:pos x="516" y="76"/>
                  </a:cxn>
                  <a:cxn ang="0">
                    <a:pos x="645" y="38"/>
                  </a:cxn>
                  <a:cxn ang="0">
                    <a:pos x="516" y="0"/>
                  </a:cxn>
                  <a:cxn ang="0">
                    <a:pos x="516" y="19"/>
                  </a:cxn>
                  <a:cxn ang="0">
                    <a:pos x="129" y="19"/>
                  </a:cxn>
                  <a:cxn ang="0">
                    <a:pos x="129" y="0"/>
                  </a:cxn>
                  <a:cxn ang="0">
                    <a:pos x="0" y="38"/>
                  </a:cxn>
                </a:cxnLst>
                <a:rect l="0" t="0" r="r" b="b"/>
                <a:pathLst>
                  <a:path w="645" h="76">
                    <a:moveTo>
                      <a:pt x="0" y="38"/>
                    </a:moveTo>
                    <a:lnTo>
                      <a:pt x="129" y="76"/>
                    </a:lnTo>
                    <a:lnTo>
                      <a:pt x="129" y="57"/>
                    </a:lnTo>
                    <a:lnTo>
                      <a:pt x="516" y="57"/>
                    </a:lnTo>
                    <a:lnTo>
                      <a:pt x="516" y="76"/>
                    </a:lnTo>
                    <a:lnTo>
                      <a:pt x="645" y="38"/>
                    </a:lnTo>
                    <a:lnTo>
                      <a:pt x="516" y="0"/>
                    </a:lnTo>
                    <a:lnTo>
                      <a:pt x="516" y="19"/>
                    </a:lnTo>
                    <a:lnTo>
                      <a:pt x="129" y="19"/>
                    </a:lnTo>
                    <a:lnTo>
                      <a:pt x="129" y="0"/>
                    </a:lnTo>
                    <a:lnTo>
                      <a:pt x="0" y="38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127"/>
            <p:cNvGrpSpPr>
              <a:grpSpLocks/>
            </p:cNvGrpSpPr>
            <p:nvPr/>
          </p:nvGrpSpPr>
          <p:grpSpPr bwMode="auto">
            <a:xfrm>
              <a:off x="3841" y="2169"/>
              <a:ext cx="692" cy="376"/>
              <a:chOff x="3841" y="2169"/>
              <a:chExt cx="692" cy="376"/>
            </a:xfrm>
          </p:grpSpPr>
          <p:sp>
            <p:nvSpPr>
              <p:cNvPr id="90" name="Freeform 125"/>
              <p:cNvSpPr>
                <a:spLocks/>
              </p:cNvSpPr>
              <p:nvPr/>
            </p:nvSpPr>
            <p:spPr bwMode="auto">
              <a:xfrm>
                <a:off x="3841" y="2169"/>
                <a:ext cx="692" cy="376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157" y="335"/>
                  </a:cxn>
                  <a:cxn ang="0">
                    <a:pos x="147" y="318"/>
                  </a:cxn>
                  <a:cxn ang="0">
                    <a:pos x="563" y="92"/>
                  </a:cxn>
                  <a:cxn ang="0">
                    <a:pos x="572" y="109"/>
                  </a:cxn>
                  <a:cxn ang="0">
                    <a:pos x="692" y="0"/>
                  </a:cxn>
                  <a:cxn ang="0">
                    <a:pos x="535" y="42"/>
                  </a:cxn>
                  <a:cxn ang="0">
                    <a:pos x="544" y="59"/>
                  </a:cxn>
                  <a:cxn ang="0">
                    <a:pos x="129" y="284"/>
                  </a:cxn>
                  <a:cxn ang="0">
                    <a:pos x="120" y="268"/>
                  </a:cxn>
                  <a:cxn ang="0">
                    <a:pos x="0" y="376"/>
                  </a:cxn>
                </a:cxnLst>
                <a:rect l="0" t="0" r="r" b="b"/>
                <a:pathLst>
                  <a:path w="692" h="376">
                    <a:moveTo>
                      <a:pt x="0" y="376"/>
                    </a:moveTo>
                    <a:lnTo>
                      <a:pt x="157" y="335"/>
                    </a:lnTo>
                    <a:lnTo>
                      <a:pt x="147" y="318"/>
                    </a:lnTo>
                    <a:lnTo>
                      <a:pt x="563" y="92"/>
                    </a:lnTo>
                    <a:lnTo>
                      <a:pt x="572" y="109"/>
                    </a:lnTo>
                    <a:lnTo>
                      <a:pt x="692" y="0"/>
                    </a:lnTo>
                    <a:lnTo>
                      <a:pt x="535" y="42"/>
                    </a:lnTo>
                    <a:lnTo>
                      <a:pt x="544" y="59"/>
                    </a:lnTo>
                    <a:lnTo>
                      <a:pt x="129" y="284"/>
                    </a:lnTo>
                    <a:lnTo>
                      <a:pt x="120" y="268"/>
                    </a:lnTo>
                    <a:lnTo>
                      <a:pt x="0" y="3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26"/>
              <p:cNvSpPr>
                <a:spLocks/>
              </p:cNvSpPr>
              <p:nvPr/>
            </p:nvSpPr>
            <p:spPr bwMode="auto">
              <a:xfrm>
                <a:off x="3841" y="2169"/>
                <a:ext cx="692" cy="376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157" y="335"/>
                  </a:cxn>
                  <a:cxn ang="0">
                    <a:pos x="147" y="318"/>
                  </a:cxn>
                  <a:cxn ang="0">
                    <a:pos x="563" y="92"/>
                  </a:cxn>
                  <a:cxn ang="0">
                    <a:pos x="572" y="109"/>
                  </a:cxn>
                  <a:cxn ang="0">
                    <a:pos x="692" y="0"/>
                  </a:cxn>
                  <a:cxn ang="0">
                    <a:pos x="535" y="42"/>
                  </a:cxn>
                  <a:cxn ang="0">
                    <a:pos x="544" y="59"/>
                  </a:cxn>
                  <a:cxn ang="0">
                    <a:pos x="129" y="284"/>
                  </a:cxn>
                  <a:cxn ang="0">
                    <a:pos x="120" y="268"/>
                  </a:cxn>
                  <a:cxn ang="0">
                    <a:pos x="0" y="376"/>
                  </a:cxn>
                </a:cxnLst>
                <a:rect l="0" t="0" r="r" b="b"/>
                <a:pathLst>
                  <a:path w="692" h="376">
                    <a:moveTo>
                      <a:pt x="0" y="376"/>
                    </a:moveTo>
                    <a:lnTo>
                      <a:pt x="157" y="335"/>
                    </a:lnTo>
                    <a:lnTo>
                      <a:pt x="147" y="318"/>
                    </a:lnTo>
                    <a:lnTo>
                      <a:pt x="563" y="92"/>
                    </a:lnTo>
                    <a:lnTo>
                      <a:pt x="572" y="109"/>
                    </a:lnTo>
                    <a:lnTo>
                      <a:pt x="692" y="0"/>
                    </a:lnTo>
                    <a:lnTo>
                      <a:pt x="535" y="42"/>
                    </a:lnTo>
                    <a:lnTo>
                      <a:pt x="544" y="59"/>
                    </a:lnTo>
                    <a:lnTo>
                      <a:pt x="129" y="284"/>
                    </a:lnTo>
                    <a:lnTo>
                      <a:pt x="120" y="268"/>
                    </a:lnTo>
                    <a:lnTo>
                      <a:pt x="0" y="376"/>
                    </a:lnTo>
                    <a:close/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130"/>
            <p:cNvGrpSpPr>
              <a:grpSpLocks/>
            </p:cNvGrpSpPr>
            <p:nvPr/>
          </p:nvGrpSpPr>
          <p:grpSpPr bwMode="auto">
            <a:xfrm>
              <a:off x="4552" y="2949"/>
              <a:ext cx="797" cy="265"/>
              <a:chOff x="4552" y="2949"/>
              <a:chExt cx="797" cy="265"/>
            </a:xfrm>
          </p:grpSpPr>
          <p:sp>
            <p:nvSpPr>
              <p:cNvPr id="88" name="Rectangle 128"/>
              <p:cNvSpPr>
                <a:spLocks noChangeArrowheads="1"/>
              </p:cNvSpPr>
              <p:nvPr/>
            </p:nvSpPr>
            <p:spPr bwMode="auto">
              <a:xfrm>
                <a:off x="4552" y="2949"/>
                <a:ext cx="797" cy="265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129"/>
              <p:cNvSpPr>
                <a:spLocks noChangeArrowheads="1"/>
              </p:cNvSpPr>
              <p:nvPr/>
            </p:nvSpPr>
            <p:spPr bwMode="auto">
              <a:xfrm>
                <a:off x="4552" y="2949"/>
                <a:ext cx="797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" name="Rectangle 131"/>
            <p:cNvSpPr>
              <a:spLocks noChangeArrowheads="1"/>
            </p:cNvSpPr>
            <p:nvPr/>
          </p:nvSpPr>
          <p:spPr bwMode="auto">
            <a:xfrm>
              <a:off x="4633" y="3018"/>
              <a:ext cx="6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 Sub 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9" name="Group 134"/>
            <p:cNvGrpSpPr>
              <a:grpSpLocks/>
            </p:cNvGrpSpPr>
            <p:nvPr/>
          </p:nvGrpSpPr>
          <p:grpSpPr bwMode="auto">
            <a:xfrm>
              <a:off x="4552" y="2949"/>
              <a:ext cx="797" cy="265"/>
              <a:chOff x="4552" y="2949"/>
              <a:chExt cx="797" cy="265"/>
            </a:xfrm>
          </p:grpSpPr>
          <p:sp>
            <p:nvSpPr>
              <p:cNvPr id="86" name="Rectangle 132"/>
              <p:cNvSpPr>
                <a:spLocks noChangeArrowheads="1"/>
              </p:cNvSpPr>
              <p:nvPr/>
            </p:nvSpPr>
            <p:spPr bwMode="auto">
              <a:xfrm>
                <a:off x="4552" y="2949"/>
                <a:ext cx="797" cy="265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133"/>
              <p:cNvSpPr>
                <a:spLocks noChangeArrowheads="1"/>
              </p:cNvSpPr>
              <p:nvPr/>
            </p:nvSpPr>
            <p:spPr bwMode="auto">
              <a:xfrm>
                <a:off x="4552" y="2949"/>
                <a:ext cx="797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Rectangle 135"/>
            <p:cNvSpPr>
              <a:spLocks noChangeArrowheads="1"/>
            </p:cNvSpPr>
            <p:nvPr/>
          </p:nvSpPr>
          <p:spPr bwMode="auto">
            <a:xfrm>
              <a:off x="4809" y="3032"/>
              <a:ext cx="324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Test_D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1" name="Group 138"/>
            <p:cNvGrpSpPr>
              <a:grpSpLocks/>
            </p:cNvGrpSpPr>
            <p:nvPr/>
          </p:nvGrpSpPr>
          <p:grpSpPr bwMode="auto">
            <a:xfrm>
              <a:off x="4543" y="2466"/>
              <a:ext cx="797" cy="265"/>
              <a:chOff x="4543" y="2466"/>
              <a:chExt cx="797" cy="265"/>
            </a:xfrm>
          </p:grpSpPr>
          <p:sp>
            <p:nvSpPr>
              <p:cNvPr id="84" name="Rectangle 136"/>
              <p:cNvSpPr>
                <a:spLocks noChangeArrowheads="1"/>
              </p:cNvSpPr>
              <p:nvPr/>
            </p:nvSpPr>
            <p:spPr bwMode="auto">
              <a:xfrm>
                <a:off x="4543" y="2466"/>
                <a:ext cx="797" cy="265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137"/>
              <p:cNvSpPr>
                <a:spLocks noChangeArrowheads="1"/>
              </p:cNvSpPr>
              <p:nvPr/>
            </p:nvSpPr>
            <p:spPr bwMode="auto">
              <a:xfrm>
                <a:off x="4543" y="2466"/>
                <a:ext cx="797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2" name="Rectangle 139"/>
            <p:cNvSpPr>
              <a:spLocks noChangeArrowheads="1"/>
            </p:cNvSpPr>
            <p:nvPr/>
          </p:nvSpPr>
          <p:spPr bwMode="auto">
            <a:xfrm>
              <a:off x="4624" y="2535"/>
              <a:ext cx="6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 Sub 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3" name="Group 142"/>
            <p:cNvGrpSpPr>
              <a:grpSpLocks/>
            </p:cNvGrpSpPr>
            <p:nvPr/>
          </p:nvGrpSpPr>
          <p:grpSpPr bwMode="auto">
            <a:xfrm>
              <a:off x="4543" y="2466"/>
              <a:ext cx="797" cy="265"/>
              <a:chOff x="4543" y="2466"/>
              <a:chExt cx="797" cy="265"/>
            </a:xfrm>
          </p:grpSpPr>
          <p:sp>
            <p:nvSpPr>
              <p:cNvPr id="82" name="Rectangle 140"/>
              <p:cNvSpPr>
                <a:spLocks noChangeArrowheads="1"/>
              </p:cNvSpPr>
              <p:nvPr/>
            </p:nvSpPr>
            <p:spPr bwMode="auto">
              <a:xfrm>
                <a:off x="4543" y="2466"/>
                <a:ext cx="797" cy="265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141"/>
              <p:cNvSpPr>
                <a:spLocks noChangeArrowheads="1"/>
              </p:cNvSpPr>
              <p:nvPr/>
            </p:nvSpPr>
            <p:spPr bwMode="auto">
              <a:xfrm>
                <a:off x="4543" y="2466"/>
                <a:ext cx="797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4" name="Rectangle 143"/>
            <p:cNvSpPr>
              <a:spLocks noChangeArrowheads="1"/>
            </p:cNvSpPr>
            <p:nvPr/>
          </p:nvSpPr>
          <p:spPr bwMode="auto">
            <a:xfrm>
              <a:off x="4767" y="2541"/>
              <a:ext cx="318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Test_A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5" name="Group 146"/>
            <p:cNvGrpSpPr>
              <a:grpSpLocks/>
            </p:cNvGrpSpPr>
            <p:nvPr/>
          </p:nvGrpSpPr>
          <p:grpSpPr bwMode="auto">
            <a:xfrm>
              <a:off x="4552" y="2087"/>
              <a:ext cx="797" cy="265"/>
              <a:chOff x="4552" y="2087"/>
              <a:chExt cx="797" cy="265"/>
            </a:xfrm>
          </p:grpSpPr>
          <p:sp>
            <p:nvSpPr>
              <p:cNvPr id="80" name="Rectangle 144"/>
              <p:cNvSpPr>
                <a:spLocks noChangeArrowheads="1"/>
              </p:cNvSpPr>
              <p:nvPr/>
            </p:nvSpPr>
            <p:spPr bwMode="auto">
              <a:xfrm>
                <a:off x="4552" y="2087"/>
                <a:ext cx="797" cy="265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145"/>
              <p:cNvSpPr>
                <a:spLocks noChangeArrowheads="1"/>
              </p:cNvSpPr>
              <p:nvPr/>
            </p:nvSpPr>
            <p:spPr bwMode="auto">
              <a:xfrm>
                <a:off x="4552" y="2087"/>
                <a:ext cx="797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6" name="Rectangle 147"/>
            <p:cNvSpPr>
              <a:spLocks noChangeArrowheads="1"/>
            </p:cNvSpPr>
            <p:nvPr/>
          </p:nvSpPr>
          <p:spPr bwMode="auto">
            <a:xfrm>
              <a:off x="4633" y="2156"/>
              <a:ext cx="64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 Sub 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7" name="Group 150"/>
            <p:cNvGrpSpPr>
              <a:grpSpLocks/>
            </p:cNvGrpSpPr>
            <p:nvPr/>
          </p:nvGrpSpPr>
          <p:grpSpPr bwMode="auto">
            <a:xfrm>
              <a:off x="4552" y="2087"/>
              <a:ext cx="797" cy="265"/>
              <a:chOff x="4552" y="2087"/>
              <a:chExt cx="797" cy="265"/>
            </a:xfrm>
          </p:grpSpPr>
          <p:sp>
            <p:nvSpPr>
              <p:cNvPr id="78" name="Rectangle 148"/>
              <p:cNvSpPr>
                <a:spLocks noChangeArrowheads="1"/>
              </p:cNvSpPr>
              <p:nvPr/>
            </p:nvSpPr>
            <p:spPr bwMode="auto">
              <a:xfrm>
                <a:off x="4552" y="2087"/>
                <a:ext cx="797" cy="265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149"/>
              <p:cNvSpPr>
                <a:spLocks noChangeArrowheads="1"/>
              </p:cNvSpPr>
              <p:nvPr/>
            </p:nvSpPr>
            <p:spPr bwMode="auto">
              <a:xfrm>
                <a:off x="4552" y="2087"/>
                <a:ext cx="797" cy="265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Rectangle 151"/>
            <p:cNvSpPr>
              <a:spLocks noChangeArrowheads="1"/>
            </p:cNvSpPr>
            <p:nvPr/>
          </p:nvSpPr>
          <p:spPr bwMode="auto">
            <a:xfrm>
              <a:off x="4809" y="2156"/>
              <a:ext cx="324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Test_C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69" name="Group 154"/>
            <p:cNvGrpSpPr>
              <a:grpSpLocks/>
            </p:cNvGrpSpPr>
            <p:nvPr/>
          </p:nvGrpSpPr>
          <p:grpSpPr bwMode="auto">
            <a:xfrm>
              <a:off x="4552" y="1722"/>
              <a:ext cx="797" cy="266"/>
              <a:chOff x="4552" y="1722"/>
              <a:chExt cx="797" cy="266"/>
            </a:xfrm>
          </p:grpSpPr>
          <p:sp>
            <p:nvSpPr>
              <p:cNvPr id="76" name="Rectangle 152"/>
              <p:cNvSpPr>
                <a:spLocks noChangeArrowheads="1"/>
              </p:cNvSpPr>
              <p:nvPr/>
            </p:nvSpPr>
            <p:spPr bwMode="auto">
              <a:xfrm>
                <a:off x="4552" y="1722"/>
                <a:ext cx="797" cy="266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153"/>
              <p:cNvSpPr>
                <a:spLocks noChangeArrowheads="1"/>
              </p:cNvSpPr>
              <p:nvPr/>
            </p:nvSpPr>
            <p:spPr bwMode="auto">
              <a:xfrm>
                <a:off x="4552" y="1722"/>
                <a:ext cx="797" cy="26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0" name="Rectangle 155"/>
            <p:cNvSpPr>
              <a:spLocks noChangeArrowheads="1"/>
            </p:cNvSpPr>
            <p:nvPr/>
          </p:nvSpPr>
          <p:spPr bwMode="auto">
            <a:xfrm>
              <a:off x="4633" y="1791"/>
              <a:ext cx="64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 Sub 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71" name="Group 158"/>
            <p:cNvGrpSpPr>
              <a:grpSpLocks/>
            </p:cNvGrpSpPr>
            <p:nvPr/>
          </p:nvGrpSpPr>
          <p:grpSpPr bwMode="auto">
            <a:xfrm>
              <a:off x="4552" y="1722"/>
              <a:ext cx="797" cy="266"/>
              <a:chOff x="4552" y="1722"/>
              <a:chExt cx="797" cy="266"/>
            </a:xfrm>
          </p:grpSpPr>
          <p:sp>
            <p:nvSpPr>
              <p:cNvPr id="74" name="Rectangle 156"/>
              <p:cNvSpPr>
                <a:spLocks noChangeArrowheads="1"/>
              </p:cNvSpPr>
              <p:nvPr/>
            </p:nvSpPr>
            <p:spPr bwMode="auto">
              <a:xfrm>
                <a:off x="4552" y="1722"/>
                <a:ext cx="797" cy="266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157"/>
              <p:cNvSpPr>
                <a:spLocks noChangeArrowheads="1"/>
              </p:cNvSpPr>
              <p:nvPr/>
            </p:nvSpPr>
            <p:spPr bwMode="auto">
              <a:xfrm>
                <a:off x="4552" y="1722"/>
                <a:ext cx="797" cy="266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" name="Rectangle 159"/>
            <p:cNvSpPr>
              <a:spLocks noChangeArrowheads="1"/>
            </p:cNvSpPr>
            <p:nvPr/>
          </p:nvSpPr>
          <p:spPr bwMode="auto">
            <a:xfrm>
              <a:off x="4767" y="1805"/>
              <a:ext cx="318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Test_B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3" name="Rectangle 160"/>
            <p:cNvSpPr>
              <a:spLocks noChangeArrowheads="1"/>
            </p:cNvSpPr>
            <p:nvPr/>
          </p:nvSpPr>
          <p:spPr bwMode="auto">
            <a:xfrm>
              <a:off x="3345" y="3333"/>
              <a:ext cx="1843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itchFamily="18" charset="0"/>
                </a:rPr>
                <a:t>Unit testing frame work in software QC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7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568952" cy="1371600"/>
          </a:xfrm>
        </p:spPr>
        <p:txBody>
          <a:bodyPr/>
          <a:lstStyle/>
          <a:p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Software</a:t>
            </a:r>
            <a:r>
              <a:rPr lang="en-US" sz="2100" dirty="0" smtClean="0">
                <a:solidFill>
                  <a:srgbClr val="C00000"/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Verification:Transport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</a:t>
            </a: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/>
            </a:r>
            <a:b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</a:b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>STM Code Testing</a:t>
            </a:r>
            <a:endParaRPr lang="en-US" sz="32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2F5126-CC62-438B-9206-D77A4DA7E90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520" y="4077072"/>
            <a:ext cx="77578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Testing versus analytical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Richardson Extrapolation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Method of Manufactured Solution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Prescribed Forcing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Perturbation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smtClean="0"/>
              <a:t>symmetry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Error analysis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Dense mesh solution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t="6329" r="436" b="2532"/>
          <a:stretch>
            <a:fillRect/>
          </a:stretch>
        </p:blipFill>
        <p:spPr bwMode="auto">
          <a:xfrm>
            <a:off x="4644392" y="2320013"/>
            <a:ext cx="4315762" cy="3341235"/>
          </a:xfrm>
          <a:prstGeom prst="rect">
            <a:avLst/>
          </a:prstGeom>
          <a:noFill/>
          <a:ln w="25400" cap="rnd">
            <a:solidFill>
              <a:srgbClr val="FF0000"/>
            </a:solidFill>
            <a:round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923830" y="1321484"/>
            <a:ext cx="8026340" cy="4339764"/>
            <a:chOff x="923830" y="1585560"/>
            <a:chExt cx="8026340" cy="4339764"/>
          </a:xfrm>
        </p:grpSpPr>
        <p:grpSp>
          <p:nvGrpSpPr>
            <p:cNvPr id="10" name="Group 19"/>
            <p:cNvGrpSpPr/>
            <p:nvPr/>
          </p:nvGrpSpPr>
          <p:grpSpPr>
            <a:xfrm>
              <a:off x="923830" y="1585560"/>
              <a:ext cx="8026339" cy="4339764"/>
              <a:chOff x="923830" y="1585560"/>
              <a:chExt cx="8856708" cy="454641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23830" y="1585560"/>
                <a:ext cx="3673123" cy="2765160"/>
                <a:chOff x="923830" y="1585560"/>
                <a:chExt cx="3673123" cy="2765160"/>
              </a:xfrm>
            </p:grpSpPr>
            <p:pic>
              <p:nvPicPr>
                <p:cNvPr id="15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 l="2174" t="5956" r="1087" b="3509"/>
                <a:stretch>
                  <a:fillRect/>
                </a:stretch>
              </p:blipFill>
              <p:spPr bwMode="auto">
                <a:xfrm>
                  <a:off x="923830" y="1585560"/>
                  <a:ext cx="3673123" cy="27651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6" name="Rounded Rectangle 15"/>
                <p:cNvSpPr/>
                <p:nvPr/>
              </p:nvSpPr>
              <p:spPr>
                <a:xfrm>
                  <a:off x="3842305" y="1815990"/>
                  <a:ext cx="479910" cy="345645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Connector 12"/>
              <p:cNvCxnSpPr/>
              <p:nvPr/>
            </p:nvCxnSpPr>
            <p:spPr>
              <a:xfrm>
                <a:off x="4313750" y="1826963"/>
                <a:ext cx="5466788" cy="804676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16200000" flipH="1">
                <a:off x="2451083" y="3591262"/>
                <a:ext cx="3970345" cy="111109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3611875" y="1815990"/>
              <a:ext cx="998530" cy="7681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568952" cy="1371600"/>
          </a:xfrm>
        </p:spPr>
        <p:txBody>
          <a:bodyPr/>
          <a:lstStyle/>
          <a:p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STM:Software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testing: </a:t>
            </a:r>
            <a:r>
              <a:rPr lang="en-US" sz="2100" dirty="0" err="1" smtClean="0">
                <a:solidFill>
                  <a:srgbClr val="C00000"/>
                </a:solidFill>
                <a:latin typeface="Georgia" pitchFamily="18" charset="0"/>
              </a:rPr>
              <a:t>Verification: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Transport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test: </a:t>
            </a:r>
            <a:r>
              <a:rPr lang="en-US" sz="21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Challenges:Results</a:t>
            </a:r>
            <a:r>
              <a:rPr lang="en-US" sz="21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 :</a:t>
            </a: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/>
            </a:r>
            <a:b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</a:br>
            <a:r>
              <a:rPr lang="en-US" sz="3200" dirty="0" smtClean="0">
                <a:solidFill>
                  <a:srgbClr val="C00000"/>
                </a:solidFill>
                <a:latin typeface="Georgia" pitchFamily="18" charset="0"/>
              </a:rPr>
              <a:t>Convergence</a:t>
            </a:r>
            <a:endParaRPr lang="en-US" sz="32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Custom 1">
      <a:dk1>
        <a:srgbClr val="000000"/>
      </a:dk1>
      <a:lt1>
        <a:srgbClr val="CCEC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CCEC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23852</TotalTime>
  <Words>1069</Words>
  <Application>Microsoft Office PowerPoint</Application>
  <PresentationFormat>On-screen Show (4:3)</PresentationFormat>
  <Paragraphs>236</Paragraphs>
  <Slides>23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Pixel</vt:lpstr>
      <vt:lpstr>Microsoft Equation 3.0</vt:lpstr>
      <vt:lpstr>Equation</vt:lpstr>
      <vt:lpstr>Using Software Quality and Algorithm Testing to Verify a 1-Dimensional  Transport Model </vt:lpstr>
      <vt:lpstr>Verification: how to find a bug in a forest?</vt:lpstr>
      <vt:lpstr>Slide 3</vt:lpstr>
      <vt:lpstr>How to develop a fully testable and tested transport code?</vt:lpstr>
      <vt:lpstr>STM:Software testing: Verification:Transport test: Challenges:Results : Governing Equation and Solution Algorithm</vt:lpstr>
      <vt:lpstr>STM:Software testing: Verification:Transport test: Challenges:Results : STM Project Goals</vt:lpstr>
      <vt:lpstr>STM:Software testing: Verification:Transport test: Challenges:Results : General Concepts</vt:lpstr>
      <vt:lpstr>STM:Software testing: Verification:Transport test: Challenges:Results : STM Code Testing</vt:lpstr>
      <vt:lpstr>STM:Software testing: Verification:Transport test: Challenges:Results : Convergence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Thank You </vt:lpstr>
    </vt:vector>
  </TitlesOfParts>
  <Company>DCS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Dissipation in Soil Structure Interaction System</dc:title>
  <dc:creator>Babak</dc:creator>
  <cp:lastModifiedBy>Kaveh Zamani</cp:lastModifiedBy>
  <cp:revision>324</cp:revision>
  <dcterms:created xsi:type="dcterms:W3CDTF">2010-03-10T23:10:19Z</dcterms:created>
  <dcterms:modified xsi:type="dcterms:W3CDTF">2011-05-20T22:58:48Z</dcterms:modified>
</cp:coreProperties>
</file>