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51206400" cy="38404800"/>
  <p:notesSz cx="7010400" cy="9296400"/>
  <p:defaultTextStyle>
    <a:defPPr>
      <a:defRPr lang="en-US"/>
    </a:defPPr>
    <a:lvl1pPr marL="0" algn="l" defTabSz="512064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1pPr>
    <a:lvl2pPr marL="2560320" algn="l" defTabSz="512064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2pPr>
    <a:lvl3pPr marL="5120640" algn="l" defTabSz="512064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3pPr>
    <a:lvl4pPr marL="7680960" algn="l" defTabSz="512064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4pPr>
    <a:lvl5pPr marL="10241280" algn="l" defTabSz="512064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5pPr>
    <a:lvl6pPr marL="12801600" algn="l" defTabSz="512064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6pPr>
    <a:lvl7pPr marL="15361920" algn="l" defTabSz="512064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7pPr>
    <a:lvl8pPr marL="17922240" algn="l" defTabSz="512064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8pPr>
    <a:lvl9pPr marL="20482560" algn="l" defTabSz="512064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E76"/>
    <a:srgbClr val="C38445"/>
    <a:srgbClr val="996633"/>
    <a:srgbClr val="996600"/>
    <a:srgbClr val="FFFF99"/>
    <a:srgbClr val="CC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98" autoAdjust="0"/>
  </p:normalViewPr>
  <p:slideViewPr>
    <p:cSldViewPr>
      <p:cViewPr>
        <p:scale>
          <a:sx n="50" d="100"/>
          <a:sy n="50" d="100"/>
        </p:scale>
        <p:origin x="-52" y="2536"/>
      </p:cViewPr>
      <p:guideLst>
        <p:guide orient="horz" pos="12096"/>
        <p:guide pos="161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75FE685-F9AF-41A0-BBE1-82FC65FE163B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73487F9-0751-45C8-9606-F07256429E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487F9-0751-45C8-9606-F07256429ED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11930383"/>
            <a:ext cx="43525440" cy="8232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21762720"/>
            <a:ext cx="35844480" cy="9814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68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D07D-8797-41DC-95E7-F14C62873FE2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CB3D2-A5F2-413E-89F5-2EA09DA44B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D07D-8797-41DC-95E7-F14C62873FE2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CB3D2-A5F2-413E-89F5-2EA09DA44B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3" y="24678643"/>
            <a:ext cx="43525440" cy="7627620"/>
          </a:xfrm>
        </p:spPr>
        <p:txBody>
          <a:bodyPr anchor="t"/>
          <a:lstStyle>
            <a:lvl1pPr algn="l">
              <a:defRPr sz="22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3" y="16277596"/>
            <a:ext cx="43525440" cy="8401047"/>
          </a:xfrm>
        </p:spPr>
        <p:txBody>
          <a:bodyPr anchor="b"/>
          <a:lstStyle>
            <a:lvl1pPr marL="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1pPr>
            <a:lvl2pPr marL="2560320" indent="0">
              <a:buNone/>
              <a:defRPr sz="1010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D07D-8797-41DC-95E7-F14C62873FE2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CB3D2-A5F2-413E-89F5-2EA09DA44B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39573" y="50184056"/>
            <a:ext cx="128611627" cy="141928847"/>
          </a:xfrm>
        </p:spPr>
        <p:txBody>
          <a:bodyPr/>
          <a:lstStyle>
            <a:lvl1pPr>
              <a:defRPr sz="15700"/>
            </a:lvl1pPr>
            <a:lvl2pPr>
              <a:defRPr sz="13400"/>
            </a:lvl2pPr>
            <a:lvl3pPr>
              <a:defRPr sz="11200"/>
            </a:lvl3pPr>
            <a:lvl4pPr>
              <a:defRPr sz="10100"/>
            </a:lvl4pPr>
            <a:lvl5pPr>
              <a:defRPr sz="10100"/>
            </a:lvl5pPr>
            <a:lvl6pPr>
              <a:defRPr sz="10100"/>
            </a:lvl6pPr>
            <a:lvl7pPr>
              <a:defRPr sz="10100"/>
            </a:lvl7pPr>
            <a:lvl8pPr>
              <a:defRPr sz="10100"/>
            </a:lvl8pPr>
            <a:lvl9pPr>
              <a:defRPr sz="10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804643" y="50184056"/>
            <a:ext cx="128611633" cy="141928847"/>
          </a:xfrm>
        </p:spPr>
        <p:txBody>
          <a:bodyPr/>
          <a:lstStyle>
            <a:lvl1pPr>
              <a:defRPr sz="15700"/>
            </a:lvl1pPr>
            <a:lvl2pPr>
              <a:defRPr sz="13400"/>
            </a:lvl2pPr>
            <a:lvl3pPr>
              <a:defRPr sz="11200"/>
            </a:lvl3pPr>
            <a:lvl4pPr>
              <a:defRPr sz="10100"/>
            </a:lvl4pPr>
            <a:lvl5pPr>
              <a:defRPr sz="10100"/>
            </a:lvl5pPr>
            <a:lvl6pPr>
              <a:defRPr sz="10100"/>
            </a:lvl6pPr>
            <a:lvl7pPr>
              <a:defRPr sz="10100"/>
            </a:lvl7pPr>
            <a:lvl8pPr>
              <a:defRPr sz="10100"/>
            </a:lvl8pPr>
            <a:lvl9pPr>
              <a:defRPr sz="10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D07D-8797-41DC-95E7-F14C62873FE2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CB3D2-A5F2-413E-89F5-2EA09DA44B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1537973"/>
            <a:ext cx="46085760" cy="640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8596633"/>
            <a:ext cx="22625053" cy="3582667"/>
          </a:xfrm>
        </p:spPr>
        <p:txBody>
          <a:bodyPr anchor="b"/>
          <a:lstStyle>
            <a:lvl1pPr marL="0" indent="0">
              <a:buNone/>
              <a:defRPr sz="1340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100" b="1"/>
            </a:lvl3pPr>
            <a:lvl4pPr marL="7680960" indent="0">
              <a:buNone/>
              <a:defRPr sz="9000" b="1"/>
            </a:lvl4pPr>
            <a:lvl5pPr marL="10241280" indent="0">
              <a:buNone/>
              <a:defRPr sz="9000" b="1"/>
            </a:lvl5pPr>
            <a:lvl6pPr marL="12801600" indent="0">
              <a:buNone/>
              <a:defRPr sz="9000" b="1"/>
            </a:lvl6pPr>
            <a:lvl7pPr marL="15361920" indent="0">
              <a:buNone/>
              <a:defRPr sz="9000" b="1"/>
            </a:lvl7pPr>
            <a:lvl8pPr marL="17922240" indent="0">
              <a:buNone/>
              <a:defRPr sz="9000" b="1"/>
            </a:lvl8pPr>
            <a:lvl9pPr marL="20482560" indent="0">
              <a:buNone/>
              <a:defRPr sz="9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0" y="12179300"/>
            <a:ext cx="22625053" cy="22127213"/>
          </a:xfrm>
        </p:spPr>
        <p:txBody>
          <a:bodyPr/>
          <a:lstStyle>
            <a:lvl1pPr>
              <a:defRPr sz="13400"/>
            </a:lvl1pPr>
            <a:lvl2pPr>
              <a:defRPr sz="11200"/>
            </a:lvl2pPr>
            <a:lvl3pPr>
              <a:defRPr sz="101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3" y="8596633"/>
            <a:ext cx="22633940" cy="3582667"/>
          </a:xfrm>
        </p:spPr>
        <p:txBody>
          <a:bodyPr anchor="b"/>
          <a:lstStyle>
            <a:lvl1pPr marL="0" indent="0">
              <a:buNone/>
              <a:defRPr sz="1340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100" b="1"/>
            </a:lvl3pPr>
            <a:lvl4pPr marL="7680960" indent="0">
              <a:buNone/>
              <a:defRPr sz="9000" b="1"/>
            </a:lvl4pPr>
            <a:lvl5pPr marL="10241280" indent="0">
              <a:buNone/>
              <a:defRPr sz="9000" b="1"/>
            </a:lvl5pPr>
            <a:lvl6pPr marL="12801600" indent="0">
              <a:buNone/>
              <a:defRPr sz="9000" b="1"/>
            </a:lvl6pPr>
            <a:lvl7pPr marL="15361920" indent="0">
              <a:buNone/>
              <a:defRPr sz="9000" b="1"/>
            </a:lvl7pPr>
            <a:lvl8pPr marL="17922240" indent="0">
              <a:buNone/>
              <a:defRPr sz="9000" b="1"/>
            </a:lvl8pPr>
            <a:lvl9pPr marL="20482560" indent="0">
              <a:buNone/>
              <a:defRPr sz="9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3" y="12179300"/>
            <a:ext cx="22633940" cy="22127213"/>
          </a:xfrm>
        </p:spPr>
        <p:txBody>
          <a:bodyPr/>
          <a:lstStyle>
            <a:lvl1pPr>
              <a:defRPr sz="13400"/>
            </a:lvl1pPr>
            <a:lvl2pPr>
              <a:defRPr sz="11200"/>
            </a:lvl2pPr>
            <a:lvl3pPr>
              <a:defRPr sz="101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D07D-8797-41DC-95E7-F14C62873FE2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CB3D2-A5F2-413E-89F5-2EA09DA44B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D07D-8797-41DC-95E7-F14C62873FE2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CB3D2-A5F2-413E-89F5-2EA09DA44B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D07D-8797-41DC-95E7-F14C62873FE2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CB3D2-A5F2-413E-89F5-2EA09DA44B1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"/>
            <a:ext cx="51206400" cy="38404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3" y="1529080"/>
            <a:ext cx="16846553" cy="6507480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0" y="1529083"/>
            <a:ext cx="28625800" cy="32777433"/>
          </a:xfrm>
        </p:spPr>
        <p:txBody>
          <a:bodyPr/>
          <a:lstStyle>
            <a:lvl1pPr>
              <a:defRPr sz="17900"/>
            </a:lvl1pPr>
            <a:lvl2pPr>
              <a:defRPr sz="15700"/>
            </a:lvl2pPr>
            <a:lvl3pPr>
              <a:defRPr sz="1340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3" y="8036563"/>
            <a:ext cx="16846553" cy="26269953"/>
          </a:xfrm>
        </p:spPr>
        <p:txBody>
          <a:bodyPr/>
          <a:lstStyle>
            <a:lvl1pPr marL="0" indent="0">
              <a:buNone/>
              <a:defRPr sz="7800"/>
            </a:lvl1pPr>
            <a:lvl2pPr marL="2560320" indent="0">
              <a:buNone/>
              <a:defRPr sz="6700"/>
            </a:lvl2pPr>
            <a:lvl3pPr marL="5120640" indent="0">
              <a:buNone/>
              <a:defRPr sz="5600"/>
            </a:lvl3pPr>
            <a:lvl4pPr marL="7680960" indent="0">
              <a:buNone/>
              <a:defRPr sz="5000"/>
            </a:lvl4pPr>
            <a:lvl5pPr marL="10241280" indent="0">
              <a:buNone/>
              <a:defRPr sz="5000"/>
            </a:lvl5pPr>
            <a:lvl6pPr marL="12801600" indent="0">
              <a:buNone/>
              <a:defRPr sz="5000"/>
            </a:lvl6pPr>
            <a:lvl7pPr marL="15361920" indent="0">
              <a:buNone/>
              <a:defRPr sz="5000"/>
            </a:lvl7pPr>
            <a:lvl8pPr marL="17922240" indent="0">
              <a:buNone/>
              <a:defRPr sz="5000"/>
            </a:lvl8pPr>
            <a:lvl9pPr marL="20482560" indent="0">
              <a:buNone/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D07D-8797-41DC-95E7-F14C62873FE2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CB3D2-A5F2-413E-89F5-2EA09DA44B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3" y="26883360"/>
            <a:ext cx="30723840" cy="3173733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3" y="3431540"/>
            <a:ext cx="30723840" cy="23042880"/>
          </a:xfrm>
        </p:spPr>
        <p:txBody>
          <a:bodyPr/>
          <a:lstStyle>
            <a:lvl1pPr marL="0" indent="0">
              <a:buNone/>
              <a:defRPr sz="17900"/>
            </a:lvl1pPr>
            <a:lvl2pPr marL="2560320" indent="0">
              <a:buNone/>
              <a:defRPr sz="15700"/>
            </a:lvl2pPr>
            <a:lvl3pPr marL="5120640" indent="0">
              <a:buNone/>
              <a:defRPr sz="1340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3" y="30057093"/>
            <a:ext cx="30723840" cy="4507227"/>
          </a:xfrm>
        </p:spPr>
        <p:txBody>
          <a:bodyPr/>
          <a:lstStyle>
            <a:lvl1pPr marL="0" indent="0">
              <a:buNone/>
              <a:defRPr sz="7800"/>
            </a:lvl1pPr>
            <a:lvl2pPr marL="2560320" indent="0">
              <a:buNone/>
              <a:defRPr sz="6700"/>
            </a:lvl2pPr>
            <a:lvl3pPr marL="5120640" indent="0">
              <a:buNone/>
              <a:defRPr sz="5600"/>
            </a:lvl3pPr>
            <a:lvl4pPr marL="7680960" indent="0">
              <a:buNone/>
              <a:defRPr sz="5000"/>
            </a:lvl4pPr>
            <a:lvl5pPr marL="10241280" indent="0">
              <a:buNone/>
              <a:defRPr sz="5000"/>
            </a:lvl5pPr>
            <a:lvl6pPr marL="12801600" indent="0">
              <a:buNone/>
              <a:defRPr sz="5000"/>
            </a:lvl6pPr>
            <a:lvl7pPr marL="15361920" indent="0">
              <a:buNone/>
              <a:defRPr sz="5000"/>
            </a:lvl7pPr>
            <a:lvl8pPr marL="17922240" indent="0">
              <a:buNone/>
              <a:defRPr sz="5000"/>
            </a:lvl8pPr>
            <a:lvl9pPr marL="20482560" indent="0">
              <a:buNone/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D07D-8797-41DC-95E7-F14C62873FE2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CB3D2-A5F2-413E-89F5-2EA09DA44B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0" y="1537973"/>
            <a:ext cx="46085760" cy="6400800"/>
          </a:xfrm>
          <a:prstGeom prst="rect">
            <a:avLst/>
          </a:prstGeom>
        </p:spPr>
        <p:txBody>
          <a:bodyPr vert="horz" lIns="512064" tIns="256032" rIns="512064" bIns="25603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8961123"/>
            <a:ext cx="46085760" cy="25345393"/>
          </a:xfrm>
          <a:prstGeom prst="rect">
            <a:avLst/>
          </a:prstGeom>
        </p:spPr>
        <p:txBody>
          <a:bodyPr vert="horz" lIns="512064" tIns="256032" rIns="512064" bIns="2560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35595563"/>
            <a:ext cx="11948160" cy="2044700"/>
          </a:xfrm>
          <a:prstGeom prst="rect">
            <a:avLst/>
          </a:prstGeom>
        </p:spPr>
        <p:txBody>
          <a:bodyPr vert="horz" lIns="512064" tIns="256032" rIns="512064" bIns="256032" rtlCol="0" anchor="ctr"/>
          <a:lstStyle>
            <a:lvl1pPr algn="l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0D07D-8797-41DC-95E7-F14C62873FE2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0" y="35595563"/>
            <a:ext cx="16215360" cy="2044700"/>
          </a:xfrm>
          <a:prstGeom prst="rect">
            <a:avLst/>
          </a:prstGeom>
        </p:spPr>
        <p:txBody>
          <a:bodyPr vert="horz" lIns="512064" tIns="256032" rIns="512064" bIns="256032" rtlCol="0" anchor="ctr"/>
          <a:lstStyle>
            <a:lvl1pPr algn="ctr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0" y="35595563"/>
            <a:ext cx="11948160" cy="2044700"/>
          </a:xfrm>
          <a:prstGeom prst="rect">
            <a:avLst/>
          </a:prstGeom>
        </p:spPr>
        <p:txBody>
          <a:bodyPr vert="horz" lIns="512064" tIns="256032" rIns="512064" bIns="256032" rtlCol="0" anchor="ctr"/>
          <a:lstStyle>
            <a:lvl1pPr algn="r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CB3D2-A5F2-413E-89F5-2EA09DA44B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5120640" rtl="0" eaLnBrk="1" latinLnBrk="0" hangingPunct="1">
        <a:spcBef>
          <a:spcPct val="0"/>
        </a:spcBef>
        <a:buNone/>
        <a:defRPr sz="2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0240" indent="-1920240" algn="l" defTabSz="5120640" rtl="0" eaLnBrk="1" latinLnBrk="0" hangingPunct="1">
        <a:spcBef>
          <a:spcPct val="20000"/>
        </a:spcBef>
        <a:buFont typeface="Arial" pitchFamily="34" charset="0"/>
        <a:buChar char="•"/>
        <a:defRPr sz="17900" kern="1200">
          <a:solidFill>
            <a:schemeClr val="tx1"/>
          </a:solidFill>
          <a:latin typeface="+mn-lt"/>
          <a:ea typeface="+mn-ea"/>
          <a:cs typeface="+mn-cs"/>
        </a:defRPr>
      </a:lvl1pPr>
      <a:lvl2pPr marL="4160520" indent="-1600200" algn="l" defTabSz="5120640" rtl="0" eaLnBrk="1" latinLnBrk="0" hangingPunct="1">
        <a:spcBef>
          <a:spcPct val="20000"/>
        </a:spcBef>
        <a:buFont typeface="Arial" pitchFamily="34" charset="0"/>
        <a:buChar char="–"/>
        <a:defRPr sz="157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0" indent="-1280160" algn="l" defTabSz="5120640" rtl="0" eaLnBrk="1" latinLnBrk="0" hangingPunct="1">
        <a:spcBef>
          <a:spcPct val="20000"/>
        </a:spcBef>
        <a:buFont typeface="Arial" pitchFamily="34" charset="0"/>
        <a:buChar char="•"/>
        <a:defRPr sz="1340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0" indent="-1280160" algn="l" defTabSz="5120640" rtl="0" eaLnBrk="1" latinLnBrk="0" hangingPunct="1">
        <a:spcBef>
          <a:spcPct val="20000"/>
        </a:spcBef>
        <a:buFont typeface="Arial" pitchFamily="34" charset="0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0" indent="-1280160" algn="l" defTabSz="5120640" rtl="0" eaLnBrk="1" latinLnBrk="0" hangingPunct="1">
        <a:spcBef>
          <a:spcPct val="20000"/>
        </a:spcBef>
        <a:buFont typeface="Arial" pitchFamily="34" charset="0"/>
        <a:buChar char="»"/>
        <a:defRPr sz="1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0" indent="-1280160" algn="l" defTabSz="5120640" rtl="0" eaLnBrk="1" latinLnBrk="0" hangingPunct="1">
        <a:spcBef>
          <a:spcPct val="20000"/>
        </a:spcBef>
        <a:buFont typeface="Arial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0" indent="-1280160" algn="l" defTabSz="5120640" rtl="0" eaLnBrk="1" latinLnBrk="0" hangingPunct="1">
        <a:spcBef>
          <a:spcPct val="20000"/>
        </a:spcBef>
        <a:buFont typeface="Arial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0" indent="-1280160" algn="l" defTabSz="5120640" rtl="0" eaLnBrk="1" latinLnBrk="0" hangingPunct="1">
        <a:spcBef>
          <a:spcPct val="20000"/>
        </a:spcBef>
        <a:buFont typeface="Arial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0" indent="-1280160" algn="l" defTabSz="5120640" rtl="0" eaLnBrk="1" latinLnBrk="0" hangingPunct="1">
        <a:spcBef>
          <a:spcPct val="20000"/>
        </a:spcBef>
        <a:buFont typeface="Arial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512064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512064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512064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512064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512064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512064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512064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512064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/>
          <p:cNvSpPr txBox="1"/>
          <p:nvPr/>
        </p:nvSpPr>
        <p:spPr>
          <a:xfrm>
            <a:off x="2421808" y="3949874"/>
            <a:ext cx="9601200" cy="1015653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en-US" sz="6000" dirty="0" smtClean="0">
                <a:latin typeface="Arial Black" pitchFamily="34" charset="0"/>
              </a:rPr>
              <a:t>Code Testing</a:t>
            </a:r>
            <a:endParaRPr lang="en-US" sz="6000" dirty="0">
              <a:latin typeface="Arial Black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7433208" y="4191000"/>
            <a:ext cx="12192000" cy="1446540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marL="742950" indent="-742950" algn="ctr"/>
            <a:r>
              <a:rPr lang="en-US" sz="4400" dirty="0" smtClean="0"/>
              <a:t>	All functions are tested for a wide range of </a:t>
            </a:r>
          </a:p>
          <a:p>
            <a:pPr marL="742950" indent="-742950"/>
            <a:r>
              <a:rPr lang="en-US" sz="4400" dirty="0" smtClean="0"/>
              <a:t>	conditions and compared to analytical solutions</a:t>
            </a:r>
            <a:endParaRPr lang="en-US" sz="4400" b="1" dirty="0"/>
          </a:p>
        </p:txBody>
      </p:sp>
      <p:sp>
        <p:nvSpPr>
          <p:cNvPr id="126" name="Rectangle 125"/>
          <p:cNvSpPr/>
          <p:nvPr/>
        </p:nvSpPr>
        <p:spPr>
          <a:xfrm>
            <a:off x="12708808" y="3429000"/>
            <a:ext cx="1752600" cy="20574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STM </a:t>
            </a:r>
          </a:p>
          <a:p>
            <a:pPr algn="ctr"/>
            <a:r>
              <a:rPr lang="en-US" sz="4000" dirty="0" smtClean="0"/>
              <a:t>Code</a:t>
            </a:r>
            <a:endParaRPr lang="en-US" sz="4000" dirty="0"/>
          </a:p>
        </p:txBody>
      </p:sp>
      <p:sp>
        <p:nvSpPr>
          <p:cNvPr id="127" name="Rectangle 126"/>
          <p:cNvSpPr/>
          <p:nvPr/>
        </p:nvSpPr>
        <p:spPr>
          <a:xfrm>
            <a:off x="8803558" y="3429000"/>
            <a:ext cx="3200400" cy="20574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Testing Code</a:t>
            </a:r>
          </a:p>
          <a:p>
            <a:pPr algn="ctr"/>
            <a:r>
              <a:rPr lang="en-US" sz="2800" dirty="0" smtClean="0"/>
              <a:t>Test all functions</a:t>
            </a:r>
          </a:p>
          <a:p>
            <a:pPr algn="ctr"/>
            <a:r>
              <a:rPr lang="en-US" sz="2800" dirty="0" smtClean="0"/>
              <a:t>by calling STM code</a:t>
            </a:r>
            <a:br>
              <a:rPr lang="en-US" sz="2800" dirty="0" smtClean="0"/>
            </a:br>
            <a:r>
              <a:rPr lang="en-US" sz="2800" dirty="0" smtClean="0"/>
              <a:t>for test problems</a:t>
            </a:r>
          </a:p>
        </p:txBody>
      </p:sp>
      <p:pic>
        <p:nvPicPr>
          <p:cNvPr id="128" name="Picture 4" descr="C:\Documents and Settings\jamiea\Local Settings\Temporary Internet Files\Content.IE5\W5MFG1IZ\MC90044131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04358" y="3390510"/>
            <a:ext cx="914400" cy="914400"/>
          </a:xfrm>
          <a:prstGeom prst="rect">
            <a:avLst/>
          </a:prstGeom>
          <a:noFill/>
        </p:spPr>
      </p:pic>
      <p:pic>
        <p:nvPicPr>
          <p:cNvPr id="129" name="Picture 5" descr="C:\Documents and Settings\jamiea\Local Settings\Temporary Internet Files\Content.IE5\8123C5QF\MC900439584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04358" y="4533510"/>
            <a:ext cx="990600" cy="838590"/>
          </a:xfrm>
          <a:prstGeom prst="rect">
            <a:avLst/>
          </a:prstGeom>
          <a:noFill/>
        </p:spPr>
      </p:pic>
      <p:sp>
        <p:nvSpPr>
          <p:cNvPr id="130" name="Right Arrow 129"/>
          <p:cNvSpPr/>
          <p:nvPr/>
        </p:nvSpPr>
        <p:spPr>
          <a:xfrm>
            <a:off x="12003958" y="4191000"/>
            <a:ext cx="685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ight Arrow 130"/>
          <p:cNvSpPr/>
          <p:nvPr/>
        </p:nvSpPr>
        <p:spPr>
          <a:xfrm>
            <a:off x="14442358" y="4191000"/>
            <a:ext cx="685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16042558" y="34671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Pass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6194958" y="44577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Fail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079408" y="5591175"/>
            <a:ext cx="1074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 smtClean="0">
                <a:solidFill>
                  <a:schemeClr val="tx2">
                    <a:lumMod val="50000"/>
                  </a:schemeClr>
                </a:solidFill>
              </a:rPr>
              <a:t>Individual testing</a:t>
            </a:r>
            <a:endParaRPr lang="en-US" sz="4000" b="1" u="sng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64408" y="11001375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smtClean="0"/>
              <a:t>Advection</a:t>
            </a:r>
            <a:endParaRPr lang="en-US" sz="44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184299" y="7648575"/>
            <a:ext cx="3151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smtClean="0"/>
              <a:t>Diffusion</a:t>
            </a:r>
            <a:endParaRPr lang="en-US" sz="44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364408" y="14201775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smtClean="0"/>
              <a:t>Reaction</a:t>
            </a:r>
            <a:endParaRPr lang="en-US" sz="4400" b="1" dirty="0"/>
          </a:p>
        </p:txBody>
      </p:sp>
      <p:grpSp>
        <p:nvGrpSpPr>
          <p:cNvPr id="138" name="Group 137"/>
          <p:cNvGrpSpPr>
            <a:grpSpLocks noChangeAspect="1"/>
          </p:cNvGrpSpPr>
          <p:nvPr/>
        </p:nvGrpSpPr>
        <p:grpSpPr>
          <a:xfrm>
            <a:off x="3564808" y="10210800"/>
            <a:ext cx="7208243" cy="3657600"/>
            <a:chOff x="4229100" y="32994600"/>
            <a:chExt cx="5143500" cy="2609910"/>
          </a:xfrm>
        </p:grpSpPr>
        <p:sp>
          <p:nvSpPr>
            <p:cNvPr id="139" name="Rectangle 138"/>
            <p:cNvSpPr/>
            <p:nvPr/>
          </p:nvSpPr>
          <p:spPr>
            <a:xfrm>
              <a:off x="4724400" y="33124139"/>
              <a:ext cx="4572000" cy="2103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 rot="16200000">
              <a:off x="3294222" y="33929478"/>
              <a:ext cx="2362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Concentration</a:t>
              </a:r>
              <a:endParaRPr lang="en-US" sz="26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086600" y="35204400"/>
              <a:ext cx="228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Distance</a:t>
              </a:r>
              <a:endParaRPr lang="en-US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42" name="Group 137"/>
            <p:cNvGrpSpPr/>
            <p:nvPr/>
          </p:nvGrpSpPr>
          <p:grpSpPr>
            <a:xfrm>
              <a:off x="4724400" y="33375600"/>
              <a:ext cx="1479860" cy="1828801"/>
              <a:chOff x="12954000" y="32801171"/>
              <a:chExt cx="4138246" cy="3622430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12954000" y="32801171"/>
                <a:ext cx="2080846" cy="3622430"/>
              </a:xfrm>
              <a:custGeom>
                <a:avLst/>
                <a:gdLst>
                  <a:gd name="connsiteX0" fmla="*/ 0 w 1987061"/>
                  <a:gd name="connsiteY0" fmla="*/ 3159368 h 3478822"/>
                  <a:gd name="connsiteX1" fmla="*/ 896815 w 1987061"/>
                  <a:gd name="connsiteY1" fmla="*/ 3036276 h 3478822"/>
                  <a:gd name="connsiteX2" fmla="*/ 1389184 w 1987061"/>
                  <a:gd name="connsiteY2" fmla="*/ 504092 h 3478822"/>
                  <a:gd name="connsiteX3" fmla="*/ 1987061 w 1987061"/>
                  <a:gd name="connsiteY3" fmla="*/ 11722 h 3478822"/>
                  <a:gd name="connsiteX4" fmla="*/ 1987061 w 1987061"/>
                  <a:gd name="connsiteY4" fmla="*/ 11722 h 3478822"/>
                  <a:gd name="connsiteX0" fmla="*/ 243254 w 2230315"/>
                  <a:gd name="connsiteY0" fmla="*/ 3159368 h 3642945"/>
                  <a:gd name="connsiteX1" fmla="*/ 149469 w 2230315"/>
                  <a:gd name="connsiteY1" fmla="*/ 3622430 h 3642945"/>
                  <a:gd name="connsiteX2" fmla="*/ 1140069 w 2230315"/>
                  <a:gd name="connsiteY2" fmla="*/ 3036276 h 3642945"/>
                  <a:gd name="connsiteX3" fmla="*/ 1632438 w 2230315"/>
                  <a:gd name="connsiteY3" fmla="*/ 504092 h 3642945"/>
                  <a:gd name="connsiteX4" fmla="*/ 2230315 w 2230315"/>
                  <a:gd name="connsiteY4" fmla="*/ 11722 h 3642945"/>
                  <a:gd name="connsiteX5" fmla="*/ 2230315 w 2230315"/>
                  <a:gd name="connsiteY5" fmla="*/ 11722 h 3642945"/>
                  <a:gd name="connsiteX0" fmla="*/ 228600 w 2233246"/>
                  <a:gd name="connsiteY0" fmla="*/ 3165230 h 3643922"/>
                  <a:gd name="connsiteX1" fmla="*/ 152400 w 2233246"/>
                  <a:gd name="connsiteY1" fmla="*/ 3622430 h 3643922"/>
                  <a:gd name="connsiteX2" fmla="*/ 1143000 w 2233246"/>
                  <a:gd name="connsiteY2" fmla="*/ 3036276 h 3643922"/>
                  <a:gd name="connsiteX3" fmla="*/ 1635369 w 2233246"/>
                  <a:gd name="connsiteY3" fmla="*/ 504092 h 3643922"/>
                  <a:gd name="connsiteX4" fmla="*/ 2233246 w 2233246"/>
                  <a:gd name="connsiteY4" fmla="*/ 11722 h 3643922"/>
                  <a:gd name="connsiteX5" fmla="*/ 2233246 w 2233246"/>
                  <a:gd name="connsiteY5" fmla="*/ 11722 h 3643922"/>
                  <a:gd name="connsiteX0" fmla="*/ 0 w 2080846"/>
                  <a:gd name="connsiteY0" fmla="*/ 3622430 h 3622430"/>
                  <a:gd name="connsiteX1" fmla="*/ 990600 w 2080846"/>
                  <a:gd name="connsiteY1" fmla="*/ 3036276 h 3622430"/>
                  <a:gd name="connsiteX2" fmla="*/ 1482969 w 2080846"/>
                  <a:gd name="connsiteY2" fmla="*/ 504092 h 3622430"/>
                  <a:gd name="connsiteX3" fmla="*/ 2080846 w 2080846"/>
                  <a:gd name="connsiteY3" fmla="*/ 11722 h 3622430"/>
                  <a:gd name="connsiteX4" fmla="*/ 2080846 w 2080846"/>
                  <a:gd name="connsiteY4" fmla="*/ 11722 h 3622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0846" h="3622430">
                    <a:moveTo>
                      <a:pt x="0" y="3622430"/>
                    </a:moveTo>
                    <a:cubicBezTo>
                      <a:pt x="152400" y="3600938"/>
                      <a:pt x="743439" y="3555999"/>
                      <a:pt x="990600" y="3036276"/>
                    </a:cubicBezTo>
                    <a:cubicBezTo>
                      <a:pt x="1237761" y="2516553"/>
                      <a:pt x="1301261" y="1008184"/>
                      <a:pt x="1482969" y="504092"/>
                    </a:cubicBezTo>
                    <a:cubicBezTo>
                      <a:pt x="1664677" y="0"/>
                      <a:pt x="2080846" y="11722"/>
                      <a:pt x="2080846" y="11722"/>
                    </a:cubicBezTo>
                    <a:lnTo>
                      <a:pt x="2080846" y="11722"/>
                    </a:lnTo>
                  </a:path>
                </a:pathLst>
              </a:cu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Freeform 148"/>
              <p:cNvSpPr/>
              <p:nvPr/>
            </p:nvSpPr>
            <p:spPr>
              <a:xfrm flipH="1">
                <a:off x="15011400" y="32801171"/>
                <a:ext cx="2080846" cy="3622430"/>
              </a:xfrm>
              <a:custGeom>
                <a:avLst/>
                <a:gdLst>
                  <a:gd name="connsiteX0" fmla="*/ 0 w 1987061"/>
                  <a:gd name="connsiteY0" fmla="*/ 3159368 h 3478822"/>
                  <a:gd name="connsiteX1" fmla="*/ 896815 w 1987061"/>
                  <a:gd name="connsiteY1" fmla="*/ 3036276 h 3478822"/>
                  <a:gd name="connsiteX2" fmla="*/ 1389184 w 1987061"/>
                  <a:gd name="connsiteY2" fmla="*/ 504092 h 3478822"/>
                  <a:gd name="connsiteX3" fmla="*/ 1987061 w 1987061"/>
                  <a:gd name="connsiteY3" fmla="*/ 11722 h 3478822"/>
                  <a:gd name="connsiteX4" fmla="*/ 1987061 w 1987061"/>
                  <a:gd name="connsiteY4" fmla="*/ 11722 h 3478822"/>
                  <a:gd name="connsiteX0" fmla="*/ 243254 w 2230315"/>
                  <a:gd name="connsiteY0" fmla="*/ 3159368 h 3642945"/>
                  <a:gd name="connsiteX1" fmla="*/ 149469 w 2230315"/>
                  <a:gd name="connsiteY1" fmla="*/ 3622430 h 3642945"/>
                  <a:gd name="connsiteX2" fmla="*/ 1140069 w 2230315"/>
                  <a:gd name="connsiteY2" fmla="*/ 3036276 h 3642945"/>
                  <a:gd name="connsiteX3" fmla="*/ 1632438 w 2230315"/>
                  <a:gd name="connsiteY3" fmla="*/ 504092 h 3642945"/>
                  <a:gd name="connsiteX4" fmla="*/ 2230315 w 2230315"/>
                  <a:gd name="connsiteY4" fmla="*/ 11722 h 3642945"/>
                  <a:gd name="connsiteX5" fmla="*/ 2230315 w 2230315"/>
                  <a:gd name="connsiteY5" fmla="*/ 11722 h 3642945"/>
                  <a:gd name="connsiteX0" fmla="*/ 228600 w 2233246"/>
                  <a:gd name="connsiteY0" fmla="*/ 3165230 h 3643922"/>
                  <a:gd name="connsiteX1" fmla="*/ 152400 w 2233246"/>
                  <a:gd name="connsiteY1" fmla="*/ 3622430 h 3643922"/>
                  <a:gd name="connsiteX2" fmla="*/ 1143000 w 2233246"/>
                  <a:gd name="connsiteY2" fmla="*/ 3036276 h 3643922"/>
                  <a:gd name="connsiteX3" fmla="*/ 1635369 w 2233246"/>
                  <a:gd name="connsiteY3" fmla="*/ 504092 h 3643922"/>
                  <a:gd name="connsiteX4" fmla="*/ 2233246 w 2233246"/>
                  <a:gd name="connsiteY4" fmla="*/ 11722 h 3643922"/>
                  <a:gd name="connsiteX5" fmla="*/ 2233246 w 2233246"/>
                  <a:gd name="connsiteY5" fmla="*/ 11722 h 3643922"/>
                  <a:gd name="connsiteX0" fmla="*/ 0 w 2080846"/>
                  <a:gd name="connsiteY0" fmla="*/ 3622430 h 3622430"/>
                  <a:gd name="connsiteX1" fmla="*/ 990600 w 2080846"/>
                  <a:gd name="connsiteY1" fmla="*/ 3036276 h 3622430"/>
                  <a:gd name="connsiteX2" fmla="*/ 1482969 w 2080846"/>
                  <a:gd name="connsiteY2" fmla="*/ 504092 h 3622430"/>
                  <a:gd name="connsiteX3" fmla="*/ 2080846 w 2080846"/>
                  <a:gd name="connsiteY3" fmla="*/ 11722 h 3622430"/>
                  <a:gd name="connsiteX4" fmla="*/ 2080846 w 2080846"/>
                  <a:gd name="connsiteY4" fmla="*/ 11722 h 3622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0846" h="3622430">
                    <a:moveTo>
                      <a:pt x="0" y="3622430"/>
                    </a:moveTo>
                    <a:cubicBezTo>
                      <a:pt x="152400" y="3600938"/>
                      <a:pt x="743439" y="3555999"/>
                      <a:pt x="990600" y="3036276"/>
                    </a:cubicBezTo>
                    <a:cubicBezTo>
                      <a:pt x="1237761" y="2516553"/>
                      <a:pt x="1301261" y="1008184"/>
                      <a:pt x="1482969" y="504092"/>
                    </a:cubicBezTo>
                    <a:cubicBezTo>
                      <a:pt x="1664677" y="0"/>
                      <a:pt x="2080846" y="11722"/>
                      <a:pt x="2080846" y="11722"/>
                    </a:cubicBezTo>
                    <a:lnTo>
                      <a:pt x="2080846" y="11722"/>
                    </a:lnTo>
                  </a:path>
                </a:pathLst>
              </a:cu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1"/>
            <p:cNvGrpSpPr/>
            <p:nvPr/>
          </p:nvGrpSpPr>
          <p:grpSpPr>
            <a:xfrm>
              <a:off x="7772400" y="33375600"/>
              <a:ext cx="1479860" cy="1828801"/>
              <a:chOff x="12954000" y="32801171"/>
              <a:chExt cx="4138246" cy="3622430"/>
            </a:xfrm>
          </p:grpSpPr>
          <p:sp>
            <p:nvSpPr>
              <p:cNvPr id="146" name="Freeform 145"/>
              <p:cNvSpPr/>
              <p:nvPr/>
            </p:nvSpPr>
            <p:spPr>
              <a:xfrm>
                <a:off x="12954000" y="32801171"/>
                <a:ext cx="2080846" cy="3622430"/>
              </a:xfrm>
              <a:custGeom>
                <a:avLst/>
                <a:gdLst>
                  <a:gd name="connsiteX0" fmla="*/ 0 w 1987061"/>
                  <a:gd name="connsiteY0" fmla="*/ 3159368 h 3478822"/>
                  <a:gd name="connsiteX1" fmla="*/ 896815 w 1987061"/>
                  <a:gd name="connsiteY1" fmla="*/ 3036276 h 3478822"/>
                  <a:gd name="connsiteX2" fmla="*/ 1389184 w 1987061"/>
                  <a:gd name="connsiteY2" fmla="*/ 504092 h 3478822"/>
                  <a:gd name="connsiteX3" fmla="*/ 1987061 w 1987061"/>
                  <a:gd name="connsiteY3" fmla="*/ 11722 h 3478822"/>
                  <a:gd name="connsiteX4" fmla="*/ 1987061 w 1987061"/>
                  <a:gd name="connsiteY4" fmla="*/ 11722 h 3478822"/>
                  <a:gd name="connsiteX0" fmla="*/ 243254 w 2230315"/>
                  <a:gd name="connsiteY0" fmla="*/ 3159368 h 3642945"/>
                  <a:gd name="connsiteX1" fmla="*/ 149469 w 2230315"/>
                  <a:gd name="connsiteY1" fmla="*/ 3622430 h 3642945"/>
                  <a:gd name="connsiteX2" fmla="*/ 1140069 w 2230315"/>
                  <a:gd name="connsiteY2" fmla="*/ 3036276 h 3642945"/>
                  <a:gd name="connsiteX3" fmla="*/ 1632438 w 2230315"/>
                  <a:gd name="connsiteY3" fmla="*/ 504092 h 3642945"/>
                  <a:gd name="connsiteX4" fmla="*/ 2230315 w 2230315"/>
                  <a:gd name="connsiteY4" fmla="*/ 11722 h 3642945"/>
                  <a:gd name="connsiteX5" fmla="*/ 2230315 w 2230315"/>
                  <a:gd name="connsiteY5" fmla="*/ 11722 h 3642945"/>
                  <a:gd name="connsiteX0" fmla="*/ 228600 w 2233246"/>
                  <a:gd name="connsiteY0" fmla="*/ 3165230 h 3643922"/>
                  <a:gd name="connsiteX1" fmla="*/ 152400 w 2233246"/>
                  <a:gd name="connsiteY1" fmla="*/ 3622430 h 3643922"/>
                  <a:gd name="connsiteX2" fmla="*/ 1143000 w 2233246"/>
                  <a:gd name="connsiteY2" fmla="*/ 3036276 h 3643922"/>
                  <a:gd name="connsiteX3" fmla="*/ 1635369 w 2233246"/>
                  <a:gd name="connsiteY3" fmla="*/ 504092 h 3643922"/>
                  <a:gd name="connsiteX4" fmla="*/ 2233246 w 2233246"/>
                  <a:gd name="connsiteY4" fmla="*/ 11722 h 3643922"/>
                  <a:gd name="connsiteX5" fmla="*/ 2233246 w 2233246"/>
                  <a:gd name="connsiteY5" fmla="*/ 11722 h 3643922"/>
                  <a:gd name="connsiteX0" fmla="*/ 0 w 2080846"/>
                  <a:gd name="connsiteY0" fmla="*/ 3622430 h 3622430"/>
                  <a:gd name="connsiteX1" fmla="*/ 990600 w 2080846"/>
                  <a:gd name="connsiteY1" fmla="*/ 3036276 h 3622430"/>
                  <a:gd name="connsiteX2" fmla="*/ 1482969 w 2080846"/>
                  <a:gd name="connsiteY2" fmla="*/ 504092 h 3622430"/>
                  <a:gd name="connsiteX3" fmla="*/ 2080846 w 2080846"/>
                  <a:gd name="connsiteY3" fmla="*/ 11722 h 3622430"/>
                  <a:gd name="connsiteX4" fmla="*/ 2080846 w 2080846"/>
                  <a:gd name="connsiteY4" fmla="*/ 11722 h 3622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0846" h="3622430">
                    <a:moveTo>
                      <a:pt x="0" y="3622430"/>
                    </a:moveTo>
                    <a:cubicBezTo>
                      <a:pt x="152400" y="3600938"/>
                      <a:pt x="743439" y="3555999"/>
                      <a:pt x="990600" y="3036276"/>
                    </a:cubicBezTo>
                    <a:cubicBezTo>
                      <a:pt x="1237761" y="2516553"/>
                      <a:pt x="1301261" y="1008184"/>
                      <a:pt x="1482969" y="504092"/>
                    </a:cubicBezTo>
                    <a:cubicBezTo>
                      <a:pt x="1664677" y="0"/>
                      <a:pt x="2080846" y="11722"/>
                      <a:pt x="2080846" y="11722"/>
                    </a:cubicBezTo>
                    <a:lnTo>
                      <a:pt x="2080846" y="11722"/>
                    </a:lnTo>
                  </a:path>
                </a:pathLst>
              </a:custGeom>
              <a:ln w="57150">
                <a:solidFill>
                  <a:srgbClr val="6600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reeform 146"/>
              <p:cNvSpPr/>
              <p:nvPr/>
            </p:nvSpPr>
            <p:spPr>
              <a:xfrm flipH="1">
                <a:off x="15011400" y="32801171"/>
                <a:ext cx="2080846" cy="3622430"/>
              </a:xfrm>
              <a:custGeom>
                <a:avLst/>
                <a:gdLst>
                  <a:gd name="connsiteX0" fmla="*/ 0 w 1987061"/>
                  <a:gd name="connsiteY0" fmla="*/ 3159368 h 3478822"/>
                  <a:gd name="connsiteX1" fmla="*/ 896815 w 1987061"/>
                  <a:gd name="connsiteY1" fmla="*/ 3036276 h 3478822"/>
                  <a:gd name="connsiteX2" fmla="*/ 1389184 w 1987061"/>
                  <a:gd name="connsiteY2" fmla="*/ 504092 h 3478822"/>
                  <a:gd name="connsiteX3" fmla="*/ 1987061 w 1987061"/>
                  <a:gd name="connsiteY3" fmla="*/ 11722 h 3478822"/>
                  <a:gd name="connsiteX4" fmla="*/ 1987061 w 1987061"/>
                  <a:gd name="connsiteY4" fmla="*/ 11722 h 3478822"/>
                  <a:gd name="connsiteX0" fmla="*/ 243254 w 2230315"/>
                  <a:gd name="connsiteY0" fmla="*/ 3159368 h 3642945"/>
                  <a:gd name="connsiteX1" fmla="*/ 149469 w 2230315"/>
                  <a:gd name="connsiteY1" fmla="*/ 3622430 h 3642945"/>
                  <a:gd name="connsiteX2" fmla="*/ 1140069 w 2230315"/>
                  <a:gd name="connsiteY2" fmla="*/ 3036276 h 3642945"/>
                  <a:gd name="connsiteX3" fmla="*/ 1632438 w 2230315"/>
                  <a:gd name="connsiteY3" fmla="*/ 504092 h 3642945"/>
                  <a:gd name="connsiteX4" fmla="*/ 2230315 w 2230315"/>
                  <a:gd name="connsiteY4" fmla="*/ 11722 h 3642945"/>
                  <a:gd name="connsiteX5" fmla="*/ 2230315 w 2230315"/>
                  <a:gd name="connsiteY5" fmla="*/ 11722 h 3642945"/>
                  <a:gd name="connsiteX0" fmla="*/ 228600 w 2233246"/>
                  <a:gd name="connsiteY0" fmla="*/ 3165230 h 3643922"/>
                  <a:gd name="connsiteX1" fmla="*/ 152400 w 2233246"/>
                  <a:gd name="connsiteY1" fmla="*/ 3622430 h 3643922"/>
                  <a:gd name="connsiteX2" fmla="*/ 1143000 w 2233246"/>
                  <a:gd name="connsiteY2" fmla="*/ 3036276 h 3643922"/>
                  <a:gd name="connsiteX3" fmla="*/ 1635369 w 2233246"/>
                  <a:gd name="connsiteY3" fmla="*/ 504092 h 3643922"/>
                  <a:gd name="connsiteX4" fmla="*/ 2233246 w 2233246"/>
                  <a:gd name="connsiteY4" fmla="*/ 11722 h 3643922"/>
                  <a:gd name="connsiteX5" fmla="*/ 2233246 w 2233246"/>
                  <a:gd name="connsiteY5" fmla="*/ 11722 h 3643922"/>
                  <a:gd name="connsiteX0" fmla="*/ 0 w 2080846"/>
                  <a:gd name="connsiteY0" fmla="*/ 3622430 h 3622430"/>
                  <a:gd name="connsiteX1" fmla="*/ 990600 w 2080846"/>
                  <a:gd name="connsiteY1" fmla="*/ 3036276 h 3622430"/>
                  <a:gd name="connsiteX2" fmla="*/ 1482969 w 2080846"/>
                  <a:gd name="connsiteY2" fmla="*/ 504092 h 3622430"/>
                  <a:gd name="connsiteX3" fmla="*/ 2080846 w 2080846"/>
                  <a:gd name="connsiteY3" fmla="*/ 11722 h 3622430"/>
                  <a:gd name="connsiteX4" fmla="*/ 2080846 w 2080846"/>
                  <a:gd name="connsiteY4" fmla="*/ 11722 h 3622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0846" h="3622430">
                    <a:moveTo>
                      <a:pt x="0" y="3622430"/>
                    </a:moveTo>
                    <a:cubicBezTo>
                      <a:pt x="152400" y="3600938"/>
                      <a:pt x="743439" y="3555999"/>
                      <a:pt x="990600" y="3036276"/>
                    </a:cubicBezTo>
                    <a:cubicBezTo>
                      <a:pt x="1237761" y="2516553"/>
                      <a:pt x="1301261" y="1008184"/>
                      <a:pt x="1482969" y="504092"/>
                    </a:cubicBezTo>
                    <a:cubicBezTo>
                      <a:pt x="1664677" y="0"/>
                      <a:pt x="2080846" y="11722"/>
                      <a:pt x="2080846" y="11722"/>
                    </a:cubicBezTo>
                    <a:lnTo>
                      <a:pt x="2080846" y="11722"/>
                    </a:lnTo>
                  </a:path>
                </a:pathLst>
              </a:custGeom>
              <a:ln w="57150">
                <a:solidFill>
                  <a:srgbClr val="6600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4" name="Right Arrow 143"/>
            <p:cNvSpPr/>
            <p:nvPr/>
          </p:nvSpPr>
          <p:spPr>
            <a:xfrm>
              <a:off x="6400800" y="34671000"/>
              <a:ext cx="1066800" cy="381000"/>
            </a:xfrm>
            <a:prstGeom prst="rightArrow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715000" y="33147000"/>
              <a:ext cx="27432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</a:rPr>
                <a:t>Uniform Flow</a:t>
              </a:r>
            </a:p>
            <a:p>
              <a:pPr algn="ctr"/>
              <a:r>
                <a:rPr lang="en-US" sz="2800" dirty="0" smtClean="0">
                  <a:solidFill>
                    <a:schemeClr val="tx2">
                      <a:lumMod val="50000"/>
                    </a:schemeClr>
                  </a:solidFill>
                </a:rPr>
                <a:t>Moves without</a:t>
              </a:r>
            </a:p>
            <a:p>
              <a:pPr algn="ctr"/>
              <a:r>
                <a:rPr lang="en-US" sz="2800" dirty="0" smtClean="0">
                  <a:solidFill>
                    <a:schemeClr val="tx2">
                      <a:lumMod val="50000"/>
                    </a:schemeClr>
                  </a:solidFill>
                </a:rPr>
                <a:t>spreading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42" name="Group 241"/>
          <p:cNvGrpSpPr>
            <a:grpSpLocks noChangeAspect="1"/>
          </p:cNvGrpSpPr>
          <p:nvPr/>
        </p:nvGrpSpPr>
        <p:grpSpPr>
          <a:xfrm>
            <a:off x="11108608" y="13363575"/>
            <a:ext cx="7261412" cy="3657600"/>
            <a:chOff x="9677400" y="35661600"/>
            <a:chExt cx="5143500" cy="2590800"/>
          </a:xfrm>
        </p:grpSpPr>
        <p:sp>
          <p:nvSpPr>
            <p:cNvPr id="150" name="Rectangle 149"/>
            <p:cNvSpPr/>
            <p:nvPr/>
          </p:nvSpPr>
          <p:spPr>
            <a:xfrm>
              <a:off x="10172700" y="35791139"/>
              <a:ext cx="4572000" cy="2103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/>
            <p:cNvSpPr txBox="1"/>
            <p:nvPr/>
          </p:nvSpPr>
          <p:spPr>
            <a:xfrm rot="16200000">
              <a:off x="8742522" y="36596478"/>
              <a:ext cx="2362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Concentration</a:t>
              </a:r>
              <a:endParaRPr lang="en-US" sz="26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3525500" y="37852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Distance</a:t>
              </a:r>
              <a:endParaRPr lang="en-US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2001500" y="35814000"/>
              <a:ext cx="2743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</a:rPr>
                <a:t>Linear Decay</a:t>
              </a:r>
              <a:endParaRPr lang="en-US" sz="3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cxnSp>
          <p:nvCxnSpPr>
            <p:cNvPr id="154" name="Straight Connector 153"/>
            <p:cNvCxnSpPr/>
            <p:nvPr/>
          </p:nvCxnSpPr>
          <p:spPr>
            <a:xfrm>
              <a:off x="10325100" y="36042600"/>
              <a:ext cx="4267200" cy="1676400"/>
            </a:xfrm>
            <a:prstGeom prst="line">
              <a:avLst/>
            </a:prstGeom>
            <a:ln w="57150">
              <a:solidFill>
                <a:srgbClr val="660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5927008" y="14277975"/>
            <a:ext cx="2667000" cy="1447800"/>
            <a:chOff x="10058400" y="35661600"/>
            <a:chExt cx="2667000" cy="1447800"/>
          </a:xfrm>
        </p:grpSpPr>
        <p:sp>
          <p:nvSpPr>
            <p:cNvPr id="156" name="Rectangle 155"/>
            <p:cNvSpPr/>
            <p:nvPr/>
          </p:nvSpPr>
          <p:spPr>
            <a:xfrm>
              <a:off x="10058400" y="35661600"/>
              <a:ext cx="2667000" cy="1447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10287000" y="36880800"/>
              <a:ext cx="457200" cy="0"/>
            </a:xfrm>
            <a:prstGeom prst="line">
              <a:avLst/>
            </a:prstGeom>
            <a:ln w="57150">
              <a:solidFill>
                <a:srgbClr val="660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10287000" y="36423600"/>
              <a:ext cx="4572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10744200" y="36118800"/>
              <a:ext cx="1905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Initial Time</a:t>
              </a:r>
              <a:endParaRPr lang="en-US" sz="28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0744200" y="36576000"/>
              <a:ext cx="1905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Later Time</a:t>
              </a:r>
              <a:endParaRPr lang="en-US" sz="28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0744200" y="35661600"/>
              <a:ext cx="1905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Legend</a:t>
              </a:r>
              <a:endParaRPr lang="en-US" sz="2800" b="1" dirty="0"/>
            </a:p>
          </p:txBody>
        </p:sp>
      </p:grpSp>
      <p:grpSp>
        <p:nvGrpSpPr>
          <p:cNvPr id="165" name="Group 164"/>
          <p:cNvGrpSpPr>
            <a:grpSpLocks noChangeAspect="1"/>
          </p:cNvGrpSpPr>
          <p:nvPr/>
        </p:nvGrpSpPr>
        <p:grpSpPr>
          <a:xfrm>
            <a:off x="11108608" y="6505575"/>
            <a:ext cx="7421824" cy="3657600"/>
            <a:chOff x="4229100" y="30327601"/>
            <a:chExt cx="5295900" cy="2609909"/>
          </a:xfrm>
        </p:grpSpPr>
        <p:sp>
          <p:nvSpPr>
            <p:cNvPr id="166" name="Rectangle 165"/>
            <p:cNvSpPr/>
            <p:nvPr/>
          </p:nvSpPr>
          <p:spPr>
            <a:xfrm>
              <a:off x="4724400" y="30457140"/>
              <a:ext cx="4572000" cy="2103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/>
            <p:cNvSpPr txBox="1"/>
            <p:nvPr/>
          </p:nvSpPr>
          <p:spPr>
            <a:xfrm rot="16200000">
              <a:off x="3294222" y="31262479"/>
              <a:ext cx="2362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Concentration</a:t>
              </a:r>
              <a:endParaRPr lang="en-US" sz="26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7086600" y="32537400"/>
              <a:ext cx="228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Distance</a:t>
              </a:r>
              <a:endParaRPr lang="en-US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69" name="Group 144"/>
            <p:cNvGrpSpPr/>
            <p:nvPr/>
          </p:nvGrpSpPr>
          <p:grpSpPr>
            <a:xfrm>
              <a:off x="6172200" y="30708600"/>
              <a:ext cx="1479860" cy="1828801"/>
              <a:chOff x="12954000" y="32801171"/>
              <a:chExt cx="4138246" cy="3622430"/>
            </a:xfrm>
          </p:grpSpPr>
          <p:sp>
            <p:nvSpPr>
              <p:cNvPr id="174" name="Freeform 173"/>
              <p:cNvSpPr/>
              <p:nvPr/>
            </p:nvSpPr>
            <p:spPr>
              <a:xfrm>
                <a:off x="12954000" y="32801171"/>
                <a:ext cx="2080846" cy="3622430"/>
              </a:xfrm>
              <a:custGeom>
                <a:avLst/>
                <a:gdLst>
                  <a:gd name="connsiteX0" fmla="*/ 0 w 1987061"/>
                  <a:gd name="connsiteY0" fmla="*/ 3159368 h 3478822"/>
                  <a:gd name="connsiteX1" fmla="*/ 896815 w 1987061"/>
                  <a:gd name="connsiteY1" fmla="*/ 3036276 h 3478822"/>
                  <a:gd name="connsiteX2" fmla="*/ 1389184 w 1987061"/>
                  <a:gd name="connsiteY2" fmla="*/ 504092 h 3478822"/>
                  <a:gd name="connsiteX3" fmla="*/ 1987061 w 1987061"/>
                  <a:gd name="connsiteY3" fmla="*/ 11722 h 3478822"/>
                  <a:gd name="connsiteX4" fmla="*/ 1987061 w 1987061"/>
                  <a:gd name="connsiteY4" fmla="*/ 11722 h 3478822"/>
                  <a:gd name="connsiteX0" fmla="*/ 243254 w 2230315"/>
                  <a:gd name="connsiteY0" fmla="*/ 3159368 h 3642945"/>
                  <a:gd name="connsiteX1" fmla="*/ 149469 w 2230315"/>
                  <a:gd name="connsiteY1" fmla="*/ 3622430 h 3642945"/>
                  <a:gd name="connsiteX2" fmla="*/ 1140069 w 2230315"/>
                  <a:gd name="connsiteY2" fmla="*/ 3036276 h 3642945"/>
                  <a:gd name="connsiteX3" fmla="*/ 1632438 w 2230315"/>
                  <a:gd name="connsiteY3" fmla="*/ 504092 h 3642945"/>
                  <a:gd name="connsiteX4" fmla="*/ 2230315 w 2230315"/>
                  <a:gd name="connsiteY4" fmla="*/ 11722 h 3642945"/>
                  <a:gd name="connsiteX5" fmla="*/ 2230315 w 2230315"/>
                  <a:gd name="connsiteY5" fmla="*/ 11722 h 3642945"/>
                  <a:gd name="connsiteX0" fmla="*/ 228600 w 2233246"/>
                  <a:gd name="connsiteY0" fmla="*/ 3165230 h 3643922"/>
                  <a:gd name="connsiteX1" fmla="*/ 152400 w 2233246"/>
                  <a:gd name="connsiteY1" fmla="*/ 3622430 h 3643922"/>
                  <a:gd name="connsiteX2" fmla="*/ 1143000 w 2233246"/>
                  <a:gd name="connsiteY2" fmla="*/ 3036276 h 3643922"/>
                  <a:gd name="connsiteX3" fmla="*/ 1635369 w 2233246"/>
                  <a:gd name="connsiteY3" fmla="*/ 504092 h 3643922"/>
                  <a:gd name="connsiteX4" fmla="*/ 2233246 w 2233246"/>
                  <a:gd name="connsiteY4" fmla="*/ 11722 h 3643922"/>
                  <a:gd name="connsiteX5" fmla="*/ 2233246 w 2233246"/>
                  <a:gd name="connsiteY5" fmla="*/ 11722 h 3643922"/>
                  <a:gd name="connsiteX0" fmla="*/ 0 w 2080846"/>
                  <a:gd name="connsiteY0" fmla="*/ 3622430 h 3622430"/>
                  <a:gd name="connsiteX1" fmla="*/ 990600 w 2080846"/>
                  <a:gd name="connsiteY1" fmla="*/ 3036276 h 3622430"/>
                  <a:gd name="connsiteX2" fmla="*/ 1482969 w 2080846"/>
                  <a:gd name="connsiteY2" fmla="*/ 504092 h 3622430"/>
                  <a:gd name="connsiteX3" fmla="*/ 2080846 w 2080846"/>
                  <a:gd name="connsiteY3" fmla="*/ 11722 h 3622430"/>
                  <a:gd name="connsiteX4" fmla="*/ 2080846 w 2080846"/>
                  <a:gd name="connsiteY4" fmla="*/ 11722 h 3622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0846" h="3622430">
                    <a:moveTo>
                      <a:pt x="0" y="3622430"/>
                    </a:moveTo>
                    <a:cubicBezTo>
                      <a:pt x="152400" y="3600938"/>
                      <a:pt x="743439" y="3555999"/>
                      <a:pt x="990600" y="3036276"/>
                    </a:cubicBezTo>
                    <a:cubicBezTo>
                      <a:pt x="1237761" y="2516553"/>
                      <a:pt x="1301261" y="1008184"/>
                      <a:pt x="1482969" y="504092"/>
                    </a:cubicBezTo>
                    <a:cubicBezTo>
                      <a:pt x="1664677" y="0"/>
                      <a:pt x="2080846" y="11722"/>
                      <a:pt x="2080846" y="11722"/>
                    </a:cubicBezTo>
                    <a:lnTo>
                      <a:pt x="2080846" y="11722"/>
                    </a:lnTo>
                  </a:path>
                </a:pathLst>
              </a:cu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reeform 174"/>
              <p:cNvSpPr/>
              <p:nvPr/>
            </p:nvSpPr>
            <p:spPr>
              <a:xfrm flipH="1">
                <a:off x="15011400" y="32801171"/>
                <a:ext cx="2080846" cy="3622430"/>
              </a:xfrm>
              <a:custGeom>
                <a:avLst/>
                <a:gdLst>
                  <a:gd name="connsiteX0" fmla="*/ 0 w 1987061"/>
                  <a:gd name="connsiteY0" fmla="*/ 3159368 h 3478822"/>
                  <a:gd name="connsiteX1" fmla="*/ 896815 w 1987061"/>
                  <a:gd name="connsiteY1" fmla="*/ 3036276 h 3478822"/>
                  <a:gd name="connsiteX2" fmla="*/ 1389184 w 1987061"/>
                  <a:gd name="connsiteY2" fmla="*/ 504092 h 3478822"/>
                  <a:gd name="connsiteX3" fmla="*/ 1987061 w 1987061"/>
                  <a:gd name="connsiteY3" fmla="*/ 11722 h 3478822"/>
                  <a:gd name="connsiteX4" fmla="*/ 1987061 w 1987061"/>
                  <a:gd name="connsiteY4" fmla="*/ 11722 h 3478822"/>
                  <a:gd name="connsiteX0" fmla="*/ 243254 w 2230315"/>
                  <a:gd name="connsiteY0" fmla="*/ 3159368 h 3642945"/>
                  <a:gd name="connsiteX1" fmla="*/ 149469 w 2230315"/>
                  <a:gd name="connsiteY1" fmla="*/ 3622430 h 3642945"/>
                  <a:gd name="connsiteX2" fmla="*/ 1140069 w 2230315"/>
                  <a:gd name="connsiteY2" fmla="*/ 3036276 h 3642945"/>
                  <a:gd name="connsiteX3" fmla="*/ 1632438 w 2230315"/>
                  <a:gd name="connsiteY3" fmla="*/ 504092 h 3642945"/>
                  <a:gd name="connsiteX4" fmla="*/ 2230315 w 2230315"/>
                  <a:gd name="connsiteY4" fmla="*/ 11722 h 3642945"/>
                  <a:gd name="connsiteX5" fmla="*/ 2230315 w 2230315"/>
                  <a:gd name="connsiteY5" fmla="*/ 11722 h 3642945"/>
                  <a:gd name="connsiteX0" fmla="*/ 228600 w 2233246"/>
                  <a:gd name="connsiteY0" fmla="*/ 3165230 h 3643922"/>
                  <a:gd name="connsiteX1" fmla="*/ 152400 w 2233246"/>
                  <a:gd name="connsiteY1" fmla="*/ 3622430 h 3643922"/>
                  <a:gd name="connsiteX2" fmla="*/ 1143000 w 2233246"/>
                  <a:gd name="connsiteY2" fmla="*/ 3036276 h 3643922"/>
                  <a:gd name="connsiteX3" fmla="*/ 1635369 w 2233246"/>
                  <a:gd name="connsiteY3" fmla="*/ 504092 h 3643922"/>
                  <a:gd name="connsiteX4" fmla="*/ 2233246 w 2233246"/>
                  <a:gd name="connsiteY4" fmla="*/ 11722 h 3643922"/>
                  <a:gd name="connsiteX5" fmla="*/ 2233246 w 2233246"/>
                  <a:gd name="connsiteY5" fmla="*/ 11722 h 3643922"/>
                  <a:gd name="connsiteX0" fmla="*/ 0 w 2080846"/>
                  <a:gd name="connsiteY0" fmla="*/ 3622430 h 3622430"/>
                  <a:gd name="connsiteX1" fmla="*/ 990600 w 2080846"/>
                  <a:gd name="connsiteY1" fmla="*/ 3036276 h 3622430"/>
                  <a:gd name="connsiteX2" fmla="*/ 1482969 w 2080846"/>
                  <a:gd name="connsiteY2" fmla="*/ 504092 h 3622430"/>
                  <a:gd name="connsiteX3" fmla="*/ 2080846 w 2080846"/>
                  <a:gd name="connsiteY3" fmla="*/ 11722 h 3622430"/>
                  <a:gd name="connsiteX4" fmla="*/ 2080846 w 2080846"/>
                  <a:gd name="connsiteY4" fmla="*/ 11722 h 3622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0846" h="3622430">
                    <a:moveTo>
                      <a:pt x="0" y="3622430"/>
                    </a:moveTo>
                    <a:cubicBezTo>
                      <a:pt x="152400" y="3600938"/>
                      <a:pt x="743439" y="3555999"/>
                      <a:pt x="990600" y="3036276"/>
                    </a:cubicBezTo>
                    <a:cubicBezTo>
                      <a:pt x="1237761" y="2516553"/>
                      <a:pt x="1301261" y="1008184"/>
                      <a:pt x="1482969" y="504092"/>
                    </a:cubicBezTo>
                    <a:cubicBezTo>
                      <a:pt x="1664677" y="0"/>
                      <a:pt x="2080846" y="11722"/>
                      <a:pt x="2080846" y="11722"/>
                    </a:cubicBezTo>
                    <a:lnTo>
                      <a:pt x="2080846" y="11722"/>
                    </a:lnTo>
                  </a:path>
                </a:pathLst>
              </a:cu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47"/>
            <p:cNvGrpSpPr/>
            <p:nvPr/>
          </p:nvGrpSpPr>
          <p:grpSpPr>
            <a:xfrm>
              <a:off x="5715003" y="31165800"/>
              <a:ext cx="2438401" cy="1371601"/>
              <a:chOff x="12954000" y="32801171"/>
              <a:chExt cx="4138246" cy="3622430"/>
            </a:xfrm>
          </p:grpSpPr>
          <p:sp>
            <p:nvSpPr>
              <p:cNvPr id="172" name="Freeform 171"/>
              <p:cNvSpPr/>
              <p:nvPr/>
            </p:nvSpPr>
            <p:spPr>
              <a:xfrm>
                <a:off x="12954000" y="32801171"/>
                <a:ext cx="2080846" cy="3622430"/>
              </a:xfrm>
              <a:custGeom>
                <a:avLst/>
                <a:gdLst>
                  <a:gd name="connsiteX0" fmla="*/ 0 w 1987061"/>
                  <a:gd name="connsiteY0" fmla="*/ 3159368 h 3478822"/>
                  <a:gd name="connsiteX1" fmla="*/ 896815 w 1987061"/>
                  <a:gd name="connsiteY1" fmla="*/ 3036276 h 3478822"/>
                  <a:gd name="connsiteX2" fmla="*/ 1389184 w 1987061"/>
                  <a:gd name="connsiteY2" fmla="*/ 504092 h 3478822"/>
                  <a:gd name="connsiteX3" fmla="*/ 1987061 w 1987061"/>
                  <a:gd name="connsiteY3" fmla="*/ 11722 h 3478822"/>
                  <a:gd name="connsiteX4" fmla="*/ 1987061 w 1987061"/>
                  <a:gd name="connsiteY4" fmla="*/ 11722 h 3478822"/>
                  <a:gd name="connsiteX0" fmla="*/ 243254 w 2230315"/>
                  <a:gd name="connsiteY0" fmla="*/ 3159368 h 3642945"/>
                  <a:gd name="connsiteX1" fmla="*/ 149469 w 2230315"/>
                  <a:gd name="connsiteY1" fmla="*/ 3622430 h 3642945"/>
                  <a:gd name="connsiteX2" fmla="*/ 1140069 w 2230315"/>
                  <a:gd name="connsiteY2" fmla="*/ 3036276 h 3642945"/>
                  <a:gd name="connsiteX3" fmla="*/ 1632438 w 2230315"/>
                  <a:gd name="connsiteY3" fmla="*/ 504092 h 3642945"/>
                  <a:gd name="connsiteX4" fmla="*/ 2230315 w 2230315"/>
                  <a:gd name="connsiteY4" fmla="*/ 11722 h 3642945"/>
                  <a:gd name="connsiteX5" fmla="*/ 2230315 w 2230315"/>
                  <a:gd name="connsiteY5" fmla="*/ 11722 h 3642945"/>
                  <a:gd name="connsiteX0" fmla="*/ 228600 w 2233246"/>
                  <a:gd name="connsiteY0" fmla="*/ 3165230 h 3643922"/>
                  <a:gd name="connsiteX1" fmla="*/ 152400 w 2233246"/>
                  <a:gd name="connsiteY1" fmla="*/ 3622430 h 3643922"/>
                  <a:gd name="connsiteX2" fmla="*/ 1143000 w 2233246"/>
                  <a:gd name="connsiteY2" fmla="*/ 3036276 h 3643922"/>
                  <a:gd name="connsiteX3" fmla="*/ 1635369 w 2233246"/>
                  <a:gd name="connsiteY3" fmla="*/ 504092 h 3643922"/>
                  <a:gd name="connsiteX4" fmla="*/ 2233246 w 2233246"/>
                  <a:gd name="connsiteY4" fmla="*/ 11722 h 3643922"/>
                  <a:gd name="connsiteX5" fmla="*/ 2233246 w 2233246"/>
                  <a:gd name="connsiteY5" fmla="*/ 11722 h 3643922"/>
                  <a:gd name="connsiteX0" fmla="*/ 0 w 2080846"/>
                  <a:gd name="connsiteY0" fmla="*/ 3622430 h 3622430"/>
                  <a:gd name="connsiteX1" fmla="*/ 990600 w 2080846"/>
                  <a:gd name="connsiteY1" fmla="*/ 3036276 h 3622430"/>
                  <a:gd name="connsiteX2" fmla="*/ 1482969 w 2080846"/>
                  <a:gd name="connsiteY2" fmla="*/ 504092 h 3622430"/>
                  <a:gd name="connsiteX3" fmla="*/ 2080846 w 2080846"/>
                  <a:gd name="connsiteY3" fmla="*/ 11722 h 3622430"/>
                  <a:gd name="connsiteX4" fmla="*/ 2080846 w 2080846"/>
                  <a:gd name="connsiteY4" fmla="*/ 11722 h 3622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0846" h="3622430">
                    <a:moveTo>
                      <a:pt x="0" y="3622430"/>
                    </a:moveTo>
                    <a:cubicBezTo>
                      <a:pt x="152400" y="3600938"/>
                      <a:pt x="743439" y="3555999"/>
                      <a:pt x="990600" y="3036276"/>
                    </a:cubicBezTo>
                    <a:cubicBezTo>
                      <a:pt x="1237761" y="2516553"/>
                      <a:pt x="1301261" y="1008184"/>
                      <a:pt x="1482969" y="504092"/>
                    </a:cubicBezTo>
                    <a:cubicBezTo>
                      <a:pt x="1664677" y="0"/>
                      <a:pt x="2080846" y="11722"/>
                      <a:pt x="2080846" y="11722"/>
                    </a:cubicBezTo>
                    <a:lnTo>
                      <a:pt x="2080846" y="11722"/>
                    </a:lnTo>
                  </a:path>
                </a:pathLst>
              </a:custGeom>
              <a:ln w="57150">
                <a:solidFill>
                  <a:srgbClr val="6600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 172"/>
              <p:cNvSpPr/>
              <p:nvPr/>
            </p:nvSpPr>
            <p:spPr>
              <a:xfrm flipH="1">
                <a:off x="15011400" y="32801171"/>
                <a:ext cx="2080846" cy="3622430"/>
              </a:xfrm>
              <a:custGeom>
                <a:avLst/>
                <a:gdLst>
                  <a:gd name="connsiteX0" fmla="*/ 0 w 1987061"/>
                  <a:gd name="connsiteY0" fmla="*/ 3159368 h 3478822"/>
                  <a:gd name="connsiteX1" fmla="*/ 896815 w 1987061"/>
                  <a:gd name="connsiteY1" fmla="*/ 3036276 h 3478822"/>
                  <a:gd name="connsiteX2" fmla="*/ 1389184 w 1987061"/>
                  <a:gd name="connsiteY2" fmla="*/ 504092 h 3478822"/>
                  <a:gd name="connsiteX3" fmla="*/ 1987061 w 1987061"/>
                  <a:gd name="connsiteY3" fmla="*/ 11722 h 3478822"/>
                  <a:gd name="connsiteX4" fmla="*/ 1987061 w 1987061"/>
                  <a:gd name="connsiteY4" fmla="*/ 11722 h 3478822"/>
                  <a:gd name="connsiteX0" fmla="*/ 243254 w 2230315"/>
                  <a:gd name="connsiteY0" fmla="*/ 3159368 h 3642945"/>
                  <a:gd name="connsiteX1" fmla="*/ 149469 w 2230315"/>
                  <a:gd name="connsiteY1" fmla="*/ 3622430 h 3642945"/>
                  <a:gd name="connsiteX2" fmla="*/ 1140069 w 2230315"/>
                  <a:gd name="connsiteY2" fmla="*/ 3036276 h 3642945"/>
                  <a:gd name="connsiteX3" fmla="*/ 1632438 w 2230315"/>
                  <a:gd name="connsiteY3" fmla="*/ 504092 h 3642945"/>
                  <a:gd name="connsiteX4" fmla="*/ 2230315 w 2230315"/>
                  <a:gd name="connsiteY4" fmla="*/ 11722 h 3642945"/>
                  <a:gd name="connsiteX5" fmla="*/ 2230315 w 2230315"/>
                  <a:gd name="connsiteY5" fmla="*/ 11722 h 3642945"/>
                  <a:gd name="connsiteX0" fmla="*/ 228600 w 2233246"/>
                  <a:gd name="connsiteY0" fmla="*/ 3165230 h 3643922"/>
                  <a:gd name="connsiteX1" fmla="*/ 152400 w 2233246"/>
                  <a:gd name="connsiteY1" fmla="*/ 3622430 h 3643922"/>
                  <a:gd name="connsiteX2" fmla="*/ 1143000 w 2233246"/>
                  <a:gd name="connsiteY2" fmla="*/ 3036276 h 3643922"/>
                  <a:gd name="connsiteX3" fmla="*/ 1635369 w 2233246"/>
                  <a:gd name="connsiteY3" fmla="*/ 504092 h 3643922"/>
                  <a:gd name="connsiteX4" fmla="*/ 2233246 w 2233246"/>
                  <a:gd name="connsiteY4" fmla="*/ 11722 h 3643922"/>
                  <a:gd name="connsiteX5" fmla="*/ 2233246 w 2233246"/>
                  <a:gd name="connsiteY5" fmla="*/ 11722 h 3643922"/>
                  <a:gd name="connsiteX0" fmla="*/ 0 w 2080846"/>
                  <a:gd name="connsiteY0" fmla="*/ 3622430 h 3622430"/>
                  <a:gd name="connsiteX1" fmla="*/ 990600 w 2080846"/>
                  <a:gd name="connsiteY1" fmla="*/ 3036276 h 3622430"/>
                  <a:gd name="connsiteX2" fmla="*/ 1482969 w 2080846"/>
                  <a:gd name="connsiteY2" fmla="*/ 504092 h 3622430"/>
                  <a:gd name="connsiteX3" fmla="*/ 2080846 w 2080846"/>
                  <a:gd name="connsiteY3" fmla="*/ 11722 h 3622430"/>
                  <a:gd name="connsiteX4" fmla="*/ 2080846 w 2080846"/>
                  <a:gd name="connsiteY4" fmla="*/ 11722 h 3622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0846" h="3622430">
                    <a:moveTo>
                      <a:pt x="0" y="3622430"/>
                    </a:moveTo>
                    <a:cubicBezTo>
                      <a:pt x="152400" y="3600938"/>
                      <a:pt x="743439" y="3555999"/>
                      <a:pt x="990600" y="3036276"/>
                    </a:cubicBezTo>
                    <a:cubicBezTo>
                      <a:pt x="1237761" y="2516553"/>
                      <a:pt x="1301261" y="1008184"/>
                      <a:pt x="1482969" y="504092"/>
                    </a:cubicBezTo>
                    <a:cubicBezTo>
                      <a:pt x="1664677" y="0"/>
                      <a:pt x="2080846" y="11722"/>
                      <a:pt x="2080846" y="11722"/>
                    </a:cubicBezTo>
                    <a:lnTo>
                      <a:pt x="2080846" y="11722"/>
                    </a:lnTo>
                  </a:path>
                </a:pathLst>
              </a:custGeom>
              <a:ln w="57150">
                <a:solidFill>
                  <a:srgbClr val="6600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1" name="TextBox 170"/>
            <p:cNvSpPr txBox="1"/>
            <p:nvPr/>
          </p:nvSpPr>
          <p:spPr>
            <a:xfrm>
              <a:off x="7467600" y="30440293"/>
              <a:ext cx="20574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tx2">
                      <a:lumMod val="50000"/>
                    </a:schemeClr>
                  </a:solidFill>
                </a:rPr>
                <a:t>Spreads </a:t>
              </a:r>
            </a:p>
            <a:p>
              <a:pPr algn="ctr"/>
              <a:r>
                <a:rPr lang="en-US" sz="2800" dirty="0" smtClean="0">
                  <a:solidFill>
                    <a:schemeClr val="tx2">
                      <a:lumMod val="50000"/>
                    </a:schemeClr>
                  </a:solidFill>
                </a:rPr>
                <a:t>over time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76" name="Group 175"/>
          <p:cNvGrpSpPr>
            <a:grpSpLocks noChangeAspect="1"/>
          </p:cNvGrpSpPr>
          <p:nvPr/>
        </p:nvGrpSpPr>
        <p:grpSpPr>
          <a:xfrm>
            <a:off x="11108608" y="10210801"/>
            <a:ext cx="7208243" cy="3657600"/>
            <a:chOff x="9677400" y="33070800"/>
            <a:chExt cx="5143500" cy="2609910"/>
          </a:xfrm>
        </p:grpSpPr>
        <p:sp>
          <p:nvSpPr>
            <p:cNvPr id="177" name="Rectangle 176"/>
            <p:cNvSpPr/>
            <p:nvPr/>
          </p:nvSpPr>
          <p:spPr>
            <a:xfrm>
              <a:off x="10172700" y="33200339"/>
              <a:ext cx="4572000" cy="2103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 rot="16200000">
              <a:off x="8742522" y="34005678"/>
              <a:ext cx="2362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Concentration</a:t>
              </a:r>
              <a:endParaRPr lang="en-US" sz="26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12534900" y="35280600"/>
              <a:ext cx="228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Distance</a:t>
              </a:r>
              <a:endParaRPr lang="en-US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80" name="Group 137"/>
            <p:cNvGrpSpPr/>
            <p:nvPr/>
          </p:nvGrpSpPr>
          <p:grpSpPr>
            <a:xfrm>
              <a:off x="10172700" y="33451800"/>
              <a:ext cx="1479860" cy="1828801"/>
              <a:chOff x="12954000" y="32801171"/>
              <a:chExt cx="4138246" cy="3622430"/>
            </a:xfrm>
          </p:grpSpPr>
          <p:sp>
            <p:nvSpPr>
              <p:cNvPr id="188" name="Freeform 187"/>
              <p:cNvSpPr/>
              <p:nvPr/>
            </p:nvSpPr>
            <p:spPr>
              <a:xfrm>
                <a:off x="12954000" y="32801171"/>
                <a:ext cx="2080846" cy="3622430"/>
              </a:xfrm>
              <a:custGeom>
                <a:avLst/>
                <a:gdLst>
                  <a:gd name="connsiteX0" fmla="*/ 0 w 1987061"/>
                  <a:gd name="connsiteY0" fmla="*/ 3159368 h 3478822"/>
                  <a:gd name="connsiteX1" fmla="*/ 896815 w 1987061"/>
                  <a:gd name="connsiteY1" fmla="*/ 3036276 h 3478822"/>
                  <a:gd name="connsiteX2" fmla="*/ 1389184 w 1987061"/>
                  <a:gd name="connsiteY2" fmla="*/ 504092 h 3478822"/>
                  <a:gd name="connsiteX3" fmla="*/ 1987061 w 1987061"/>
                  <a:gd name="connsiteY3" fmla="*/ 11722 h 3478822"/>
                  <a:gd name="connsiteX4" fmla="*/ 1987061 w 1987061"/>
                  <a:gd name="connsiteY4" fmla="*/ 11722 h 3478822"/>
                  <a:gd name="connsiteX0" fmla="*/ 243254 w 2230315"/>
                  <a:gd name="connsiteY0" fmla="*/ 3159368 h 3642945"/>
                  <a:gd name="connsiteX1" fmla="*/ 149469 w 2230315"/>
                  <a:gd name="connsiteY1" fmla="*/ 3622430 h 3642945"/>
                  <a:gd name="connsiteX2" fmla="*/ 1140069 w 2230315"/>
                  <a:gd name="connsiteY2" fmla="*/ 3036276 h 3642945"/>
                  <a:gd name="connsiteX3" fmla="*/ 1632438 w 2230315"/>
                  <a:gd name="connsiteY3" fmla="*/ 504092 h 3642945"/>
                  <a:gd name="connsiteX4" fmla="*/ 2230315 w 2230315"/>
                  <a:gd name="connsiteY4" fmla="*/ 11722 h 3642945"/>
                  <a:gd name="connsiteX5" fmla="*/ 2230315 w 2230315"/>
                  <a:gd name="connsiteY5" fmla="*/ 11722 h 3642945"/>
                  <a:gd name="connsiteX0" fmla="*/ 228600 w 2233246"/>
                  <a:gd name="connsiteY0" fmla="*/ 3165230 h 3643922"/>
                  <a:gd name="connsiteX1" fmla="*/ 152400 w 2233246"/>
                  <a:gd name="connsiteY1" fmla="*/ 3622430 h 3643922"/>
                  <a:gd name="connsiteX2" fmla="*/ 1143000 w 2233246"/>
                  <a:gd name="connsiteY2" fmla="*/ 3036276 h 3643922"/>
                  <a:gd name="connsiteX3" fmla="*/ 1635369 w 2233246"/>
                  <a:gd name="connsiteY3" fmla="*/ 504092 h 3643922"/>
                  <a:gd name="connsiteX4" fmla="*/ 2233246 w 2233246"/>
                  <a:gd name="connsiteY4" fmla="*/ 11722 h 3643922"/>
                  <a:gd name="connsiteX5" fmla="*/ 2233246 w 2233246"/>
                  <a:gd name="connsiteY5" fmla="*/ 11722 h 3643922"/>
                  <a:gd name="connsiteX0" fmla="*/ 0 w 2080846"/>
                  <a:gd name="connsiteY0" fmla="*/ 3622430 h 3622430"/>
                  <a:gd name="connsiteX1" fmla="*/ 990600 w 2080846"/>
                  <a:gd name="connsiteY1" fmla="*/ 3036276 h 3622430"/>
                  <a:gd name="connsiteX2" fmla="*/ 1482969 w 2080846"/>
                  <a:gd name="connsiteY2" fmla="*/ 504092 h 3622430"/>
                  <a:gd name="connsiteX3" fmla="*/ 2080846 w 2080846"/>
                  <a:gd name="connsiteY3" fmla="*/ 11722 h 3622430"/>
                  <a:gd name="connsiteX4" fmla="*/ 2080846 w 2080846"/>
                  <a:gd name="connsiteY4" fmla="*/ 11722 h 3622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0846" h="3622430">
                    <a:moveTo>
                      <a:pt x="0" y="3622430"/>
                    </a:moveTo>
                    <a:cubicBezTo>
                      <a:pt x="152400" y="3600938"/>
                      <a:pt x="743439" y="3555999"/>
                      <a:pt x="990600" y="3036276"/>
                    </a:cubicBezTo>
                    <a:cubicBezTo>
                      <a:pt x="1237761" y="2516553"/>
                      <a:pt x="1301261" y="1008184"/>
                      <a:pt x="1482969" y="504092"/>
                    </a:cubicBezTo>
                    <a:cubicBezTo>
                      <a:pt x="1664677" y="0"/>
                      <a:pt x="2080846" y="11722"/>
                      <a:pt x="2080846" y="11722"/>
                    </a:cubicBezTo>
                    <a:lnTo>
                      <a:pt x="2080846" y="11722"/>
                    </a:lnTo>
                  </a:path>
                </a:pathLst>
              </a:cu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Freeform 188"/>
              <p:cNvSpPr/>
              <p:nvPr/>
            </p:nvSpPr>
            <p:spPr>
              <a:xfrm flipH="1">
                <a:off x="15011400" y="32801171"/>
                <a:ext cx="2080846" cy="3622430"/>
              </a:xfrm>
              <a:custGeom>
                <a:avLst/>
                <a:gdLst>
                  <a:gd name="connsiteX0" fmla="*/ 0 w 1987061"/>
                  <a:gd name="connsiteY0" fmla="*/ 3159368 h 3478822"/>
                  <a:gd name="connsiteX1" fmla="*/ 896815 w 1987061"/>
                  <a:gd name="connsiteY1" fmla="*/ 3036276 h 3478822"/>
                  <a:gd name="connsiteX2" fmla="*/ 1389184 w 1987061"/>
                  <a:gd name="connsiteY2" fmla="*/ 504092 h 3478822"/>
                  <a:gd name="connsiteX3" fmla="*/ 1987061 w 1987061"/>
                  <a:gd name="connsiteY3" fmla="*/ 11722 h 3478822"/>
                  <a:gd name="connsiteX4" fmla="*/ 1987061 w 1987061"/>
                  <a:gd name="connsiteY4" fmla="*/ 11722 h 3478822"/>
                  <a:gd name="connsiteX0" fmla="*/ 243254 w 2230315"/>
                  <a:gd name="connsiteY0" fmla="*/ 3159368 h 3642945"/>
                  <a:gd name="connsiteX1" fmla="*/ 149469 w 2230315"/>
                  <a:gd name="connsiteY1" fmla="*/ 3622430 h 3642945"/>
                  <a:gd name="connsiteX2" fmla="*/ 1140069 w 2230315"/>
                  <a:gd name="connsiteY2" fmla="*/ 3036276 h 3642945"/>
                  <a:gd name="connsiteX3" fmla="*/ 1632438 w 2230315"/>
                  <a:gd name="connsiteY3" fmla="*/ 504092 h 3642945"/>
                  <a:gd name="connsiteX4" fmla="*/ 2230315 w 2230315"/>
                  <a:gd name="connsiteY4" fmla="*/ 11722 h 3642945"/>
                  <a:gd name="connsiteX5" fmla="*/ 2230315 w 2230315"/>
                  <a:gd name="connsiteY5" fmla="*/ 11722 h 3642945"/>
                  <a:gd name="connsiteX0" fmla="*/ 228600 w 2233246"/>
                  <a:gd name="connsiteY0" fmla="*/ 3165230 h 3643922"/>
                  <a:gd name="connsiteX1" fmla="*/ 152400 w 2233246"/>
                  <a:gd name="connsiteY1" fmla="*/ 3622430 h 3643922"/>
                  <a:gd name="connsiteX2" fmla="*/ 1143000 w 2233246"/>
                  <a:gd name="connsiteY2" fmla="*/ 3036276 h 3643922"/>
                  <a:gd name="connsiteX3" fmla="*/ 1635369 w 2233246"/>
                  <a:gd name="connsiteY3" fmla="*/ 504092 h 3643922"/>
                  <a:gd name="connsiteX4" fmla="*/ 2233246 w 2233246"/>
                  <a:gd name="connsiteY4" fmla="*/ 11722 h 3643922"/>
                  <a:gd name="connsiteX5" fmla="*/ 2233246 w 2233246"/>
                  <a:gd name="connsiteY5" fmla="*/ 11722 h 3643922"/>
                  <a:gd name="connsiteX0" fmla="*/ 0 w 2080846"/>
                  <a:gd name="connsiteY0" fmla="*/ 3622430 h 3622430"/>
                  <a:gd name="connsiteX1" fmla="*/ 990600 w 2080846"/>
                  <a:gd name="connsiteY1" fmla="*/ 3036276 h 3622430"/>
                  <a:gd name="connsiteX2" fmla="*/ 1482969 w 2080846"/>
                  <a:gd name="connsiteY2" fmla="*/ 504092 h 3622430"/>
                  <a:gd name="connsiteX3" fmla="*/ 2080846 w 2080846"/>
                  <a:gd name="connsiteY3" fmla="*/ 11722 h 3622430"/>
                  <a:gd name="connsiteX4" fmla="*/ 2080846 w 2080846"/>
                  <a:gd name="connsiteY4" fmla="*/ 11722 h 3622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0846" h="3622430">
                    <a:moveTo>
                      <a:pt x="0" y="3622430"/>
                    </a:moveTo>
                    <a:cubicBezTo>
                      <a:pt x="152400" y="3600938"/>
                      <a:pt x="743439" y="3555999"/>
                      <a:pt x="990600" y="3036276"/>
                    </a:cubicBezTo>
                    <a:cubicBezTo>
                      <a:pt x="1237761" y="2516553"/>
                      <a:pt x="1301261" y="1008184"/>
                      <a:pt x="1482969" y="504092"/>
                    </a:cubicBezTo>
                    <a:cubicBezTo>
                      <a:pt x="1664677" y="0"/>
                      <a:pt x="2080846" y="11722"/>
                      <a:pt x="2080846" y="11722"/>
                    </a:cubicBezTo>
                    <a:lnTo>
                      <a:pt x="2080846" y="11722"/>
                    </a:lnTo>
                  </a:path>
                </a:pathLst>
              </a:cu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41"/>
            <p:cNvGrpSpPr/>
            <p:nvPr/>
          </p:nvGrpSpPr>
          <p:grpSpPr>
            <a:xfrm>
              <a:off x="13220700" y="33451800"/>
              <a:ext cx="1479860" cy="1828801"/>
              <a:chOff x="12954000" y="32801171"/>
              <a:chExt cx="4138246" cy="3622430"/>
            </a:xfrm>
          </p:grpSpPr>
          <p:sp>
            <p:nvSpPr>
              <p:cNvPr id="186" name="Freeform 185"/>
              <p:cNvSpPr/>
              <p:nvPr/>
            </p:nvSpPr>
            <p:spPr>
              <a:xfrm>
                <a:off x="12954000" y="32801171"/>
                <a:ext cx="2080846" cy="3622430"/>
              </a:xfrm>
              <a:custGeom>
                <a:avLst/>
                <a:gdLst>
                  <a:gd name="connsiteX0" fmla="*/ 0 w 1987061"/>
                  <a:gd name="connsiteY0" fmla="*/ 3159368 h 3478822"/>
                  <a:gd name="connsiteX1" fmla="*/ 896815 w 1987061"/>
                  <a:gd name="connsiteY1" fmla="*/ 3036276 h 3478822"/>
                  <a:gd name="connsiteX2" fmla="*/ 1389184 w 1987061"/>
                  <a:gd name="connsiteY2" fmla="*/ 504092 h 3478822"/>
                  <a:gd name="connsiteX3" fmla="*/ 1987061 w 1987061"/>
                  <a:gd name="connsiteY3" fmla="*/ 11722 h 3478822"/>
                  <a:gd name="connsiteX4" fmla="*/ 1987061 w 1987061"/>
                  <a:gd name="connsiteY4" fmla="*/ 11722 h 3478822"/>
                  <a:gd name="connsiteX0" fmla="*/ 243254 w 2230315"/>
                  <a:gd name="connsiteY0" fmla="*/ 3159368 h 3642945"/>
                  <a:gd name="connsiteX1" fmla="*/ 149469 w 2230315"/>
                  <a:gd name="connsiteY1" fmla="*/ 3622430 h 3642945"/>
                  <a:gd name="connsiteX2" fmla="*/ 1140069 w 2230315"/>
                  <a:gd name="connsiteY2" fmla="*/ 3036276 h 3642945"/>
                  <a:gd name="connsiteX3" fmla="*/ 1632438 w 2230315"/>
                  <a:gd name="connsiteY3" fmla="*/ 504092 h 3642945"/>
                  <a:gd name="connsiteX4" fmla="*/ 2230315 w 2230315"/>
                  <a:gd name="connsiteY4" fmla="*/ 11722 h 3642945"/>
                  <a:gd name="connsiteX5" fmla="*/ 2230315 w 2230315"/>
                  <a:gd name="connsiteY5" fmla="*/ 11722 h 3642945"/>
                  <a:gd name="connsiteX0" fmla="*/ 228600 w 2233246"/>
                  <a:gd name="connsiteY0" fmla="*/ 3165230 h 3643922"/>
                  <a:gd name="connsiteX1" fmla="*/ 152400 w 2233246"/>
                  <a:gd name="connsiteY1" fmla="*/ 3622430 h 3643922"/>
                  <a:gd name="connsiteX2" fmla="*/ 1143000 w 2233246"/>
                  <a:gd name="connsiteY2" fmla="*/ 3036276 h 3643922"/>
                  <a:gd name="connsiteX3" fmla="*/ 1635369 w 2233246"/>
                  <a:gd name="connsiteY3" fmla="*/ 504092 h 3643922"/>
                  <a:gd name="connsiteX4" fmla="*/ 2233246 w 2233246"/>
                  <a:gd name="connsiteY4" fmla="*/ 11722 h 3643922"/>
                  <a:gd name="connsiteX5" fmla="*/ 2233246 w 2233246"/>
                  <a:gd name="connsiteY5" fmla="*/ 11722 h 3643922"/>
                  <a:gd name="connsiteX0" fmla="*/ 0 w 2080846"/>
                  <a:gd name="connsiteY0" fmla="*/ 3622430 h 3622430"/>
                  <a:gd name="connsiteX1" fmla="*/ 990600 w 2080846"/>
                  <a:gd name="connsiteY1" fmla="*/ 3036276 h 3622430"/>
                  <a:gd name="connsiteX2" fmla="*/ 1482969 w 2080846"/>
                  <a:gd name="connsiteY2" fmla="*/ 504092 h 3622430"/>
                  <a:gd name="connsiteX3" fmla="*/ 2080846 w 2080846"/>
                  <a:gd name="connsiteY3" fmla="*/ 11722 h 3622430"/>
                  <a:gd name="connsiteX4" fmla="*/ 2080846 w 2080846"/>
                  <a:gd name="connsiteY4" fmla="*/ 11722 h 3622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0846" h="3622430">
                    <a:moveTo>
                      <a:pt x="0" y="3622430"/>
                    </a:moveTo>
                    <a:cubicBezTo>
                      <a:pt x="152400" y="3600938"/>
                      <a:pt x="743439" y="3555999"/>
                      <a:pt x="990600" y="3036276"/>
                    </a:cubicBezTo>
                    <a:cubicBezTo>
                      <a:pt x="1237761" y="2516553"/>
                      <a:pt x="1301261" y="1008184"/>
                      <a:pt x="1482969" y="504092"/>
                    </a:cubicBezTo>
                    <a:cubicBezTo>
                      <a:pt x="1664677" y="0"/>
                      <a:pt x="2080846" y="11722"/>
                      <a:pt x="2080846" y="11722"/>
                    </a:cubicBezTo>
                    <a:lnTo>
                      <a:pt x="2080846" y="11722"/>
                    </a:lnTo>
                  </a:path>
                </a:pathLst>
              </a:custGeom>
              <a:ln w="57150">
                <a:solidFill>
                  <a:srgbClr val="6600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Freeform 186"/>
              <p:cNvSpPr/>
              <p:nvPr/>
            </p:nvSpPr>
            <p:spPr>
              <a:xfrm flipH="1">
                <a:off x="15011400" y="32801171"/>
                <a:ext cx="2080846" cy="3622430"/>
              </a:xfrm>
              <a:custGeom>
                <a:avLst/>
                <a:gdLst>
                  <a:gd name="connsiteX0" fmla="*/ 0 w 1987061"/>
                  <a:gd name="connsiteY0" fmla="*/ 3159368 h 3478822"/>
                  <a:gd name="connsiteX1" fmla="*/ 896815 w 1987061"/>
                  <a:gd name="connsiteY1" fmla="*/ 3036276 h 3478822"/>
                  <a:gd name="connsiteX2" fmla="*/ 1389184 w 1987061"/>
                  <a:gd name="connsiteY2" fmla="*/ 504092 h 3478822"/>
                  <a:gd name="connsiteX3" fmla="*/ 1987061 w 1987061"/>
                  <a:gd name="connsiteY3" fmla="*/ 11722 h 3478822"/>
                  <a:gd name="connsiteX4" fmla="*/ 1987061 w 1987061"/>
                  <a:gd name="connsiteY4" fmla="*/ 11722 h 3478822"/>
                  <a:gd name="connsiteX0" fmla="*/ 243254 w 2230315"/>
                  <a:gd name="connsiteY0" fmla="*/ 3159368 h 3642945"/>
                  <a:gd name="connsiteX1" fmla="*/ 149469 w 2230315"/>
                  <a:gd name="connsiteY1" fmla="*/ 3622430 h 3642945"/>
                  <a:gd name="connsiteX2" fmla="*/ 1140069 w 2230315"/>
                  <a:gd name="connsiteY2" fmla="*/ 3036276 h 3642945"/>
                  <a:gd name="connsiteX3" fmla="*/ 1632438 w 2230315"/>
                  <a:gd name="connsiteY3" fmla="*/ 504092 h 3642945"/>
                  <a:gd name="connsiteX4" fmla="*/ 2230315 w 2230315"/>
                  <a:gd name="connsiteY4" fmla="*/ 11722 h 3642945"/>
                  <a:gd name="connsiteX5" fmla="*/ 2230315 w 2230315"/>
                  <a:gd name="connsiteY5" fmla="*/ 11722 h 3642945"/>
                  <a:gd name="connsiteX0" fmla="*/ 228600 w 2233246"/>
                  <a:gd name="connsiteY0" fmla="*/ 3165230 h 3643922"/>
                  <a:gd name="connsiteX1" fmla="*/ 152400 w 2233246"/>
                  <a:gd name="connsiteY1" fmla="*/ 3622430 h 3643922"/>
                  <a:gd name="connsiteX2" fmla="*/ 1143000 w 2233246"/>
                  <a:gd name="connsiteY2" fmla="*/ 3036276 h 3643922"/>
                  <a:gd name="connsiteX3" fmla="*/ 1635369 w 2233246"/>
                  <a:gd name="connsiteY3" fmla="*/ 504092 h 3643922"/>
                  <a:gd name="connsiteX4" fmla="*/ 2233246 w 2233246"/>
                  <a:gd name="connsiteY4" fmla="*/ 11722 h 3643922"/>
                  <a:gd name="connsiteX5" fmla="*/ 2233246 w 2233246"/>
                  <a:gd name="connsiteY5" fmla="*/ 11722 h 3643922"/>
                  <a:gd name="connsiteX0" fmla="*/ 0 w 2080846"/>
                  <a:gd name="connsiteY0" fmla="*/ 3622430 h 3622430"/>
                  <a:gd name="connsiteX1" fmla="*/ 990600 w 2080846"/>
                  <a:gd name="connsiteY1" fmla="*/ 3036276 h 3622430"/>
                  <a:gd name="connsiteX2" fmla="*/ 1482969 w 2080846"/>
                  <a:gd name="connsiteY2" fmla="*/ 504092 h 3622430"/>
                  <a:gd name="connsiteX3" fmla="*/ 2080846 w 2080846"/>
                  <a:gd name="connsiteY3" fmla="*/ 11722 h 3622430"/>
                  <a:gd name="connsiteX4" fmla="*/ 2080846 w 2080846"/>
                  <a:gd name="connsiteY4" fmla="*/ 11722 h 3622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0846" h="3622430">
                    <a:moveTo>
                      <a:pt x="0" y="3622430"/>
                    </a:moveTo>
                    <a:cubicBezTo>
                      <a:pt x="152400" y="3600938"/>
                      <a:pt x="743439" y="3555999"/>
                      <a:pt x="990600" y="3036276"/>
                    </a:cubicBezTo>
                    <a:cubicBezTo>
                      <a:pt x="1237761" y="2516553"/>
                      <a:pt x="1301261" y="1008184"/>
                      <a:pt x="1482969" y="504092"/>
                    </a:cubicBezTo>
                    <a:cubicBezTo>
                      <a:pt x="1664677" y="0"/>
                      <a:pt x="2080846" y="11722"/>
                      <a:pt x="2080846" y="11722"/>
                    </a:cubicBezTo>
                    <a:lnTo>
                      <a:pt x="2080846" y="11722"/>
                    </a:lnTo>
                  </a:path>
                </a:pathLst>
              </a:custGeom>
              <a:ln w="57150">
                <a:solidFill>
                  <a:srgbClr val="6600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TextBox 181"/>
            <p:cNvSpPr txBox="1"/>
            <p:nvPr/>
          </p:nvSpPr>
          <p:spPr>
            <a:xfrm>
              <a:off x="11049000" y="33223200"/>
              <a:ext cx="27432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>
                      <a:lumMod val="50000"/>
                    </a:schemeClr>
                  </a:solidFill>
                </a:rPr>
                <a:t>Tidal Flow</a:t>
              </a:r>
            </a:p>
            <a:p>
              <a:pPr algn="ctr"/>
              <a:r>
                <a:rPr lang="en-US" sz="2800" dirty="0" smtClean="0">
                  <a:solidFill>
                    <a:schemeClr val="tx2">
                      <a:lumMod val="50000"/>
                    </a:schemeClr>
                  </a:solidFill>
                </a:rPr>
                <a:t>Back-n-Forth</a:t>
              </a:r>
            </a:p>
            <a:p>
              <a:pPr algn="ctr"/>
              <a:r>
                <a:rPr lang="en-US" sz="2800" dirty="0" smtClean="0">
                  <a:solidFill>
                    <a:schemeClr val="tx2">
                      <a:lumMod val="50000"/>
                    </a:schemeClr>
                  </a:solidFill>
                </a:rPr>
                <a:t>No spreading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183" name="Group 196"/>
            <p:cNvGrpSpPr/>
            <p:nvPr/>
          </p:nvGrpSpPr>
          <p:grpSpPr>
            <a:xfrm>
              <a:off x="11696700" y="34823400"/>
              <a:ext cx="1447800" cy="381000"/>
              <a:chOff x="11734800" y="34823400"/>
              <a:chExt cx="1447800" cy="381000"/>
            </a:xfrm>
          </p:grpSpPr>
          <p:sp>
            <p:nvSpPr>
              <p:cNvPr id="184" name="Right Arrow 183"/>
              <p:cNvSpPr/>
              <p:nvPr/>
            </p:nvSpPr>
            <p:spPr>
              <a:xfrm>
                <a:off x="12115800" y="34823400"/>
                <a:ext cx="1066800" cy="381000"/>
              </a:xfrm>
              <a:prstGeom prst="rightArrow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ight Arrow 184"/>
              <p:cNvSpPr/>
              <p:nvPr/>
            </p:nvSpPr>
            <p:spPr>
              <a:xfrm rot="10800000">
                <a:off x="11734800" y="34823400"/>
                <a:ext cx="1066800" cy="381000"/>
              </a:xfrm>
              <a:prstGeom prst="rightArrow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8" name="Group 237"/>
          <p:cNvGrpSpPr/>
          <p:nvPr/>
        </p:nvGrpSpPr>
        <p:grpSpPr>
          <a:xfrm>
            <a:off x="3564808" y="6505575"/>
            <a:ext cx="7848978" cy="3657600"/>
            <a:chOff x="4229100" y="30327601"/>
            <a:chExt cx="5600700" cy="2609909"/>
          </a:xfrm>
        </p:grpSpPr>
        <p:sp>
          <p:nvSpPr>
            <p:cNvPr id="163" name="TextBox 162"/>
            <p:cNvSpPr txBox="1"/>
            <p:nvPr/>
          </p:nvSpPr>
          <p:spPr>
            <a:xfrm rot="16200000">
              <a:off x="3294222" y="31262479"/>
              <a:ext cx="2362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Concentration</a:t>
              </a:r>
              <a:endParaRPr lang="en-US" sz="26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086600" y="32537400"/>
              <a:ext cx="228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Distance</a:t>
              </a:r>
              <a:endParaRPr lang="en-US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90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76800" y="30403800"/>
              <a:ext cx="4953000" cy="2135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91" name="TextBox 190"/>
          <p:cNvSpPr txBox="1"/>
          <p:nvPr/>
        </p:nvSpPr>
        <p:spPr>
          <a:xfrm>
            <a:off x="4189291" y="6719151"/>
            <a:ext cx="854311" cy="560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4.5</a:t>
            </a:r>
            <a:endParaRPr lang="en-US" sz="2000" dirty="0"/>
          </a:p>
        </p:txBody>
      </p:sp>
      <p:sp>
        <p:nvSpPr>
          <p:cNvPr id="192" name="TextBox 191"/>
          <p:cNvSpPr txBox="1"/>
          <p:nvPr/>
        </p:nvSpPr>
        <p:spPr>
          <a:xfrm>
            <a:off x="4189291" y="8854928"/>
            <a:ext cx="854311" cy="560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0.0</a:t>
            </a:r>
            <a:endParaRPr lang="en-US" sz="2000" dirty="0"/>
          </a:p>
        </p:txBody>
      </p:sp>
      <p:sp>
        <p:nvSpPr>
          <p:cNvPr id="193" name="TextBox 192"/>
          <p:cNvSpPr txBox="1"/>
          <p:nvPr/>
        </p:nvSpPr>
        <p:spPr>
          <a:xfrm>
            <a:off x="4792879" y="9175294"/>
            <a:ext cx="854311" cy="560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0.1</a:t>
            </a:r>
            <a:endParaRPr lang="en-US" sz="2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9918743" y="9175294"/>
            <a:ext cx="854311" cy="560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1.0</a:t>
            </a:r>
            <a:endParaRPr lang="en-US" sz="2000" dirty="0"/>
          </a:p>
        </p:txBody>
      </p:sp>
      <p:sp>
        <p:nvSpPr>
          <p:cNvPr id="195" name="TextBox 194"/>
          <p:cNvSpPr txBox="1"/>
          <p:nvPr/>
        </p:nvSpPr>
        <p:spPr>
          <a:xfrm>
            <a:off x="7462600" y="6612362"/>
            <a:ext cx="3844397" cy="81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Analytical</a:t>
            </a:r>
            <a:endParaRPr 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4800600" y="8305800"/>
            <a:ext cx="5766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Model (dots) match solution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through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time (lines)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237" name="Group 236"/>
          <p:cNvGrpSpPr>
            <a:grpSpLocks noChangeAspect="1"/>
          </p:cNvGrpSpPr>
          <p:nvPr/>
        </p:nvGrpSpPr>
        <p:grpSpPr>
          <a:xfrm>
            <a:off x="18576208" y="7496175"/>
            <a:ext cx="6858000" cy="4267194"/>
            <a:chOff x="15316200" y="30918200"/>
            <a:chExt cx="5143500" cy="3009909"/>
          </a:xfrm>
        </p:grpSpPr>
        <p:sp>
          <p:nvSpPr>
            <p:cNvPr id="197" name="TextBox 196"/>
            <p:cNvSpPr txBox="1"/>
            <p:nvPr/>
          </p:nvSpPr>
          <p:spPr>
            <a:xfrm>
              <a:off x="15716250" y="30918200"/>
              <a:ext cx="4724400" cy="542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/>
                <a:t>Advection &amp; Diffusion</a:t>
              </a:r>
              <a:endParaRPr lang="en-US" sz="4400" b="1" dirty="0"/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15316200" y="31318200"/>
              <a:ext cx="5143500" cy="2609909"/>
              <a:chOff x="15316200" y="31623000"/>
              <a:chExt cx="5143500" cy="2609909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5811500" y="31752539"/>
                <a:ext cx="4572000" cy="21031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 rot="16200000">
                <a:off x="14381322" y="32557878"/>
                <a:ext cx="23622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solidFill>
                      <a:schemeClr val="tx2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Concentration</a:t>
                </a:r>
                <a:endParaRPr lang="en-US" sz="2600" dirty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18173700" y="33832799"/>
                <a:ext cx="2286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dirty="0" smtClean="0">
                    <a:solidFill>
                      <a:schemeClr val="tx2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Distance</a:t>
                </a:r>
                <a:endParaRPr lang="en-US" sz="2000" dirty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203" name="Group 144"/>
              <p:cNvGrpSpPr/>
              <p:nvPr/>
            </p:nvGrpSpPr>
            <p:grpSpPr>
              <a:xfrm>
                <a:off x="15849600" y="32004000"/>
                <a:ext cx="1479860" cy="1828801"/>
                <a:chOff x="12954000" y="32801171"/>
                <a:chExt cx="4138246" cy="3622430"/>
              </a:xfrm>
            </p:grpSpPr>
            <p:sp>
              <p:nvSpPr>
                <p:cNvPr id="208" name="Freeform 207"/>
                <p:cNvSpPr/>
                <p:nvPr/>
              </p:nvSpPr>
              <p:spPr>
                <a:xfrm>
                  <a:off x="12954000" y="32801171"/>
                  <a:ext cx="2080846" cy="3622430"/>
                </a:xfrm>
                <a:custGeom>
                  <a:avLst/>
                  <a:gdLst>
                    <a:gd name="connsiteX0" fmla="*/ 0 w 1987061"/>
                    <a:gd name="connsiteY0" fmla="*/ 3159368 h 3478822"/>
                    <a:gd name="connsiteX1" fmla="*/ 896815 w 1987061"/>
                    <a:gd name="connsiteY1" fmla="*/ 3036276 h 3478822"/>
                    <a:gd name="connsiteX2" fmla="*/ 1389184 w 1987061"/>
                    <a:gd name="connsiteY2" fmla="*/ 504092 h 3478822"/>
                    <a:gd name="connsiteX3" fmla="*/ 1987061 w 1987061"/>
                    <a:gd name="connsiteY3" fmla="*/ 11722 h 3478822"/>
                    <a:gd name="connsiteX4" fmla="*/ 1987061 w 1987061"/>
                    <a:gd name="connsiteY4" fmla="*/ 11722 h 3478822"/>
                    <a:gd name="connsiteX0" fmla="*/ 243254 w 2230315"/>
                    <a:gd name="connsiteY0" fmla="*/ 3159368 h 3642945"/>
                    <a:gd name="connsiteX1" fmla="*/ 149469 w 2230315"/>
                    <a:gd name="connsiteY1" fmla="*/ 3622430 h 3642945"/>
                    <a:gd name="connsiteX2" fmla="*/ 1140069 w 2230315"/>
                    <a:gd name="connsiteY2" fmla="*/ 3036276 h 3642945"/>
                    <a:gd name="connsiteX3" fmla="*/ 1632438 w 2230315"/>
                    <a:gd name="connsiteY3" fmla="*/ 504092 h 3642945"/>
                    <a:gd name="connsiteX4" fmla="*/ 2230315 w 2230315"/>
                    <a:gd name="connsiteY4" fmla="*/ 11722 h 3642945"/>
                    <a:gd name="connsiteX5" fmla="*/ 2230315 w 2230315"/>
                    <a:gd name="connsiteY5" fmla="*/ 11722 h 3642945"/>
                    <a:gd name="connsiteX0" fmla="*/ 228600 w 2233246"/>
                    <a:gd name="connsiteY0" fmla="*/ 3165230 h 3643922"/>
                    <a:gd name="connsiteX1" fmla="*/ 152400 w 2233246"/>
                    <a:gd name="connsiteY1" fmla="*/ 3622430 h 3643922"/>
                    <a:gd name="connsiteX2" fmla="*/ 1143000 w 2233246"/>
                    <a:gd name="connsiteY2" fmla="*/ 3036276 h 3643922"/>
                    <a:gd name="connsiteX3" fmla="*/ 1635369 w 2233246"/>
                    <a:gd name="connsiteY3" fmla="*/ 504092 h 3643922"/>
                    <a:gd name="connsiteX4" fmla="*/ 2233246 w 2233246"/>
                    <a:gd name="connsiteY4" fmla="*/ 11722 h 3643922"/>
                    <a:gd name="connsiteX5" fmla="*/ 2233246 w 2233246"/>
                    <a:gd name="connsiteY5" fmla="*/ 11722 h 3643922"/>
                    <a:gd name="connsiteX0" fmla="*/ 0 w 2080846"/>
                    <a:gd name="connsiteY0" fmla="*/ 3622430 h 3622430"/>
                    <a:gd name="connsiteX1" fmla="*/ 990600 w 2080846"/>
                    <a:gd name="connsiteY1" fmla="*/ 3036276 h 3622430"/>
                    <a:gd name="connsiteX2" fmla="*/ 1482969 w 2080846"/>
                    <a:gd name="connsiteY2" fmla="*/ 504092 h 3622430"/>
                    <a:gd name="connsiteX3" fmla="*/ 2080846 w 2080846"/>
                    <a:gd name="connsiteY3" fmla="*/ 11722 h 3622430"/>
                    <a:gd name="connsiteX4" fmla="*/ 2080846 w 2080846"/>
                    <a:gd name="connsiteY4" fmla="*/ 11722 h 3622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80846" h="3622430">
                      <a:moveTo>
                        <a:pt x="0" y="3622430"/>
                      </a:moveTo>
                      <a:cubicBezTo>
                        <a:pt x="152400" y="3600938"/>
                        <a:pt x="743439" y="3555999"/>
                        <a:pt x="990600" y="3036276"/>
                      </a:cubicBezTo>
                      <a:cubicBezTo>
                        <a:pt x="1237761" y="2516553"/>
                        <a:pt x="1301261" y="1008184"/>
                        <a:pt x="1482969" y="504092"/>
                      </a:cubicBezTo>
                      <a:cubicBezTo>
                        <a:pt x="1664677" y="0"/>
                        <a:pt x="2080846" y="11722"/>
                        <a:pt x="2080846" y="11722"/>
                      </a:cubicBezTo>
                      <a:lnTo>
                        <a:pt x="2080846" y="11722"/>
                      </a:lnTo>
                    </a:path>
                  </a:pathLst>
                </a:custGeom>
                <a:ln w="571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Freeform 208"/>
                <p:cNvSpPr/>
                <p:nvPr/>
              </p:nvSpPr>
              <p:spPr>
                <a:xfrm flipH="1">
                  <a:off x="15011400" y="32801171"/>
                  <a:ext cx="2080846" cy="3622430"/>
                </a:xfrm>
                <a:custGeom>
                  <a:avLst/>
                  <a:gdLst>
                    <a:gd name="connsiteX0" fmla="*/ 0 w 1987061"/>
                    <a:gd name="connsiteY0" fmla="*/ 3159368 h 3478822"/>
                    <a:gd name="connsiteX1" fmla="*/ 896815 w 1987061"/>
                    <a:gd name="connsiteY1" fmla="*/ 3036276 h 3478822"/>
                    <a:gd name="connsiteX2" fmla="*/ 1389184 w 1987061"/>
                    <a:gd name="connsiteY2" fmla="*/ 504092 h 3478822"/>
                    <a:gd name="connsiteX3" fmla="*/ 1987061 w 1987061"/>
                    <a:gd name="connsiteY3" fmla="*/ 11722 h 3478822"/>
                    <a:gd name="connsiteX4" fmla="*/ 1987061 w 1987061"/>
                    <a:gd name="connsiteY4" fmla="*/ 11722 h 3478822"/>
                    <a:gd name="connsiteX0" fmla="*/ 243254 w 2230315"/>
                    <a:gd name="connsiteY0" fmla="*/ 3159368 h 3642945"/>
                    <a:gd name="connsiteX1" fmla="*/ 149469 w 2230315"/>
                    <a:gd name="connsiteY1" fmla="*/ 3622430 h 3642945"/>
                    <a:gd name="connsiteX2" fmla="*/ 1140069 w 2230315"/>
                    <a:gd name="connsiteY2" fmla="*/ 3036276 h 3642945"/>
                    <a:gd name="connsiteX3" fmla="*/ 1632438 w 2230315"/>
                    <a:gd name="connsiteY3" fmla="*/ 504092 h 3642945"/>
                    <a:gd name="connsiteX4" fmla="*/ 2230315 w 2230315"/>
                    <a:gd name="connsiteY4" fmla="*/ 11722 h 3642945"/>
                    <a:gd name="connsiteX5" fmla="*/ 2230315 w 2230315"/>
                    <a:gd name="connsiteY5" fmla="*/ 11722 h 3642945"/>
                    <a:gd name="connsiteX0" fmla="*/ 228600 w 2233246"/>
                    <a:gd name="connsiteY0" fmla="*/ 3165230 h 3643922"/>
                    <a:gd name="connsiteX1" fmla="*/ 152400 w 2233246"/>
                    <a:gd name="connsiteY1" fmla="*/ 3622430 h 3643922"/>
                    <a:gd name="connsiteX2" fmla="*/ 1143000 w 2233246"/>
                    <a:gd name="connsiteY2" fmla="*/ 3036276 h 3643922"/>
                    <a:gd name="connsiteX3" fmla="*/ 1635369 w 2233246"/>
                    <a:gd name="connsiteY3" fmla="*/ 504092 h 3643922"/>
                    <a:gd name="connsiteX4" fmla="*/ 2233246 w 2233246"/>
                    <a:gd name="connsiteY4" fmla="*/ 11722 h 3643922"/>
                    <a:gd name="connsiteX5" fmla="*/ 2233246 w 2233246"/>
                    <a:gd name="connsiteY5" fmla="*/ 11722 h 3643922"/>
                    <a:gd name="connsiteX0" fmla="*/ 0 w 2080846"/>
                    <a:gd name="connsiteY0" fmla="*/ 3622430 h 3622430"/>
                    <a:gd name="connsiteX1" fmla="*/ 990600 w 2080846"/>
                    <a:gd name="connsiteY1" fmla="*/ 3036276 h 3622430"/>
                    <a:gd name="connsiteX2" fmla="*/ 1482969 w 2080846"/>
                    <a:gd name="connsiteY2" fmla="*/ 504092 h 3622430"/>
                    <a:gd name="connsiteX3" fmla="*/ 2080846 w 2080846"/>
                    <a:gd name="connsiteY3" fmla="*/ 11722 h 3622430"/>
                    <a:gd name="connsiteX4" fmla="*/ 2080846 w 2080846"/>
                    <a:gd name="connsiteY4" fmla="*/ 11722 h 3622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80846" h="3622430">
                      <a:moveTo>
                        <a:pt x="0" y="3622430"/>
                      </a:moveTo>
                      <a:cubicBezTo>
                        <a:pt x="152400" y="3600938"/>
                        <a:pt x="743439" y="3555999"/>
                        <a:pt x="990600" y="3036276"/>
                      </a:cubicBezTo>
                      <a:cubicBezTo>
                        <a:pt x="1237761" y="2516553"/>
                        <a:pt x="1301261" y="1008184"/>
                        <a:pt x="1482969" y="504092"/>
                      </a:cubicBezTo>
                      <a:cubicBezTo>
                        <a:pt x="1664677" y="0"/>
                        <a:pt x="2080846" y="11722"/>
                        <a:pt x="2080846" y="11722"/>
                      </a:cubicBezTo>
                      <a:lnTo>
                        <a:pt x="2080846" y="11722"/>
                      </a:lnTo>
                    </a:path>
                  </a:pathLst>
                </a:custGeom>
                <a:ln w="571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4" name="Group 147"/>
              <p:cNvGrpSpPr/>
              <p:nvPr/>
            </p:nvGrpSpPr>
            <p:grpSpPr>
              <a:xfrm>
                <a:off x="17678400" y="32461200"/>
                <a:ext cx="2438401" cy="1371601"/>
                <a:chOff x="12954000" y="32801171"/>
                <a:chExt cx="4138246" cy="3622430"/>
              </a:xfrm>
            </p:grpSpPr>
            <p:sp>
              <p:nvSpPr>
                <p:cNvPr id="206" name="Freeform 205"/>
                <p:cNvSpPr/>
                <p:nvPr/>
              </p:nvSpPr>
              <p:spPr>
                <a:xfrm>
                  <a:off x="12954000" y="32801171"/>
                  <a:ext cx="2080846" cy="3622430"/>
                </a:xfrm>
                <a:custGeom>
                  <a:avLst/>
                  <a:gdLst>
                    <a:gd name="connsiteX0" fmla="*/ 0 w 1987061"/>
                    <a:gd name="connsiteY0" fmla="*/ 3159368 h 3478822"/>
                    <a:gd name="connsiteX1" fmla="*/ 896815 w 1987061"/>
                    <a:gd name="connsiteY1" fmla="*/ 3036276 h 3478822"/>
                    <a:gd name="connsiteX2" fmla="*/ 1389184 w 1987061"/>
                    <a:gd name="connsiteY2" fmla="*/ 504092 h 3478822"/>
                    <a:gd name="connsiteX3" fmla="*/ 1987061 w 1987061"/>
                    <a:gd name="connsiteY3" fmla="*/ 11722 h 3478822"/>
                    <a:gd name="connsiteX4" fmla="*/ 1987061 w 1987061"/>
                    <a:gd name="connsiteY4" fmla="*/ 11722 h 3478822"/>
                    <a:gd name="connsiteX0" fmla="*/ 243254 w 2230315"/>
                    <a:gd name="connsiteY0" fmla="*/ 3159368 h 3642945"/>
                    <a:gd name="connsiteX1" fmla="*/ 149469 w 2230315"/>
                    <a:gd name="connsiteY1" fmla="*/ 3622430 h 3642945"/>
                    <a:gd name="connsiteX2" fmla="*/ 1140069 w 2230315"/>
                    <a:gd name="connsiteY2" fmla="*/ 3036276 h 3642945"/>
                    <a:gd name="connsiteX3" fmla="*/ 1632438 w 2230315"/>
                    <a:gd name="connsiteY3" fmla="*/ 504092 h 3642945"/>
                    <a:gd name="connsiteX4" fmla="*/ 2230315 w 2230315"/>
                    <a:gd name="connsiteY4" fmla="*/ 11722 h 3642945"/>
                    <a:gd name="connsiteX5" fmla="*/ 2230315 w 2230315"/>
                    <a:gd name="connsiteY5" fmla="*/ 11722 h 3642945"/>
                    <a:gd name="connsiteX0" fmla="*/ 228600 w 2233246"/>
                    <a:gd name="connsiteY0" fmla="*/ 3165230 h 3643922"/>
                    <a:gd name="connsiteX1" fmla="*/ 152400 w 2233246"/>
                    <a:gd name="connsiteY1" fmla="*/ 3622430 h 3643922"/>
                    <a:gd name="connsiteX2" fmla="*/ 1143000 w 2233246"/>
                    <a:gd name="connsiteY2" fmla="*/ 3036276 h 3643922"/>
                    <a:gd name="connsiteX3" fmla="*/ 1635369 w 2233246"/>
                    <a:gd name="connsiteY3" fmla="*/ 504092 h 3643922"/>
                    <a:gd name="connsiteX4" fmla="*/ 2233246 w 2233246"/>
                    <a:gd name="connsiteY4" fmla="*/ 11722 h 3643922"/>
                    <a:gd name="connsiteX5" fmla="*/ 2233246 w 2233246"/>
                    <a:gd name="connsiteY5" fmla="*/ 11722 h 3643922"/>
                    <a:gd name="connsiteX0" fmla="*/ 0 w 2080846"/>
                    <a:gd name="connsiteY0" fmla="*/ 3622430 h 3622430"/>
                    <a:gd name="connsiteX1" fmla="*/ 990600 w 2080846"/>
                    <a:gd name="connsiteY1" fmla="*/ 3036276 h 3622430"/>
                    <a:gd name="connsiteX2" fmla="*/ 1482969 w 2080846"/>
                    <a:gd name="connsiteY2" fmla="*/ 504092 h 3622430"/>
                    <a:gd name="connsiteX3" fmla="*/ 2080846 w 2080846"/>
                    <a:gd name="connsiteY3" fmla="*/ 11722 h 3622430"/>
                    <a:gd name="connsiteX4" fmla="*/ 2080846 w 2080846"/>
                    <a:gd name="connsiteY4" fmla="*/ 11722 h 3622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80846" h="3622430">
                      <a:moveTo>
                        <a:pt x="0" y="3622430"/>
                      </a:moveTo>
                      <a:cubicBezTo>
                        <a:pt x="152400" y="3600938"/>
                        <a:pt x="743439" y="3555999"/>
                        <a:pt x="990600" y="3036276"/>
                      </a:cubicBezTo>
                      <a:cubicBezTo>
                        <a:pt x="1237761" y="2516553"/>
                        <a:pt x="1301261" y="1008184"/>
                        <a:pt x="1482969" y="504092"/>
                      </a:cubicBezTo>
                      <a:cubicBezTo>
                        <a:pt x="1664677" y="0"/>
                        <a:pt x="2080846" y="11722"/>
                        <a:pt x="2080846" y="11722"/>
                      </a:cubicBezTo>
                      <a:lnTo>
                        <a:pt x="2080846" y="11722"/>
                      </a:lnTo>
                    </a:path>
                  </a:pathLst>
                </a:custGeom>
                <a:ln w="57150">
                  <a:solidFill>
                    <a:srgbClr val="66003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Freeform 206"/>
                <p:cNvSpPr/>
                <p:nvPr/>
              </p:nvSpPr>
              <p:spPr>
                <a:xfrm flipH="1">
                  <a:off x="15011400" y="32801171"/>
                  <a:ext cx="2080846" cy="3622430"/>
                </a:xfrm>
                <a:custGeom>
                  <a:avLst/>
                  <a:gdLst>
                    <a:gd name="connsiteX0" fmla="*/ 0 w 1987061"/>
                    <a:gd name="connsiteY0" fmla="*/ 3159368 h 3478822"/>
                    <a:gd name="connsiteX1" fmla="*/ 896815 w 1987061"/>
                    <a:gd name="connsiteY1" fmla="*/ 3036276 h 3478822"/>
                    <a:gd name="connsiteX2" fmla="*/ 1389184 w 1987061"/>
                    <a:gd name="connsiteY2" fmla="*/ 504092 h 3478822"/>
                    <a:gd name="connsiteX3" fmla="*/ 1987061 w 1987061"/>
                    <a:gd name="connsiteY3" fmla="*/ 11722 h 3478822"/>
                    <a:gd name="connsiteX4" fmla="*/ 1987061 w 1987061"/>
                    <a:gd name="connsiteY4" fmla="*/ 11722 h 3478822"/>
                    <a:gd name="connsiteX0" fmla="*/ 243254 w 2230315"/>
                    <a:gd name="connsiteY0" fmla="*/ 3159368 h 3642945"/>
                    <a:gd name="connsiteX1" fmla="*/ 149469 w 2230315"/>
                    <a:gd name="connsiteY1" fmla="*/ 3622430 h 3642945"/>
                    <a:gd name="connsiteX2" fmla="*/ 1140069 w 2230315"/>
                    <a:gd name="connsiteY2" fmla="*/ 3036276 h 3642945"/>
                    <a:gd name="connsiteX3" fmla="*/ 1632438 w 2230315"/>
                    <a:gd name="connsiteY3" fmla="*/ 504092 h 3642945"/>
                    <a:gd name="connsiteX4" fmla="*/ 2230315 w 2230315"/>
                    <a:gd name="connsiteY4" fmla="*/ 11722 h 3642945"/>
                    <a:gd name="connsiteX5" fmla="*/ 2230315 w 2230315"/>
                    <a:gd name="connsiteY5" fmla="*/ 11722 h 3642945"/>
                    <a:gd name="connsiteX0" fmla="*/ 228600 w 2233246"/>
                    <a:gd name="connsiteY0" fmla="*/ 3165230 h 3643922"/>
                    <a:gd name="connsiteX1" fmla="*/ 152400 w 2233246"/>
                    <a:gd name="connsiteY1" fmla="*/ 3622430 h 3643922"/>
                    <a:gd name="connsiteX2" fmla="*/ 1143000 w 2233246"/>
                    <a:gd name="connsiteY2" fmla="*/ 3036276 h 3643922"/>
                    <a:gd name="connsiteX3" fmla="*/ 1635369 w 2233246"/>
                    <a:gd name="connsiteY3" fmla="*/ 504092 h 3643922"/>
                    <a:gd name="connsiteX4" fmla="*/ 2233246 w 2233246"/>
                    <a:gd name="connsiteY4" fmla="*/ 11722 h 3643922"/>
                    <a:gd name="connsiteX5" fmla="*/ 2233246 w 2233246"/>
                    <a:gd name="connsiteY5" fmla="*/ 11722 h 3643922"/>
                    <a:gd name="connsiteX0" fmla="*/ 0 w 2080846"/>
                    <a:gd name="connsiteY0" fmla="*/ 3622430 h 3622430"/>
                    <a:gd name="connsiteX1" fmla="*/ 990600 w 2080846"/>
                    <a:gd name="connsiteY1" fmla="*/ 3036276 h 3622430"/>
                    <a:gd name="connsiteX2" fmla="*/ 1482969 w 2080846"/>
                    <a:gd name="connsiteY2" fmla="*/ 504092 h 3622430"/>
                    <a:gd name="connsiteX3" fmla="*/ 2080846 w 2080846"/>
                    <a:gd name="connsiteY3" fmla="*/ 11722 h 3622430"/>
                    <a:gd name="connsiteX4" fmla="*/ 2080846 w 2080846"/>
                    <a:gd name="connsiteY4" fmla="*/ 11722 h 3622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80846" h="3622430">
                      <a:moveTo>
                        <a:pt x="0" y="3622430"/>
                      </a:moveTo>
                      <a:cubicBezTo>
                        <a:pt x="152400" y="3600938"/>
                        <a:pt x="743439" y="3555999"/>
                        <a:pt x="990600" y="3036276"/>
                      </a:cubicBezTo>
                      <a:cubicBezTo>
                        <a:pt x="1237761" y="2516553"/>
                        <a:pt x="1301261" y="1008184"/>
                        <a:pt x="1482969" y="504092"/>
                      </a:cubicBezTo>
                      <a:cubicBezTo>
                        <a:pt x="1664677" y="0"/>
                        <a:pt x="2080846" y="11722"/>
                        <a:pt x="2080846" y="11722"/>
                      </a:cubicBezTo>
                      <a:lnTo>
                        <a:pt x="2080846" y="11722"/>
                      </a:lnTo>
                    </a:path>
                  </a:pathLst>
                </a:custGeom>
                <a:ln w="57150">
                  <a:solidFill>
                    <a:srgbClr val="66003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5" name="TextBox 204"/>
              <p:cNvSpPr txBox="1"/>
              <p:nvPr/>
            </p:nvSpPr>
            <p:spPr>
              <a:xfrm>
                <a:off x="16916400" y="31775400"/>
                <a:ext cx="3467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tx2">
                        <a:lumMod val="50000"/>
                      </a:schemeClr>
                    </a:solidFill>
                  </a:rPr>
                  <a:t>Moves and spreads </a:t>
                </a:r>
              </a:p>
            </p:txBody>
          </p:sp>
        </p:grpSp>
      </p:grpSp>
      <p:grpSp>
        <p:nvGrpSpPr>
          <p:cNvPr id="241" name="Group 240"/>
          <p:cNvGrpSpPr>
            <a:grpSpLocks noChangeAspect="1"/>
          </p:cNvGrpSpPr>
          <p:nvPr/>
        </p:nvGrpSpPr>
        <p:grpSpPr>
          <a:xfrm>
            <a:off x="18576208" y="12068175"/>
            <a:ext cx="6858000" cy="4089482"/>
            <a:chOff x="15392400" y="34137598"/>
            <a:chExt cx="5143500" cy="3067111"/>
          </a:xfrm>
        </p:grpSpPr>
        <p:sp>
          <p:nvSpPr>
            <p:cNvPr id="198" name="TextBox 197"/>
            <p:cNvSpPr txBox="1"/>
            <p:nvPr/>
          </p:nvSpPr>
          <p:spPr>
            <a:xfrm>
              <a:off x="15792450" y="34137598"/>
              <a:ext cx="464820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/>
                <a:t>Advection &amp; Reaction</a:t>
              </a:r>
              <a:endParaRPr lang="en-US" sz="4400" b="1" dirty="0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5887700" y="34724339"/>
              <a:ext cx="4572000" cy="2103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TextBox 210"/>
            <p:cNvSpPr txBox="1"/>
            <p:nvPr/>
          </p:nvSpPr>
          <p:spPr>
            <a:xfrm rot="16200000">
              <a:off x="14457522" y="35529678"/>
              <a:ext cx="2362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Concentration</a:t>
              </a:r>
              <a:endParaRPr lang="en-US" sz="26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18249900" y="36804599"/>
              <a:ext cx="228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Distance</a:t>
              </a:r>
              <a:endParaRPr lang="en-US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13" name="Group 144"/>
            <p:cNvGrpSpPr/>
            <p:nvPr/>
          </p:nvGrpSpPr>
          <p:grpSpPr>
            <a:xfrm>
              <a:off x="15925800" y="34975800"/>
              <a:ext cx="1479860" cy="1828801"/>
              <a:chOff x="12954000" y="32801171"/>
              <a:chExt cx="4138246" cy="3622430"/>
            </a:xfrm>
          </p:grpSpPr>
          <p:sp>
            <p:nvSpPr>
              <p:cNvPr id="214" name="Freeform 213"/>
              <p:cNvSpPr/>
              <p:nvPr/>
            </p:nvSpPr>
            <p:spPr>
              <a:xfrm>
                <a:off x="12954000" y="32801171"/>
                <a:ext cx="2080846" cy="3622430"/>
              </a:xfrm>
              <a:custGeom>
                <a:avLst/>
                <a:gdLst>
                  <a:gd name="connsiteX0" fmla="*/ 0 w 1987061"/>
                  <a:gd name="connsiteY0" fmla="*/ 3159368 h 3478822"/>
                  <a:gd name="connsiteX1" fmla="*/ 896815 w 1987061"/>
                  <a:gd name="connsiteY1" fmla="*/ 3036276 h 3478822"/>
                  <a:gd name="connsiteX2" fmla="*/ 1389184 w 1987061"/>
                  <a:gd name="connsiteY2" fmla="*/ 504092 h 3478822"/>
                  <a:gd name="connsiteX3" fmla="*/ 1987061 w 1987061"/>
                  <a:gd name="connsiteY3" fmla="*/ 11722 h 3478822"/>
                  <a:gd name="connsiteX4" fmla="*/ 1987061 w 1987061"/>
                  <a:gd name="connsiteY4" fmla="*/ 11722 h 3478822"/>
                  <a:gd name="connsiteX0" fmla="*/ 243254 w 2230315"/>
                  <a:gd name="connsiteY0" fmla="*/ 3159368 h 3642945"/>
                  <a:gd name="connsiteX1" fmla="*/ 149469 w 2230315"/>
                  <a:gd name="connsiteY1" fmla="*/ 3622430 h 3642945"/>
                  <a:gd name="connsiteX2" fmla="*/ 1140069 w 2230315"/>
                  <a:gd name="connsiteY2" fmla="*/ 3036276 h 3642945"/>
                  <a:gd name="connsiteX3" fmla="*/ 1632438 w 2230315"/>
                  <a:gd name="connsiteY3" fmla="*/ 504092 h 3642945"/>
                  <a:gd name="connsiteX4" fmla="*/ 2230315 w 2230315"/>
                  <a:gd name="connsiteY4" fmla="*/ 11722 h 3642945"/>
                  <a:gd name="connsiteX5" fmla="*/ 2230315 w 2230315"/>
                  <a:gd name="connsiteY5" fmla="*/ 11722 h 3642945"/>
                  <a:gd name="connsiteX0" fmla="*/ 228600 w 2233246"/>
                  <a:gd name="connsiteY0" fmla="*/ 3165230 h 3643922"/>
                  <a:gd name="connsiteX1" fmla="*/ 152400 w 2233246"/>
                  <a:gd name="connsiteY1" fmla="*/ 3622430 h 3643922"/>
                  <a:gd name="connsiteX2" fmla="*/ 1143000 w 2233246"/>
                  <a:gd name="connsiteY2" fmla="*/ 3036276 h 3643922"/>
                  <a:gd name="connsiteX3" fmla="*/ 1635369 w 2233246"/>
                  <a:gd name="connsiteY3" fmla="*/ 504092 h 3643922"/>
                  <a:gd name="connsiteX4" fmla="*/ 2233246 w 2233246"/>
                  <a:gd name="connsiteY4" fmla="*/ 11722 h 3643922"/>
                  <a:gd name="connsiteX5" fmla="*/ 2233246 w 2233246"/>
                  <a:gd name="connsiteY5" fmla="*/ 11722 h 3643922"/>
                  <a:gd name="connsiteX0" fmla="*/ 0 w 2080846"/>
                  <a:gd name="connsiteY0" fmla="*/ 3622430 h 3622430"/>
                  <a:gd name="connsiteX1" fmla="*/ 990600 w 2080846"/>
                  <a:gd name="connsiteY1" fmla="*/ 3036276 h 3622430"/>
                  <a:gd name="connsiteX2" fmla="*/ 1482969 w 2080846"/>
                  <a:gd name="connsiteY2" fmla="*/ 504092 h 3622430"/>
                  <a:gd name="connsiteX3" fmla="*/ 2080846 w 2080846"/>
                  <a:gd name="connsiteY3" fmla="*/ 11722 h 3622430"/>
                  <a:gd name="connsiteX4" fmla="*/ 2080846 w 2080846"/>
                  <a:gd name="connsiteY4" fmla="*/ 11722 h 3622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0846" h="3622430">
                    <a:moveTo>
                      <a:pt x="0" y="3622430"/>
                    </a:moveTo>
                    <a:cubicBezTo>
                      <a:pt x="152400" y="3600938"/>
                      <a:pt x="743439" y="3555999"/>
                      <a:pt x="990600" y="3036276"/>
                    </a:cubicBezTo>
                    <a:cubicBezTo>
                      <a:pt x="1237761" y="2516553"/>
                      <a:pt x="1301261" y="1008184"/>
                      <a:pt x="1482969" y="504092"/>
                    </a:cubicBezTo>
                    <a:cubicBezTo>
                      <a:pt x="1664677" y="0"/>
                      <a:pt x="2080846" y="11722"/>
                      <a:pt x="2080846" y="11722"/>
                    </a:cubicBezTo>
                    <a:lnTo>
                      <a:pt x="2080846" y="11722"/>
                    </a:lnTo>
                  </a:path>
                </a:pathLst>
              </a:cu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Freeform 214"/>
              <p:cNvSpPr/>
              <p:nvPr/>
            </p:nvSpPr>
            <p:spPr>
              <a:xfrm flipH="1">
                <a:off x="15011400" y="32801171"/>
                <a:ext cx="2080846" cy="3622430"/>
              </a:xfrm>
              <a:custGeom>
                <a:avLst/>
                <a:gdLst>
                  <a:gd name="connsiteX0" fmla="*/ 0 w 1987061"/>
                  <a:gd name="connsiteY0" fmla="*/ 3159368 h 3478822"/>
                  <a:gd name="connsiteX1" fmla="*/ 896815 w 1987061"/>
                  <a:gd name="connsiteY1" fmla="*/ 3036276 h 3478822"/>
                  <a:gd name="connsiteX2" fmla="*/ 1389184 w 1987061"/>
                  <a:gd name="connsiteY2" fmla="*/ 504092 h 3478822"/>
                  <a:gd name="connsiteX3" fmla="*/ 1987061 w 1987061"/>
                  <a:gd name="connsiteY3" fmla="*/ 11722 h 3478822"/>
                  <a:gd name="connsiteX4" fmla="*/ 1987061 w 1987061"/>
                  <a:gd name="connsiteY4" fmla="*/ 11722 h 3478822"/>
                  <a:gd name="connsiteX0" fmla="*/ 243254 w 2230315"/>
                  <a:gd name="connsiteY0" fmla="*/ 3159368 h 3642945"/>
                  <a:gd name="connsiteX1" fmla="*/ 149469 w 2230315"/>
                  <a:gd name="connsiteY1" fmla="*/ 3622430 h 3642945"/>
                  <a:gd name="connsiteX2" fmla="*/ 1140069 w 2230315"/>
                  <a:gd name="connsiteY2" fmla="*/ 3036276 h 3642945"/>
                  <a:gd name="connsiteX3" fmla="*/ 1632438 w 2230315"/>
                  <a:gd name="connsiteY3" fmla="*/ 504092 h 3642945"/>
                  <a:gd name="connsiteX4" fmla="*/ 2230315 w 2230315"/>
                  <a:gd name="connsiteY4" fmla="*/ 11722 h 3642945"/>
                  <a:gd name="connsiteX5" fmla="*/ 2230315 w 2230315"/>
                  <a:gd name="connsiteY5" fmla="*/ 11722 h 3642945"/>
                  <a:gd name="connsiteX0" fmla="*/ 228600 w 2233246"/>
                  <a:gd name="connsiteY0" fmla="*/ 3165230 h 3643922"/>
                  <a:gd name="connsiteX1" fmla="*/ 152400 w 2233246"/>
                  <a:gd name="connsiteY1" fmla="*/ 3622430 h 3643922"/>
                  <a:gd name="connsiteX2" fmla="*/ 1143000 w 2233246"/>
                  <a:gd name="connsiteY2" fmla="*/ 3036276 h 3643922"/>
                  <a:gd name="connsiteX3" fmla="*/ 1635369 w 2233246"/>
                  <a:gd name="connsiteY3" fmla="*/ 504092 h 3643922"/>
                  <a:gd name="connsiteX4" fmla="*/ 2233246 w 2233246"/>
                  <a:gd name="connsiteY4" fmla="*/ 11722 h 3643922"/>
                  <a:gd name="connsiteX5" fmla="*/ 2233246 w 2233246"/>
                  <a:gd name="connsiteY5" fmla="*/ 11722 h 3643922"/>
                  <a:gd name="connsiteX0" fmla="*/ 0 w 2080846"/>
                  <a:gd name="connsiteY0" fmla="*/ 3622430 h 3622430"/>
                  <a:gd name="connsiteX1" fmla="*/ 990600 w 2080846"/>
                  <a:gd name="connsiteY1" fmla="*/ 3036276 h 3622430"/>
                  <a:gd name="connsiteX2" fmla="*/ 1482969 w 2080846"/>
                  <a:gd name="connsiteY2" fmla="*/ 504092 h 3622430"/>
                  <a:gd name="connsiteX3" fmla="*/ 2080846 w 2080846"/>
                  <a:gd name="connsiteY3" fmla="*/ 11722 h 3622430"/>
                  <a:gd name="connsiteX4" fmla="*/ 2080846 w 2080846"/>
                  <a:gd name="connsiteY4" fmla="*/ 11722 h 3622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0846" h="3622430">
                    <a:moveTo>
                      <a:pt x="0" y="3622430"/>
                    </a:moveTo>
                    <a:cubicBezTo>
                      <a:pt x="152400" y="3600938"/>
                      <a:pt x="743439" y="3555999"/>
                      <a:pt x="990600" y="3036276"/>
                    </a:cubicBezTo>
                    <a:cubicBezTo>
                      <a:pt x="1237761" y="2516553"/>
                      <a:pt x="1301261" y="1008184"/>
                      <a:pt x="1482969" y="504092"/>
                    </a:cubicBezTo>
                    <a:cubicBezTo>
                      <a:pt x="1664677" y="0"/>
                      <a:pt x="2080846" y="11722"/>
                      <a:pt x="2080846" y="11722"/>
                    </a:cubicBezTo>
                    <a:lnTo>
                      <a:pt x="2080846" y="11722"/>
                    </a:lnTo>
                  </a:path>
                </a:pathLst>
              </a:cu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6" name="TextBox 215"/>
            <p:cNvSpPr txBox="1"/>
            <p:nvPr/>
          </p:nvSpPr>
          <p:spPr>
            <a:xfrm>
              <a:off x="16992600" y="34747200"/>
              <a:ext cx="3467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tx2">
                      <a:lumMod val="50000"/>
                    </a:schemeClr>
                  </a:solidFill>
                </a:rPr>
                <a:t>Moves and decays </a:t>
              </a:r>
            </a:p>
          </p:txBody>
        </p:sp>
        <p:grpSp>
          <p:nvGrpSpPr>
            <p:cNvPr id="217" name="Group 144"/>
            <p:cNvGrpSpPr/>
            <p:nvPr/>
          </p:nvGrpSpPr>
          <p:grpSpPr>
            <a:xfrm>
              <a:off x="18516600" y="35280600"/>
              <a:ext cx="1479860" cy="1524001"/>
              <a:chOff x="12954000" y="32801171"/>
              <a:chExt cx="4138246" cy="3622430"/>
            </a:xfrm>
          </p:grpSpPr>
          <p:sp>
            <p:nvSpPr>
              <p:cNvPr id="218" name="Freeform 217"/>
              <p:cNvSpPr/>
              <p:nvPr/>
            </p:nvSpPr>
            <p:spPr>
              <a:xfrm>
                <a:off x="12954000" y="32801171"/>
                <a:ext cx="2080846" cy="3622430"/>
              </a:xfrm>
              <a:custGeom>
                <a:avLst/>
                <a:gdLst>
                  <a:gd name="connsiteX0" fmla="*/ 0 w 1987061"/>
                  <a:gd name="connsiteY0" fmla="*/ 3159368 h 3478822"/>
                  <a:gd name="connsiteX1" fmla="*/ 896815 w 1987061"/>
                  <a:gd name="connsiteY1" fmla="*/ 3036276 h 3478822"/>
                  <a:gd name="connsiteX2" fmla="*/ 1389184 w 1987061"/>
                  <a:gd name="connsiteY2" fmla="*/ 504092 h 3478822"/>
                  <a:gd name="connsiteX3" fmla="*/ 1987061 w 1987061"/>
                  <a:gd name="connsiteY3" fmla="*/ 11722 h 3478822"/>
                  <a:gd name="connsiteX4" fmla="*/ 1987061 w 1987061"/>
                  <a:gd name="connsiteY4" fmla="*/ 11722 h 3478822"/>
                  <a:gd name="connsiteX0" fmla="*/ 243254 w 2230315"/>
                  <a:gd name="connsiteY0" fmla="*/ 3159368 h 3642945"/>
                  <a:gd name="connsiteX1" fmla="*/ 149469 w 2230315"/>
                  <a:gd name="connsiteY1" fmla="*/ 3622430 h 3642945"/>
                  <a:gd name="connsiteX2" fmla="*/ 1140069 w 2230315"/>
                  <a:gd name="connsiteY2" fmla="*/ 3036276 h 3642945"/>
                  <a:gd name="connsiteX3" fmla="*/ 1632438 w 2230315"/>
                  <a:gd name="connsiteY3" fmla="*/ 504092 h 3642945"/>
                  <a:gd name="connsiteX4" fmla="*/ 2230315 w 2230315"/>
                  <a:gd name="connsiteY4" fmla="*/ 11722 h 3642945"/>
                  <a:gd name="connsiteX5" fmla="*/ 2230315 w 2230315"/>
                  <a:gd name="connsiteY5" fmla="*/ 11722 h 3642945"/>
                  <a:gd name="connsiteX0" fmla="*/ 228600 w 2233246"/>
                  <a:gd name="connsiteY0" fmla="*/ 3165230 h 3643922"/>
                  <a:gd name="connsiteX1" fmla="*/ 152400 w 2233246"/>
                  <a:gd name="connsiteY1" fmla="*/ 3622430 h 3643922"/>
                  <a:gd name="connsiteX2" fmla="*/ 1143000 w 2233246"/>
                  <a:gd name="connsiteY2" fmla="*/ 3036276 h 3643922"/>
                  <a:gd name="connsiteX3" fmla="*/ 1635369 w 2233246"/>
                  <a:gd name="connsiteY3" fmla="*/ 504092 h 3643922"/>
                  <a:gd name="connsiteX4" fmla="*/ 2233246 w 2233246"/>
                  <a:gd name="connsiteY4" fmla="*/ 11722 h 3643922"/>
                  <a:gd name="connsiteX5" fmla="*/ 2233246 w 2233246"/>
                  <a:gd name="connsiteY5" fmla="*/ 11722 h 3643922"/>
                  <a:gd name="connsiteX0" fmla="*/ 0 w 2080846"/>
                  <a:gd name="connsiteY0" fmla="*/ 3622430 h 3622430"/>
                  <a:gd name="connsiteX1" fmla="*/ 990600 w 2080846"/>
                  <a:gd name="connsiteY1" fmla="*/ 3036276 h 3622430"/>
                  <a:gd name="connsiteX2" fmla="*/ 1482969 w 2080846"/>
                  <a:gd name="connsiteY2" fmla="*/ 504092 h 3622430"/>
                  <a:gd name="connsiteX3" fmla="*/ 2080846 w 2080846"/>
                  <a:gd name="connsiteY3" fmla="*/ 11722 h 3622430"/>
                  <a:gd name="connsiteX4" fmla="*/ 2080846 w 2080846"/>
                  <a:gd name="connsiteY4" fmla="*/ 11722 h 3622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0846" h="3622430">
                    <a:moveTo>
                      <a:pt x="0" y="3622430"/>
                    </a:moveTo>
                    <a:cubicBezTo>
                      <a:pt x="152400" y="3600938"/>
                      <a:pt x="743439" y="3555999"/>
                      <a:pt x="990600" y="3036276"/>
                    </a:cubicBezTo>
                    <a:cubicBezTo>
                      <a:pt x="1237761" y="2516553"/>
                      <a:pt x="1301261" y="1008184"/>
                      <a:pt x="1482969" y="504092"/>
                    </a:cubicBezTo>
                    <a:cubicBezTo>
                      <a:pt x="1664677" y="0"/>
                      <a:pt x="2080846" y="11722"/>
                      <a:pt x="2080846" y="11722"/>
                    </a:cubicBezTo>
                    <a:lnTo>
                      <a:pt x="2080846" y="11722"/>
                    </a:lnTo>
                  </a:path>
                </a:pathLst>
              </a:custGeom>
              <a:ln w="57150">
                <a:solidFill>
                  <a:srgbClr val="6600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Freeform 218"/>
              <p:cNvSpPr/>
              <p:nvPr/>
            </p:nvSpPr>
            <p:spPr>
              <a:xfrm flipH="1">
                <a:off x="15011400" y="32801171"/>
                <a:ext cx="2080846" cy="3622430"/>
              </a:xfrm>
              <a:custGeom>
                <a:avLst/>
                <a:gdLst>
                  <a:gd name="connsiteX0" fmla="*/ 0 w 1987061"/>
                  <a:gd name="connsiteY0" fmla="*/ 3159368 h 3478822"/>
                  <a:gd name="connsiteX1" fmla="*/ 896815 w 1987061"/>
                  <a:gd name="connsiteY1" fmla="*/ 3036276 h 3478822"/>
                  <a:gd name="connsiteX2" fmla="*/ 1389184 w 1987061"/>
                  <a:gd name="connsiteY2" fmla="*/ 504092 h 3478822"/>
                  <a:gd name="connsiteX3" fmla="*/ 1987061 w 1987061"/>
                  <a:gd name="connsiteY3" fmla="*/ 11722 h 3478822"/>
                  <a:gd name="connsiteX4" fmla="*/ 1987061 w 1987061"/>
                  <a:gd name="connsiteY4" fmla="*/ 11722 h 3478822"/>
                  <a:gd name="connsiteX0" fmla="*/ 243254 w 2230315"/>
                  <a:gd name="connsiteY0" fmla="*/ 3159368 h 3642945"/>
                  <a:gd name="connsiteX1" fmla="*/ 149469 w 2230315"/>
                  <a:gd name="connsiteY1" fmla="*/ 3622430 h 3642945"/>
                  <a:gd name="connsiteX2" fmla="*/ 1140069 w 2230315"/>
                  <a:gd name="connsiteY2" fmla="*/ 3036276 h 3642945"/>
                  <a:gd name="connsiteX3" fmla="*/ 1632438 w 2230315"/>
                  <a:gd name="connsiteY3" fmla="*/ 504092 h 3642945"/>
                  <a:gd name="connsiteX4" fmla="*/ 2230315 w 2230315"/>
                  <a:gd name="connsiteY4" fmla="*/ 11722 h 3642945"/>
                  <a:gd name="connsiteX5" fmla="*/ 2230315 w 2230315"/>
                  <a:gd name="connsiteY5" fmla="*/ 11722 h 3642945"/>
                  <a:gd name="connsiteX0" fmla="*/ 228600 w 2233246"/>
                  <a:gd name="connsiteY0" fmla="*/ 3165230 h 3643922"/>
                  <a:gd name="connsiteX1" fmla="*/ 152400 w 2233246"/>
                  <a:gd name="connsiteY1" fmla="*/ 3622430 h 3643922"/>
                  <a:gd name="connsiteX2" fmla="*/ 1143000 w 2233246"/>
                  <a:gd name="connsiteY2" fmla="*/ 3036276 h 3643922"/>
                  <a:gd name="connsiteX3" fmla="*/ 1635369 w 2233246"/>
                  <a:gd name="connsiteY3" fmla="*/ 504092 h 3643922"/>
                  <a:gd name="connsiteX4" fmla="*/ 2233246 w 2233246"/>
                  <a:gd name="connsiteY4" fmla="*/ 11722 h 3643922"/>
                  <a:gd name="connsiteX5" fmla="*/ 2233246 w 2233246"/>
                  <a:gd name="connsiteY5" fmla="*/ 11722 h 3643922"/>
                  <a:gd name="connsiteX0" fmla="*/ 0 w 2080846"/>
                  <a:gd name="connsiteY0" fmla="*/ 3622430 h 3622430"/>
                  <a:gd name="connsiteX1" fmla="*/ 990600 w 2080846"/>
                  <a:gd name="connsiteY1" fmla="*/ 3036276 h 3622430"/>
                  <a:gd name="connsiteX2" fmla="*/ 1482969 w 2080846"/>
                  <a:gd name="connsiteY2" fmla="*/ 504092 h 3622430"/>
                  <a:gd name="connsiteX3" fmla="*/ 2080846 w 2080846"/>
                  <a:gd name="connsiteY3" fmla="*/ 11722 h 3622430"/>
                  <a:gd name="connsiteX4" fmla="*/ 2080846 w 2080846"/>
                  <a:gd name="connsiteY4" fmla="*/ 11722 h 3622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0846" h="3622430">
                    <a:moveTo>
                      <a:pt x="0" y="3622430"/>
                    </a:moveTo>
                    <a:cubicBezTo>
                      <a:pt x="152400" y="3600938"/>
                      <a:pt x="743439" y="3555999"/>
                      <a:pt x="990600" y="3036276"/>
                    </a:cubicBezTo>
                    <a:cubicBezTo>
                      <a:pt x="1237761" y="2516553"/>
                      <a:pt x="1301261" y="1008184"/>
                      <a:pt x="1482969" y="504092"/>
                    </a:cubicBezTo>
                    <a:cubicBezTo>
                      <a:pt x="1664677" y="0"/>
                      <a:pt x="2080846" y="11722"/>
                      <a:pt x="2080846" y="11722"/>
                    </a:cubicBezTo>
                    <a:lnTo>
                      <a:pt x="2080846" y="11722"/>
                    </a:lnTo>
                  </a:path>
                </a:pathLst>
              </a:custGeom>
              <a:ln w="57150">
                <a:solidFill>
                  <a:srgbClr val="6600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0" name="Group 239"/>
          <p:cNvGrpSpPr>
            <a:grpSpLocks noChangeAspect="1"/>
          </p:cNvGrpSpPr>
          <p:nvPr/>
        </p:nvGrpSpPr>
        <p:grpSpPr>
          <a:xfrm>
            <a:off x="24748409" y="9324975"/>
            <a:ext cx="9712145" cy="4267201"/>
            <a:chOff x="20542587" y="32210327"/>
            <a:chExt cx="6858000" cy="3013182"/>
          </a:xfrm>
        </p:grpSpPr>
        <p:sp>
          <p:nvSpPr>
            <p:cNvPr id="220" name="TextBox 219"/>
            <p:cNvSpPr txBox="1"/>
            <p:nvPr/>
          </p:nvSpPr>
          <p:spPr>
            <a:xfrm>
              <a:off x="20542587" y="32210327"/>
              <a:ext cx="6858000" cy="543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/>
                <a:t>Advection, Diffusion &amp; Reaction</a:t>
              </a:r>
              <a:endParaRPr lang="en-US" sz="4400" b="1" dirty="0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21678900" y="32743139"/>
              <a:ext cx="4572000" cy="2103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extBox 221"/>
            <p:cNvSpPr txBox="1"/>
            <p:nvPr/>
          </p:nvSpPr>
          <p:spPr>
            <a:xfrm rot="16200000">
              <a:off x="20248722" y="33548478"/>
              <a:ext cx="2362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Concentration</a:t>
              </a:r>
              <a:endParaRPr lang="en-US" sz="26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24041100" y="34823399"/>
              <a:ext cx="228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Distance</a:t>
              </a:r>
              <a:endParaRPr lang="en-US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24" name="Group 144"/>
            <p:cNvGrpSpPr/>
            <p:nvPr/>
          </p:nvGrpSpPr>
          <p:grpSpPr>
            <a:xfrm>
              <a:off x="21717000" y="32994600"/>
              <a:ext cx="1479860" cy="1828801"/>
              <a:chOff x="12954000" y="32801171"/>
              <a:chExt cx="4138246" cy="3622430"/>
            </a:xfrm>
          </p:grpSpPr>
          <p:sp>
            <p:nvSpPr>
              <p:cNvPr id="225" name="Freeform 224"/>
              <p:cNvSpPr/>
              <p:nvPr/>
            </p:nvSpPr>
            <p:spPr>
              <a:xfrm>
                <a:off x="12954000" y="32801171"/>
                <a:ext cx="2080846" cy="3622430"/>
              </a:xfrm>
              <a:custGeom>
                <a:avLst/>
                <a:gdLst>
                  <a:gd name="connsiteX0" fmla="*/ 0 w 1987061"/>
                  <a:gd name="connsiteY0" fmla="*/ 3159368 h 3478822"/>
                  <a:gd name="connsiteX1" fmla="*/ 896815 w 1987061"/>
                  <a:gd name="connsiteY1" fmla="*/ 3036276 h 3478822"/>
                  <a:gd name="connsiteX2" fmla="*/ 1389184 w 1987061"/>
                  <a:gd name="connsiteY2" fmla="*/ 504092 h 3478822"/>
                  <a:gd name="connsiteX3" fmla="*/ 1987061 w 1987061"/>
                  <a:gd name="connsiteY3" fmla="*/ 11722 h 3478822"/>
                  <a:gd name="connsiteX4" fmla="*/ 1987061 w 1987061"/>
                  <a:gd name="connsiteY4" fmla="*/ 11722 h 3478822"/>
                  <a:gd name="connsiteX0" fmla="*/ 243254 w 2230315"/>
                  <a:gd name="connsiteY0" fmla="*/ 3159368 h 3642945"/>
                  <a:gd name="connsiteX1" fmla="*/ 149469 w 2230315"/>
                  <a:gd name="connsiteY1" fmla="*/ 3622430 h 3642945"/>
                  <a:gd name="connsiteX2" fmla="*/ 1140069 w 2230315"/>
                  <a:gd name="connsiteY2" fmla="*/ 3036276 h 3642945"/>
                  <a:gd name="connsiteX3" fmla="*/ 1632438 w 2230315"/>
                  <a:gd name="connsiteY3" fmla="*/ 504092 h 3642945"/>
                  <a:gd name="connsiteX4" fmla="*/ 2230315 w 2230315"/>
                  <a:gd name="connsiteY4" fmla="*/ 11722 h 3642945"/>
                  <a:gd name="connsiteX5" fmla="*/ 2230315 w 2230315"/>
                  <a:gd name="connsiteY5" fmla="*/ 11722 h 3642945"/>
                  <a:gd name="connsiteX0" fmla="*/ 228600 w 2233246"/>
                  <a:gd name="connsiteY0" fmla="*/ 3165230 h 3643922"/>
                  <a:gd name="connsiteX1" fmla="*/ 152400 w 2233246"/>
                  <a:gd name="connsiteY1" fmla="*/ 3622430 h 3643922"/>
                  <a:gd name="connsiteX2" fmla="*/ 1143000 w 2233246"/>
                  <a:gd name="connsiteY2" fmla="*/ 3036276 h 3643922"/>
                  <a:gd name="connsiteX3" fmla="*/ 1635369 w 2233246"/>
                  <a:gd name="connsiteY3" fmla="*/ 504092 h 3643922"/>
                  <a:gd name="connsiteX4" fmla="*/ 2233246 w 2233246"/>
                  <a:gd name="connsiteY4" fmla="*/ 11722 h 3643922"/>
                  <a:gd name="connsiteX5" fmla="*/ 2233246 w 2233246"/>
                  <a:gd name="connsiteY5" fmla="*/ 11722 h 3643922"/>
                  <a:gd name="connsiteX0" fmla="*/ 0 w 2080846"/>
                  <a:gd name="connsiteY0" fmla="*/ 3622430 h 3622430"/>
                  <a:gd name="connsiteX1" fmla="*/ 990600 w 2080846"/>
                  <a:gd name="connsiteY1" fmla="*/ 3036276 h 3622430"/>
                  <a:gd name="connsiteX2" fmla="*/ 1482969 w 2080846"/>
                  <a:gd name="connsiteY2" fmla="*/ 504092 h 3622430"/>
                  <a:gd name="connsiteX3" fmla="*/ 2080846 w 2080846"/>
                  <a:gd name="connsiteY3" fmla="*/ 11722 h 3622430"/>
                  <a:gd name="connsiteX4" fmla="*/ 2080846 w 2080846"/>
                  <a:gd name="connsiteY4" fmla="*/ 11722 h 3622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0846" h="3622430">
                    <a:moveTo>
                      <a:pt x="0" y="3622430"/>
                    </a:moveTo>
                    <a:cubicBezTo>
                      <a:pt x="152400" y="3600938"/>
                      <a:pt x="743439" y="3555999"/>
                      <a:pt x="990600" y="3036276"/>
                    </a:cubicBezTo>
                    <a:cubicBezTo>
                      <a:pt x="1237761" y="2516553"/>
                      <a:pt x="1301261" y="1008184"/>
                      <a:pt x="1482969" y="504092"/>
                    </a:cubicBezTo>
                    <a:cubicBezTo>
                      <a:pt x="1664677" y="0"/>
                      <a:pt x="2080846" y="11722"/>
                      <a:pt x="2080846" y="11722"/>
                    </a:cubicBezTo>
                    <a:lnTo>
                      <a:pt x="2080846" y="11722"/>
                    </a:lnTo>
                  </a:path>
                </a:pathLst>
              </a:cu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Freeform 225"/>
              <p:cNvSpPr/>
              <p:nvPr/>
            </p:nvSpPr>
            <p:spPr>
              <a:xfrm flipH="1">
                <a:off x="15011400" y="32801171"/>
                <a:ext cx="2080846" cy="3622430"/>
              </a:xfrm>
              <a:custGeom>
                <a:avLst/>
                <a:gdLst>
                  <a:gd name="connsiteX0" fmla="*/ 0 w 1987061"/>
                  <a:gd name="connsiteY0" fmla="*/ 3159368 h 3478822"/>
                  <a:gd name="connsiteX1" fmla="*/ 896815 w 1987061"/>
                  <a:gd name="connsiteY1" fmla="*/ 3036276 h 3478822"/>
                  <a:gd name="connsiteX2" fmla="*/ 1389184 w 1987061"/>
                  <a:gd name="connsiteY2" fmla="*/ 504092 h 3478822"/>
                  <a:gd name="connsiteX3" fmla="*/ 1987061 w 1987061"/>
                  <a:gd name="connsiteY3" fmla="*/ 11722 h 3478822"/>
                  <a:gd name="connsiteX4" fmla="*/ 1987061 w 1987061"/>
                  <a:gd name="connsiteY4" fmla="*/ 11722 h 3478822"/>
                  <a:gd name="connsiteX0" fmla="*/ 243254 w 2230315"/>
                  <a:gd name="connsiteY0" fmla="*/ 3159368 h 3642945"/>
                  <a:gd name="connsiteX1" fmla="*/ 149469 w 2230315"/>
                  <a:gd name="connsiteY1" fmla="*/ 3622430 h 3642945"/>
                  <a:gd name="connsiteX2" fmla="*/ 1140069 w 2230315"/>
                  <a:gd name="connsiteY2" fmla="*/ 3036276 h 3642945"/>
                  <a:gd name="connsiteX3" fmla="*/ 1632438 w 2230315"/>
                  <a:gd name="connsiteY3" fmla="*/ 504092 h 3642945"/>
                  <a:gd name="connsiteX4" fmla="*/ 2230315 w 2230315"/>
                  <a:gd name="connsiteY4" fmla="*/ 11722 h 3642945"/>
                  <a:gd name="connsiteX5" fmla="*/ 2230315 w 2230315"/>
                  <a:gd name="connsiteY5" fmla="*/ 11722 h 3642945"/>
                  <a:gd name="connsiteX0" fmla="*/ 228600 w 2233246"/>
                  <a:gd name="connsiteY0" fmla="*/ 3165230 h 3643922"/>
                  <a:gd name="connsiteX1" fmla="*/ 152400 w 2233246"/>
                  <a:gd name="connsiteY1" fmla="*/ 3622430 h 3643922"/>
                  <a:gd name="connsiteX2" fmla="*/ 1143000 w 2233246"/>
                  <a:gd name="connsiteY2" fmla="*/ 3036276 h 3643922"/>
                  <a:gd name="connsiteX3" fmla="*/ 1635369 w 2233246"/>
                  <a:gd name="connsiteY3" fmla="*/ 504092 h 3643922"/>
                  <a:gd name="connsiteX4" fmla="*/ 2233246 w 2233246"/>
                  <a:gd name="connsiteY4" fmla="*/ 11722 h 3643922"/>
                  <a:gd name="connsiteX5" fmla="*/ 2233246 w 2233246"/>
                  <a:gd name="connsiteY5" fmla="*/ 11722 h 3643922"/>
                  <a:gd name="connsiteX0" fmla="*/ 0 w 2080846"/>
                  <a:gd name="connsiteY0" fmla="*/ 3622430 h 3622430"/>
                  <a:gd name="connsiteX1" fmla="*/ 990600 w 2080846"/>
                  <a:gd name="connsiteY1" fmla="*/ 3036276 h 3622430"/>
                  <a:gd name="connsiteX2" fmla="*/ 1482969 w 2080846"/>
                  <a:gd name="connsiteY2" fmla="*/ 504092 h 3622430"/>
                  <a:gd name="connsiteX3" fmla="*/ 2080846 w 2080846"/>
                  <a:gd name="connsiteY3" fmla="*/ 11722 h 3622430"/>
                  <a:gd name="connsiteX4" fmla="*/ 2080846 w 2080846"/>
                  <a:gd name="connsiteY4" fmla="*/ 11722 h 3622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0846" h="3622430">
                    <a:moveTo>
                      <a:pt x="0" y="3622430"/>
                    </a:moveTo>
                    <a:cubicBezTo>
                      <a:pt x="152400" y="3600938"/>
                      <a:pt x="743439" y="3555999"/>
                      <a:pt x="990600" y="3036276"/>
                    </a:cubicBezTo>
                    <a:cubicBezTo>
                      <a:pt x="1237761" y="2516553"/>
                      <a:pt x="1301261" y="1008184"/>
                      <a:pt x="1482969" y="504092"/>
                    </a:cubicBezTo>
                    <a:cubicBezTo>
                      <a:pt x="1664677" y="0"/>
                      <a:pt x="2080846" y="11722"/>
                      <a:pt x="2080846" y="11722"/>
                    </a:cubicBezTo>
                    <a:lnTo>
                      <a:pt x="2080846" y="11722"/>
                    </a:lnTo>
                  </a:path>
                </a:pathLst>
              </a:cu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147"/>
            <p:cNvGrpSpPr/>
            <p:nvPr/>
          </p:nvGrpSpPr>
          <p:grpSpPr>
            <a:xfrm>
              <a:off x="23545800" y="33451800"/>
              <a:ext cx="2438401" cy="1371601"/>
              <a:chOff x="12954000" y="32801171"/>
              <a:chExt cx="4138246" cy="3622430"/>
            </a:xfrm>
          </p:grpSpPr>
          <p:sp>
            <p:nvSpPr>
              <p:cNvPr id="228" name="Freeform 227"/>
              <p:cNvSpPr/>
              <p:nvPr/>
            </p:nvSpPr>
            <p:spPr>
              <a:xfrm>
                <a:off x="12954000" y="32801171"/>
                <a:ext cx="2080846" cy="3622430"/>
              </a:xfrm>
              <a:custGeom>
                <a:avLst/>
                <a:gdLst>
                  <a:gd name="connsiteX0" fmla="*/ 0 w 1987061"/>
                  <a:gd name="connsiteY0" fmla="*/ 3159368 h 3478822"/>
                  <a:gd name="connsiteX1" fmla="*/ 896815 w 1987061"/>
                  <a:gd name="connsiteY1" fmla="*/ 3036276 h 3478822"/>
                  <a:gd name="connsiteX2" fmla="*/ 1389184 w 1987061"/>
                  <a:gd name="connsiteY2" fmla="*/ 504092 h 3478822"/>
                  <a:gd name="connsiteX3" fmla="*/ 1987061 w 1987061"/>
                  <a:gd name="connsiteY3" fmla="*/ 11722 h 3478822"/>
                  <a:gd name="connsiteX4" fmla="*/ 1987061 w 1987061"/>
                  <a:gd name="connsiteY4" fmla="*/ 11722 h 3478822"/>
                  <a:gd name="connsiteX0" fmla="*/ 243254 w 2230315"/>
                  <a:gd name="connsiteY0" fmla="*/ 3159368 h 3642945"/>
                  <a:gd name="connsiteX1" fmla="*/ 149469 w 2230315"/>
                  <a:gd name="connsiteY1" fmla="*/ 3622430 h 3642945"/>
                  <a:gd name="connsiteX2" fmla="*/ 1140069 w 2230315"/>
                  <a:gd name="connsiteY2" fmla="*/ 3036276 h 3642945"/>
                  <a:gd name="connsiteX3" fmla="*/ 1632438 w 2230315"/>
                  <a:gd name="connsiteY3" fmla="*/ 504092 h 3642945"/>
                  <a:gd name="connsiteX4" fmla="*/ 2230315 w 2230315"/>
                  <a:gd name="connsiteY4" fmla="*/ 11722 h 3642945"/>
                  <a:gd name="connsiteX5" fmla="*/ 2230315 w 2230315"/>
                  <a:gd name="connsiteY5" fmla="*/ 11722 h 3642945"/>
                  <a:gd name="connsiteX0" fmla="*/ 228600 w 2233246"/>
                  <a:gd name="connsiteY0" fmla="*/ 3165230 h 3643922"/>
                  <a:gd name="connsiteX1" fmla="*/ 152400 w 2233246"/>
                  <a:gd name="connsiteY1" fmla="*/ 3622430 h 3643922"/>
                  <a:gd name="connsiteX2" fmla="*/ 1143000 w 2233246"/>
                  <a:gd name="connsiteY2" fmla="*/ 3036276 h 3643922"/>
                  <a:gd name="connsiteX3" fmla="*/ 1635369 w 2233246"/>
                  <a:gd name="connsiteY3" fmla="*/ 504092 h 3643922"/>
                  <a:gd name="connsiteX4" fmla="*/ 2233246 w 2233246"/>
                  <a:gd name="connsiteY4" fmla="*/ 11722 h 3643922"/>
                  <a:gd name="connsiteX5" fmla="*/ 2233246 w 2233246"/>
                  <a:gd name="connsiteY5" fmla="*/ 11722 h 3643922"/>
                  <a:gd name="connsiteX0" fmla="*/ 0 w 2080846"/>
                  <a:gd name="connsiteY0" fmla="*/ 3622430 h 3622430"/>
                  <a:gd name="connsiteX1" fmla="*/ 990600 w 2080846"/>
                  <a:gd name="connsiteY1" fmla="*/ 3036276 h 3622430"/>
                  <a:gd name="connsiteX2" fmla="*/ 1482969 w 2080846"/>
                  <a:gd name="connsiteY2" fmla="*/ 504092 h 3622430"/>
                  <a:gd name="connsiteX3" fmla="*/ 2080846 w 2080846"/>
                  <a:gd name="connsiteY3" fmla="*/ 11722 h 3622430"/>
                  <a:gd name="connsiteX4" fmla="*/ 2080846 w 2080846"/>
                  <a:gd name="connsiteY4" fmla="*/ 11722 h 3622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0846" h="3622430">
                    <a:moveTo>
                      <a:pt x="0" y="3622430"/>
                    </a:moveTo>
                    <a:cubicBezTo>
                      <a:pt x="152400" y="3600938"/>
                      <a:pt x="743439" y="3555999"/>
                      <a:pt x="990600" y="3036276"/>
                    </a:cubicBezTo>
                    <a:cubicBezTo>
                      <a:pt x="1237761" y="2516553"/>
                      <a:pt x="1301261" y="1008184"/>
                      <a:pt x="1482969" y="504092"/>
                    </a:cubicBezTo>
                    <a:cubicBezTo>
                      <a:pt x="1664677" y="0"/>
                      <a:pt x="2080846" y="11722"/>
                      <a:pt x="2080846" y="11722"/>
                    </a:cubicBezTo>
                    <a:lnTo>
                      <a:pt x="2080846" y="11722"/>
                    </a:lnTo>
                  </a:path>
                </a:pathLst>
              </a:custGeom>
              <a:ln w="57150">
                <a:solidFill>
                  <a:srgbClr val="66003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Freeform 228"/>
              <p:cNvSpPr/>
              <p:nvPr/>
            </p:nvSpPr>
            <p:spPr>
              <a:xfrm flipH="1">
                <a:off x="15011400" y="32801171"/>
                <a:ext cx="2080846" cy="3622430"/>
              </a:xfrm>
              <a:custGeom>
                <a:avLst/>
                <a:gdLst>
                  <a:gd name="connsiteX0" fmla="*/ 0 w 1987061"/>
                  <a:gd name="connsiteY0" fmla="*/ 3159368 h 3478822"/>
                  <a:gd name="connsiteX1" fmla="*/ 896815 w 1987061"/>
                  <a:gd name="connsiteY1" fmla="*/ 3036276 h 3478822"/>
                  <a:gd name="connsiteX2" fmla="*/ 1389184 w 1987061"/>
                  <a:gd name="connsiteY2" fmla="*/ 504092 h 3478822"/>
                  <a:gd name="connsiteX3" fmla="*/ 1987061 w 1987061"/>
                  <a:gd name="connsiteY3" fmla="*/ 11722 h 3478822"/>
                  <a:gd name="connsiteX4" fmla="*/ 1987061 w 1987061"/>
                  <a:gd name="connsiteY4" fmla="*/ 11722 h 3478822"/>
                  <a:gd name="connsiteX0" fmla="*/ 243254 w 2230315"/>
                  <a:gd name="connsiteY0" fmla="*/ 3159368 h 3642945"/>
                  <a:gd name="connsiteX1" fmla="*/ 149469 w 2230315"/>
                  <a:gd name="connsiteY1" fmla="*/ 3622430 h 3642945"/>
                  <a:gd name="connsiteX2" fmla="*/ 1140069 w 2230315"/>
                  <a:gd name="connsiteY2" fmla="*/ 3036276 h 3642945"/>
                  <a:gd name="connsiteX3" fmla="*/ 1632438 w 2230315"/>
                  <a:gd name="connsiteY3" fmla="*/ 504092 h 3642945"/>
                  <a:gd name="connsiteX4" fmla="*/ 2230315 w 2230315"/>
                  <a:gd name="connsiteY4" fmla="*/ 11722 h 3642945"/>
                  <a:gd name="connsiteX5" fmla="*/ 2230315 w 2230315"/>
                  <a:gd name="connsiteY5" fmla="*/ 11722 h 3642945"/>
                  <a:gd name="connsiteX0" fmla="*/ 228600 w 2233246"/>
                  <a:gd name="connsiteY0" fmla="*/ 3165230 h 3643922"/>
                  <a:gd name="connsiteX1" fmla="*/ 152400 w 2233246"/>
                  <a:gd name="connsiteY1" fmla="*/ 3622430 h 3643922"/>
                  <a:gd name="connsiteX2" fmla="*/ 1143000 w 2233246"/>
                  <a:gd name="connsiteY2" fmla="*/ 3036276 h 3643922"/>
                  <a:gd name="connsiteX3" fmla="*/ 1635369 w 2233246"/>
                  <a:gd name="connsiteY3" fmla="*/ 504092 h 3643922"/>
                  <a:gd name="connsiteX4" fmla="*/ 2233246 w 2233246"/>
                  <a:gd name="connsiteY4" fmla="*/ 11722 h 3643922"/>
                  <a:gd name="connsiteX5" fmla="*/ 2233246 w 2233246"/>
                  <a:gd name="connsiteY5" fmla="*/ 11722 h 3643922"/>
                  <a:gd name="connsiteX0" fmla="*/ 0 w 2080846"/>
                  <a:gd name="connsiteY0" fmla="*/ 3622430 h 3622430"/>
                  <a:gd name="connsiteX1" fmla="*/ 990600 w 2080846"/>
                  <a:gd name="connsiteY1" fmla="*/ 3036276 h 3622430"/>
                  <a:gd name="connsiteX2" fmla="*/ 1482969 w 2080846"/>
                  <a:gd name="connsiteY2" fmla="*/ 504092 h 3622430"/>
                  <a:gd name="connsiteX3" fmla="*/ 2080846 w 2080846"/>
                  <a:gd name="connsiteY3" fmla="*/ 11722 h 3622430"/>
                  <a:gd name="connsiteX4" fmla="*/ 2080846 w 2080846"/>
                  <a:gd name="connsiteY4" fmla="*/ 11722 h 3622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0846" h="3622430">
                    <a:moveTo>
                      <a:pt x="0" y="3622430"/>
                    </a:moveTo>
                    <a:cubicBezTo>
                      <a:pt x="152400" y="3600938"/>
                      <a:pt x="743439" y="3555999"/>
                      <a:pt x="990600" y="3036276"/>
                    </a:cubicBezTo>
                    <a:cubicBezTo>
                      <a:pt x="1237761" y="2516553"/>
                      <a:pt x="1301261" y="1008184"/>
                      <a:pt x="1482969" y="504092"/>
                    </a:cubicBezTo>
                    <a:cubicBezTo>
                      <a:pt x="1664677" y="0"/>
                      <a:pt x="2080846" y="11722"/>
                      <a:pt x="2080846" y="11722"/>
                    </a:cubicBezTo>
                    <a:lnTo>
                      <a:pt x="2080846" y="11722"/>
                    </a:lnTo>
                  </a:path>
                </a:pathLst>
              </a:custGeom>
              <a:ln w="57150">
                <a:solidFill>
                  <a:srgbClr val="66003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0" name="TextBox 229"/>
            <p:cNvSpPr txBox="1"/>
            <p:nvPr/>
          </p:nvSpPr>
          <p:spPr>
            <a:xfrm>
              <a:off x="23050500" y="32766000"/>
              <a:ext cx="34671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tx2">
                      <a:lumMod val="50000"/>
                    </a:schemeClr>
                  </a:solidFill>
                </a:rPr>
                <a:t>Moves, spreads and </a:t>
              </a:r>
            </a:p>
            <a:p>
              <a:r>
                <a:rPr lang="en-US" sz="2800" dirty="0" smtClean="0">
                  <a:solidFill>
                    <a:schemeClr val="tx2">
                      <a:lumMod val="50000"/>
                    </a:schemeClr>
                  </a:solidFill>
                </a:rPr>
                <a:t>decays </a:t>
              </a:r>
            </a:p>
          </p:txBody>
        </p:sp>
        <p:grpSp>
          <p:nvGrpSpPr>
            <p:cNvPr id="231" name="Group 147"/>
            <p:cNvGrpSpPr/>
            <p:nvPr/>
          </p:nvGrpSpPr>
          <p:grpSpPr>
            <a:xfrm>
              <a:off x="23545800" y="33909000"/>
              <a:ext cx="2438401" cy="914401"/>
              <a:chOff x="12954000" y="32801171"/>
              <a:chExt cx="4138246" cy="3622430"/>
            </a:xfrm>
          </p:grpSpPr>
          <p:sp>
            <p:nvSpPr>
              <p:cNvPr id="232" name="Freeform 231"/>
              <p:cNvSpPr/>
              <p:nvPr/>
            </p:nvSpPr>
            <p:spPr>
              <a:xfrm>
                <a:off x="12954000" y="32801171"/>
                <a:ext cx="2080846" cy="3622430"/>
              </a:xfrm>
              <a:custGeom>
                <a:avLst/>
                <a:gdLst>
                  <a:gd name="connsiteX0" fmla="*/ 0 w 1987061"/>
                  <a:gd name="connsiteY0" fmla="*/ 3159368 h 3478822"/>
                  <a:gd name="connsiteX1" fmla="*/ 896815 w 1987061"/>
                  <a:gd name="connsiteY1" fmla="*/ 3036276 h 3478822"/>
                  <a:gd name="connsiteX2" fmla="*/ 1389184 w 1987061"/>
                  <a:gd name="connsiteY2" fmla="*/ 504092 h 3478822"/>
                  <a:gd name="connsiteX3" fmla="*/ 1987061 w 1987061"/>
                  <a:gd name="connsiteY3" fmla="*/ 11722 h 3478822"/>
                  <a:gd name="connsiteX4" fmla="*/ 1987061 w 1987061"/>
                  <a:gd name="connsiteY4" fmla="*/ 11722 h 3478822"/>
                  <a:gd name="connsiteX0" fmla="*/ 243254 w 2230315"/>
                  <a:gd name="connsiteY0" fmla="*/ 3159368 h 3642945"/>
                  <a:gd name="connsiteX1" fmla="*/ 149469 w 2230315"/>
                  <a:gd name="connsiteY1" fmla="*/ 3622430 h 3642945"/>
                  <a:gd name="connsiteX2" fmla="*/ 1140069 w 2230315"/>
                  <a:gd name="connsiteY2" fmla="*/ 3036276 h 3642945"/>
                  <a:gd name="connsiteX3" fmla="*/ 1632438 w 2230315"/>
                  <a:gd name="connsiteY3" fmla="*/ 504092 h 3642945"/>
                  <a:gd name="connsiteX4" fmla="*/ 2230315 w 2230315"/>
                  <a:gd name="connsiteY4" fmla="*/ 11722 h 3642945"/>
                  <a:gd name="connsiteX5" fmla="*/ 2230315 w 2230315"/>
                  <a:gd name="connsiteY5" fmla="*/ 11722 h 3642945"/>
                  <a:gd name="connsiteX0" fmla="*/ 228600 w 2233246"/>
                  <a:gd name="connsiteY0" fmla="*/ 3165230 h 3643922"/>
                  <a:gd name="connsiteX1" fmla="*/ 152400 w 2233246"/>
                  <a:gd name="connsiteY1" fmla="*/ 3622430 h 3643922"/>
                  <a:gd name="connsiteX2" fmla="*/ 1143000 w 2233246"/>
                  <a:gd name="connsiteY2" fmla="*/ 3036276 h 3643922"/>
                  <a:gd name="connsiteX3" fmla="*/ 1635369 w 2233246"/>
                  <a:gd name="connsiteY3" fmla="*/ 504092 h 3643922"/>
                  <a:gd name="connsiteX4" fmla="*/ 2233246 w 2233246"/>
                  <a:gd name="connsiteY4" fmla="*/ 11722 h 3643922"/>
                  <a:gd name="connsiteX5" fmla="*/ 2233246 w 2233246"/>
                  <a:gd name="connsiteY5" fmla="*/ 11722 h 3643922"/>
                  <a:gd name="connsiteX0" fmla="*/ 0 w 2080846"/>
                  <a:gd name="connsiteY0" fmla="*/ 3622430 h 3622430"/>
                  <a:gd name="connsiteX1" fmla="*/ 990600 w 2080846"/>
                  <a:gd name="connsiteY1" fmla="*/ 3036276 h 3622430"/>
                  <a:gd name="connsiteX2" fmla="*/ 1482969 w 2080846"/>
                  <a:gd name="connsiteY2" fmla="*/ 504092 h 3622430"/>
                  <a:gd name="connsiteX3" fmla="*/ 2080846 w 2080846"/>
                  <a:gd name="connsiteY3" fmla="*/ 11722 h 3622430"/>
                  <a:gd name="connsiteX4" fmla="*/ 2080846 w 2080846"/>
                  <a:gd name="connsiteY4" fmla="*/ 11722 h 3622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0846" h="3622430">
                    <a:moveTo>
                      <a:pt x="0" y="3622430"/>
                    </a:moveTo>
                    <a:cubicBezTo>
                      <a:pt x="152400" y="3600938"/>
                      <a:pt x="743439" y="3555999"/>
                      <a:pt x="990600" y="3036276"/>
                    </a:cubicBezTo>
                    <a:cubicBezTo>
                      <a:pt x="1237761" y="2516553"/>
                      <a:pt x="1301261" y="1008184"/>
                      <a:pt x="1482969" y="504092"/>
                    </a:cubicBezTo>
                    <a:cubicBezTo>
                      <a:pt x="1664677" y="0"/>
                      <a:pt x="2080846" y="11722"/>
                      <a:pt x="2080846" y="11722"/>
                    </a:cubicBezTo>
                    <a:lnTo>
                      <a:pt x="2080846" y="11722"/>
                    </a:lnTo>
                  </a:path>
                </a:pathLst>
              </a:custGeom>
              <a:ln w="57150">
                <a:solidFill>
                  <a:srgbClr val="6600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Freeform 232"/>
              <p:cNvSpPr/>
              <p:nvPr/>
            </p:nvSpPr>
            <p:spPr>
              <a:xfrm flipH="1">
                <a:off x="15011400" y="32801171"/>
                <a:ext cx="2080846" cy="3622430"/>
              </a:xfrm>
              <a:custGeom>
                <a:avLst/>
                <a:gdLst>
                  <a:gd name="connsiteX0" fmla="*/ 0 w 1987061"/>
                  <a:gd name="connsiteY0" fmla="*/ 3159368 h 3478822"/>
                  <a:gd name="connsiteX1" fmla="*/ 896815 w 1987061"/>
                  <a:gd name="connsiteY1" fmla="*/ 3036276 h 3478822"/>
                  <a:gd name="connsiteX2" fmla="*/ 1389184 w 1987061"/>
                  <a:gd name="connsiteY2" fmla="*/ 504092 h 3478822"/>
                  <a:gd name="connsiteX3" fmla="*/ 1987061 w 1987061"/>
                  <a:gd name="connsiteY3" fmla="*/ 11722 h 3478822"/>
                  <a:gd name="connsiteX4" fmla="*/ 1987061 w 1987061"/>
                  <a:gd name="connsiteY4" fmla="*/ 11722 h 3478822"/>
                  <a:gd name="connsiteX0" fmla="*/ 243254 w 2230315"/>
                  <a:gd name="connsiteY0" fmla="*/ 3159368 h 3642945"/>
                  <a:gd name="connsiteX1" fmla="*/ 149469 w 2230315"/>
                  <a:gd name="connsiteY1" fmla="*/ 3622430 h 3642945"/>
                  <a:gd name="connsiteX2" fmla="*/ 1140069 w 2230315"/>
                  <a:gd name="connsiteY2" fmla="*/ 3036276 h 3642945"/>
                  <a:gd name="connsiteX3" fmla="*/ 1632438 w 2230315"/>
                  <a:gd name="connsiteY3" fmla="*/ 504092 h 3642945"/>
                  <a:gd name="connsiteX4" fmla="*/ 2230315 w 2230315"/>
                  <a:gd name="connsiteY4" fmla="*/ 11722 h 3642945"/>
                  <a:gd name="connsiteX5" fmla="*/ 2230315 w 2230315"/>
                  <a:gd name="connsiteY5" fmla="*/ 11722 h 3642945"/>
                  <a:gd name="connsiteX0" fmla="*/ 228600 w 2233246"/>
                  <a:gd name="connsiteY0" fmla="*/ 3165230 h 3643922"/>
                  <a:gd name="connsiteX1" fmla="*/ 152400 w 2233246"/>
                  <a:gd name="connsiteY1" fmla="*/ 3622430 h 3643922"/>
                  <a:gd name="connsiteX2" fmla="*/ 1143000 w 2233246"/>
                  <a:gd name="connsiteY2" fmla="*/ 3036276 h 3643922"/>
                  <a:gd name="connsiteX3" fmla="*/ 1635369 w 2233246"/>
                  <a:gd name="connsiteY3" fmla="*/ 504092 h 3643922"/>
                  <a:gd name="connsiteX4" fmla="*/ 2233246 w 2233246"/>
                  <a:gd name="connsiteY4" fmla="*/ 11722 h 3643922"/>
                  <a:gd name="connsiteX5" fmla="*/ 2233246 w 2233246"/>
                  <a:gd name="connsiteY5" fmla="*/ 11722 h 3643922"/>
                  <a:gd name="connsiteX0" fmla="*/ 0 w 2080846"/>
                  <a:gd name="connsiteY0" fmla="*/ 3622430 h 3622430"/>
                  <a:gd name="connsiteX1" fmla="*/ 990600 w 2080846"/>
                  <a:gd name="connsiteY1" fmla="*/ 3036276 h 3622430"/>
                  <a:gd name="connsiteX2" fmla="*/ 1482969 w 2080846"/>
                  <a:gd name="connsiteY2" fmla="*/ 504092 h 3622430"/>
                  <a:gd name="connsiteX3" fmla="*/ 2080846 w 2080846"/>
                  <a:gd name="connsiteY3" fmla="*/ 11722 h 3622430"/>
                  <a:gd name="connsiteX4" fmla="*/ 2080846 w 2080846"/>
                  <a:gd name="connsiteY4" fmla="*/ 11722 h 3622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0846" h="3622430">
                    <a:moveTo>
                      <a:pt x="0" y="3622430"/>
                    </a:moveTo>
                    <a:cubicBezTo>
                      <a:pt x="152400" y="3600938"/>
                      <a:pt x="743439" y="3555999"/>
                      <a:pt x="990600" y="3036276"/>
                    </a:cubicBezTo>
                    <a:cubicBezTo>
                      <a:pt x="1237761" y="2516553"/>
                      <a:pt x="1301261" y="1008184"/>
                      <a:pt x="1482969" y="504092"/>
                    </a:cubicBezTo>
                    <a:cubicBezTo>
                      <a:pt x="1664677" y="0"/>
                      <a:pt x="2080846" y="11722"/>
                      <a:pt x="2080846" y="11722"/>
                    </a:cubicBezTo>
                    <a:lnTo>
                      <a:pt x="2080846" y="11722"/>
                    </a:lnTo>
                  </a:path>
                </a:pathLst>
              </a:custGeom>
              <a:ln w="57150">
                <a:solidFill>
                  <a:srgbClr val="6600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5" name="TextBox 244"/>
          <p:cNvSpPr txBox="1"/>
          <p:nvPr/>
        </p:nvSpPr>
        <p:spPr>
          <a:xfrm>
            <a:off x="20557408" y="6629400"/>
            <a:ext cx="1074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 smtClean="0">
                <a:solidFill>
                  <a:schemeClr val="tx2">
                    <a:lumMod val="50000"/>
                  </a:schemeClr>
                </a:solidFill>
              </a:rPr>
              <a:t>Combination testing</a:t>
            </a:r>
            <a:endParaRPr lang="en-US" sz="4000" b="1" u="sng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47244000" y="37947600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Bay Delta Science Conference, September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99</Words>
  <Application>Microsoft Office PowerPoint</Application>
  <PresentationFormat>Custom</PresentationFormat>
  <Paragraphs>58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DWR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jamiea</dc:creator>
  <cp:lastModifiedBy>Jamie</cp:lastModifiedBy>
  <cp:revision>125</cp:revision>
  <dcterms:created xsi:type="dcterms:W3CDTF">2010-09-08T17:48:17Z</dcterms:created>
  <dcterms:modified xsi:type="dcterms:W3CDTF">2010-11-02T22:11:23Z</dcterms:modified>
</cp:coreProperties>
</file>