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77" r:id="rId5"/>
    <p:sldId id="259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6" r:id="rId16"/>
    <p:sldId id="273" r:id="rId17"/>
    <p:sldId id="274" r:id="rId18"/>
    <p:sldId id="275" r:id="rId19"/>
    <p:sldId id="271" r:id="rId20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CCCC"/>
    <a:srgbClr val="0000FF"/>
    <a:srgbClr val="66CCFF"/>
    <a:srgbClr val="33CCFF"/>
    <a:srgbClr val="006699"/>
    <a:srgbClr val="CC3300"/>
    <a:srgbClr val="6E869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8" autoAdjust="0"/>
    <p:restoredTop sz="86170" autoAdjust="0"/>
  </p:normalViewPr>
  <p:slideViewPr>
    <p:cSldViewPr>
      <p:cViewPr>
        <p:scale>
          <a:sx n="100" d="100"/>
          <a:sy n="100" d="100"/>
        </p:scale>
        <p:origin x="-123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04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elta\models\stm\documents\algorithm_and_tests\test_summary\outputs_and_tests\Output_data_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elta\models\stm\documents\algorithm_and_tests\test_summary\outputs_and_tests\Output_data_figure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Kaveh%20Zamani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t>Advection Diffusion Uniform Flow</a:t>
            </a:r>
          </a:p>
        </c:rich>
      </c:tx>
      <c:layout/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3782115470860257"/>
          <c:y val="0.19497698882314288"/>
          <c:w val="0.79658701534498955"/>
          <c:h val="0.66656392649132212"/>
        </c:manualLayout>
      </c:layout>
      <c:scatterChart>
        <c:scatterStyle val="smoothMarker"/>
        <c:ser>
          <c:idx val="0"/>
          <c:order val="0"/>
          <c:tx>
            <c:strRef>
              <c:f>'[Output_data_figures.xlsx]Adv  Diffuse Uniform BC D'!$P$1</c:f>
              <c:strCache>
                <c:ptCount val="1"/>
                <c:pt idx="0">
                  <c:v>C (t=0)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'[Output_data_figures.xlsx]Adv  Diffuse Uniform BC D'!$O$2:$O$65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'[Output_data_figures.xlsx]Adv  Diffuse Uniform BC D'!$P$2:$P$65</c:f>
              <c:numCache>
                <c:formatCode>General</c:formatCode>
                <c:ptCount val="64"/>
                <c:pt idx="0">
                  <c:v>0.22086939131318331</c:v>
                </c:pt>
                <c:pt idx="1">
                  <c:v>0.460457851547735</c:v>
                </c:pt>
                <c:pt idx="2">
                  <c:v>0.75139834586452903</c:v>
                </c:pt>
                <c:pt idx="3">
                  <c:v>0.95985043791976865</c:v>
                </c:pt>
                <c:pt idx="4">
                  <c:v>0.95985043791976865</c:v>
                </c:pt>
                <c:pt idx="5">
                  <c:v>0.75139834586452903</c:v>
                </c:pt>
                <c:pt idx="6">
                  <c:v>0.460457851547735</c:v>
                </c:pt>
                <c:pt idx="7">
                  <c:v>0.22086939131318331</c:v>
                </c:pt>
                <c:pt idx="8">
                  <c:v>8.2921602622611598E-2</c:v>
                </c:pt>
                <c:pt idx="9">
                  <c:v>2.436326021526701E-2</c:v>
                </c:pt>
                <c:pt idx="10">
                  <c:v>5.6011558938818141E-3</c:v>
                </c:pt>
                <c:pt idx="11">
                  <c:v>1.0074531934806026E-3</c:v>
                </c:pt>
                <c:pt idx="12">
                  <c:v>1.4174265349830054E-4</c:v>
                </c:pt>
                <c:pt idx="13">
                  <c:v>1.5596349175100036E-5</c:v>
                </c:pt>
                <c:pt idx="14">
                  <c:v>1.3418583213000086E-6</c:v>
                </c:pt>
                <c:pt idx="15">
                  <c:v>9.0253531200000309E-8</c:v>
                </c:pt>
                <c:pt idx="16">
                  <c:v>4.74468490000002E-9</c:v>
                </c:pt>
                <c:pt idx="17">
                  <c:v>1.9491600000000127E-10</c:v>
                </c:pt>
                <c:pt idx="18">
                  <c:v>6.2560000000000525E-12</c:v>
                </c:pt>
                <c:pt idx="19">
                  <c:v>1.570000000000015E-13</c:v>
                </c:pt>
                <c:pt idx="20">
                  <c:v>3.3000000000000363E-15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'[Output_data_figures.xlsx]Adv  Diffuse Uniform BC D'!$Q$1</c:f>
              <c:strCache>
                <c:ptCount val="1"/>
                <c:pt idx="0">
                  <c:v>C (t=T/4)</c:v>
                </c:pt>
              </c:strCache>
            </c:strRef>
          </c:tx>
          <c:spPr>
            <a:ln w="22225"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'[Output_data_figures.xlsx]Adv  Diffuse Uniform BC D'!$O$2:$O$65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'[Output_data_figures.xlsx]Adv  Diffuse Uniform BC D'!$Q$2:$Q$65</c:f>
              <c:numCache>
                <c:formatCode>General</c:formatCode>
                <c:ptCount val="64"/>
                <c:pt idx="0">
                  <c:v>-5.406250000000055E-11</c:v>
                </c:pt>
                <c:pt idx="1">
                  <c:v>-6.7073920000000554E-10</c:v>
                </c:pt>
                <c:pt idx="2">
                  <c:v>5.2636310000000391E-10</c:v>
                </c:pt>
                <c:pt idx="3">
                  <c:v>3.0252559800000141E-8</c:v>
                </c:pt>
                <c:pt idx="4">
                  <c:v>1.3409917110000052E-7</c:v>
                </c:pt>
                <c:pt idx="5">
                  <c:v>-2.6094863310000133E-7</c:v>
                </c:pt>
                <c:pt idx="6">
                  <c:v>-5.3010895363000124E-6</c:v>
                </c:pt>
                <c:pt idx="7">
                  <c:v>-2.3323650737100002E-5</c:v>
                </c:pt>
                <c:pt idx="8">
                  <c:v>-1.020848159110006E-5</c:v>
                </c:pt>
                <c:pt idx="9">
                  <c:v>4.6204003336170011E-4</c:v>
                </c:pt>
                <c:pt idx="10">
                  <c:v>3.2812926528236123E-3</c:v>
                </c:pt>
                <c:pt idx="11">
                  <c:v>1.4026495863728203E-2</c:v>
                </c:pt>
                <c:pt idx="12">
                  <c:v>4.4598131670395419E-2</c:v>
                </c:pt>
                <c:pt idx="13">
                  <c:v>0.11306579023507229</c:v>
                </c:pt>
                <c:pt idx="14">
                  <c:v>0.23605720772413999</c:v>
                </c:pt>
                <c:pt idx="15">
                  <c:v>0.412692594704129</c:v>
                </c:pt>
                <c:pt idx="16">
                  <c:v>0.6093147063179265</c:v>
                </c:pt>
                <c:pt idx="17">
                  <c:v>0.76270203690021665</c:v>
                </c:pt>
                <c:pt idx="18">
                  <c:v>0.81065158017840344</c:v>
                </c:pt>
                <c:pt idx="19">
                  <c:v>0.73194251075553263</c:v>
                </c:pt>
                <c:pt idx="20">
                  <c:v>0.56139364012088144</c:v>
                </c:pt>
                <c:pt idx="21">
                  <c:v>0.36569939231187798</c:v>
                </c:pt>
                <c:pt idx="22">
                  <c:v>0.20232056690310549</c:v>
                </c:pt>
                <c:pt idx="23">
                  <c:v>9.510565975929812E-2</c:v>
                </c:pt>
                <c:pt idx="24">
                  <c:v>3.8028317611321333E-2</c:v>
                </c:pt>
                <c:pt idx="25">
                  <c:v>1.2959096826479369E-2</c:v>
                </c:pt>
                <c:pt idx="26">
                  <c:v>3.7740505112802089E-3</c:v>
                </c:pt>
                <c:pt idx="27">
                  <c:v>9.4265706047500267E-4</c:v>
                </c:pt>
                <c:pt idx="28">
                  <c:v>2.0279999739090081E-4</c:v>
                </c:pt>
                <c:pt idx="29">
                  <c:v>3.7762293123800184E-5</c:v>
                </c:pt>
                <c:pt idx="30">
                  <c:v>6.1182906033000346E-6</c:v>
                </c:pt>
                <c:pt idx="31">
                  <c:v>8.6743736070000248E-7</c:v>
                </c:pt>
                <c:pt idx="32">
                  <c:v>1.0825652690000075E-7</c:v>
                </c:pt>
                <c:pt idx="33">
                  <c:v>1.1966022400000086E-8</c:v>
                </c:pt>
                <c:pt idx="34">
                  <c:v>1.1789531000000098E-9</c:v>
                </c:pt>
                <c:pt idx="35">
                  <c:v>1.0422620000000079E-10</c:v>
                </c:pt>
                <c:pt idx="36">
                  <c:v>8.3254000000000865E-12</c:v>
                </c:pt>
                <c:pt idx="37">
                  <c:v>6.0530000000000531E-13</c:v>
                </c:pt>
                <c:pt idx="38">
                  <c:v>4.0400000000000432E-14</c:v>
                </c:pt>
                <c:pt idx="39">
                  <c:v>2.5000000000000292E-15</c:v>
                </c:pt>
                <c:pt idx="40">
                  <c:v>1.0000000000000127E-16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'[Output_data_figures.xlsx]Adv  Diffuse Uniform BC D'!$R$1</c:f>
              <c:strCache>
                <c:ptCount val="1"/>
                <c:pt idx="0">
                  <c:v>C (t=T/2)</c:v>
                </c:pt>
              </c:strCache>
            </c:strRef>
          </c:tx>
          <c:spPr>
            <a:ln w="22225"/>
          </c:spPr>
          <c:marker>
            <c:symbol val="none"/>
          </c:marker>
          <c:xVal>
            <c:numRef>
              <c:f>'[Output_data_figures.xlsx]Adv  Diffuse Uniform BC D'!$O$2:$O$65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'[Output_data_figures.xlsx]Adv  Diffuse Uniform BC D'!$R$2:$R$65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1.0000000000000127E-16</c:v>
                </c:pt>
                <c:pt idx="4">
                  <c:v>5.0000000000000615E-16</c:v>
                </c:pt>
                <c:pt idx="5">
                  <c:v>-3.0000000000000364E-16</c:v>
                </c:pt>
                <c:pt idx="6">
                  <c:v>-2.0100000000000196E-14</c:v>
                </c:pt>
                <c:pt idx="7">
                  <c:v>-8.6100000000000802E-14</c:v>
                </c:pt>
                <c:pt idx="8">
                  <c:v>2.0860000000000173E-13</c:v>
                </c:pt>
                <c:pt idx="9">
                  <c:v>3.5352000000000248E-12</c:v>
                </c:pt>
                <c:pt idx="10">
                  <c:v>1.178530000000011E-11</c:v>
                </c:pt>
                <c:pt idx="11">
                  <c:v>-3.1699400000000252E-11</c:v>
                </c:pt>
                <c:pt idx="12">
                  <c:v>-4.4169200000000348E-10</c:v>
                </c:pt>
                <c:pt idx="13">
                  <c:v>-1.5187132000000087E-9</c:v>
                </c:pt>
                <c:pt idx="14">
                  <c:v>1.5943690000000091E-9</c:v>
                </c:pt>
                <c:pt idx="15">
                  <c:v>3.8232849300000254E-8</c:v>
                </c:pt>
                <c:pt idx="16">
                  <c:v>1.6762506120000105E-7</c:v>
                </c:pt>
                <c:pt idx="17">
                  <c:v>2.0523999210000087E-7</c:v>
                </c:pt>
                <c:pt idx="18">
                  <c:v>-1.6615498074000065E-6</c:v>
                </c:pt>
                <c:pt idx="19">
                  <c:v>-1.1901858455500096E-5</c:v>
                </c:pt>
                <c:pt idx="20">
                  <c:v>-3.9472520455600198E-5</c:v>
                </c:pt>
                <c:pt idx="21">
                  <c:v>-5.2002650797200291E-5</c:v>
                </c:pt>
                <c:pt idx="22">
                  <c:v>2.1384600022080063E-4</c:v>
                </c:pt>
                <c:pt idx="23">
                  <c:v>1.7744615676722072E-3</c:v>
                </c:pt>
                <c:pt idx="24">
                  <c:v>7.4117545012313208E-3</c:v>
                </c:pt>
                <c:pt idx="25">
                  <c:v>2.2972774797745159E-2</c:v>
                </c:pt>
                <c:pt idx="26">
                  <c:v>5.7968422935504332E-2</c:v>
                </c:pt>
                <c:pt idx="27">
                  <c:v>0.12373254933819333</c:v>
                </c:pt>
                <c:pt idx="28">
                  <c:v>0.22782153175973791</c:v>
                </c:pt>
                <c:pt idx="29">
                  <c:v>0.36586918400240226</c:v>
                </c:pt>
                <c:pt idx="30">
                  <c:v>0.51581683261656663</c:v>
                </c:pt>
                <c:pt idx="31">
                  <c:v>0.64084744042153818</c:v>
                </c:pt>
                <c:pt idx="32">
                  <c:v>0.70312946321824965</c:v>
                </c:pt>
                <c:pt idx="33">
                  <c:v>0.6820627420973816</c:v>
                </c:pt>
                <c:pt idx="34">
                  <c:v>0.58525134028098968</c:v>
                </c:pt>
                <c:pt idx="35">
                  <c:v>0.4442915995104435</c:v>
                </c:pt>
                <c:pt idx="36">
                  <c:v>0.29842186141064175</c:v>
                </c:pt>
                <c:pt idx="37">
                  <c:v>0.17737219777942645</c:v>
                </c:pt>
                <c:pt idx="38">
                  <c:v>9.3320799275369931E-2</c:v>
                </c:pt>
                <c:pt idx="39">
                  <c:v>4.3490730713201822E-2</c:v>
                </c:pt>
                <c:pt idx="40">
                  <c:v>1.7972415435086556E-2</c:v>
                </c:pt>
                <c:pt idx="41">
                  <c:v>6.5958825402227033E-3</c:v>
                </c:pt>
                <c:pt idx="42">
                  <c:v>2.1540895590063109E-3</c:v>
                </c:pt>
                <c:pt idx="43">
                  <c:v>6.2753408286160182E-4</c:v>
                </c:pt>
                <c:pt idx="44">
                  <c:v>1.6353831855920066E-4</c:v>
                </c:pt>
                <c:pt idx="45">
                  <c:v>3.8244949658200224E-5</c:v>
                </c:pt>
                <c:pt idx="46">
                  <c:v>8.0532382740000576E-6</c:v>
                </c:pt>
                <c:pt idx="47">
                  <c:v>1.5323354074000074E-6</c:v>
                </c:pt>
                <c:pt idx="48">
                  <c:v>2.6443436840000152E-7</c:v>
                </c:pt>
                <c:pt idx="49">
                  <c:v>4.1541726500000109E-8</c:v>
                </c:pt>
                <c:pt idx="50">
                  <c:v>5.9633166000000358E-9</c:v>
                </c:pt>
                <c:pt idx="51">
                  <c:v>7.8517030000000618E-10</c:v>
                </c:pt>
                <c:pt idx="52">
                  <c:v>9.51797000000005E-11</c:v>
                </c:pt>
                <c:pt idx="53">
                  <c:v>1.0662400000000098E-11</c:v>
                </c:pt>
                <c:pt idx="54">
                  <c:v>1.1079000000000084E-12</c:v>
                </c:pt>
                <c:pt idx="55">
                  <c:v>1.0720000000000112E-13</c:v>
                </c:pt>
                <c:pt idx="56">
                  <c:v>9.7000000000000969E-15</c:v>
                </c:pt>
                <c:pt idx="57">
                  <c:v>8.0000000000000945E-16</c:v>
                </c:pt>
                <c:pt idx="58">
                  <c:v>1.0000000000000127E-16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'[Output_data_figures.xlsx]Adv  Diffuse Uniform BC D'!$S$1</c:f>
              <c:strCache>
                <c:ptCount val="1"/>
                <c:pt idx="0">
                  <c:v>C (t=3T/4)</c:v>
                </c:pt>
              </c:strCache>
            </c:strRef>
          </c:tx>
          <c:spPr>
            <a:ln w="190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'[Output_data_figures.xlsx]Adv  Diffuse Uniform BC D'!$O$2:$O$65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'[Output_data_figures.xlsx]Adv  Diffuse Uniform BC D'!$S$2:$S$65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4.0000000000000492E-16</c:v>
                </c:pt>
                <c:pt idx="16">
                  <c:v>8.0000000000000945E-16</c:v>
                </c:pt>
                <c:pt idx="17">
                  <c:v>-5.20000000000006E-15</c:v>
                </c:pt>
                <c:pt idx="18">
                  <c:v>-4.3200000000000355E-14</c:v>
                </c:pt>
                <c:pt idx="19">
                  <c:v>-9.620000000000088E-14</c:v>
                </c:pt>
                <c:pt idx="20">
                  <c:v>4.2540000000000337E-13</c:v>
                </c:pt>
                <c:pt idx="21">
                  <c:v>3.9562000000000263E-12</c:v>
                </c:pt>
                <c:pt idx="22">
                  <c:v>1.1181900000000091E-11</c:v>
                </c:pt>
                <c:pt idx="23">
                  <c:v>-1.6835100000000135E-11</c:v>
                </c:pt>
                <c:pt idx="24">
                  <c:v>-2.7441670000000269E-10</c:v>
                </c:pt>
                <c:pt idx="25">
                  <c:v>-1.0655800000000068E-9</c:v>
                </c:pt>
                <c:pt idx="26">
                  <c:v>-9.2542730000000294E-10</c:v>
                </c:pt>
                <c:pt idx="27">
                  <c:v>1.1379345300000064E-8</c:v>
                </c:pt>
                <c:pt idx="28">
                  <c:v>6.9357186500000495E-8</c:v>
                </c:pt>
                <c:pt idx="29">
                  <c:v>1.8887324750000132E-7</c:v>
                </c:pt>
                <c:pt idx="30">
                  <c:v>4.1151372000000094E-8</c:v>
                </c:pt>
                <c:pt idx="31">
                  <c:v>-2.1212462011000095E-6</c:v>
                </c:pt>
                <c:pt idx="32">
                  <c:v>-1.1103821085900094E-5</c:v>
                </c:pt>
                <c:pt idx="33">
                  <c:v>-3.2191226666600159E-5</c:v>
                </c:pt>
                <c:pt idx="34">
                  <c:v>-4.4997863775900141E-5</c:v>
                </c:pt>
                <c:pt idx="35">
                  <c:v>9.5209540156300523E-5</c:v>
                </c:pt>
                <c:pt idx="36">
                  <c:v>9.1315867265660475E-4</c:v>
                </c:pt>
                <c:pt idx="37">
                  <c:v>3.8092379063059119E-3</c:v>
                </c:pt>
                <c:pt idx="38">
                  <c:v>1.1762370918652565E-2</c:v>
                </c:pt>
                <c:pt idx="39">
                  <c:v>2.9921289129207912E-2</c:v>
                </c:pt>
                <c:pt idx="40">
                  <c:v>6.5397836727062134E-2</c:v>
                </c:pt>
                <c:pt idx="41">
                  <c:v>0.12545193772372901</c:v>
                </c:pt>
                <c:pt idx="42">
                  <c:v>0.21381202779562139</c:v>
                </c:pt>
                <c:pt idx="43">
                  <c:v>0.32621579414450697</c:v>
                </c:pt>
                <c:pt idx="44">
                  <c:v>0.4477057625561528</c:v>
                </c:pt>
                <c:pt idx="45">
                  <c:v>0.55443724133970651</c:v>
                </c:pt>
                <c:pt idx="46">
                  <c:v>0.62080564040693564</c:v>
                </c:pt>
                <c:pt idx="47">
                  <c:v>0.62928581917196202</c:v>
                </c:pt>
                <c:pt idx="48">
                  <c:v>0.57790512273956862</c:v>
                </c:pt>
                <c:pt idx="49">
                  <c:v>0.48102564752265103</c:v>
                </c:pt>
                <c:pt idx="50">
                  <c:v>0.36298492569805668</c:v>
                </c:pt>
                <c:pt idx="51">
                  <c:v>0.24836453986459439</c:v>
                </c:pt>
                <c:pt idx="52">
                  <c:v>0.15411655759094439</c:v>
                </c:pt>
                <c:pt idx="53">
                  <c:v>8.6753195591898674E-2</c:v>
                </c:pt>
                <c:pt idx="54">
                  <c:v>4.4318343597262312E-2</c:v>
                </c:pt>
                <c:pt idx="55">
                  <c:v>2.0559771586756852E-2</c:v>
                </c:pt>
                <c:pt idx="56">
                  <c:v>8.6690048797958431E-3</c:v>
                </c:pt>
                <c:pt idx="57">
                  <c:v>3.3260473441320054E-3</c:v>
                </c:pt>
                <c:pt idx="58">
                  <c:v>1.1627899590512074E-3</c:v>
                </c:pt>
                <c:pt idx="59">
                  <c:v>3.7102332688830207E-4</c:v>
                </c:pt>
                <c:pt idx="60">
                  <c:v>1.0825281033220044E-4</c:v>
                </c:pt>
                <c:pt idx="61">
                  <c:v>2.8940669659800079E-5</c:v>
                </c:pt>
                <c:pt idx="62">
                  <c:v>7.1009740330000182E-6</c:v>
                </c:pt>
                <c:pt idx="63">
                  <c:v>1.4108854516000072E-6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'[Output_data_figures.xlsx]Adv  Diffuse Uniform BC D'!$T$1</c:f>
              <c:strCache>
                <c:ptCount val="1"/>
                <c:pt idx="0">
                  <c:v>C (t=T)</c:v>
                </c:pt>
              </c:strCache>
            </c:strRef>
          </c:tx>
          <c:spPr>
            <a:ln w="19050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'[Output_data_figures.xlsx]Adv  Diffuse Uniform BC D'!$O$2:$O$65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'[Output_data_figures.xlsx]Adv  Diffuse Uniform BC D'!$T$2:$T$65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1.0000000000000127E-16</c:v>
                </c:pt>
                <c:pt idx="27">
                  <c:v>4.0000000000000492E-16</c:v>
                </c:pt>
                <c:pt idx="28">
                  <c:v>6.0000000000000738E-16</c:v>
                </c:pt>
                <c:pt idx="29">
                  <c:v>-4.5000000000000534E-15</c:v>
                </c:pt>
                <c:pt idx="30">
                  <c:v>-3.1600000000000353E-14</c:v>
                </c:pt>
                <c:pt idx="31">
                  <c:v>-7.1600000000000662E-14</c:v>
                </c:pt>
                <c:pt idx="32">
                  <c:v>1.8380000000000178E-13</c:v>
                </c:pt>
                <c:pt idx="33">
                  <c:v>2.0160000000000108E-12</c:v>
                </c:pt>
                <c:pt idx="34">
                  <c:v>6.7411000000000582E-12</c:v>
                </c:pt>
                <c:pt idx="35">
                  <c:v>2.1143000000000186E-12</c:v>
                </c:pt>
                <c:pt idx="36">
                  <c:v>-8.6419300000000485E-11</c:v>
                </c:pt>
                <c:pt idx="37">
                  <c:v>-4.4148990000000348E-10</c:v>
                </c:pt>
                <c:pt idx="38">
                  <c:v>-9.6293840000000713E-10</c:v>
                </c:pt>
                <c:pt idx="39">
                  <c:v>1.0299892000000029E-9</c:v>
                </c:pt>
                <c:pt idx="40">
                  <c:v>1.6780370100000135E-8</c:v>
                </c:pt>
                <c:pt idx="41">
                  <c:v>6.8518571300000447E-8</c:v>
                </c:pt>
                <c:pt idx="42">
                  <c:v>1.3957870950000086E-7</c:v>
                </c:pt>
                <c:pt idx="43">
                  <c:v>-7.352445090000048E-8</c:v>
                </c:pt>
                <c:pt idx="44">
                  <c:v>-1.8184337456000086E-6</c:v>
                </c:pt>
                <c:pt idx="45">
                  <c:v>-8.087726154000046E-6</c:v>
                </c:pt>
                <c:pt idx="46">
                  <c:v>-2.1830060795200135E-5</c:v>
                </c:pt>
                <c:pt idx="47">
                  <c:v>-3.1808878630000188E-5</c:v>
                </c:pt>
                <c:pt idx="48">
                  <c:v>3.7461953611400239E-5</c:v>
                </c:pt>
                <c:pt idx="49">
                  <c:v>4.5297878986960032E-4</c:v>
                </c:pt>
                <c:pt idx="50">
                  <c:v>1.9253834580399021E-3</c:v>
                </c:pt>
                <c:pt idx="51">
                  <c:v>5.9984338759134139E-3</c:v>
                </c:pt>
                <c:pt idx="52">
                  <c:v>1.5480268316739732E-2</c:v>
                </c:pt>
                <c:pt idx="53">
                  <c:v>3.4647144027100833E-2</c:v>
                </c:pt>
                <c:pt idx="54">
                  <c:v>6.8801637007856534E-2</c:v>
                </c:pt>
                <c:pt idx="55">
                  <c:v>0.122817686811918</c:v>
                </c:pt>
                <c:pt idx="56">
                  <c:v>0.19870935470842285</c:v>
                </c:pt>
                <c:pt idx="57">
                  <c:v>0.29297026738813403</c:v>
                </c:pt>
                <c:pt idx="58">
                  <c:v>0.39507228982385117</c:v>
                </c:pt>
                <c:pt idx="59">
                  <c:v>0.48851861220022996</c:v>
                </c:pt>
                <c:pt idx="60">
                  <c:v>0.55488135304010344</c:v>
                </c:pt>
                <c:pt idx="61">
                  <c:v>0.57963790115078395</c:v>
                </c:pt>
                <c:pt idx="62">
                  <c:v>0.55734404899855305</c:v>
                </c:pt>
                <c:pt idx="63">
                  <c:v>0.494893724771996</c:v>
                </c:pt>
              </c:numCache>
            </c:numRef>
          </c:yVal>
          <c:smooth val="1"/>
        </c:ser>
        <c:ser>
          <c:idx val="5"/>
          <c:order val="5"/>
          <c:tx>
            <c:v>C exact</c:v>
          </c:tx>
          <c:spPr>
            <a:ln>
              <a:noFill/>
            </a:ln>
          </c:spPr>
          <c:marker>
            <c:symbol val="square"/>
            <c:size val="5"/>
            <c:spPr>
              <a:noFill/>
              <a:ln>
                <a:solidFill>
                  <a:prstClr val="black"/>
                </a:solidFill>
              </a:ln>
            </c:spPr>
          </c:marker>
          <c:xVal>
            <c:numRef>
              <c:f>'[Output_data_figures.xlsx]Adv  Diffuse Uniform BC D'!$O$2:$O$65</c:f>
              <c:numCache>
                <c:formatCode>General</c:formatCode>
                <c:ptCount val="64"/>
                <c:pt idx="0">
                  <c:v>200</c:v>
                </c:pt>
                <c:pt idx="1">
                  <c:v>600</c:v>
                </c:pt>
                <c:pt idx="2">
                  <c:v>1000</c:v>
                </c:pt>
                <c:pt idx="3">
                  <c:v>1400</c:v>
                </c:pt>
                <c:pt idx="4">
                  <c:v>1800</c:v>
                </c:pt>
                <c:pt idx="5">
                  <c:v>2200</c:v>
                </c:pt>
                <c:pt idx="6">
                  <c:v>2600</c:v>
                </c:pt>
                <c:pt idx="7">
                  <c:v>3000</c:v>
                </c:pt>
                <c:pt idx="8">
                  <c:v>3400</c:v>
                </c:pt>
                <c:pt idx="9">
                  <c:v>3800</c:v>
                </c:pt>
                <c:pt idx="10">
                  <c:v>4200</c:v>
                </c:pt>
                <c:pt idx="11">
                  <c:v>4600</c:v>
                </c:pt>
                <c:pt idx="12">
                  <c:v>5000</c:v>
                </c:pt>
                <c:pt idx="13">
                  <c:v>5400</c:v>
                </c:pt>
                <c:pt idx="14">
                  <c:v>5800</c:v>
                </c:pt>
                <c:pt idx="15">
                  <c:v>6200</c:v>
                </c:pt>
                <c:pt idx="16">
                  <c:v>6600</c:v>
                </c:pt>
                <c:pt idx="17">
                  <c:v>7000</c:v>
                </c:pt>
                <c:pt idx="18">
                  <c:v>7400</c:v>
                </c:pt>
                <c:pt idx="19">
                  <c:v>7800</c:v>
                </c:pt>
                <c:pt idx="20">
                  <c:v>8200</c:v>
                </c:pt>
                <c:pt idx="21">
                  <c:v>8600</c:v>
                </c:pt>
                <c:pt idx="22">
                  <c:v>9000</c:v>
                </c:pt>
                <c:pt idx="23">
                  <c:v>9400</c:v>
                </c:pt>
                <c:pt idx="24">
                  <c:v>9800</c:v>
                </c:pt>
                <c:pt idx="25">
                  <c:v>10200</c:v>
                </c:pt>
                <c:pt idx="26">
                  <c:v>10600</c:v>
                </c:pt>
                <c:pt idx="27">
                  <c:v>11000</c:v>
                </c:pt>
                <c:pt idx="28">
                  <c:v>11400</c:v>
                </c:pt>
                <c:pt idx="29">
                  <c:v>11800</c:v>
                </c:pt>
                <c:pt idx="30">
                  <c:v>12200</c:v>
                </c:pt>
                <c:pt idx="31">
                  <c:v>12600</c:v>
                </c:pt>
                <c:pt idx="32">
                  <c:v>13000</c:v>
                </c:pt>
                <c:pt idx="33">
                  <c:v>13400</c:v>
                </c:pt>
                <c:pt idx="34">
                  <c:v>13800</c:v>
                </c:pt>
                <c:pt idx="35">
                  <c:v>14200</c:v>
                </c:pt>
                <c:pt idx="36">
                  <c:v>14600</c:v>
                </c:pt>
                <c:pt idx="37">
                  <c:v>15000</c:v>
                </c:pt>
                <c:pt idx="38">
                  <c:v>15400</c:v>
                </c:pt>
                <c:pt idx="39">
                  <c:v>15800</c:v>
                </c:pt>
                <c:pt idx="40">
                  <c:v>16200</c:v>
                </c:pt>
                <c:pt idx="41">
                  <c:v>16600</c:v>
                </c:pt>
                <c:pt idx="42">
                  <c:v>17000</c:v>
                </c:pt>
                <c:pt idx="43">
                  <c:v>17400</c:v>
                </c:pt>
                <c:pt idx="44">
                  <c:v>17800</c:v>
                </c:pt>
                <c:pt idx="45">
                  <c:v>18200</c:v>
                </c:pt>
                <c:pt idx="46">
                  <c:v>18600</c:v>
                </c:pt>
                <c:pt idx="47">
                  <c:v>19000</c:v>
                </c:pt>
                <c:pt idx="48">
                  <c:v>19400</c:v>
                </c:pt>
                <c:pt idx="49">
                  <c:v>19800</c:v>
                </c:pt>
                <c:pt idx="50">
                  <c:v>20200</c:v>
                </c:pt>
                <c:pt idx="51">
                  <c:v>20600</c:v>
                </c:pt>
                <c:pt idx="52">
                  <c:v>21000</c:v>
                </c:pt>
                <c:pt idx="53">
                  <c:v>21400</c:v>
                </c:pt>
                <c:pt idx="54">
                  <c:v>21800</c:v>
                </c:pt>
                <c:pt idx="55">
                  <c:v>22200</c:v>
                </c:pt>
                <c:pt idx="56">
                  <c:v>22600</c:v>
                </c:pt>
                <c:pt idx="57">
                  <c:v>23000</c:v>
                </c:pt>
                <c:pt idx="58">
                  <c:v>23400</c:v>
                </c:pt>
                <c:pt idx="59">
                  <c:v>23800</c:v>
                </c:pt>
                <c:pt idx="60">
                  <c:v>24200</c:v>
                </c:pt>
                <c:pt idx="61">
                  <c:v>24600</c:v>
                </c:pt>
                <c:pt idx="62">
                  <c:v>25000</c:v>
                </c:pt>
                <c:pt idx="63">
                  <c:v>25400</c:v>
                </c:pt>
              </c:numCache>
            </c:numRef>
          </c:xVal>
          <c:yVal>
            <c:numRef>
              <c:f>'[Output_data_figures.xlsx]Adv  Diffuse Uniform BC D'!$U$2:$U$65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3.0000000000000364E-16</c:v>
                </c:pt>
                <c:pt idx="33">
                  <c:v>1.4000000000000151E-15</c:v>
                </c:pt>
                <c:pt idx="34">
                  <c:v>1.6100000000000172E-14</c:v>
                </c:pt>
                <c:pt idx="35">
                  <c:v>1.5390000000000132E-13</c:v>
                </c:pt>
                <c:pt idx="36">
                  <c:v>1.3595000000000101E-12</c:v>
                </c:pt>
                <c:pt idx="37">
                  <c:v>1.101510000000009E-11</c:v>
                </c:pt>
                <c:pt idx="38">
                  <c:v>8.1967500000000614E-11</c:v>
                </c:pt>
                <c:pt idx="39">
                  <c:v>5.6018720000000459E-10</c:v>
                </c:pt>
                <c:pt idx="40">
                  <c:v>3.5161442000000214E-9</c:v>
                </c:pt>
                <c:pt idx="41">
                  <c:v>2.0269537400000162E-8</c:v>
                </c:pt>
                <c:pt idx="42">
                  <c:v>1.0731685410000065E-7</c:v>
                </c:pt>
                <c:pt idx="43">
                  <c:v>5.2184559800000291E-7</c:v>
                </c:pt>
                <c:pt idx="44">
                  <c:v>2.3306070785000097E-6</c:v>
                </c:pt>
                <c:pt idx="45">
                  <c:v>9.5598679633000501E-6</c:v>
                </c:pt>
                <c:pt idx="46">
                  <c:v>3.6015816308200208E-5</c:v>
                </c:pt>
                <c:pt idx="47">
                  <c:v>1.2462230726360037E-4</c:v>
                </c:pt>
                <c:pt idx="48">
                  <c:v>3.9606089353120074E-4</c:v>
                </c:pt>
                <c:pt idx="49">
                  <c:v>1.156096666401105E-3</c:v>
                </c:pt>
                <c:pt idx="50">
                  <c:v>3.0995208664143141E-3</c:v>
                </c:pt>
                <c:pt idx="51">
                  <c:v>7.6324730657033315E-3</c:v>
                </c:pt>
                <c:pt idx="52">
                  <c:v>1.726267972171578E-2</c:v>
                </c:pt>
                <c:pt idx="53">
                  <c:v>3.586122476727982E-2</c:v>
                </c:pt>
                <c:pt idx="54">
                  <c:v>6.8425437683921134E-2</c:v>
                </c:pt>
                <c:pt idx="55">
                  <c:v>0.11991873229787496</c:v>
                </c:pt>
                <c:pt idx="56">
                  <c:v>0.19303439243436674</c:v>
                </c:pt>
                <c:pt idx="57">
                  <c:v>0.28540503930457484</c:v>
                </c:pt>
                <c:pt idx="58">
                  <c:v>0.38758658496032045</c:v>
                </c:pt>
                <c:pt idx="59">
                  <c:v>0.48345569628901414</c:v>
                </c:pt>
                <c:pt idx="60">
                  <c:v>0.55389311960719656</c:v>
                </c:pt>
                <c:pt idx="61">
                  <c:v>0.58287699016594918</c:v>
                </c:pt>
                <c:pt idx="62">
                  <c:v>0.56339063025301006</c:v>
                </c:pt>
                <c:pt idx="63">
                  <c:v>0.50017734767497801</c:v>
                </c:pt>
              </c:numCache>
            </c:numRef>
          </c:yVal>
          <c:smooth val="1"/>
        </c:ser>
        <c:axId val="106228352"/>
        <c:axId val="106693760"/>
      </c:scatterChart>
      <c:valAx>
        <c:axId val="106228352"/>
        <c:scaling>
          <c:orientation val="minMax"/>
          <c:max val="26000"/>
          <c:min val="2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t>Channel Length (m)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General" sourceLinked="1"/>
        <c:majorTickMark val="in"/>
        <c:tickLblPos val="nextTo"/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06693760"/>
        <c:crosses val="autoZero"/>
        <c:crossBetween val="midCat"/>
        <c:majorUnit val="5000"/>
      </c:valAx>
      <c:valAx>
        <c:axId val="106693760"/>
        <c:scaling>
          <c:orientation val="minMax"/>
          <c:max val="1"/>
          <c:min val="0"/>
        </c:scaling>
        <c:axPos val="l"/>
        <c:majorGridlines>
          <c:spPr>
            <a:ln>
              <a:solidFill>
                <a:sysClr val="windowText" lastClr="000000"/>
              </a:solidFill>
              <a:prstDash val="sys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t>Concentration (V/V)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.0" sourceLinked="0"/>
        <c:majorTickMark val="in"/>
        <c:tickLblPos val="nextTo"/>
        <c:spPr>
          <a:ln>
            <a:solidFill>
              <a:sysClr val="windowText" lastClr="000000"/>
            </a:solidFill>
          </a:ln>
        </c:spPr>
        <c:crossAx val="1062283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6049838668247765"/>
          <c:y val="0.19157914071669868"/>
          <c:w val="0.40610644257703077"/>
          <c:h val="0.22488851615441571"/>
        </c:manualLayout>
      </c:layout>
      <c:spPr>
        <a:ln>
          <a:solidFill>
            <a:sysClr val="windowText" lastClr="000000"/>
          </a:solidFill>
        </a:ln>
      </c:spPr>
    </c:legend>
    <c:plotVisOnly val="1"/>
    <c:dispBlanksAs val="gap"/>
  </c:chart>
  <c:spPr>
    <a:solidFill>
      <a:schemeClr val="bg1"/>
    </a:solidFill>
  </c:spPr>
  <c:txPr>
    <a:bodyPr/>
    <a:lstStyle/>
    <a:p>
      <a:pPr algn="ctr">
        <a:defRPr lang="en-US" sz="1400" b="0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164979888857674"/>
          <c:y val="9.1392398095635943E-2"/>
          <c:w val="0.76349735163321664"/>
          <c:h val="0.7479785042288275"/>
        </c:manualLayout>
      </c:layout>
      <c:scatterChart>
        <c:scatterStyle val="smoothMarker"/>
        <c:ser>
          <c:idx val="0"/>
          <c:order val="0"/>
          <c:tx>
            <c:strRef>
              <c:f>'[Output_data_figures.xlsx]Tidal Sin Decay BC Zero '!$Q$1</c:f>
              <c:strCache>
                <c:ptCount val="1"/>
                <c:pt idx="0">
                  <c:v>C(t=0)</c:v>
                </c:pt>
              </c:strCache>
            </c:strRef>
          </c:tx>
          <c:spPr>
            <a:ln w="9525">
              <a:solidFill>
                <a:schemeClr val="tx1"/>
              </a:solidFill>
              <a:prstDash val="sysDot"/>
            </a:ln>
          </c:spPr>
          <c:marker>
            <c:symbol val="diamond"/>
            <c:size val="4"/>
            <c:spPr>
              <a:solidFill>
                <a:schemeClr val="tx1"/>
              </a:solidFill>
            </c:spPr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'!$Q$2:$Q$129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2.4045157529272131E-3</c:v>
                </c:pt>
                <c:pt idx="27">
                  <c:v>0.13075341282937339</c:v>
                </c:pt>
                <c:pt idx="28">
                  <c:v>0.53535151821081794</c:v>
                </c:pt>
                <c:pt idx="29">
                  <c:v>1.0965649156929598</c:v>
                </c:pt>
                <c:pt idx="30">
                  <c:v>1.6252299767893299</c:v>
                </c:pt>
                <c:pt idx="31">
                  <c:v>1.9431538485575801</c:v>
                </c:pt>
                <c:pt idx="32">
                  <c:v>1.94317648196715</c:v>
                </c:pt>
                <c:pt idx="33">
                  <c:v>1.6252902211470899</c:v>
                </c:pt>
                <c:pt idx="34">
                  <c:v>1.0966424055887436</c:v>
                </c:pt>
                <c:pt idx="35">
                  <c:v>0.53542009659923995</c:v>
                </c:pt>
                <c:pt idx="36">
                  <c:v>0.13079000345140249</c:v>
                </c:pt>
                <c:pt idx="37">
                  <c:v>2.4059188736031E-3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'[Output_data_figures.xlsx]Tidal Sin Decay BC Zero '!$R$1</c:f>
              <c:strCache>
                <c:ptCount val="1"/>
                <c:pt idx="0">
                  <c:v>C(t=T/4)</c:v>
                </c:pt>
              </c:strCache>
            </c:strRef>
          </c:tx>
          <c:spPr>
            <a:ln w="19050"/>
          </c:spPr>
          <c:marker>
            <c:symbol val="none"/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'!$R$2:$R$129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2.6400000000000293E-14</c:v>
                </c:pt>
                <c:pt idx="19">
                  <c:v>-2.9001000000000272E-12</c:v>
                </c:pt>
                <c:pt idx="20">
                  <c:v>3.6985700000000316E-11</c:v>
                </c:pt>
                <c:pt idx="21">
                  <c:v>5.1738118000000241E-9</c:v>
                </c:pt>
                <c:pt idx="22">
                  <c:v>-2.535442992E-7</c:v>
                </c:pt>
                <c:pt idx="23">
                  <c:v>5.0423976308000204E-6</c:v>
                </c:pt>
                <c:pt idx="24">
                  <c:v>-4.7878057445900153E-5</c:v>
                </c:pt>
                <c:pt idx="25">
                  <c:v>1.4934513242320044E-4</c:v>
                </c:pt>
                <c:pt idx="26">
                  <c:v>7.5084490507070195E-4</c:v>
                </c:pt>
                <c:pt idx="27">
                  <c:v>-4.1505683991296125E-3</c:v>
                </c:pt>
                <c:pt idx="28">
                  <c:v>-1.3756939494613034E-2</c:v>
                </c:pt>
                <c:pt idx="29">
                  <c:v>3.0136700514141801E-2</c:v>
                </c:pt>
                <c:pt idx="30">
                  <c:v>0.23629543845304257</c:v>
                </c:pt>
                <c:pt idx="31">
                  <c:v>0.64156119568626557</c:v>
                </c:pt>
                <c:pt idx="32">
                  <c:v>1.1324476052666301</c:v>
                </c:pt>
                <c:pt idx="33">
                  <c:v>1.5175757926992868</c:v>
                </c:pt>
                <c:pt idx="34">
                  <c:v>1.64366708217684</c:v>
                </c:pt>
                <c:pt idx="35">
                  <c:v>1.4611960423447956</c:v>
                </c:pt>
                <c:pt idx="36">
                  <c:v>1.0385178066777736</c:v>
                </c:pt>
                <c:pt idx="37">
                  <c:v>0.54259892365468565</c:v>
                </c:pt>
                <c:pt idx="38">
                  <c:v>0.16866845396892799</c:v>
                </c:pt>
                <c:pt idx="39">
                  <c:v>5.5660941449522114E-3</c:v>
                </c:pt>
                <c:pt idx="40">
                  <c:v>-1.6042854292895769E-2</c:v>
                </c:pt>
                <c:pt idx="41">
                  <c:v>-3.7894772993911094E-3</c:v>
                </c:pt>
                <c:pt idx="42">
                  <c:v>6.0412604489360226E-4</c:v>
                </c:pt>
                <c:pt idx="43">
                  <c:v>2.3864916940110001E-4</c:v>
                </c:pt>
                <c:pt idx="44">
                  <c:v>-2.0107260197000016E-5</c:v>
                </c:pt>
                <c:pt idx="45">
                  <c:v>-7.2602075903000353E-6</c:v>
                </c:pt>
                <c:pt idx="46">
                  <c:v>7.26266256500004E-7</c:v>
                </c:pt>
                <c:pt idx="47">
                  <c:v>9.2300357400000269E-8</c:v>
                </c:pt>
                <c:pt idx="48">
                  <c:v>-1.4291516200000064E-8</c:v>
                </c:pt>
                <c:pt idx="49">
                  <c:v>4.0610200000000344E-11</c:v>
                </c:pt>
                <c:pt idx="50">
                  <c:v>7.5914200000000615E-11</c:v>
                </c:pt>
                <c:pt idx="51">
                  <c:v>-3.7615000000000372E-12</c:v>
                </c:pt>
                <c:pt idx="52">
                  <c:v>2.2400000000000282E-14</c:v>
                </c:pt>
                <c:pt idx="53">
                  <c:v>1.3000000000000152E-15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'[Output_data_figures.xlsx]Tidal Sin Decay BC Zero '!$S$1</c:f>
              <c:strCache>
                <c:ptCount val="1"/>
                <c:pt idx="0">
                  <c:v>C(t=T/2)</c:v>
                </c:pt>
              </c:strCache>
            </c:strRef>
          </c:tx>
          <c:spPr>
            <a:ln w="2222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'!$S$2:$S$129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1.7000000000000187E-15</c:v>
                </c:pt>
                <c:pt idx="16">
                  <c:v>-9.7300000000000807E-14</c:v>
                </c:pt>
                <c:pt idx="17">
                  <c:v>3.1589000000000289E-12</c:v>
                </c:pt>
                <c:pt idx="18">
                  <c:v>-6.885740000000055E-11</c:v>
                </c:pt>
                <c:pt idx="19">
                  <c:v>1.057131400000005E-9</c:v>
                </c:pt>
                <c:pt idx="20">
                  <c:v>-1.1401740000000074E-8</c:v>
                </c:pt>
                <c:pt idx="21">
                  <c:v>8.1588115800000208E-8</c:v>
                </c:pt>
                <c:pt idx="22">
                  <c:v>-3.1003109080000225E-7</c:v>
                </c:pt>
                <c:pt idx="23">
                  <c:v>-2.6715623420000154E-7</c:v>
                </c:pt>
                <c:pt idx="24">
                  <c:v>8.657218808400032E-6</c:v>
                </c:pt>
                <c:pt idx="25">
                  <c:v>-2.4951855959100052E-5</c:v>
                </c:pt>
                <c:pt idx="26">
                  <c:v>-9.2647216193800068E-5</c:v>
                </c:pt>
                <c:pt idx="27">
                  <c:v>4.9078950266909997E-4</c:v>
                </c:pt>
                <c:pt idx="28">
                  <c:v>1.0521662591435001E-3</c:v>
                </c:pt>
                <c:pt idx="29">
                  <c:v>-5.0226358408393965E-3</c:v>
                </c:pt>
                <c:pt idx="30">
                  <c:v>-1.7203780527002402E-2</c:v>
                </c:pt>
                <c:pt idx="31">
                  <c:v>9.1310479806732004E-3</c:v>
                </c:pt>
                <c:pt idx="32">
                  <c:v>0.16190977943413401</c:v>
                </c:pt>
                <c:pt idx="33">
                  <c:v>0.48805050408835232</c:v>
                </c:pt>
                <c:pt idx="34">
                  <c:v>0.91084959695882106</c:v>
                </c:pt>
                <c:pt idx="35">
                  <c:v>1.2576819201755001</c:v>
                </c:pt>
                <c:pt idx="36">
                  <c:v>1.3697926154032498</c:v>
                </c:pt>
                <c:pt idx="37">
                  <c:v>1.1926715639060252</c:v>
                </c:pt>
                <c:pt idx="38">
                  <c:v>0.80475342788787962</c:v>
                </c:pt>
                <c:pt idx="39">
                  <c:v>0.38264289647975597</c:v>
                </c:pt>
                <c:pt idx="40">
                  <c:v>9.4295671127519548E-2</c:v>
                </c:pt>
                <c:pt idx="41">
                  <c:v>-1.5185390821695899E-2</c:v>
                </c:pt>
                <c:pt idx="42">
                  <c:v>-1.9666185434740947E-2</c:v>
                </c:pt>
                <c:pt idx="43">
                  <c:v>-4.2051585028422024E-3</c:v>
                </c:pt>
                <c:pt idx="44">
                  <c:v>1.0467736593659999E-3</c:v>
                </c:pt>
                <c:pt idx="45">
                  <c:v>5.3154549736370005E-4</c:v>
                </c:pt>
                <c:pt idx="46">
                  <c:v>-1.4695395127800005E-5</c:v>
                </c:pt>
                <c:pt idx="47">
                  <c:v>-3.2823201833300148E-5</c:v>
                </c:pt>
                <c:pt idx="48">
                  <c:v>-6.2060465000000357E-7</c:v>
                </c:pt>
                <c:pt idx="49">
                  <c:v>1.3446661548000072E-6</c:v>
                </c:pt>
                <c:pt idx="50">
                  <c:v>1.7599600000000086E-8</c:v>
                </c:pt>
                <c:pt idx="51">
                  <c:v>-3.8007302300000244E-8</c:v>
                </c:pt>
                <c:pt idx="52">
                  <c:v>6.4719220000000609E-10</c:v>
                </c:pt>
                <c:pt idx="53">
                  <c:v>6.8191850000000382E-10</c:v>
                </c:pt>
                <c:pt idx="54">
                  <c:v>-3.6731600000000315E-11</c:v>
                </c:pt>
                <c:pt idx="55">
                  <c:v>-6.4571000000000517E-12</c:v>
                </c:pt>
                <c:pt idx="56">
                  <c:v>6.1330000000000598E-13</c:v>
                </c:pt>
                <c:pt idx="57">
                  <c:v>1.9200000000000211E-14</c:v>
                </c:pt>
                <c:pt idx="58">
                  <c:v>-3.9000000000000429E-15</c:v>
                </c:pt>
                <c:pt idx="59">
                  <c:v>1.0000000000000127E-16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'[Output_data_figures.xlsx]Tidal Sin Decay BC Zero '!$T$1</c:f>
              <c:strCache>
                <c:ptCount val="1"/>
                <c:pt idx="0">
                  <c:v>C(t=3T/4)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star"/>
            <c:size val="6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'!$T$2:$T$129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1.0000000000000127E-16</c:v>
                </c:pt>
                <c:pt idx="6">
                  <c:v>-6.0000000000000719E-16</c:v>
                </c:pt>
                <c:pt idx="7">
                  <c:v>5.2000000000000593E-15</c:v>
                </c:pt>
                <c:pt idx="8">
                  <c:v>-2.0000000000000215E-14</c:v>
                </c:pt>
                <c:pt idx="9">
                  <c:v>-1.0610000000000096E-13</c:v>
                </c:pt>
                <c:pt idx="10">
                  <c:v>2.1585000000000207E-12</c:v>
                </c:pt>
                <c:pt idx="11">
                  <c:v>-1.3539900000000087E-11</c:v>
                </c:pt>
                <c:pt idx="12">
                  <c:v>1.6019700000000118E-11</c:v>
                </c:pt>
                <c:pt idx="13">
                  <c:v>3.1618790000000225E-10</c:v>
                </c:pt>
                <c:pt idx="14">
                  <c:v>-1.79654120000001E-9</c:v>
                </c:pt>
                <c:pt idx="15">
                  <c:v>-1.0245473000000071E-9</c:v>
                </c:pt>
                <c:pt idx="16">
                  <c:v>3.9052328800000222E-8</c:v>
                </c:pt>
                <c:pt idx="17">
                  <c:v>-5.6950793100000288E-8</c:v>
                </c:pt>
                <c:pt idx="18">
                  <c:v>-5.5735818369999997E-7</c:v>
                </c:pt>
                <c:pt idx="19">
                  <c:v>1.2377038811000033E-6</c:v>
                </c:pt>
                <c:pt idx="20">
                  <c:v>7.0291456425000225E-6</c:v>
                </c:pt>
                <c:pt idx="21">
                  <c:v>-1.2997931818900037E-5</c:v>
                </c:pt>
                <c:pt idx="22">
                  <c:v>-8.3952110999900337E-5</c:v>
                </c:pt>
                <c:pt idx="23">
                  <c:v>3.8810401591700042E-5</c:v>
                </c:pt>
                <c:pt idx="24">
                  <c:v>7.9471012862500172E-4</c:v>
                </c:pt>
                <c:pt idx="25">
                  <c:v>1.0572318760014999E-3</c:v>
                </c:pt>
                <c:pt idx="26">
                  <c:v>-3.6446252950935011E-3</c:v>
                </c:pt>
                <c:pt idx="27">
                  <c:v>-1.5380683993529201E-2</c:v>
                </c:pt>
                <c:pt idx="28">
                  <c:v>-1.7442144631574001E-2</c:v>
                </c:pt>
                <c:pt idx="29">
                  <c:v>3.5513471649189603E-2</c:v>
                </c:pt>
                <c:pt idx="30">
                  <c:v>0.19509801540959601</c:v>
                </c:pt>
                <c:pt idx="31">
                  <c:v>0.46989977150227197</c:v>
                </c:pt>
                <c:pt idx="32">
                  <c:v>0.79443851493444051</c:v>
                </c:pt>
                <c:pt idx="33">
                  <c:v>1.0523715625260401</c:v>
                </c:pt>
                <c:pt idx="34">
                  <c:v>1.1386184005843401</c:v>
                </c:pt>
                <c:pt idx="35">
                  <c:v>1.0156076705094368</c:v>
                </c:pt>
                <c:pt idx="36">
                  <c:v>0.73325780241105165</c:v>
                </c:pt>
                <c:pt idx="37">
                  <c:v>0.40473282632671093</c:v>
                </c:pt>
                <c:pt idx="38">
                  <c:v>0.14572909722606439</c:v>
                </c:pt>
                <c:pt idx="39">
                  <c:v>1.1042522965113934E-2</c:v>
                </c:pt>
                <c:pt idx="40">
                  <c:v>-2.2148632018509612E-2</c:v>
                </c:pt>
                <c:pt idx="41">
                  <c:v>-1.2426908383117335E-2</c:v>
                </c:pt>
                <c:pt idx="42">
                  <c:v>-1.4105775383889047E-3</c:v>
                </c:pt>
                <c:pt idx="43">
                  <c:v>1.2212095052188021E-3</c:v>
                </c:pt>
                <c:pt idx="44">
                  <c:v>4.5229270595679945E-4</c:v>
                </c:pt>
                <c:pt idx="45">
                  <c:v>-4.0631238730099997E-5</c:v>
                </c:pt>
                <c:pt idx="46">
                  <c:v>-4.3623998126099999E-5</c:v>
                </c:pt>
                <c:pt idx="47">
                  <c:v>-8.4663857640000351E-7</c:v>
                </c:pt>
                <c:pt idx="48">
                  <c:v>2.6156568491000052E-6</c:v>
                </c:pt>
                <c:pt idx="49">
                  <c:v>1.082731878000005E-7</c:v>
                </c:pt>
                <c:pt idx="50">
                  <c:v>-1.1108842820000021E-7</c:v>
                </c:pt>
                <c:pt idx="51">
                  <c:v>-2.2626630000000135E-9</c:v>
                </c:pt>
                <c:pt idx="52">
                  <c:v>3.2590807000000249E-9</c:v>
                </c:pt>
                <c:pt idx="53">
                  <c:v>-6.2734500000000555E-11</c:v>
                </c:pt>
                <c:pt idx="54">
                  <c:v>-5.8233200000000466E-11</c:v>
                </c:pt>
                <c:pt idx="55">
                  <c:v>3.5061000000000301E-12</c:v>
                </c:pt>
                <c:pt idx="56">
                  <c:v>5.047000000000045E-13</c:v>
                </c:pt>
                <c:pt idx="57">
                  <c:v>-5.2500000000000559E-14</c:v>
                </c:pt>
                <c:pt idx="58">
                  <c:v>-1.0000000000000113E-15</c:v>
                </c:pt>
                <c:pt idx="59">
                  <c:v>3.0000000000000359E-16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'[Output_data_figures.xlsx]Tidal Sin Decay BC Zero '!$U$1</c:f>
              <c:strCache>
                <c:ptCount val="1"/>
                <c:pt idx="0">
                  <c:v>C(t=T)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triangle"/>
            <c:size val="5"/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'!$U$2:$U$129</c:f>
              <c:numCache>
                <c:formatCode>General</c:formatCode>
                <c:ptCount val="128"/>
                <c:pt idx="0">
                  <c:v>-2.1000000000000251E-15</c:v>
                </c:pt>
                <c:pt idx="1">
                  <c:v>1.780000000000019E-14</c:v>
                </c:pt>
                <c:pt idx="2">
                  <c:v>-3.5100000000000331E-14</c:v>
                </c:pt>
                <c:pt idx="3">
                  <c:v>-3.1980000000000304E-13</c:v>
                </c:pt>
                <c:pt idx="4">
                  <c:v>2.1174000000000192E-12</c:v>
                </c:pt>
                <c:pt idx="5">
                  <c:v>9.3500000000001154E-14</c:v>
                </c:pt>
                <c:pt idx="6">
                  <c:v>-4.2471900000000337E-11</c:v>
                </c:pt>
                <c:pt idx="7">
                  <c:v>8.9543800000000728E-11</c:v>
                </c:pt>
                <c:pt idx="8">
                  <c:v>5.5546060000000388E-10</c:v>
                </c:pt>
                <c:pt idx="9">
                  <c:v>-2.0359510000000113E-9</c:v>
                </c:pt>
                <c:pt idx="10">
                  <c:v>-6.1061934000000445E-9</c:v>
                </c:pt>
                <c:pt idx="11">
                  <c:v>2.8850653700000104E-8</c:v>
                </c:pt>
                <c:pt idx="12">
                  <c:v>6.9716861800000623E-8</c:v>
                </c:pt>
                <c:pt idx="13">
                  <c:v>-3.0116840830000095E-7</c:v>
                </c:pt>
                <c:pt idx="14">
                  <c:v>-8.619857244000048E-7</c:v>
                </c:pt>
                <c:pt idx="15">
                  <c:v>2.1630816461000191E-6</c:v>
                </c:pt>
                <c:pt idx="16">
                  <c:v>9.7566832834000576E-6</c:v>
                </c:pt>
                <c:pt idx="17">
                  <c:v>-5.2508285966000192E-6</c:v>
                </c:pt>
                <c:pt idx="18">
                  <c:v>-8.1308403856400065E-5</c:v>
                </c:pt>
                <c:pt idx="19">
                  <c:v>-9.9432844276200336E-5</c:v>
                </c:pt>
                <c:pt idx="20">
                  <c:v>3.450162448459009E-4</c:v>
                </c:pt>
                <c:pt idx="21">
                  <c:v>1.3060171348117122E-3</c:v>
                </c:pt>
                <c:pt idx="22">
                  <c:v>9.2523831166440402E-4</c:v>
                </c:pt>
                <c:pt idx="23">
                  <c:v>-4.6879662229673E-3</c:v>
                </c:pt>
                <c:pt idx="24">
                  <c:v>-1.62402219760397E-2</c:v>
                </c:pt>
                <c:pt idx="25">
                  <c:v>-2.1401642182972323E-2</c:v>
                </c:pt>
                <c:pt idx="26">
                  <c:v>9.9150570239190366E-3</c:v>
                </c:pt>
                <c:pt idx="27">
                  <c:v>0.11355673415021318</c:v>
                </c:pt>
                <c:pt idx="28">
                  <c:v>0.30424004520541398</c:v>
                </c:pt>
                <c:pt idx="29">
                  <c:v>0.55317508862287468</c:v>
                </c:pt>
                <c:pt idx="30">
                  <c:v>0.79078583743595565</c:v>
                </c:pt>
                <c:pt idx="31">
                  <c:v>0.93632607124188805</c:v>
                </c:pt>
                <c:pt idx="32">
                  <c:v>0.93640006877420356</c:v>
                </c:pt>
                <c:pt idx="33">
                  <c:v>0.79061428148773549</c:v>
                </c:pt>
                <c:pt idx="34">
                  <c:v>0.55201862395646251</c:v>
                </c:pt>
                <c:pt idx="35">
                  <c:v>0.30202269843657098</c:v>
                </c:pt>
                <c:pt idx="36">
                  <c:v>0.11142168375233202</c:v>
                </c:pt>
                <c:pt idx="37">
                  <c:v>9.3670366646452664E-3</c:v>
                </c:pt>
                <c:pt idx="38">
                  <c:v>-2.00754939026416E-2</c:v>
                </c:pt>
                <c:pt idx="39">
                  <c:v>-1.4312703499953301E-2</c:v>
                </c:pt>
                <c:pt idx="40">
                  <c:v>-3.5863289238987997E-3</c:v>
                </c:pt>
                <c:pt idx="41">
                  <c:v>9.5337679009650225E-4</c:v>
                </c:pt>
                <c:pt idx="42">
                  <c:v>9.4757489995040637E-4</c:v>
                </c:pt>
                <c:pt idx="43">
                  <c:v>1.6242663358500054E-4</c:v>
                </c:pt>
                <c:pt idx="44">
                  <c:v>-8.0667433238100267E-5</c:v>
                </c:pt>
                <c:pt idx="45">
                  <c:v>-3.4985565803500092E-5</c:v>
                </c:pt>
                <c:pt idx="46">
                  <c:v>2.6457148367000155E-6</c:v>
                </c:pt>
                <c:pt idx="47">
                  <c:v>3.3379250869000127E-6</c:v>
                </c:pt>
                <c:pt idx="48">
                  <c:v>5.2305625300000357E-8</c:v>
                </c:pt>
                <c:pt idx="49">
                  <c:v>-2.1049119570000195E-7</c:v>
                </c:pt>
                <c:pt idx="50">
                  <c:v>-6.4091048000000381E-9</c:v>
                </c:pt>
                <c:pt idx="51">
                  <c:v>9.4559111000000631E-9</c:v>
                </c:pt>
                <c:pt idx="52">
                  <c:v>4.4159400000000344E-11</c:v>
                </c:pt>
                <c:pt idx="53">
                  <c:v>-2.8496960000000189E-10</c:v>
                </c:pt>
                <c:pt idx="54">
                  <c:v>1.0491300000000074E-11</c:v>
                </c:pt>
                <c:pt idx="55">
                  <c:v>4.9073000000000488E-12</c:v>
                </c:pt>
                <c:pt idx="56">
                  <c:v>-3.8450000000000351E-13</c:v>
                </c:pt>
                <c:pt idx="57">
                  <c:v>-3.58000000000004E-14</c:v>
                </c:pt>
                <c:pt idx="58">
                  <c:v>4.6000000000000463E-15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5"/>
          <c:order val="5"/>
          <c:tx>
            <c:v>Exact</c:v>
          </c:tx>
          <c:spPr>
            <a:ln w="12700">
              <a:solidFill>
                <a:srgbClr val="FFC000"/>
              </a:solidFill>
            </a:ln>
          </c:spPr>
          <c:xVal>
            <c:numRef>
              <c:f>'[Output_data_figures.xlsx]Tidal Sin Decay BC Zero '!$P$2:$P$65</c:f>
              <c:numCache>
                <c:formatCode>General</c:formatCode>
                <c:ptCount val="64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'!$V$2:$V$65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1.2022579088764068E-3</c:v>
                </c:pt>
                <c:pt idx="27">
                  <c:v>6.5376708177239298E-2</c:v>
                </c:pt>
                <c:pt idx="28">
                  <c:v>0.26767576632193302</c:v>
                </c:pt>
                <c:pt idx="29">
                  <c:v>0.54828247262815044</c:v>
                </c:pt>
                <c:pt idx="30">
                  <c:v>0.81261501030272565</c:v>
                </c:pt>
                <c:pt idx="31">
                  <c:v>0.97157695047245096</c:v>
                </c:pt>
                <c:pt idx="32">
                  <c:v>0.97158826717754299</c:v>
                </c:pt>
                <c:pt idx="33">
                  <c:v>0.81264513248241865</c:v>
                </c:pt>
                <c:pt idx="34">
                  <c:v>0.54832121757708618</c:v>
                </c:pt>
                <c:pt idx="35">
                  <c:v>0.267710055517068</c:v>
                </c:pt>
                <c:pt idx="36">
                  <c:v>6.5395003488746994E-2</c:v>
                </c:pt>
                <c:pt idx="37">
                  <c:v>1.2029594692333047E-3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axId val="106764544"/>
        <c:axId val="106787200"/>
      </c:scatterChart>
      <c:valAx>
        <c:axId val="106764544"/>
        <c:scaling>
          <c:orientation val="minMax"/>
          <c:max val="70000"/>
          <c:min val="40000"/>
        </c:scaling>
        <c:axPos val="b"/>
        <c:title>
          <c:tx>
            <c:rich>
              <a:bodyPr/>
              <a:lstStyle/>
              <a:p>
                <a:pPr algn="ctr" rtl="0">
                  <a:defRPr lang="en-US"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u="none" strike="noStrike" kern="1200" baseline="0" dirty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Channel Length (m)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" sourceLinked="0"/>
        <c:majorTickMark val="in"/>
        <c:tickLblPos val="nextTo"/>
        <c:spPr>
          <a:ln w="12700"/>
        </c:spPr>
        <c:txPr>
          <a:bodyPr rot="0" vert="horz"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06787200"/>
        <c:crosses val="autoZero"/>
        <c:crossBetween val="midCat"/>
        <c:majorUnit val="5000"/>
      </c:valAx>
      <c:valAx>
        <c:axId val="106787200"/>
        <c:scaling>
          <c:orientation val="minMax"/>
          <c:max val="2.2000000000000002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sz="2000" b="0"/>
                </a:pPr>
                <a:r>
                  <a:rPr lang="en-US" sz="2000" b="0"/>
                  <a:t>Concentration (V/V)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.0" sourceLinked="0"/>
        <c:majorTickMark val="in"/>
        <c:tickLblPos val="nextTo"/>
        <c:spPr>
          <a:ln w="12700"/>
        </c:spPr>
        <c:txPr>
          <a:bodyPr/>
          <a:lstStyle/>
          <a:p>
            <a:pPr>
              <a:defRPr sz="1800" b="1"/>
            </a:pPr>
            <a:endParaRPr lang="en-US"/>
          </a:p>
        </c:txPr>
        <c:crossAx val="106764544"/>
        <c:crosses val="autoZero"/>
        <c:crossBetween val="midCat"/>
        <c:majorUnit val="0.4"/>
      </c:valAx>
    </c:plotArea>
    <c:legend>
      <c:legendPos val="r"/>
      <c:layout>
        <c:manualLayout>
          <c:xMode val="edge"/>
          <c:yMode val="edge"/>
          <c:x val="0.73416112211266349"/>
          <c:y val="0.15370842503772325"/>
          <c:w val="0.18667054319050869"/>
          <c:h val="0.38228245098794661"/>
        </c:manualLayout>
      </c:layout>
      <c:overlay val="1"/>
      <c:spPr>
        <a:ln>
          <a:solidFill>
            <a:schemeClr val="accent1"/>
          </a:solidFill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spPr>
    <a:solidFill>
      <a:srgbClr val="FFFFFF"/>
    </a:soli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1678616296920957"/>
          <c:y val="2.4075455960912952E-2"/>
          <c:w val="0.71287811237908461"/>
          <c:h val="0.85765684624156169"/>
        </c:manualLayout>
      </c:layout>
      <c:scatterChart>
        <c:scatterStyle val="smoothMarker"/>
        <c:ser>
          <c:idx val="0"/>
          <c:order val="0"/>
          <c:tx>
            <c:strRef>
              <c:f>Sheet1!$I$4</c:f>
              <c:strCache>
                <c:ptCount val="1"/>
                <c:pt idx="0">
                  <c:v>Initial</c:v>
                </c:pt>
              </c:strCache>
            </c:strRef>
          </c:tx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0.75000000000000056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Sheet1!$I$5:$I$75</c:f>
              <c:numCache>
                <c:formatCode>General</c:formatCode>
                <c:ptCount val="71"/>
                <c:pt idx="0">
                  <c:v>1.2340980408667978E-4</c:v>
                </c:pt>
                <c:pt idx="1">
                  <c:v>5.1957468215483844E-4</c:v>
                </c:pt>
                <c:pt idx="2">
                  <c:v>1.9304541362277126E-3</c:v>
                </c:pt>
                <c:pt idx="3">
                  <c:v>6.329715427485747E-3</c:v>
                </c:pt>
                <c:pt idx="4">
                  <c:v>1.8315638888734179E-2</c:v>
                </c:pt>
                <c:pt idx="5">
                  <c:v>4.6770622383958967E-2</c:v>
                </c:pt>
                <c:pt idx="6">
                  <c:v>0.10539922456186442</c:v>
                </c:pt>
                <c:pt idx="7">
                  <c:v>0.20961138715109812</c:v>
                </c:pt>
                <c:pt idx="8">
                  <c:v>0.36787944117144289</c:v>
                </c:pt>
                <c:pt idx="9">
                  <c:v>0.56978282473092257</c:v>
                </c:pt>
                <c:pt idx="10">
                  <c:v>0.77880078307140543</c:v>
                </c:pt>
                <c:pt idx="11">
                  <c:v>0.93941306281347581</c:v>
                </c:pt>
                <c:pt idx="12">
                  <c:v>1</c:v>
                </c:pt>
                <c:pt idx="13">
                  <c:v>0.93941306281347581</c:v>
                </c:pt>
                <c:pt idx="14">
                  <c:v>0.77880078307140543</c:v>
                </c:pt>
                <c:pt idx="15">
                  <c:v>0.56978282473092257</c:v>
                </c:pt>
                <c:pt idx="16">
                  <c:v>0.36787944117144289</c:v>
                </c:pt>
                <c:pt idx="17">
                  <c:v>0.20961138715109812</c:v>
                </c:pt>
                <c:pt idx="18">
                  <c:v>0.10539922456186442</c:v>
                </c:pt>
                <c:pt idx="19">
                  <c:v>4.6770622383958967E-2</c:v>
                </c:pt>
                <c:pt idx="20">
                  <c:v>1.8315638888734179E-2</c:v>
                </c:pt>
                <c:pt idx="21">
                  <c:v>6.329715427485747E-3</c:v>
                </c:pt>
                <c:pt idx="22">
                  <c:v>1.9304541362277126E-3</c:v>
                </c:pt>
                <c:pt idx="23">
                  <c:v>5.1957468215483844E-4</c:v>
                </c:pt>
                <c:pt idx="24">
                  <c:v>1.2340980408667978E-4</c:v>
                </c:pt>
                <c:pt idx="25">
                  <c:v>2.5868100222654168E-5</c:v>
                </c:pt>
                <c:pt idx="26">
                  <c:v>4.7851173921290138E-6</c:v>
                </c:pt>
                <c:pt idx="27">
                  <c:v>7.8114894083045047E-7</c:v>
                </c:pt>
                <c:pt idx="28">
                  <c:v>1.1253517471925926E-7</c:v>
                </c:pt>
                <c:pt idx="29">
                  <c:v>1.4307241918567716E-8</c:v>
                </c:pt>
                <c:pt idx="30">
                  <c:v>1.6052280551856145E-9</c:v>
                </c:pt>
                <c:pt idx="31">
                  <c:v>1.5893910094516414E-10</c:v>
                </c:pt>
                <c:pt idx="32">
                  <c:v>1.3887943864964058E-11</c:v>
                </c:pt>
                <c:pt idx="33">
                  <c:v>1.0709232382508105E-12</c:v>
                </c:pt>
                <c:pt idx="34">
                  <c:v>7.2877240958197225E-14</c:v>
                </c:pt>
                <c:pt idx="35">
                  <c:v>4.3766185028708731E-15</c:v>
                </c:pt>
                <c:pt idx="36">
                  <c:v>2.319522830243576E-16</c:v>
                </c:pt>
                <c:pt idx="37">
                  <c:v>1.0848552640429438E-17</c:v>
                </c:pt>
                <c:pt idx="38">
                  <c:v>4.4777324417183285E-19</c:v>
                </c:pt>
                <c:pt idx="39">
                  <c:v>1.631013922670196E-20</c:v>
                </c:pt>
                <c:pt idx="40">
                  <c:v>5.2428856633634921E-22</c:v>
                </c:pt>
                <c:pt idx="41">
                  <c:v>1.4872921816512799E-23</c:v>
                </c:pt>
                <c:pt idx="42">
                  <c:v>3.7233631217505386E-25</c:v>
                </c:pt>
                <c:pt idx="43">
                  <c:v>8.2259805951439747E-27</c:v>
                </c:pt>
                <c:pt idx="44">
                  <c:v>1.6038108905486505E-28</c:v>
                </c:pt>
                <c:pt idx="45">
                  <c:v>2.7595090675220681E-30</c:v>
                </c:pt>
                <c:pt idx="46">
                  <c:v>4.1900931944944406E-32</c:v>
                </c:pt>
                <c:pt idx="47">
                  <c:v>5.6147280923879878E-34</c:v>
                </c:pt>
                <c:pt idx="48">
                  <c:v>6.6396771995808083E-36</c:v>
                </c:pt>
                <c:pt idx="49">
                  <c:v>6.929124938815777E-38</c:v>
                </c:pt>
                <c:pt idx="50">
                  <c:v>6.3815034480608617E-40</c:v>
                </c:pt>
                <c:pt idx="51">
                  <c:v>5.1865768119086301E-42</c:v>
                </c:pt>
                <c:pt idx="52">
                  <c:v>3.7200759760208804E-44</c:v>
                </c:pt>
                <c:pt idx="53">
                  <c:v>2.3547022296838448E-46</c:v>
                </c:pt>
                <c:pt idx="54">
                  <c:v>1.3153258948574809E-48</c:v>
                </c:pt>
                <c:pt idx="55">
                  <c:v>6.4840138681426053E-51</c:v>
                </c:pt>
                <c:pt idx="56">
                  <c:v>2.8207700884601769E-53</c:v>
                </c:pt>
                <c:pt idx="57">
                  <c:v>1.0829405954552133E-55</c:v>
                </c:pt>
                <c:pt idx="58">
                  <c:v>3.66905961542922E-58</c:v>
                </c:pt>
                <c:pt idx="59">
                  <c:v>1.0970289593718218E-60</c:v>
                </c:pt>
                <c:pt idx="60">
                  <c:v>2.8946403116483489E-63</c:v>
                </c:pt>
                <c:pt idx="61">
                  <c:v>6.7403788841311435E-66</c:v>
                </c:pt>
                <c:pt idx="62">
                  <c:v>1.3851193699226284E-68</c:v>
                </c:pt>
                <c:pt idx="63">
                  <c:v>2.5119054349559406E-71</c:v>
                </c:pt>
                <c:pt idx="64">
                  <c:v>4.0200602157434393E-74</c:v>
                </c:pt>
                <c:pt idx="65">
                  <c:v>5.6777337221864638E-77</c:v>
                </c:pt>
                <c:pt idx="66">
                  <c:v>7.0766981754297139E-80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Sheet1!$J$4</c:f>
              <c:strCache>
                <c:ptCount val="1"/>
                <c:pt idx="0">
                  <c:v>t=T/4 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0.75000000000000056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Sheet1!$J$5:$J$75</c:f>
              <c:numCache>
                <c:formatCode>General</c:formatCode>
                <c:ptCount val="71"/>
                <c:pt idx="0">
                  <c:v>2.899758114878504E-25</c:v>
                </c:pt>
                <c:pt idx="1">
                  <c:v>1.1583043157259942E-23</c:v>
                </c:pt>
                <c:pt idx="2">
                  <c:v>4.0831634601813379E-22</c:v>
                </c:pt>
                <c:pt idx="3">
                  <c:v>1.2702349201759116E-20</c:v>
                </c:pt>
                <c:pt idx="4">
                  <c:v>3.4872615319944672E-19</c:v>
                </c:pt>
                <c:pt idx="5">
                  <c:v>8.4488612915577893E-18</c:v>
                </c:pt>
                <c:pt idx="6">
                  <c:v>1.8064461965457008E-16</c:v>
                </c:pt>
                <c:pt idx="7">
                  <c:v>3.4085139172406331E-15</c:v>
                </c:pt>
                <c:pt idx="8">
                  <c:v>5.6756852326327429E-14</c:v>
                </c:pt>
                <c:pt idx="9">
                  <c:v>8.3403585655909603E-13</c:v>
                </c:pt>
                <c:pt idx="10">
                  <c:v>1.0815941557285717E-11</c:v>
                </c:pt>
                <c:pt idx="11">
                  <c:v>1.2378189627675888E-10</c:v>
                </c:pt>
                <c:pt idx="12">
                  <c:v>1.2501528663867484E-9</c:v>
                </c:pt>
                <c:pt idx="13">
                  <c:v>1.1142491209772582E-8</c:v>
                </c:pt>
                <c:pt idx="14">
                  <c:v>8.7642482194436638E-8</c:v>
                </c:pt>
                <c:pt idx="15">
                  <c:v>6.0835940681415324E-7</c:v>
                </c:pt>
                <c:pt idx="16">
                  <c:v>3.726653172078676E-6</c:v>
                </c:pt>
                <c:pt idx="17">
                  <c:v>2.0146096709972611E-5</c:v>
                </c:pt>
                <c:pt idx="18">
                  <c:v>9.6111652061394722E-5</c:v>
                </c:pt>
                <c:pt idx="19">
                  <c:v>4.0464516932626555E-4</c:v>
                </c:pt>
                <c:pt idx="20">
                  <c:v>1.5034391929775726E-3</c:v>
                </c:pt>
                <c:pt idx="21">
                  <c:v>4.9295873315450519E-3</c:v>
                </c:pt>
                <c:pt idx="22">
                  <c:v>1.4264233908999242E-2</c:v>
                </c:pt>
                <c:pt idx="23">
                  <c:v>3.6424997337364241E-2</c:v>
                </c:pt>
                <c:pt idx="24">
                  <c:v>8.2084998623898786E-2</c:v>
                </c:pt>
                <c:pt idx="25">
                  <c:v>0.16324551245395838</c:v>
                </c:pt>
                <c:pt idx="26">
                  <c:v>0.28650479686019031</c:v>
                </c:pt>
                <c:pt idx="27">
                  <c:v>0.44374731008107954</c:v>
                </c:pt>
                <c:pt idx="28">
                  <c:v>0.60653065971263287</c:v>
                </c:pt>
                <c:pt idx="29">
                  <c:v>0.73161562894664178</c:v>
                </c:pt>
                <c:pt idx="30">
                  <c:v>0.77880078307140543</c:v>
                </c:pt>
                <c:pt idx="31">
                  <c:v>0.73161562894664178</c:v>
                </c:pt>
                <c:pt idx="32">
                  <c:v>0.60653065971263287</c:v>
                </c:pt>
                <c:pt idx="33">
                  <c:v>0.44374731008107954</c:v>
                </c:pt>
                <c:pt idx="34">
                  <c:v>0.28650479686019031</c:v>
                </c:pt>
                <c:pt idx="35">
                  <c:v>0.16324551245395838</c:v>
                </c:pt>
                <c:pt idx="36">
                  <c:v>8.2084998623898786E-2</c:v>
                </c:pt>
                <c:pt idx="37">
                  <c:v>3.6424997337364241E-2</c:v>
                </c:pt>
                <c:pt idx="38">
                  <c:v>1.4264233908999242E-2</c:v>
                </c:pt>
                <c:pt idx="39">
                  <c:v>4.9295873315450519E-3</c:v>
                </c:pt>
                <c:pt idx="40">
                  <c:v>1.5034391929775726E-3</c:v>
                </c:pt>
                <c:pt idx="41">
                  <c:v>4.0464516932626555E-4</c:v>
                </c:pt>
                <c:pt idx="42">
                  <c:v>9.6111652061394722E-5</c:v>
                </c:pt>
                <c:pt idx="43">
                  <c:v>2.0146096709972611E-5</c:v>
                </c:pt>
                <c:pt idx="44">
                  <c:v>3.726653172078676E-6</c:v>
                </c:pt>
                <c:pt idx="45">
                  <c:v>6.0835940681415324E-7</c:v>
                </c:pt>
                <c:pt idx="46">
                  <c:v>8.7642482194436638E-8</c:v>
                </c:pt>
                <c:pt idx="47">
                  <c:v>1.1142491209772582E-8</c:v>
                </c:pt>
                <c:pt idx="48">
                  <c:v>1.2501528663867484E-9</c:v>
                </c:pt>
                <c:pt idx="49">
                  <c:v>1.2378189627675888E-10</c:v>
                </c:pt>
                <c:pt idx="50">
                  <c:v>1.0815941557285717E-11</c:v>
                </c:pt>
                <c:pt idx="51">
                  <c:v>8.3403585655909603E-13</c:v>
                </c:pt>
                <c:pt idx="52">
                  <c:v>5.6756852326327429E-14</c:v>
                </c:pt>
                <c:pt idx="53">
                  <c:v>3.4085139172406331E-15</c:v>
                </c:pt>
                <c:pt idx="54">
                  <c:v>1.8064461965457008E-16</c:v>
                </c:pt>
                <c:pt idx="55">
                  <c:v>8.4488612915577893E-18</c:v>
                </c:pt>
                <c:pt idx="56">
                  <c:v>3.4872615319944672E-19</c:v>
                </c:pt>
                <c:pt idx="57">
                  <c:v>1.2702349201759116E-20</c:v>
                </c:pt>
                <c:pt idx="58">
                  <c:v>4.0831634601813379E-22</c:v>
                </c:pt>
                <c:pt idx="59">
                  <c:v>1.1583043157259942E-23</c:v>
                </c:pt>
                <c:pt idx="60">
                  <c:v>2.899758114878504E-25</c:v>
                </c:pt>
                <c:pt idx="61">
                  <c:v>6.4064001290283006E-27</c:v>
                </c:pt>
                <c:pt idx="62">
                  <c:v>1.2490491774577358E-28</c:v>
                </c:pt>
                <c:pt idx="63">
                  <c:v>2.1491078226788281E-30</c:v>
                </c:pt>
                <c:pt idx="64">
                  <c:v>3.2632478610144326E-32</c:v>
                </c:pt>
                <c:pt idx="65">
                  <c:v>4.3727546350847811E-34</c:v>
                </c:pt>
                <c:pt idx="66">
                  <c:v>5.1709858023748782E-36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Sheet1!$K$4</c:f>
              <c:strCache>
                <c:ptCount val="1"/>
                <c:pt idx="0">
                  <c:v>t=T/4 Model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0.75000000000000056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Sheet1!$K$5:$K$75</c:f>
              <c:numCache>
                <c:formatCode>General</c:formatCode>
                <c:ptCount val="71"/>
                <c:pt idx="0">
                  <c:v>3.4872615319944672E-19</c:v>
                </c:pt>
                <c:pt idx="1">
                  <c:v>8.4488612915577893E-18</c:v>
                </c:pt>
                <c:pt idx="2">
                  <c:v>1.8064461965457008E-16</c:v>
                </c:pt>
                <c:pt idx="3">
                  <c:v>3.4085139172406331E-15</c:v>
                </c:pt>
                <c:pt idx="4">
                  <c:v>5.6756852326327429E-14</c:v>
                </c:pt>
                <c:pt idx="5">
                  <c:v>8.3403585655909603E-13</c:v>
                </c:pt>
                <c:pt idx="6">
                  <c:v>1.0815941557285717E-11</c:v>
                </c:pt>
                <c:pt idx="7">
                  <c:v>1.2378189627675888E-10</c:v>
                </c:pt>
                <c:pt idx="8">
                  <c:v>1.2501528663867484E-9</c:v>
                </c:pt>
                <c:pt idx="9">
                  <c:v>1.1142491209772582E-8</c:v>
                </c:pt>
                <c:pt idx="10">
                  <c:v>8.7642482194436638E-8</c:v>
                </c:pt>
                <c:pt idx="11">
                  <c:v>6.0835940681415324E-7</c:v>
                </c:pt>
                <c:pt idx="12">
                  <c:v>3.726653172078676E-6</c:v>
                </c:pt>
                <c:pt idx="13">
                  <c:v>2.0146096709972611E-5</c:v>
                </c:pt>
                <c:pt idx="14">
                  <c:v>9.6111652061394722E-5</c:v>
                </c:pt>
                <c:pt idx="15">
                  <c:v>4.0464516932626555E-4</c:v>
                </c:pt>
                <c:pt idx="16">
                  <c:v>1.5034391929775726E-3</c:v>
                </c:pt>
                <c:pt idx="17">
                  <c:v>4.9295873315450519E-3</c:v>
                </c:pt>
                <c:pt idx="18">
                  <c:v>1.4264233908999242E-2</c:v>
                </c:pt>
                <c:pt idx="19">
                  <c:v>3.6424997337364241E-2</c:v>
                </c:pt>
                <c:pt idx="20">
                  <c:v>8.2084998623898786E-2</c:v>
                </c:pt>
                <c:pt idx="21">
                  <c:v>0.16324551245395838</c:v>
                </c:pt>
                <c:pt idx="22">
                  <c:v>0.28650479686019031</c:v>
                </c:pt>
                <c:pt idx="23">
                  <c:v>0.44374731008107954</c:v>
                </c:pt>
                <c:pt idx="24">
                  <c:v>0.60653065971263287</c:v>
                </c:pt>
                <c:pt idx="25">
                  <c:v>0.73161562894664178</c:v>
                </c:pt>
                <c:pt idx="26">
                  <c:v>0.77880078307140543</c:v>
                </c:pt>
                <c:pt idx="27">
                  <c:v>0.73161562894664178</c:v>
                </c:pt>
                <c:pt idx="28">
                  <c:v>0.60653065971263287</c:v>
                </c:pt>
                <c:pt idx="29">
                  <c:v>0.44374731008107954</c:v>
                </c:pt>
                <c:pt idx="30">
                  <c:v>0.28650479686019031</c:v>
                </c:pt>
                <c:pt idx="31">
                  <c:v>0.16324551245395838</c:v>
                </c:pt>
                <c:pt idx="32">
                  <c:v>8.2084998623898786E-2</c:v>
                </c:pt>
                <c:pt idx="33">
                  <c:v>3.6424997337364241E-2</c:v>
                </c:pt>
                <c:pt idx="34">
                  <c:v>1.4264233908999242E-2</c:v>
                </c:pt>
                <c:pt idx="35">
                  <c:v>4.9295873315450519E-3</c:v>
                </c:pt>
                <c:pt idx="36">
                  <c:v>1.5034391929775726E-3</c:v>
                </c:pt>
                <c:pt idx="37">
                  <c:v>4.0464516932626555E-4</c:v>
                </c:pt>
                <c:pt idx="38">
                  <c:v>9.6111652061394722E-5</c:v>
                </c:pt>
                <c:pt idx="39">
                  <c:v>2.0146096709972611E-5</c:v>
                </c:pt>
                <c:pt idx="40">
                  <c:v>3.726653172078676E-6</c:v>
                </c:pt>
                <c:pt idx="41">
                  <c:v>6.0835940681415324E-7</c:v>
                </c:pt>
                <c:pt idx="42">
                  <c:v>8.7642482194436638E-8</c:v>
                </c:pt>
                <c:pt idx="43">
                  <c:v>1.1142491209772582E-8</c:v>
                </c:pt>
                <c:pt idx="44">
                  <c:v>1.2501528663867484E-9</c:v>
                </c:pt>
                <c:pt idx="45">
                  <c:v>1.2378189627675888E-10</c:v>
                </c:pt>
                <c:pt idx="46">
                  <c:v>1.0815941557285717E-11</c:v>
                </c:pt>
                <c:pt idx="47">
                  <c:v>8.3403585655909603E-13</c:v>
                </c:pt>
                <c:pt idx="48">
                  <c:v>5.6756852326327429E-14</c:v>
                </c:pt>
                <c:pt idx="49">
                  <c:v>3.4085139172406331E-15</c:v>
                </c:pt>
                <c:pt idx="50">
                  <c:v>1.8064461965457008E-16</c:v>
                </c:pt>
                <c:pt idx="51">
                  <c:v>8.4488612915577893E-18</c:v>
                </c:pt>
                <c:pt idx="52">
                  <c:v>3.4872615319944672E-19</c:v>
                </c:pt>
                <c:pt idx="53">
                  <c:v>1.2702349201759116E-20</c:v>
                </c:pt>
                <c:pt idx="54">
                  <c:v>4.0831634601813379E-22</c:v>
                </c:pt>
                <c:pt idx="55">
                  <c:v>1.1583043157259942E-23</c:v>
                </c:pt>
                <c:pt idx="56">
                  <c:v>2.899758114878504E-25</c:v>
                </c:pt>
                <c:pt idx="57">
                  <c:v>6.4064001290283006E-27</c:v>
                </c:pt>
                <c:pt idx="58">
                  <c:v>1.2490491774577358E-28</c:v>
                </c:pt>
                <c:pt idx="59">
                  <c:v>2.1491078226788281E-30</c:v>
                </c:pt>
                <c:pt idx="60">
                  <c:v>3.2632478610144326E-32</c:v>
                </c:pt>
                <c:pt idx="61">
                  <c:v>4.3727546350847811E-34</c:v>
                </c:pt>
                <c:pt idx="62">
                  <c:v>5.1709858023748782E-36</c:v>
                </c:pt>
                <c:pt idx="63">
                  <c:v>5.3964079283493286E-38</c:v>
                </c:pt>
                <c:pt idx="64">
                  <c:v>4.9699198825226739E-40</c:v>
                </c:pt>
                <c:pt idx="65">
                  <c:v>4.0393100825744397E-42</c:v>
                </c:pt>
                <c:pt idx="66">
                  <c:v>2.8971980832101822E-44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Sheet1!$L$4</c:f>
              <c:strCache>
                <c:ptCount val="1"/>
                <c:pt idx="0">
                  <c:v>t=T/2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0.75000000000000056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Sheet1!$L$5:$L$75</c:f>
              <c:numCache>
                <c:formatCode>General</c:formatCode>
                <c:ptCount val="71"/>
                <c:pt idx="0">
                  <c:v>1.7556880978548557E-63</c:v>
                </c:pt>
                <c:pt idx="1">
                  <c:v>6.6538169845165338E-61</c:v>
                </c:pt>
                <c:pt idx="2">
                  <c:v>2.2253971490712701E-58</c:v>
                </c:pt>
                <c:pt idx="3">
                  <c:v>6.568366737910429E-56</c:v>
                </c:pt>
                <c:pt idx="4">
                  <c:v>1.710883542651414E-53</c:v>
                </c:pt>
                <c:pt idx="5">
                  <c:v>3.932753209030399E-51</c:v>
                </c:pt>
                <c:pt idx="6">
                  <c:v>7.9778548274501815E-49</c:v>
                </c:pt>
                <c:pt idx="7">
                  <c:v>1.4281990967969525E-46</c:v>
                </c:pt>
                <c:pt idx="8">
                  <c:v>2.2563401359170621E-44</c:v>
                </c:pt>
                <c:pt idx="9">
                  <c:v>3.1458178553771929E-42</c:v>
                </c:pt>
                <c:pt idx="10">
                  <c:v>3.8705774963107976E-40</c:v>
                </c:pt>
                <c:pt idx="11">
                  <c:v>4.2027267203711991E-38</c:v>
                </c:pt>
                <c:pt idx="12">
                  <c:v>4.0271677921406765E-36</c:v>
                </c:pt>
                <c:pt idx="13">
                  <c:v>3.4055047339831412E-34</c:v>
                </c:pt>
                <c:pt idx="14">
                  <c:v>2.541419989514124E-32</c:v>
                </c:pt>
                <c:pt idx="15">
                  <c:v>1.6737268552071503E-30</c:v>
                </c:pt>
                <c:pt idx="16">
                  <c:v>9.727604774987798E-29</c:v>
                </c:pt>
                <c:pt idx="17">
                  <c:v>4.9893094371559928E-27</c:v>
                </c:pt>
                <c:pt idx="18">
                  <c:v>2.258333890585045E-25</c:v>
                </c:pt>
                <c:pt idx="19">
                  <c:v>9.0208830812239262E-24</c:v>
                </c:pt>
                <c:pt idx="20">
                  <c:v>3.1799709001977688E-22</c:v>
                </c:pt>
                <c:pt idx="21">
                  <c:v>9.8925995051764522E-21</c:v>
                </c:pt>
                <c:pt idx="22">
                  <c:v>2.7158820118920768E-19</c:v>
                </c:pt>
                <c:pt idx="23">
                  <c:v>6.5799797899269012E-18</c:v>
                </c:pt>
                <c:pt idx="24">
                  <c:v>1.4068617124461509E-16</c:v>
                </c:pt>
                <c:pt idx="25">
                  <c:v>2.6545533078567859E-15</c:v>
                </c:pt>
                <c:pt idx="26">
                  <c:v>4.4202281036411992E-14</c:v>
                </c:pt>
                <c:pt idx="27">
                  <c:v>6.4954777819785482E-13</c:v>
                </c:pt>
                <c:pt idx="28">
                  <c:v>8.4234637544686844E-12</c:v>
                </c:pt>
                <c:pt idx="29">
                  <c:v>9.640143775040324E-11</c:v>
                </c:pt>
                <c:pt idx="30">
                  <c:v>9.7362003130095878E-10</c:v>
                </c:pt>
                <c:pt idx="31">
                  <c:v>8.6777808795371279E-9</c:v>
                </c:pt>
                <c:pt idx="32">
                  <c:v>6.8256033763348831E-8</c:v>
                </c:pt>
                <c:pt idx="33">
                  <c:v>4.7379078241571804E-7</c:v>
                </c:pt>
                <c:pt idx="34">
                  <c:v>2.90232040865041E-6</c:v>
                </c:pt>
                <c:pt idx="35">
                  <c:v>1.5689795893558946E-5</c:v>
                </c:pt>
                <c:pt idx="36">
                  <c:v>7.485182988770072E-5</c:v>
                </c:pt>
                <c:pt idx="37">
                  <c:v>3.1513797473735648E-4</c:v>
                </c:pt>
                <c:pt idx="38">
                  <c:v>1.1708796207911755E-3</c:v>
                </c:pt>
                <c:pt idx="39">
                  <c:v>3.8391664740261636E-3</c:v>
                </c:pt>
                <c:pt idx="40">
                  <c:v>1.1108996538242299E-2</c:v>
                </c:pt>
                <c:pt idx="41">
                  <c:v>2.8367816449713139E-2</c:v>
                </c:pt>
                <c:pt idx="42">
                  <c:v>6.392786120670757E-2</c:v>
                </c:pt>
                <c:pt idx="43">
                  <c:v>0.12713573293203556</c:v>
                </c:pt>
                <c:pt idx="44">
                  <c:v>0.2231301601484299</c:v>
                </c:pt>
                <c:pt idx="45">
                  <c:v>0.34559075257697425</c:v>
                </c:pt>
                <c:pt idx="46">
                  <c:v>0.4723665527410148</c:v>
                </c:pt>
                <c:pt idx="47">
                  <c:v>0.56978282473092257</c:v>
                </c:pt>
                <c:pt idx="48">
                  <c:v>0.60653065971263287</c:v>
                </c:pt>
                <c:pt idx="49">
                  <c:v>0.56978282473092257</c:v>
                </c:pt>
                <c:pt idx="50">
                  <c:v>0.4723665527410148</c:v>
                </c:pt>
                <c:pt idx="51">
                  <c:v>0.34559075257697425</c:v>
                </c:pt>
                <c:pt idx="52">
                  <c:v>0.2231301601484299</c:v>
                </c:pt>
                <c:pt idx="53">
                  <c:v>0.12713573293203556</c:v>
                </c:pt>
                <c:pt idx="54">
                  <c:v>6.392786120670757E-2</c:v>
                </c:pt>
                <c:pt idx="55">
                  <c:v>2.8367816449713139E-2</c:v>
                </c:pt>
                <c:pt idx="56">
                  <c:v>1.1108996538242299E-2</c:v>
                </c:pt>
                <c:pt idx="57">
                  <c:v>3.8391664740261636E-3</c:v>
                </c:pt>
                <c:pt idx="58">
                  <c:v>1.1708796207911755E-3</c:v>
                </c:pt>
                <c:pt idx="59">
                  <c:v>3.1513797473735648E-4</c:v>
                </c:pt>
                <c:pt idx="60">
                  <c:v>7.485182988770072E-5</c:v>
                </c:pt>
                <c:pt idx="61">
                  <c:v>1.5689795893558946E-5</c:v>
                </c:pt>
                <c:pt idx="62">
                  <c:v>2.90232040865041E-6</c:v>
                </c:pt>
                <c:pt idx="63">
                  <c:v>4.7379078241571804E-7</c:v>
                </c:pt>
                <c:pt idx="64">
                  <c:v>6.8256033763348831E-8</c:v>
                </c:pt>
                <c:pt idx="65">
                  <c:v>8.6777808795371279E-9</c:v>
                </c:pt>
                <c:pt idx="66">
                  <c:v>9.7362003130095878E-10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Sheet1!$M$4</c:f>
              <c:strCache>
                <c:ptCount val="1"/>
                <c:pt idx="0">
                  <c:v>t=T/2  Model</c:v>
                </c:pt>
              </c:strCache>
            </c:strRef>
          </c:tx>
          <c:spPr>
            <a:ln w="12700">
              <a:solidFill>
                <a:srgbClr val="7030A0"/>
              </a:solidFill>
            </a:ln>
          </c:spPr>
          <c:marker>
            <c:symbol val="triang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0.75000000000000056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Sheet1!$M$5:$M$75</c:f>
              <c:numCache>
                <c:formatCode>General</c:formatCode>
                <c:ptCount val="71"/>
                <c:pt idx="0">
                  <c:v>2.9678226083779668E-92</c:v>
                </c:pt>
                <c:pt idx="1">
                  <c:v>3.9258122655864226E-89</c:v>
                </c:pt>
                <c:pt idx="2">
                  <c:v>4.5828358946952638E-86</c:v>
                </c:pt>
                <c:pt idx="3">
                  <c:v>4.7211986494208522E-83</c:v>
                </c:pt>
                <c:pt idx="4">
                  <c:v>4.2922344129305671E-80</c:v>
                </c:pt>
                <c:pt idx="5">
                  <c:v>3.4437195801904247E-77</c:v>
                </c:pt>
                <c:pt idx="6">
                  <c:v>2.4382897747393789E-74</c:v>
                </c:pt>
                <c:pt idx="7">
                  <c:v>1.523547660599578E-71</c:v>
                </c:pt>
                <c:pt idx="8">
                  <c:v>8.4011736521991803E-69</c:v>
                </c:pt>
                <c:pt idx="9">
                  <c:v>4.0882464513051662E-66</c:v>
                </c:pt>
                <c:pt idx="10">
                  <c:v>1.7556880978548557E-63</c:v>
                </c:pt>
                <c:pt idx="11">
                  <c:v>6.6538169845165338E-61</c:v>
                </c:pt>
                <c:pt idx="12">
                  <c:v>2.2253971490712701E-58</c:v>
                </c:pt>
                <c:pt idx="13">
                  <c:v>6.568366737910429E-56</c:v>
                </c:pt>
                <c:pt idx="14">
                  <c:v>1.710883542651414E-53</c:v>
                </c:pt>
                <c:pt idx="15">
                  <c:v>3.932753209030399E-51</c:v>
                </c:pt>
                <c:pt idx="16">
                  <c:v>7.9778548274501815E-49</c:v>
                </c:pt>
                <c:pt idx="17">
                  <c:v>1.4281990967969525E-46</c:v>
                </c:pt>
                <c:pt idx="18">
                  <c:v>2.2563401359170621E-44</c:v>
                </c:pt>
                <c:pt idx="19">
                  <c:v>3.1458178553771929E-42</c:v>
                </c:pt>
                <c:pt idx="20">
                  <c:v>3.8705774963107976E-40</c:v>
                </c:pt>
                <c:pt idx="21">
                  <c:v>4.2027267203711991E-38</c:v>
                </c:pt>
                <c:pt idx="22">
                  <c:v>4.0271677921406765E-36</c:v>
                </c:pt>
                <c:pt idx="23">
                  <c:v>3.4055047339831412E-34</c:v>
                </c:pt>
                <c:pt idx="24">
                  <c:v>2.541419989514124E-32</c:v>
                </c:pt>
                <c:pt idx="25">
                  <c:v>1.6737268552071503E-30</c:v>
                </c:pt>
                <c:pt idx="26">
                  <c:v>9.727604774987798E-29</c:v>
                </c:pt>
                <c:pt idx="27">
                  <c:v>4.9893094371559928E-27</c:v>
                </c:pt>
                <c:pt idx="28">
                  <c:v>2.258333890585045E-25</c:v>
                </c:pt>
                <c:pt idx="29">
                  <c:v>9.0208830812239262E-24</c:v>
                </c:pt>
                <c:pt idx="30">
                  <c:v>3.1799709001977688E-22</c:v>
                </c:pt>
                <c:pt idx="31">
                  <c:v>9.8925995051764522E-21</c:v>
                </c:pt>
                <c:pt idx="32">
                  <c:v>2.7158820118920768E-19</c:v>
                </c:pt>
                <c:pt idx="33">
                  <c:v>6.5799797899269012E-18</c:v>
                </c:pt>
                <c:pt idx="34">
                  <c:v>1.4068617124461509E-16</c:v>
                </c:pt>
                <c:pt idx="35">
                  <c:v>2.6545533078567859E-15</c:v>
                </c:pt>
                <c:pt idx="36">
                  <c:v>4.4202281036411992E-14</c:v>
                </c:pt>
                <c:pt idx="37">
                  <c:v>6.4954777819785482E-13</c:v>
                </c:pt>
                <c:pt idx="38">
                  <c:v>8.4234637544686844E-12</c:v>
                </c:pt>
                <c:pt idx="39">
                  <c:v>9.640143775040324E-11</c:v>
                </c:pt>
                <c:pt idx="40">
                  <c:v>9.7362003130095878E-10</c:v>
                </c:pt>
                <c:pt idx="41">
                  <c:v>8.6777808795371279E-9</c:v>
                </c:pt>
                <c:pt idx="42">
                  <c:v>6.8256033763348831E-8</c:v>
                </c:pt>
                <c:pt idx="43">
                  <c:v>4.7379078241571804E-7</c:v>
                </c:pt>
                <c:pt idx="44">
                  <c:v>2.90232040865041E-6</c:v>
                </c:pt>
                <c:pt idx="45">
                  <c:v>1.5689795893558946E-5</c:v>
                </c:pt>
                <c:pt idx="46">
                  <c:v>7.485182988770072E-5</c:v>
                </c:pt>
                <c:pt idx="47">
                  <c:v>3.1513797473735648E-4</c:v>
                </c:pt>
                <c:pt idx="48">
                  <c:v>1.1708796207911755E-3</c:v>
                </c:pt>
                <c:pt idx="49">
                  <c:v>3.8391664740261636E-3</c:v>
                </c:pt>
                <c:pt idx="50">
                  <c:v>1.1108996538242299E-2</c:v>
                </c:pt>
                <c:pt idx="51">
                  <c:v>2.8367816449713139E-2</c:v>
                </c:pt>
                <c:pt idx="52">
                  <c:v>6.392786120670757E-2</c:v>
                </c:pt>
                <c:pt idx="53">
                  <c:v>0.12713573293203556</c:v>
                </c:pt>
                <c:pt idx="54">
                  <c:v>0.2231301601484299</c:v>
                </c:pt>
                <c:pt idx="55">
                  <c:v>0.34559075257697425</c:v>
                </c:pt>
                <c:pt idx="56">
                  <c:v>0.4723665527410148</c:v>
                </c:pt>
                <c:pt idx="57">
                  <c:v>0.56978282473092257</c:v>
                </c:pt>
                <c:pt idx="58">
                  <c:v>0.60653065971263287</c:v>
                </c:pt>
                <c:pt idx="59">
                  <c:v>0.56978282473092257</c:v>
                </c:pt>
                <c:pt idx="60">
                  <c:v>0.4723665527410148</c:v>
                </c:pt>
                <c:pt idx="61">
                  <c:v>0.34559075257697425</c:v>
                </c:pt>
                <c:pt idx="62">
                  <c:v>0.2231301601484299</c:v>
                </c:pt>
                <c:pt idx="63">
                  <c:v>0.12713573293203556</c:v>
                </c:pt>
                <c:pt idx="64">
                  <c:v>6.392786120670757E-2</c:v>
                </c:pt>
                <c:pt idx="65">
                  <c:v>2.8367816449713139E-2</c:v>
                </c:pt>
                <c:pt idx="66">
                  <c:v>1.1108996538242299E-2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Sheet1!$N$4</c:f>
              <c:strCache>
                <c:ptCount val="1"/>
                <c:pt idx="0">
                  <c:v>t=3T/4 </c:v>
                </c:pt>
              </c:strCache>
            </c:strRef>
          </c:tx>
          <c:spPr>
            <a:ln w="12700">
              <a:solidFill>
                <a:srgbClr val="FF0000"/>
              </a:solidFill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0.75000000000000056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Sheet1!$N$5:$N$75</c:f>
              <c:numCache>
                <c:formatCode>General</c:formatCode>
                <c:ptCount val="71"/>
                <c:pt idx="0">
                  <c:v>1.7587922024243224E-25</c:v>
                </c:pt>
                <c:pt idx="1">
                  <c:v>7.0254708076527795E-24</c:v>
                </c:pt>
                <c:pt idx="2">
                  <c:v>2.4765638272182997E-22</c:v>
                </c:pt>
                <c:pt idx="3">
                  <c:v>7.7043642412432009E-21</c:v>
                </c:pt>
                <c:pt idx="4">
                  <c:v>2.1151310375910937E-19</c:v>
                </c:pt>
                <c:pt idx="5">
                  <c:v>5.1244934129890829E-18</c:v>
                </c:pt>
                <c:pt idx="6">
                  <c:v>1.0956650033262421E-16</c:v>
                </c:pt>
                <c:pt idx="7">
                  <c:v>2.06736819486365E-15</c:v>
                </c:pt>
                <c:pt idx="8">
                  <c:v>3.44247710846999E-14</c:v>
                </c:pt>
                <c:pt idx="9">
                  <c:v>5.0586831830278052E-13</c:v>
                </c:pt>
                <c:pt idx="10">
                  <c:v>6.5602001681538004E-12</c:v>
                </c:pt>
                <c:pt idx="11">
                  <c:v>7.5077515209223349E-11</c:v>
                </c:pt>
                <c:pt idx="12">
                  <c:v>7.5825604279119262E-10</c:v>
                </c:pt>
                <c:pt idx="13">
                  <c:v>6.7582625443055797E-9</c:v>
                </c:pt>
                <c:pt idx="14">
                  <c:v>5.3157852544244302E-8</c:v>
                </c:pt>
                <c:pt idx="15">
                  <c:v>3.6898863235737446E-7</c:v>
                </c:pt>
                <c:pt idx="16">
                  <c:v>2.260329406981061E-6</c:v>
                </c:pt>
                <c:pt idx="17">
                  <c:v>1.2219225328134201E-5</c:v>
                </c:pt>
                <c:pt idx="18">
                  <c:v>5.8294663730868865E-5</c:v>
                </c:pt>
                <c:pt idx="19">
                  <c:v>2.4542970150098954E-4</c:v>
                </c:pt>
                <c:pt idx="20">
                  <c:v>9.1188196555451668E-4</c:v>
                </c:pt>
                <c:pt idx="21">
                  <c:v>2.9899458563130612E-3</c:v>
                </c:pt>
                <c:pt idx="22">
                  <c:v>8.6516952031206427E-3</c:v>
                </c:pt>
                <c:pt idx="23">
                  <c:v>2.2092877665062488E-2</c:v>
                </c:pt>
                <c:pt idx="24">
                  <c:v>4.9787068367863938E-2</c:v>
                </c:pt>
                <c:pt idx="25">
                  <c:v>9.9013408363826425E-2</c:v>
                </c:pt>
                <c:pt idx="26">
                  <c:v>0.17377394345044531</c:v>
                </c:pt>
                <c:pt idx="27">
                  <c:v>0.26914634872918375</c:v>
                </c:pt>
                <c:pt idx="28">
                  <c:v>0.36787944117144289</c:v>
                </c:pt>
                <c:pt idx="29">
                  <c:v>0.44374731008107954</c:v>
                </c:pt>
                <c:pt idx="30">
                  <c:v>0.4723665527410148</c:v>
                </c:pt>
                <c:pt idx="31">
                  <c:v>0.44374731008107954</c:v>
                </c:pt>
                <c:pt idx="32">
                  <c:v>0.36787944117144289</c:v>
                </c:pt>
                <c:pt idx="33">
                  <c:v>0.26914634872918375</c:v>
                </c:pt>
                <c:pt idx="34">
                  <c:v>0.17377394345044531</c:v>
                </c:pt>
                <c:pt idx="35">
                  <c:v>9.9013408363826425E-2</c:v>
                </c:pt>
                <c:pt idx="36">
                  <c:v>4.9787068367863938E-2</c:v>
                </c:pt>
                <c:pt idx="37">
                  <c:v>2.2092877665062488E-2</c:v>
                </c:pt>
                <c:pt idx="38">
                  <c:v>8.6516952031206427E-3</c:v>
                </c:pt>
                <c:pt idx="39">
                  <c:v>2.9899458563130612E-3</c:v>
                </c:pt>
                <c:pt idx="40">
                  <c:v>9.1188196555451668E-4</c:v>
                </c:pt>
                <c:pt idx="41">
                  <c:v>2.4542970150098954E-4</c:v>
                </c:pt>
                <c:pt idx="42">
                  <c:v>5.8294663730868865E-5</c:v>
                </c:pt>
                <c:pt idx="43">
                  <c:v>1.2219225328134201E-5</c:v>
                </c:pt>
                <c:pt idx="44">
                  <c:v>2.260329406981061E-6</c:v>
                </c:pt>
                <c:pt idx="45">
                  <c:v>3.6898863235737446E-7</c:v>
                </c:pt>
                <c:pt idx="46">
                  <c:v>5.3157852544244302E-8</c:v>
                </c:pt>
                <c:pt idx="47">
                  <c:v>6.7582625443055797E-9</c:v>
                </c:pt>
                <c:pt idx="48">
                  <c:v>7.5825604279119262E-10</c:v>
                </c:pt>
                <c:pt idx="49">
                  <c:v>7.5077515209223349E-11</c:v>
                </c:pt>
                <c:pt idx="50">
                  <c:v>6.5602001681538004E-12</c:v>
                </c:pt>
                <c:pt idx="51">
                  <c:v>5.0586831830278052E-13</c:v>
                </c:pt>
                <c:pt idx="52">
                  <c:v>3.44247710846999E-14</c:v>
                </c:pt>
                <c:pt idx="53">
                  <c:v>2.06736819486365E-15</c:v>
                </c:pt>
                <c:pt idx="54">
                  <c:v>1.0956650033262421E-16</c:v>
                </c:pt>
                <c:pt idx="55">
                  <c:v>5.1244934129890829E-18</c:v>
                </c:pt>
                <c:pt idx="56">
                  <c:v>2.1151310375910937E-19</c:v>
                </c:pt>
                <c:pt idx="57">
                  <c:v>7.7043642412432009E-21</c:v>
                </c:pt>
                <c:pt idx="58">
                  <c:v>2.4765638272182997E-22</c:v>
                </c:pt>
                <c:pt idx="59">
                  <c:v>7.0254708076527795E-24</c:v>
                </c:pt>
                <c:pt idx="60">
                  <c:v>1.7587922024243224E-25</c:v>
                </c:pt>
                <c:pt idx="61">
                  <c:v>3.8856780966426341E-27</c:v>
                </c:pt>
                <c:pt idx="62">
                  <c:v>7.5758662161696284E-29</c:v>
                </c:pt>
                <c:pt idx="63">
                  <c:v>1.3034997854829677E-30</c:v>
                </c:pt>
                <c:pt idx="64">
                  <c:v>1.9792598779469231E-32</c:v>
                </c:pt>
                <c:pt idx="65">
                  <c:v>2.6522097535794475E-34</c:v>
                </c:pt>
                <c:pt idx="66">
                  <c:v>3.1363614300790939E-36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Sheet1!$O$4</c:f>
              <c:strCache>
                <c:ptCount val="1"/>
                <c:pt idx="0">
                  <c:v>t=3T/4 Model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0.75000000000000056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Sheet1!$O$5:$O$75</c:f>
              <c:numCache>
                <c:formatCode>General</c:formatCode>
                <c:ptCount val="71"/>
                <c:pt idx="0">
                  <c:v>2.1151310375910937E-19</c:v>
                </c:pt>
                <c:pt idx="1">
                  <c:v>5.1244934129890829E-18</c:v>
                </c:pt>
                <c:pt idx="2">
                  <c:v>1.0956650033262421E-16</c:v>
                </c:pt>
                <c:pt idx="3">
                  <c:v>2.06736819486365E-15</c:v>
                </c:pt>
                <c:pt idx="4">
                  <c:v>3.44247710846999E-14</c:v>
                </c:pt>
                <c:pt idx="5">
                  <c:v>5.0586831830278052E-13</c:v>
                </c:pt>
                <c:pt idx="6">
                  <c:v>6.5602001681538004E-12</c:v>
                </c:pt>
                <c:pt idx="7">
                  <c:v>7.5077515209223349E-11</c:v>
                </c:pt>
                <c:pt idx="8">
                  <c:v>7.5825604279119262E-10</c:v>
                </c:pt>
                <c:pt idx="9">
                  <c:v>6.7582625443055797E-9</c:v>
                </c:pt>
                <c:pt idx="10">
                  <c:v>5.3157852544244302E-8</c:v>
                </c:pt>
                <c:pt idx="11">
                  <c:v>3.6898863235737446E-7</c:v>
                </c:pt>
                <c:pt idx="12">
                  <c:v>2.260329406981061E-6</c:v>
                </c:pt>
                <c:pt idx="13">
                  <c:v>1.2219225328134201E-5</c:v>
                </c:pt>
                <c:pt idx="14">
                  <c:v>5.8294663730868865E-5</c:v>
                </c:pt>
                <c:pt idx="15">
                  <c:v>2.4542970150098954E-4</c:v>
                </c:pt>
                <c:pt idx="16">
                  <c:v>9.1188196555451668E-4</c:v>
                </c:pt>
                <c:pt idx="17">
                  <c:v>2.9899458563130612E-3</c:v>
                </c:pt>
                <c:pt idx="18">
                  <c:v>8.6516952031206427E-3</c:v>
                </c:pt>
                <c:pt idx="19">
                  <c:v>2.2092877665062488E-2</c:v>
                </c:pt>
                <c:pt idx="20">
                  <c:v>4.9787068367863938E-2</c:v>
                </c:pt>
                <c:pt idx="21">
                  <c:v>9.9013408363826425E-2</c:v>
                </c:pt>
                <c:pt idx="22">
                  <c:v>0.17377394345044531</c:v>
                </c:pt>
                <c:pt idx="23">
                  <c:v>0.26914634872918375</c:v>
                </c:pt>
                <c:pt idx="24">
                  <c:v>0.36787944117144289</c:v>
                </c:pt>
                <c:pt idx="25">
                  <c:v>0.44374731008107954</c:v>
                </c:pt>
                <c:pt idx="26">
                  <c:v>0.4723665527410148</c:v>
                </c:pt>
                <c:pt idx="27">
                  <c:v>0.44374731008107954</c:v>
                </c:pt>
                <c:pt idx="28">
                  <c:v>0.36787944117144289</c:v>
                </c:pt>
                <c:pt idx="29">
                  <c:v>0.26914634872918375</c:v>
                </c:pt>
                <c:pt idx="30">
                  <c:v>0.17377394345044531</c:v>
                </c:pt>
                <c:pt idx="31">
                  <c:v>9.9013408363826425E-2</c:v>
                </c:pt>
                <c:pt idx="32">
                  <c:v>4.9787068367863938E-2</c:v>
                </c:pt>
                <c:pt idx="33">
                  <c:v>2.2092877665062488E-2</c:v>
                </c:pt>
                <c:pt idx="34">
                  <c:v>8.6516952031206427E-3</c:v>
                </c:pt>
                <c:pt idx="35">
                  <c:v>2.9899458563130612E-3</c:v>
                </c:pt>
                <c:pt idx="36">
                  <c:v>9.1188196555451668E-4</c:v>
                </c:pt>
                <c:pt idx="37">
                  <c:v>2.4542970150098954E-4</c:v>
                </c:pt>
                <c:pt idx="38">
                  <c:v>5.8294663730868865E-5</c:v>
                </c:pt>
                <c:pt idx="39">
                  <c:v>1.2219225328134201E-5</c:v>
                </c:pt>
                <c:pt idx="40">
                  <c:v>2.260329406981061E-6</c:v>
                </c:pt>
                <c:pt idx="41">
                  <c:v>3.6898863235737446E-7</c:v>
                </c:pt>
                <c:pt idx="42">
                  <c:v>5.3157852544244302E-8</c:v>
                </c:pt>
                <c:pt idx="43">
                  <c:v>6.7582625443055797E-9</c:v>
                </c:pt>
                <c:pt idx="44">
                  <c:v>7.5825604279119262E-10</c:v>
                </c:pt>
                <c:pt idx="45">
                  <c:v>7.5077515209223349E-11</c:v>
                </c:pt>
                <c:pt idx="46">
                  <c:v>6.5602001681538004E-12</c:v>
                </c:pt>
                <c:pt idx="47">
                  <c:v>5.0586831830278052E-13</c:v>
                </c:pt>
                <c:pt idx="48">
                  <c:v>3.44247710846999E-14</c:v>
                </c:pt>
                <c:pt idx="49">
                  <c:v>2.06736819486365E-15</c:v>
                </c:pt>
                <c:pt idx="50">
                  <c:v>1.0956650033262421E-16</c:v>
                </c:pt>
                <c:pt idx="51">
                  <c:v>5.1244934129890829E-18</c:v>
                </c:pt>
                <c:pt idx="52">
                  <c:v>2.1151310375910937E-19</c:v>
                </c:pt>
                <c:pt idx="53">
                  <c:v>7.7043642412432009E-21</c:v>
                </c:pt>
                <c:pt idx="54">
                  <c:v>2.4765638272182997E-22</c:v>
                </c:pt>
                <c:pt idx="55">
                  <c:v>7.0254708076527795E-24</c:v>
                </c:pt>
                <c:pt idx="56">
                  <c:v>1.7587922024243224E-25</c:v>
                </c:pt>
                <c:pt idx="57">
                  <c:v>3.8856780966426341E-27</c:v>
                </c:pt>
                <c:pt idx="58">
                  <c:v>7.5758662161696284E-29</c:v>
                </c:pt>
                <c:pt idx="59">
                  <c:v>1.3034997854829677E-30</c:v>
                </c:pt>
                <c:pt idx="60">
                  <c:v>1.9792598779469231E-32</c:v>
                </c:pt>
                <c:pt idx="61">
                  <c:v>2.6522097535794475E-34</c:v>
                </c:pt>
                <c:pt idx="62">
                  <c:v>3.1363614300790939E-36</c:v>
                </c:pt>
                <c:pt idx="63">
                  <c:v>3.2730868608602072E-38</c:v>
                </c:pt>
                <c:pt idx="64">
                  <c:v>3.0144087850654072E-40</c:v>
                </c:pt>
                <c:pt idx="65">
                  <c:v>2.4499654091677607E-42</c:v>
                </c:pt>
                <c:pt idx="66">
                  <c:v>1.7572394647276492E-44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Sheet1!$P$4</c:f>
              <c:strCache>
                <c:ptCount val="1"/>
                <c:pt idx="0">
                  <c:v>t=T</c:v>
                </c:pt>
              </c:strCache>
            </c:strRef>
          </c:tx>
          <c:spPr>
            <a:ln w="34925"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0.75000000000000056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Sheet1!$P$5:$P$75</c:f>
              <c:numCache>
                <c:formatCode>General</c:formatCode>
                <c:ptCount val="71"/>
                <c:pt idx="0">
                  <c:v>4.5399929762484881E-5</c:v>
                </c:pt>
                <c:pt idx="1">
                  <c:v>1.9114084371795194E-4</c:v>
                </c:pt>
                <c:pt idx="2">
                  <c:v>7.1017438884254924E-4</c:v>
                </c:pt>
                <c:pt idx="3">
                  <c:v>2.3285721742377142E-3</c:v>
                </c:pt>
                <c:pt idx="4">
                  <c:v>6.7379469990854713E-3</c:v>
                </c:pt>
                <c:pt idx="5">
                  <c:v>1.7205950425851383E-2</c:v>
                </c:pt>
                <c:pt idx="6">
                  <c:v>3.8774207831722009E-2</c:v>
                </c:pt>
                <c:pt idx="7">
                  <c:v>7.7111719968316797E-2</c:v>
                </c:pt>
                <c:pt idx="8">
                  <c:v>0.1353352832366127</c:v>
                </c:pt>
                <c:pt idx="9">
                  <c:v>0.20961138715109812</c:v>
                </c:pt>
                <c:pt idx="10">
                  <c:v>0.28650479686019031</c:v>
                </c:pt>
                <c:pt idx="11">
                  <c:v>0.34559075257697425</c:v>
                </c:pt>
                <c:pt idx="12">
                  <c:v>0.36787944117144289</c:v>
                </c:pt>
                <c:pt idx="13">
                  <c:v>0.34559075257697425</c:v>
                </c:pt>
                <c:pt idx="14">
                  <c:v>0.28650479686019031</c:v>
                </c:pt>
                <c:pt idx="15">
                  <c:v>0.20961138715109812</c:v>
                </c:pt>
                <c:pt idx="16">
                  <c:v>0.1353352832366127</c:v>
                </c:pt>
                <c:pt idx="17">
                  <c:v>7.7111719968316797E-2</c:v>
                </c:pt>
                <c:pt idx="18">
                  <c:v>3.8774207831722009E-2</c:v>
                </c:pt>
                <c:pt idx="19">
                  <c:v>1.7205950425851383E-2</c:v>
                </c:pt>
                <c:pt idx="20">
                  <c:v>6.7379469990854713E-3</c:v>
                </c:pt>
                <c:pt idx="21">
                  <c:v>2.3285721742377142E-3</c:v>
                </c:pt>
                <c:pt idx="22">
                  <c:v>7.1017438884254924E-4</c:v>
                </c:pt>
                <c:pt idx="23">
                  <c:v>1.9114084371795194E-4</c:v>
                </c:pt>
                <c:pt idx="24">
                  <c:v>4.5399929762484881E-5</c:v>
                </c:pt>
                <c:pt idx="25">
                  <c:v>9.5163422540768742E-6</c:v>
                </c:pt>
                <c:pt idx="26">
                  <c:v>1.7603463121561715E-6</c:v>
                </c:pt>
                <c:pt idx="27">
                  <c:v>2.8736863582437025E-7</c:v>
                </c:pt>
                <c:pt idx="28">
                  <c:v>4.1399377187851761E-8</c:v>
                </c:pt>
                <c:pt idx="29">
                  <c:v>5.263340161707331E-9</c:v>
                </c:pt>
                <c:pt idx="30">
                  <c:v>5.9053039989440621E-10</c:v>
                </c:pt>
                <c:pt idx="31">
                  <c:v>5.8470427635998468E-11</c:v>
                </c:pt>
                <c:pt idx="32">
                  <c:v>5.1090890280633437E-12</c:v>
                </c:pt>
                <c:pt idx="33">
                  <c:v>3.9397064242521956E-13</c:v>
                </c:pt>
                <c:pt idx="34">
                  <c:v>2.6810038677818157E-14</c:v>
                </c:pt>
                <c:pt idx="35">
                  <c:v>1.6100679690567327E-15</c:v>
                </c:pt>
                <c:pt idx="36">
                  <c:v>8.5330476257441028E-17</c:v>
                </c:pt>
                <c:pt idx="37">
                  <c:v>3.990959482880154E-18</c:v>
                </c:pt>
                <c:pt idx="38">
                  <c:v>1.6472657083745751E-19</c:v>
                </c:pt>
                <c:pt idx="39">
                  <c:v>6.0001649041475329E-21</c:v>
                </c:pt>
                <c:pt idx="40">
                  <c:v>1.92874984796393E-22</c:v>
                </c:pt>
                <c:pt idx="41">
                  <c:v>5.4714421664452859E-24</c:v>
                </c:pt>
                <c:pt idx="42">
                  <c:v>1.3697487445079443E-25</c:v>
                </c:pt>
                <c:pt idx="43">
                  <c:v>3.0261691444286893E-27</c:v>
                </c:pt>
                <c:pt idx="44">
                  <c:v>5.9000905415971069E-29</c:v>
                </c:pt>
                <c:pt idx="45">
                  <c:v>1.0151666536675439E-30</c:v>
                </c:pt>
                <c:pt idx="46">
                  <c:v>1.5414491428468762E-32</c:v>
                </c:pt>
                <c:pt idx="47">
                  <c:v>2.065543032957291E-34</c:v>
                </c:pt>
                <c:pt idx="48">
                  <c:v>2.4426007377405528E-36</c:v>
                </c:pt>
                <c:pt idx="49">
                  <c:v>2.5490826102986532E-38</c:v>
                </c:pt>
                <c:pt idx="50">
                  <c:v>2.3476239223062624E-40</c:v>
                </c:pt>
                <c:pt idx="51">
                  <c:v>1.9080349791577096E-42</c:v>
                </c:pt>
                <c:pt idx="52">
                  <c:v>1.3685394711738711E-44</c:v>
                </c:pt>
                <c:pt idx="53">
                  <c:v>8.6624654038124379E-47</c:v>
                </c:pt>
                <c:pt idx="54">
                  <c:v>4.8388135515849783E-49</c:v>
                </c:pt>
                <c:pt idx="55">
                  <c:v>2.385335398360185E-51</c:v>
                </c:pt>
                <c:pt idx="56">
                  <c:v>1.0377033238158499E-53</c:v>
                </c:pt>
                <c:pt idx="57">
                  <c:v>3.9839158107793298E-56</c:v>
                </c:pt>
                <c:pt idx="58">
                  <c:v>1.3497716009488089E-58</c:v>
                </c:pt>
                <c:pt idx="59">
                  <c:v>4.0357440052259427E-61</c:v>
                </c:pt>
                <c:pt idx="60">
                  <c:v>1.0648786602415258E-63</c:v>
                </c:pt>
                <c:pt idx="61">
                  <c:v>2.4796468171779529E-66</c:v>
                </c:pt>
                <c:pt idx="62">
                  <c:v>5.0955693976287678E-69</c:v>
                </c:pt>
                <c:pt idx="63">
                  <c:v>9.2407836768710105E-72</c:v>
                </c:pt>
                <c:pt idx="64">
                  <c:v>0</c:v>
                </c:pt>
                <c:pt idx="65">
                  <c:v>2.0887215088382136E-77</c:v>
                </c:pt>
                <c:pt idx="66">
                  <c:v>2.6033717701160503E-80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Sheet1!$Q$4</c:f>
              <c:strCache>
                <c:ptCount val="1"/>
                <c:pt idx="0">
                  <c:v>t=T Model</c:v>
                </c:pt>
              </c:strCache>
            </c:strRef>
          </c:tx>
          <c:spPr>
            <a:ln w="9525">
              <a:solidFill>
                <a:schemeClr val="tx1"/>
              </a:solidFill>
              <a:prstDash val="dash"/>
            </a:ln>
          </c:spPr>
          <c:marker>
            <c:symbol val="triangle"/>
            <c:size val="8"/>
            <c:spPr>
              <a:noFill/>
              <a:ln w="15875">
                <a:solidFill>
                  <a:prstClr val="black"/>
                </a:solidFill>
              </a:ln>
            </c:spPr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0.75000000000000056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Sheet1!$Q$5:$Q$75</c:f>
              <c:numCache>
                <c:formatCode>General</c:formatCode>
                <c:ptCount val="71"/>
                <c:pt idx="0">
                  <c:v>4.5399929762484881E-5</c:v>
                </c:pt>
                <c:pt idx="1">
                  <c:v>1.9114084371795194E-4</c:v>
                </c:pt>
                <c:pt idx="2">
                  <c:v>7.1017438884254924E-4</c:v>
                </c:pt>
                <c:pt idx="3">
                  <c:v>2.3285721742377142E-3</c:v>
                </c:pt>
                <c:pt idx="4">
                  <c:v>6.7379469990854713E-3</c:v>
                </c:pt>
                <c:pt idx="5">
                  <c:v>1.7205950425851383E-2</c:v>
                </c:pt>
                <c:pt idx="6">
                  <c:v>3.8774207831722009E-2</c:v>
                </c:pt>
                <c:pt idx="7">
                  <c:v>7.7111719968316797E-2</c:v>
                </c:pt>
                <c:pt idx="8">
                  <c:v>0.1353352832366127</c:v>
                </c:pt>
                <c:pt idx="9">
                  <c:v>0.20961138715109812</c:v>
                </c:pt>
                <c:pt idx="10">
                  <c:v>0.28650479686019031</c:v>
                </c:pt>
                <c:pt idx="11">
                  <c:v>0.34559075257697425</c:v>
                </c:pt>
                <c:pt idx="12">
                  <c:v>0.36787944117144289</c:v>
                </c:pt>
                <c:pt idx="13">
                  <c:v>0.34559075257697425</c:v>
                </c:pt>
                <c:pt idx="14">
                  <c:v>0.28650479686019031</c:v>
                </c:pt>
                <c:pt idx="15">
                  <c:v>0.20961138715109812</c:v>
                </c:pt>
                <c:pt idx="16">
                  <c:v>0.1353352832366127</c:v>
                </c:pt>
                <c:pt idx="17">
                  <c:v>7.7111719968316797E-2</c:v>
                </c:pt>
                <c:pt idx="18">
                  <c:v>3.8774207831722009E-2</c:v>
                </c:pt>
                <c:pt idx="19">
                  <c:v>1.7205950425851383E-2</c:v>
                </c:pt>
                <c:pt idx="20">
                  <c:v>6.7379469990854713E-3</c:v>
                </c:pt>
                <c:pt idx="21">
                  <c:v>2.3285721742377142E-3</c:v>
                </c:pt>
                <c:pt idx="22">
                  <c:v>7.1017438884254924E-4</c:v>
                </c:pt>
                <c:pt idx="23">
                  <c:v>1.9114084371795194E-4</c:v>
                </c:pt>
                <c:pt idx="24">
                  <c:v>4.5399929762484881E-5</c:v>
                </c:pt>
                <c:pt idx="25">
                  <c:v>9.5163422540768742E-6</c:v>
                </c:pt>
                <c:pt idx="26">
                  <c:v>1.7603463121561715E-6</c:v>
                </c:pt>
                <c:pt idx="27">
                  <c:v>2.8736863582437025E-7</c:v>
                </c:pt>
                <c:pt idx="28">
                  <c:v>4.1399377187851761E-8</c:v>
                </c:pt>
                <c:pt idx="29">
                  <c:v>5.263340161707331E-9</c:v>
                </c:pt>
                <c:pt idx="30">
                  <c:v>5.9053039989440621E-10</c:v>
                </c:pt>
                <c:pt idx="31">
                  <c:v>5.8470427635998468E-11</c:v>
                </c:pt>
                <c:pt idx="32">
                  <c:v>5.1090890280633437E-12</c:v>
                </c:pt>
                <c:pt idx="33">
                  <c:v>3.9397064242521956E-13</c:v>
                </c:pt>
                <c:pt idx="34">
                  <c:v>2.6810038677818157E-14</c:v>
                </c:pt>
                <c:pt idx="35">
                  <c:v>1.6100679690567327E-15</c:v>
                </c:pt>
                <c:pt idx="36">
                  <c:v>8.5330476257441028E-17</c:v>
                </c:pt>
                <c:pt idx="37">
                  <c:v>3.990959482880154E-18</c:v>
                </c:pt>
                <c:pt idx="38">
                  <c:v>1.6472657083745751E-19</c:v>
                </c:pt>
                <c:pt idx="39">
                  <c:v>6.0001649041475329E-21</c:v>
                </c:pt>
                <c:pt idx="40">
                  <c:v>1.92874984796393E-22</c:v>
                </c:pt>
                <c:pt idx="41">
                  <c:v>5.4714421664452859E-24</c:v>
                </c:pt>
                <c:pt idx="42">
                  <c:v>1.3697487445079443E-25</c:v>
                </c:pt>
                <c:pt idx="43">
                  <c:v>3.0261691444286893E-27</c:v>
                </c:pt>
                <c:pt idx="44">
                  <c:v>5.9000905415971069E-29</c:v>
                </c:pt>
                <c:pt idx="45">
                  <c:v>1.0151666536675439E-30</c:v>
                </c:pt>
                <c:pt idx="46">
                  <c:v>1.5414491428468762E-32</c:v>
                </c:pt>
                <c:pt idx="47">
                  <c:v>2.065543032957291E-34</c:v>
                </c:pt>
                <c:pt idx="48">
                  <c:v>2.4426007377405528E-36</c:v>
                </c:pt>
                <c:pt idx="49">
                  <c:v>2.5490826102986532E-38</c:v>
                </c:pt>
                <c:pt idx="50">
                  <c:v>2.3476239223062624E-40</c:v>
                </c:pt>
                <c:pt idx="51">
                  <c:v>1.9080349791577096E-42</c:v>
                </c:pt>
                <c:pt idx="52">
                  <c:v>1.3685394711738711E-44</c:v>
                </c:pt>
                <c:pt idx="53">
                  <c:v>8.6624654038124379E-47</c:v>
                </c:pt>
                <c:pt idx="54">
                  <c:v>4.8388135515849783E-49</c:v>
                </c:pt>
                <c:pt idx="55">
                  <c:v>2.385335398360185E-51</c:v>
                </c:pt>
                <c:pt idx="56">
                  <c:v>1.0377033238158499E-53</c:v>
                </c:pt>
                <c:pt idx="57">
                  <c:v>3.9839158107793298E-56</c:v>
                </c:pt>
                <c:pt idx="58">
                  <c:v>1.3497716009488089E-58</c:v>
                </c:pt>
                <c:pt idx="59">
                  <c:v>4.0357440052259427E-61</c:v>
                </c:pt>
                <c:pt idx="60">
                  <c:v>1.0648786602415258E-63</c:v>
                </c:pt>
                <c:pt idx="61">
                  <c:v>2.4796468171779529E-66</c:v>
                </c:pt>
                <c:pt idx="62">
                  <c:v>5.0955693976287678E-69</c:v>
                </c:pt>
                <c:pt idx="63">
                  <c:v>9.2407836768710105E-72</c:v>
                </c:pt>
                <c:pt idx="64">
                  <c:v>1.4788975056432445E-74</c:v>
                </c:pt>
                <c:pt idx="65">
                  <c:v>2.0887215088382136E-77</c:v>
                </c:pt>
                <c:pt idx="66">
                  <c:v>2.6033717701160503E-80</c:v>
                </c:pt>
              </c:numCache>
            </c:numRef>
          </c:yVal>
          <c:smooth val="1"/>
        </c:ser>
        <c:axId val="106992384"/>
        <c:axId val="106994688"/>
      </c:scatterChart>
      <c:valAx>
        <c:axId val="106992384"/>
        <c:scaling>
          <c:orientation val="minMax"/>
          <c:max val="16.5"/>
          <c:min val="0"/>
        </c:scaling>
        <c:delete val="1"/>
        <c:axPos val="b"/>
        <c:title>
          <c:tx>
            <c:rich>
              <a:bodyPr/>
              <a:lstStyle/>
              <a:p>
                <a:pPr>
                  <a:defRPr lang="en-US"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Channel Length (0  to  L)</a:t>
                </a:r>
              </a:p>
            </c:rich>
          </c:tx>
          <c:layout>
            <c:manualLayout>
              <c:xMode val="edge"/>
              <c:yMode val="edge"/>
              <c:x val="0.34973495173107033"/>
              <c:y val="0.90626359165773229"/>
            </c:manualLayout>
          </c:layout>
        </c:title>
        <c:numFmt formatCode="General" sourceLinked="1"/>
        <c:majorTickMark val="in"/>
        <c:tickLblPos val="none"/>
        <c:crossAx val="106994688"/>
        <c:crosses val="autoZero"/>
        <c:crossBetween val="midCat"/>
      </c:valAx>
      <c:valAx>
        <c:axId val="106994688"/>
        <c:scaling>
          <c:orientation val="minMax"/>
          <c:max val="1.1000000000000001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Concentration (Vol/Vol)</a:t>
                </a:r>
              </a:p>
            </c:rich>
          </c:tx>
          <c:layout/>
        </c:title>
        <c:numFmt formatCode="#,##0.0" sourceLinked="0"/>
        <c:majorTickMark val="in"/>
        <c:minorTickMark val="in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400" b="0"/>
            </a:pPr>
            <a:endParaRPr lang="en-US"/>
          </a:p>
        </c:txPr>
        <c:crossAx val="1069923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9720024710834769"/>
          <c:y val="5.7482644648924337E-2"/>
          <c:w val="0.20073009284432453"/>
          <c:h val="0.64482150992430265"/>
        </c:manualLayout>
      </c:layout>
      <c:spPr>
        <a:solidFill>
          <a:schemeClr val="bg1"/>
        </a:solidFill>
        <a:ln>
          <a:solidFill>
            <a:prstClr val="black"/>
          </a:solidFill>
        </a:ln>
      </c:spPr>
      <c:txPr>
        <a:bodyPr/>
        <a:lstStyle/>
        <a:p>
          <a:pPr>
            <a:defRPr sz="1400" b="0"/>
          </a:pPr>
          <a:endParaRPr lang="en-US"/>
        </a:p>
      </c:txPr>
    </c:legend>
    <c:plotVisOnly val="1"/>
  </c:chart>
  <c:spPr>
    <a:solidFill>
      <a:srgbClr val="FFFFFF"/>
    </a:solidFill>
  </c:spPr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0.39594</cdr:x>
      <cdr:y>0.23577</cdr:y>
    </cdr:from>
    <cdr:to>
      <cdr:x>0.4467</cdr:x>
      <cdr:y>0.23611</cdr:y>
    </cdr:to>
    <cdr:sp macro="" textlink="">
      <cdr:nvSpPr>
        <cdr:cNvPr id="4" name="Straight Arrow Connector 3"/>
        <cdr:cNvSpPr/>
      </cdr:nvSpPr>
      <cdr:spPr>
        <a:xfrm xmlns:a="http://schemas.openxmlformats.org/drawingml/2006/main">
          <a:off x="2995590" y="1113745"/>
          <a:ext cx="384050" cy="1588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chemeClr val="tx1">
              <a:lumMod val="95000"/>
              <a:lumOff val="5000"/>
            </a:schemeClr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0.38579</cdr:x>
      <cdr:y>0.1626</cdr:y>
    </cdr:from>
    <cdr:to>
      <cdr:x>0.45685</cdr:x>
      <cdr:y>0.22764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2918780" y="768100"/>
          <a:ext cx="537670" cy="3072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Lag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0.64467</cdr:x>
      <cdr:y>0.30894</cdr:y>
    </cdr:from>
    <cdr:to>
      <cdr:x>0.73096</cdr:x>
      <cdr:y>0.38211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4877435" y="1459390"/>
          <a:ext cx="652885" cy="3456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2Lag</a:t>
          </a:r>
          <a:endParaRPr lang="en-US" sz="1600" dirty="0"/>
        </a:p>
      </cdr:txBody>
    </cdr:sp>
  </cdr:relSizeAnchor>
  <cdr:relSizeAnchor xmlns:cdr="http://schemas.openxmlformats.org/drawingml/2006/chartDrawing">
    <cdr:from>
      <cdr:x>0.41624</cdr:x>
      <cdr:y>0.01626</cdr:y>
    </cdr:from>
    <cdr:to>
      <cdr:x>0.69036</cdr:x>
      <cdr:y>0.13008</cdr:y>
    </cdr:to>
    <cdr:grpSp>
      <cdr:nvGrpSpPr>
        <cdr:cNvPr id="17" name="Group 16"/>
        <cdr:cNvGrpSpPr/>
      </cdr:nvGrpSpPr>
      <cdr:grpSpPr>
        <a:xfrm xmlns:a="http://schemas.openxmlformats.org/drawingml/2006/main">
          <a:off x="3261082" y="77434"/>
          <a:ext cx="2147626" cy="542036"/>
          <a:chOff x="2957185" y="76810"/>
          <a:chExt cx="2880375" cy="537671"/>
        </a:xfrm>
      </cdr:grpSpPr>
      <cdr:sp macro="" textlink="">
        <cdr:nvSpPr>
          <cdr:cNvPr id="14" name="Right Arrow 13"/>
          <cdr:cNvSpPr/>
        </cdr:nvSpPr>
        <cdr:spPr>
          <a:xfrm xmlns:a="http://schemas.openxmlformats.org/drawingml/2006/main">
            <a:off x="2995590" y="76810"/>
            <a:ext cx="2381110" cy="192025"/>
          </a:xfrm>
          <a:prstGeom xmlns:a="http://schemas.openxmlformats.org/drawingml/2006/main" prst="righ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indent="0"/>
            <a:endParaRPr lang="en-US" sz="1100">
              <a:solidFill>
                <a:srgbClr val="FFFFFF"/>
              </a:solidFill>
              <a:latin typeface="Georgia"/>
              <a:ea typeface="+mn-ea"/>
              <a:cs typeface="+mn-cs"/>
            </a:endParaRPr>
          </a:p>
        </cdr:txBody>
      </cdr:sp>
      <cdr:sp macro="" textlink="">
        <cdr:nvSpPr>
          <cdr:cNvPr id="15" name="Right Arrow 14"/>
          <cdr:cNvSpPr/>
        </cdr:nvSpPr>
        <cdr:spPr>
          <a:xfrm xmlns:a="http://schemas.openxmlformats.org/drawingml/2006/main" rot="10800000">
            <a:off x="2957185" y="422455"/>
            <a:ext cx="2381110" cy="192025"/>
          </a:xfrm>
          <a:prstGeom xmlns:a="http://schemas.openxmlformats.org/drawingml/2006/main" prst="righ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rgbClr val="FFFFFF"/>
                </a:solidFill>
                <a:latin typeface="Georgia"/>
              </a:defRPr>
            </a:lvl1pPr>
            <a:lvl2pPr marL="457200" indent="0">
              <a:defRPr sz="1100">
                <a:solidFill>
                  <a:srgbClr val="FFFFFF"/>
                </a:solidFill>
                <a:latin typeface="Georgia"/>
              </a:defRPr>
            </a:lvl2pPr>
            <a:lvl3pPr marL="914400" indent="0">
              <a:defRPr sz="1100">
                <a:solidFill>
                  <a:srgbClr val="FFFFFF"/>
                </a:solidFill>
                <a:latin typeface="Georgia"/>
              </a:defRPr>
            </a:lvl3pPr>
            <a:lvl4pPr marL="1371600" indent="0">
              <a:defRPr sz="1100">
                <a:solidFill>
                  <a:srgbClr val="FFFFFF"/>
                </a:solidFill>
                <a:latin typeface="Georgia"/>
              </a:defRPr>
            </a:lvl4pPr>
            <a:lvl5pPr marL="1828800" indent="0">
              <a:defRPr sz="1100">
                <a:solidFill>
                  <a:srgbClr val="FFFFFF"/>
                </a:solidFill>
                <a:latin typeface="Georgia"/>
              </a:defRPr>
            </a:lvl5pPr>
            <a:lvl6pPr marL="2286000" indent="0">
              <a:defRPr sz="1100">
                <a:solidFill>
                  <a:srgbClr val="FFFFFF"/>
                </a:solidFill>
                <a:latin typeface="Georgia"/>
              </a:defRPr>
            </a:lvl6pPr>
            <a:lvl7pPr marL="2743200" indent="0">
              <a:defRPr sz="1100">
                <a:solidFill>
                  <a:srgbClr val="FFFFFF"/>
                </a:solidFill>
                <a:latin typeface="Georgia"/>
              </a:defRPr>
            </a:lvl7pPr>
            <a:lvl8pPr marL="3200400" indent="0">
              <a:defRPr sz="1100">
                <a:solidFill>
                  <a:srgbClr val="FFFFFF"/>
                </a:solidFill>
                <a:latin typeface="Georgia"/>
              </a:defRPr>
            </a:lvl8pPr>
            <a:lvl9pPr marL="3657600" indent="0">
              <a:defRPr sz="1100">
                <a:solidFill>
                  <a:srgbClr val="FFFFFF"/>
                </a:solidFill>
                <a:latin typeface="Georgia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16" name="Curved Left Arrow 15"/>
          <cdr:cNvSpPr/>
        </cdr:nvSpPr>
        <cdr:spPr>
          <a:xfrm xmlns:a="http://schemas.openxmlformats.org/drawingml/2006/main">
            <a:off x="5453510" y="115215"/>
            <a:ext cx="384050" cy="499266"/>
          </a:xfrm>
          <a:prstGeom xmlns:a="http://schemas.openxmlformats.org/drawingml/2006/main" prst="curvedLef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indent="0"/>
            <a:endParaRPr lang="en-US" sz="1100">
              <a:solidFill>
                <a:srgbClr val="FFFFFF"/>
              </a:solidFill>
              <a:latin typeface="Georgia"/>
              <a:ea typeface="+mn-ea"/>
              <a:cs typeface="+mn-cs"/>
            </a:endParaRPr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DC2016F-12B6-4B61-9FAA-D2ED5D4DBAFE}" type="datetime1">
              <a:rPr lang="en-US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CDF99D3-436C-464F-985C-20A31FF09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C67B020-A877-4552-8551-F56FF6B9855A}" type="datetime1">
              <a:rPr lang="en-US"/>
              <a:pPr>
                <a:defRPr/>
              </a:pPr>
              <a:t>5/6/2011</a:t>
            </a:fld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7B3DAC3-6E8D-4919-884B-21930A8D50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83E61A1-3C02-4E22-B1BB-01B5BE8B984C}" type="datetime1">
              <a:rPr lang="en-US" smtClean="0"/>
              <a:pPr/>
              <a:t>5/6/2011</a:t>
            </a:fld>
            <a:endParaRPr lang="en-US" smtClean="0"/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7A0123-69D5-483A-8B3C-975522485F8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advection source term inconsistency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C67B020-A877-4552-8551-F56FF6B9855A}" type="datetime1">
              <a:rPr lang="en-US" smtClean="0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B3DAC3-6E8D-4919-884B-21930A8D50B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 indexing in diffusion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C67B020-A877-4552-8551-F56FF6B9855A}" type="datetime1">
              <a:rPr lang="en-US" smtClean="0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B3DAC3-6E8D-4919-884B-21930A8D50B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C67B020-A877-4552-8551-F56FF6B9855A}" type="datetime1">
              <a:rPr lang="en-US" smtClean="0"/>
              <a:pPr>
                <a:defRPr/>
              </a:pPr>
              <a:t>5/6/2011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3DAC3-6E8D-4919-884B-21930A8D50B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Bugs</a:t>
            </a:r>
            <a:r>
              <a:rPr lang="en-US" baseline="0" dirty="0" smtClean="0"/>
              <a:t>, Silent Bugs, ASME editorial policy 1986, and the Picture of Forest , Failures in engineering designs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C67B020-A877-4552-8551-F56FF6B9855A}" type="datetime1">
              <a:rPr lang="en-US" smtClean="0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B3DAC3-6E8D-4919-884B-21930A8D50B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Bugs</a:t>
            </a:r>
            <a:r>
              <a:rPr lang="en-US" baseline="0" dirty="0" smtClean="0"/>
              <a:t>, Silent Bugs, ASME editorial policy 1986, and the Picture of Forest , Failures in engineering designs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C67B020-A877-4552-8551-F56FF6B9855A}" type="datetime1">
              <a:rPr lang="en-US" smtClean="0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B3DAC3-6E8D-4919-884B-21930A8D50B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STM operator  algorithms, Splitting , Conservative form of governing equation  possibility</a:t>
            </a:r>
            <a:r>
              <a:rPr lang="en-US" baseline="0" dirty="0" smtClean="0"/>
              <a:t> of use for any kinetically controlled reactive transport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C67B020-A877-4552-8551-F56FF6B9855A}" type="datetime1">
              <a:rPr lang="en-US" smtClean="0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B3DAC3-6E8D-4919-884B-21930A8D50B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testing:  Black box testing versus glass box.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Grey box testing happens when you know what the code is like but lack of testability makes it impossible, which is common with legacy models </a:t>
            </a:r>
          </a:p>
          <a:p>
            <a:r>
              <a:rPr lang="en-US" baseline="0" dirty="0" smtClean="0"/>
              <a:t>Silent testing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C67B020-A877-4552-8551-F56FF6B9855A}" type="datetime1">
              <a:rPr lang="en-US" smtClean="0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B3DAC3-6E8D-4919-884B-21930A8D50B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Mesh convergence study , lax theorem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C67B020-A877-4552-8551-F56FF6B9855A}" type="datetime1">
              <a:rPr lang="en-US" smtClean="0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B3DAC3-6E8D-4919-884B-21930A8D50B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</a:t>
            </a:r>
            <a:r>
              <a:rPr lang="en-US" baseline="0" dirty="0" smtClean="0"/>
              <a:t> have reputation for being enough, but:</a:t>
            </a:r>
            <a:endParaRPr lang="en-US" dirty="0" smtClean="0"/>
          </a:p>
          <a:p>
            <a:r>
              <a:rPr lang="en-US" dirty="0" smtClean="0"/>
              <a:t>Conflicting job description</a:t>
            </a:r>
            <a:r>
              <a:rPr lang="en-US" baseline="0" dirty="0" smtClean="0"/>
              <a:t> between obtaining results for publication and finding bugs.</a:t>
            </a:r>
          </a:p>
          <a:p>
            <a:r>
              <a:rPr lang="en-US" baseline="0" dirty="0" smtClean="0"/>
              <a:t>Some features are turned off during convergence testing</a:t>
            </a:r>
          </a:p>
          <a:p>
            <a:r>
              <a:rPr lang="en-US" baseline="0" dirty="0" smtClean="0"/>
              <a:t>Impossible to arrange for special cases to be triggered</a:t>
            </a:r>
          </a:p>
          <a:p>
            <a:r>
              <a:rPr lang="en-US" baseline="0" dirty="0" smtClean="0"/>
              <a:t>Traversing these issues requires some experience</a:t>
            </a:r>
          </a:p>
          <a:p>
            <a:r>
              <a:rPr lang="en-US" baseline="0" dirty="0" smtClean="0"/>
              <a:t>ADD the figure by Leveque 2002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A500FB-1C5D-4E36-91BA-6A404378A41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C67B020-A877-4552-8551-F56FF6B9855A}" type="datetime1">
              <a:rPr lang="en-US" smtClean="0"/>
              <a:pPr>
                <a:defRPr/>
              </a:pPr>
              <a:t>5/6/2011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B3DAC3-6E8D-4919-884B-21930A8D50B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2242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42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30581-616D-483F-8003-FD9F09C93E4F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1C058-CC34-4CBC-A2F1-956FE67D7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AF96-6C7F-42D7-964F-D2C68AD6CDAD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B1D36-C274-40E7-902D-BEF23095B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B5664-725F-4BD3-B40F-D9480DB32A77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A064-280E-42D7-9D8E-6C2576125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8EA3B-B342-450F-8AD3-6BEB9C1DA426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EB688-0FC2-41A9-A783-7701D4419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C7E0F-C965-489B-A6F6-11DC3FDFBAC0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8D39C-6F68-46D7-8CE6-9240EDC5F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E5C59-EFEB-4849-81B1-62B448CD7245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CBBE-7B7F-4548-AABB-41D1DF22F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88917-10D2-4344-A395-D5DC8C2698ED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1E421-EB41-4D47-9057-2AA544192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208FD-EE2D-4526-BE85-4DC205056A88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44AE4-77BB-4FD4-97AA-3A5F6698F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76937-4639-41CB-9097-BDC032102D08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89E32-FBB7-41DA-B9E5-DA65DF40D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77B2B-8E7E-45FA-8E0A-F076BE19B87C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33C75-AC48-40B5-A52A-61C5611CE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618DB-D007-4412-B75E-BE77545FF4A1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9344B-E6C3-40E2-8B18-8270A8672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1A1DA-B08B-4D0B-BF1F-4577D989BB9D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4E73C-C23C-4C6D-A607-6BF6B1814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3A768-794E-4CEB-A51D-62B9D537028F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AEB4A-28D0-4432-880F-B04F4B6FD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00FE4-3A95-4FF6-BABE-7878334037C7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81907-0D3B-4099-A25E-480E24B75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05862-A3D3-437A-BDDB-D49841B83FCE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38B77-7366-4B1D-9166-15F23B5BE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22323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323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2323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32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ADB495DA-3D0E-40A1-808A-0A8D5B219A38}" type="datetime4">
              <a:rPr lang="en-US" smtClean="0"/>
              <a:pPr>
                <a:defRPr/>
              </a:pPr>
              <a:t>May 6, 2011</a:t>
            </a:fld>
            <a:endParaRPr lang="en-US"/>
          </a:p>
        </p:txBody>
      </p:sp>
      <p:sp>
        <p:nvSpPr>
          <p:cNvPr id="2232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C4FA1D3A-C6E6-43A5-A950-6B430B33F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Relationship Id="rId9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8715" y="985838"/>
            <a:ext cx="7239000" cy="1444625"/>
          </a:xfrm>
        </p:spPr>
        <p:txBody>
          <a:bodyPr/>
          <a:lstStyle/>
          <a:p>
            <a:pPr algn="ctr" eaLnBrk="1" hangingPunct="1"/>
            <a:r>
              <a:rPr lang="en-US" sz="3800" dirty="0" smtClean="0">
                <a:solidFill>
                  <a:srgbClr val="0000FF"/>
                </a:solidFill>
                <a:latin typeface="Georgia" pitchFamily="18" charset="0"/>
              </a:rPr>
              <a:t>Using Software </a:t>
            </a:r>
            <a:r>
              <a:rPr lang="en-US" sz="3800" dirty="0" smtClean="0">
                <a:solidFill>
                  <a:srgbClr val="0000FF"/>
                </a:solidFill>
                <a:latin typeface="Georgia" pitchFamily="18" charset="0"/>
              </a:rPr>
              <a:t>Quality and </a:t>
            </a:r>
            <a:r>
              <a:rPr lang="en-US" sz="3800" dirty="0" smtClean="0">
                <a:solidFill>
                  <a:srgbClr val="0000FF"/>
                </a:solidFill>
                <a:latin typeface="Georgia" pitchFamily="18" charset="0"/>
              </a:rPr>
              <a:t>Algorithm Testing to Verify a </a:t>
            </a:r>
            <a:r>
              <a:rPr lang="en-US" sz="3800" dirty="0" smtClean="0">
                <a:solidFill>
                  <a:srgbClr val="0000FF"/>
                </a:solidFill>
                <a:latin typeface="Georgia" pitchFamily="18" charset="0"/>
              </a:rPr>
              <a:t>1-</a:t>
            </a:r>
            <a:r>
              <a:rPr lang="en-US" sz="3800" dirty="0" smtClean="0">
                <a:solidFill>
                  <a:srgbClr val="0000FF"/>
                </a:solidFill>
                <a:latin typeface="Georgia" pitchFamily="18" charset="0"/>
              </a:rPr>
              <a:t>Dimensional  </a:t>
            </a:r>
            <a:r>
              <a:rPr lang="en-US" sz="3800" dirty="0" smtClean="0">
                <a:solidFill>
                  <a:srgbClr val="0000FF"/>
                </a:solidFill>
                <a:latin typeface="Georgia" pitchFamily="18" charset="0"/>
              </a:rPr>
              <a:t>Transport Model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5335" y="4266590"/>
            <a:ext cx="3994822" cy="123054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1900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Kaveh Zamani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Fabian </a:t>
            </a:r>
            <a:r>
              <a:rPr lang="en-US" sz="2000" dirty="0" err="1" smtClean="0">
                <a:latin typeface="Times New Roman" pitchFamily="18" charset="0"/>
              </a:rPr>
              <a:t>Bombardelli</a:t>
            </a:r>
            <a:r>
              <a:rPr lang="en-US" sz="2000" dirty="0" smtClean="0">
                <a:latin typeface="Times New Roman" pitchFamily="18" charset="0"/>
              </a:rPr>
              <a:t> </a:t>
            </a:r>
          </a:p>
        </p:txBody>
      </p:sp>
      <p:pic>
        <p:nvPicPr>
          <p:cNvPr id="32773" name="Picture 6" descr="ucd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226" y="3650900"/>
            <a:ext cx="1075340" cy="99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4260" y="4312310"/>
            <a:ext cx="37338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000" kern="0" dirty="0">
                <a:latin typeface="Times New Roman" pitchFamily="18" charset="0"/>
                <a:cs typeface="+mn-cs"/>
              </a:rPr>
              <a:t>Eli </a:t>
            </a:r>
            <a:r>
              <a:rPr lang="en-US" sz="2000" kern="0" dirty="0" err="1">
                <a:latin typeface="Times New Roman" pitchFamily="18" charset="0"/>
                <a:cs typeface="+mn-cs"/>
              </a:rPr>
              <a:t>Ateljevich</a:t>
            </a:r>
            <a:endParaRPr lang="en-US" sz="2000" kern="0" dirty="0">
              <a:latin typeface="Times New Roman" pitchFamily="18" charset="0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Jamie Anderson</a:t>
            </a:r>
          </a:p>
        </p:txBody>
      </p:sp>
      <p:pic>
        <p:nvPicPr>
          <p:cNvPr id="7" name="Picture 13" descr="dwrani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0030" y="3504285"/>
            <a:ext cx="1068734" cy="114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5225" y="5618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Modeling Support Branch, Bay-Delta Office</a:t>
            </a:r>
          </a:p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of Water Resources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5620" y="5617019"/>
            <a:ext cx="418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Civil &amp; Environmental Engineering Dept.</a:t>
            </a:r>
          </a:p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University of California, Davis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3220" y="2737710"/>
            <a:ext cx="6375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World Environmental and Water Resources Congress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Palm Springs, May 23, 2011  </a:t>
            </a:r>
          </a:p>
          <a:p>
            <a:endParaRPr lang="en-US" sz="2000" dirty="0"/>
          </a:p>
        </p:txBody>
      </p:sp>
    </p:spTree>
  </p:cSld>
  <p:clrMapOvr>
    <a:masterClrMapping/>
  </p:clrMapOvr>
  <p:transition advTm="17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Test: Structure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9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61195" y="1662370"/>
            <a:ext cx="6797685" cy="5069997"/>
            <a:chOff x="1461195" y="1662370"/>
            <a:chExt cx="6797685" cy="5069997"/>
          </a:xfrm>
        </p:grpSpPr>
        <p:grpSp>
          <p:nvGrpSpPr>
            <p:cNvPr id="45" name="Group 44"/>
            <p:cNvGrpSpPr/>
            <p:nvPr/>
          </p:nvGrpSpPr>
          <p:grpSpPr>
            <a:xfrm>
              <a:off x="1461195" y="1662370"/>
              <a:ext cx="6336825" cy="4966536"/>
              <a:chOff x="1461195" y="1662370"/>
              <a:chExt cx="6336825" cy="4966536"/>
            </a:xfrm>
          </p:grpSpPr>
          <p:pic>
            <p:nvPicPr>
              <p:cNvPr id="4" name="Picture 3" descr="Code testing in color 2-18-1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61195" y="1662370"/>
                <a:ext cx="6336825" cy="4966536"/>
              </a:xfrm>
              <a:prstGeom prst="rect">
                <a:avLst/>
              </a:prstGeom>
            </p:spPr>
          </p:pic>
          <p:grpSp>
            <p:nvGrpSpPr>
              <p:cNvPr id="42" name="Group 41"/>
              <p:cNvGrpSpPr/>
              <p:nvPr/>
            </p:nvGrpSpPr>
            <p:grpSpPr>
              <a:xfrm>
                <a:off x="1922055" y="2084825"/>
                <a:ext cx="4647008" cy="2253435"/>
                <a:chOff x="1430790" y="2093066"/>
                <a:chExt cx="4647008" cy="2362957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 rot="5400000">
                  <a:off x="1353978" y="2935039"/>
                  <a:ext cx="268835" cy="115211"/>
                </a:xfrm>
                <a:prstGeom prst="line">
                  <a:avLst/>
                </a:prstGeom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5400000">
                  <a:off x="2755761" y="2150676"/>
                  <a:ext cx="268835" cy="153617"/>
                </a:xfrm>
                <a:prstGeom prst="line">
                  <a:avLst/>
                </a:prstGeom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6200000" flipH="1">
                  <a:off x="3857450" y="2927891"/>
                  <a:ext cx="254546" cy="115216"/>
                </a:xfrm>
                <a:prstGeom prst="line">
                  <a:avLst/>
                </a:prstGeom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6200000" flipH="1">
                  <a:off x="4279905" y="3612508"/>
                  <a:ext cx="254546" cy="115216"/>
                </a:xfrm>
                <a:prstGeom prst="line">
                  <a:avLst/>
                </a:prstGeom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 flipH="1">
                  <a:off x="3255029" y="4244795"/>
                  <a:ext cx="268834" cy="153621"/>
                </a:xfrm>
                <a:prstGeom prst="line">
                  <a:avLst/>
                </a:prstGeom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16200000" flipH="1">
                  <a:off x="5770556" y="3165466"/>
                  <a:ext cx="614482" cy="2"/>
                </a:xfrm>
                <a:prstGeom prst="line">
                  <a:avLst/>
                </a:prstGeom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5400000">
                  <a:off x="3255027" y="3600451"/>
                  <a:ext cx="230430" cy="115215"/>
                </a:xfrm>
                <a:prstGeom prst="line">
                  <a:avLst/>
                </a:prstGeom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2141435" y="4225593"/>
                  <a:ext cx="230429" cy="153620"/>
                </a:xfrm>
                <a:prstGeom prst="line">
                  <a:avLst/>
                </a:prstGeom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>
                  <a:off x="2698154" y="4302404"/>
                  <a:ext cx="230432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16200000" flipH="1">
                  <a:off x="5808962" y="2131469"/>
                  <a:ext cx="268832" cy="192026"/>
                </a:xfrm>
                <a:prstGeom prst="line">
                  <a:avLst/>
                </a:prstGeom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Box 45"/>
            <p:cNvSpPr txBox="1"/>
            <p:nvPr/>
          </p:nvSpPr>
          <p:spPr>
            <a:xfrm>
              <a:off x="4418380" y="6424590"/>
              <a:ext cx="3840500" cy="307777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Adapted from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Oberkampf</a:t>
              </a:r>
              <a:r>
                <a:rPr lang="en-US" sz="1400" dirty="0" smtClean="0">
                  <a:solidFill>
                    <a:srgbClr val="0000FF"/>
                  </a:solidFill>
                </a:rPr>
                <a:t> and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Trucano</a:t>
              </a:r>
              <a:r>
                <a:rPr lang="en-US" sz="1400" dirty="0" smtClean="0">
                  <a:solidFill>
                    <a:srgbClr val="0000FF"/>
                  </a:solidFill>
                </a:rPr>
                <a:t>, 2002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35" name="Rectangle 34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43" name="Isosceles Triangle 42"/>
          <p:cNvSpPr/>
          <p:nvPr/>
        </p:nvSpPr>
        <p:spPr>
          <a:xfrm>
            <a:off x="6185010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in complexity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4" name="Picture 3" descr="Test Dimensions of Analysis Figure slide 1 2-18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5585" y="1595085"/>
            <a:ext cx="6073455" cy="5043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14" name="Rectangle 13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21" name="Isosceles Triangle 20"/>
          <p:cNvSpPr/>
          <p:nvPr/>
        </p:nvSpPr>
        <p:spPr>
          <a:xfrm>
            <a:off x="6185010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4" name="Picture 3" descr="Test Dimensions of Analysis Figure slide 2 2-18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110" y="1608196"/>
            <a:ext cx="6157080" cy="511264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370013" y="4159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Layering in complexity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15" name="Rectangle 14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>
            <a:off x="6185010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4" name="Picture 3" descr="Test Dimensions of Analysis Figure slide 3 2-18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1708" y="1585560"/>
            <a:ext cx="6168337" cy="512199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0013" y="349250"/>
            <a:ext cx="7313612" cy="1143000"/>
          </a:xfrm>
        </p:spPr>
        <p:txBody>
          <a:bodyPr/>
          <a:lstStyle/>
          <a:p>
            <a:r>
              <a:rPr lang="en-US" dirty="0" smtClean="0"/>
              <a:t>Layering in complexity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15" name="Rectangle 14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>
            <a:off x="6185010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5" name="Picture 4" descr="Test Dimensions of Analysis Figure 2-18-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16975" y="1596809"/>
            <a:ext cx="6134665" cy="509403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0013" y="368300"/>
            <a:ext cx="7313612" cy="1143000"/>
          </a:xfrm>
        </p:spPr>
        <p:txBody>
          <a:bodyPr/>
          <a:lstStyle/>
          <a:p>
            <a:r>
              <a:rPr lang="en-US" dirty="0" smtClean="0"/>
              <a:t>Layering in complexity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8" name="Rectangle 7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6185010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Advection Diffusion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153954" y="1585560"/>
          <a:ext cx="7104925" cy="495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11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15" name="Rectangle 14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22" name="Isosceles Triangle 21"/>
          <p:cNvSpPr/>
          <p:nvPr/>
        </p:nvSpPr>
        <p:spPr>
          <a:xfrm>
            <a:off x="6185010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Advection Reaction Tidal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12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961930" y="1547155"/>
          <a:ext cx="7335355" cy="4846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14" name="Rectangle 13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21" name="Isosceles Triangle 20"/>
          <p:cNvSpPr/>
          <p:nvPr/>
        </p:nvSpPr>
        <p:spPr>
          <a:xfrm>
            <a:off x="6185010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038740" y="1623965"/>
          <a:ext cx="7834620" cy="4762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traight Arrow Connector 5"/>
          <p:cNvSpPr/>
          <p:nvPr/>
        </p:nvSpPr>
        <p:spPr>
          <a:xfrm>
            <a:off x="5839365" y="3428206"/>
            <a:ext cx="813816" cy="1588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clip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Bug: Logical error in Advection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13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16" name="Rectangle 15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>
            <a:off x="7298755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Bug: Syntax error in Diffusion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14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13" name="Rectangle 12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20" name="Isosceles Triangle 19"/>
          <p:cNvSpPr/>
          <p:nvPr/>
        </p:nvSpPr>
        <p:spPr>
          <a:xfrm>
            <a:off x="7298755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384385" y="1662370"/>
          <a:ext cx="4664075" cy="655638"/>
        </p:xfrm>
        <a:graphic>
          <a:graphicData uri="http://schemas.openxmlformats.org/presentationml/2006/ole">
            <p:oleObj spid="_x0000_s1026" name="Equation" r:id="rId5" imgW="1625400" imgH="2286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61195" y="2315255"/>
          <a:ext cx="4264025" cy="655637"/>
        </p:xfrm>
        <a:graphic>
          <a:graphicData uri="http://schemas.openxmlformats.org/presentationml/2006/ole">
            <p:oleObj spid="_x0000_s1027" name="Equation" r:id="rId6" imgW="148572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54690" y="3198570"/>
          <a:ext cx="4883150" cy="838200"/>
        </p:xfrm>
        <a:graphic>
          <a:graphicData uri="http://schemas.openxmlformats.org/presentationml/2006/ole">
            <p:oleObj spid="_x0000_s1028" name="Equation" r:id="rId7" imgW="1701720" imgH="29196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54691" y="4312315"/>
          <a:ext cx="6036784" cy="576075"/>
        </p:xfrm>
        <a:graphic>
          <a:graphicData uri="http://schemas.openxmlformats.org/presentationml/2006/ole">
            <p:oleObj spid="_x0000_s1029" name="Equation" r:id="rId8" imgW="3060360" imgH="29196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 flipV="1">
          <a:off x="577880" y="4849985"/>
          <a:ext cx="6261100" cy="414337"/>
        </p:xfrm>
        <a:graphic>
          <a:graphicData uri="http://schemas.openxmlformats.org/presentationml/2006/ole">
            <p:oleObj spid="_x0000_s1031" name="Equation" r:id="rId9" imgW="2616120" imgH="291960" progId="Equation.3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765" y="1623965"/>
            <a:ext cx="7565785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Verification is one part of “getting the right answer for the right reason”</a:t>
            </a:r>
          </a:p>
          <a:p>
            <a:r>
              <a:rPr lang="en-US" dirty="0" smtClean="0"/>
              <a:t>We have a really complete test suite</a:t>
            </a:r>
          </a:p>
          <a:p>
            <a:pPr lvl="1"/>
            <a:r>
              <a:rPr lang="en-US" dirty="0" smtClean="0"/>
              <a:t>May help solve the “grey literature” </a:t>
            </a:r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Methods of Computer Science are there to guarantee the results in computational fluid mechanics </a:t>
            </a:r>
            <a:endParaRPr lang="en-US" dirty="0" smtClean="0"/>
          </a:p>
          <a:p>
            <a:r>
              <a:rPr lang="en-US" dirty="0" smtClean="0"/>
              <a:t>STM is second order or O(1)/accurate </a:t>
            </a:r>
          </a:p>
          <a:p>
            <a:r>
              <a:rPr lang="en-US" dirty="0" smtClean="0"/>
              <a:t>We know where the algorithmic weakness are (and they are minor)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14" name="Rectangle 13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21" name="Isosceles Triangle 20"/>
          <p:cNvSpPr/>
          <p:nvPr/>
        </p:nvSpPr>
        <p:spPr>
          <a:xfrm>
            <a:off x="8143665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170" y="395005"/>
            <a:ext cx="7313612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00FF"/>
                </a:solidFill>
                <a:latin typeface="Georgia" pitchFamily="18" charset="0"/>
              </a:rPr>
              <a:t>Outline</a:t>
            </a:r>
            <a:endParaRPr lang="en-US" sz="2800" dirty="0" smtClean="0">
              <a:solidFill>
                <a:srgbClr val="0000FF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verification?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testing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Convergence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accuracy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Transport test suite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Detected errors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A44AE4-77BB-4FD4-97AA-3A5F6698F24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4385" y="1614364"/>
            <a:ext cx="6797685" cy="504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Verification: Finding a Bug in Jungle </a:t>
            </a:r>
            <a:endParaRPr lang="en-US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A44AE4-77BB-4FD4-97AA-3A5F6698F24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14" name="Rectangle 13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21" name="Isosceles Triangle 20"/>
          <p:cNvSpPr/>
          <p:nvPr/>
        </p:nvSpPr>
        <p:spPr>
          <a:xfrm>
            <a:off x="616285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Verification: Finding a Bug in Jungle </a:t>
            </a:r>
            <a:endParaRPr lang="en-US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4706" y="1585561"/>
            <a:ext cx="6797685" cy="504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Documents and Settings\Kaveh Zamani\Desktop\EWRI_2011\col_two_beetles0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0640" y="3928265"/>
            <a:ext cx="2622216" cy="22658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270640" y="2660900"/>
            <a:ext cx="5069460" cy="126736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363715" y="3217774"/>
            <a:ext cx="3533259" cy="241951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882180" y="2660900"/>
            <a:ext cx="2457920" cy="126736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20" name="Rectangle 19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616285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6934200" y="64008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1930" y="702245"/>
            <a:ext cx="752738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DSM2 Sediment Transport Module</a:t>
            </a: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730030" y="1892800"/>
            <a:ext cx="5607130" cy="4236247"/>
            <a:chOff x="2544" y="1627"/>
            <a:chExt cx="2922" cy="2173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2568" y="1627"/>
              <a:ext cx="1294" cy="669"/>
            </a:xfrm>
            <a:prstGeom prst="flowChartAlternateProcess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dirty="0">
                  <a:latin typeface="Times New Roman" pitchFamily="18" charset="0"/>
                  <a:cs typeface="Arial" charset="0"/>
                </a:rPr>
                <a:t>HYDRO</a:t>
              </a:r>
              <a:endParaRPr lang="en-US" sz="1600" b="1" dirty="0">
                <a:latin typeface="Times New Roman" pitchFamily="18" charset="0"/>
                <a:cs typeface="Arial" charset="0"/>
              </a:endParaRPr>
            </a:p>
            <a:p>
              <a:pPr algn="ctr">
                <a:defRPr/>
              </a:pPr>
              <a:r>
                <a:rPr lang="en-US" sz="1600" b="1" dirty="0">
                  <a:latin typeface="Times New Roman" pitchFamily="18" charset="0"/>
                  <a:cs typeface="Arial" charset="0"/>
                </a:rPr>
                <a:t>1-D flow, velocity, depth, and water surface elevations</a:t>
              </a:r>
              <a:endParaRPr lang="en-US" sz="8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2544" y="2832"/>
              <a:ext cx="1293" cy="669"/>
            </a:xfrm>
            <a:prstGeom prst="flowChartAlternateProcess">
              <a:avLst/>
            </a:prstGeom>
            <a:solidFill>
              <a:schemeClr val="accent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1600" b="1" dirty="0">
                  <a:latin typeface="Times New Roman" pitchFamily="18" charset="0"/>
                  <a:cs typeface="Arial" charset="0"/>
                </a:rPr>
                <a:t>QUAL</a:t>
              </a:r>
              <a:endParaRPr lang="en-US" sz="1400" b="1" dirty="0">
                <a:latin typeface="Times New Roman" pitchFamily="18" charset="0"/>
                <a:cs typeface="Arial" charset="0"/>
              </a:endParaRPr>
            </a:p>
            <a:p>
              <a:pPr algn="ctr">
                <a:defRPr/>
              </a:pPr>
              <a:r>
                <a:rPr lang="en-US" sz="1400" b="1" dirty="0">
                  <a:latin typeface="Times New Roman" pitchFamily="18" charset="0"/>
                  <a:cs typeface="Arial" charset="0"/>
                </a:rPr>
                <a:t>1-D fate and transport of conservative and non-conservative constituents</a:t>
              </a:r>
              <a:endParaRPr lang="en-US" sz="1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173" y="2830"/>
              <a:ext cx="1293" cy="669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dirty="0">
                  <a:latin typeface="Times New Roman" pitchFamily="18" charset="0"/>
                  <a:cs typeface="Arial" charset="0"/>
                </a:rPr>
                <a:t>PTM</a:t>
              </a:r>
              <a:endParaRPr lang="en-US" sz="1600" b="1" dirty="0">
                <a:latin typeface="Times New Roman" pitchFamily="18" charset="0"/>
                <a:cs typeface="Arial" charset="0"/>
              </a:endParaRPr>
            </a:p>
            <a:p>
              <a:pPr algn="ctr">
                <a:defRPr/>
              </a:pPr>
              <a:r>
                <a:rPr lang="en-US" sz="1600" b="1" dirty="0">
                  <a:latin typeface="Times New Roman" pitchFamily="18" charset="0"/>
                  <a:cs typeface="Arial" charset="0"/>
                </a:rPr>
                <a:t>Quasi 3-D transport of neutrally buoyant particles</a:t>
              </a:r>
              <a:endParaRPr lang="en-US" sz="8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295" y="3648"/>
              <a:ext cx="164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" tIns="9144" rIns="9144" bIns="9144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cs typeface="Arial" pitchFamily="34" charset="0"/>
                </a:rPr>
                <a:t>Structure </a:t>
              </a:r>
              <a:r>
                <a:rPr lang="en-US" dirty="0">
                  <a:cs typeface="Arial" pitchFamily="34" charset="0"/>
                </a:rPr>
                <a:t>of DSM2 </a:t>
              </a:r>
            </a:p>
          </p:txBody>
        </p:sp>
        <p:sp>
          <p:nvSpPr>
            <p:cNvPr id="22" name="AutoShape 9"/>
            <p:cNvSpPr>
              <a:spLocks noChangeArrowheads="1"/>
            </p:cNvSpPr>
            <p:nvPr/>
          </p:nvSpPr>
          <p:spPr bwMode="auto">
            <a:xfrm>
              <a:off x="4176" y="1627"/>
              <a:ext cx="1265" cy="669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dirty="0">
                  <a:latin typeface="Times New Roman" pitchFamily="18" charset="0"/>
                  <a:cs typeface="Arial" charset="0"/>
                </a:rPr>
                <a:t>STM</a:t>
              </a:r>
              <a:endParaRPr lang="en-US" sz="1600" b="1" dirty="0">
                <a:latin typeface="Times New Roman" pitchFamily="18" charset="0"/>
                <a:cs typeface="Arial" charset="0"/>
              </a:endParaRPr>
            </a:p>
            <a:p>
              <a:pPr algn="ctr">
                <a:defRPr/>
              </a:pPr>
              <a:r>
                <a:rPr lang="en-US" sz="1600" b="1" dirty="0">
                  <a:latin typeface="Times New Roman" pitchFamily="18" charset="0"/>
                  <a:cs typeface="Arial" charset="0"/>
                </a:rPr>
                <a:t>1-D </a:t>
              </a:r>
              <a:r>
                <a:rPr lang="en-US" sz="1600" b="1" dirty="0" smtClean="0">
                  <a:latin typeface="Times New Roman" pitchFamily="18" charset="0"/>
                  <a:cs typeface="Arial" charset="0"/>
                </a:rPr>
                <a:t>sediment transport model</a:t>
              </a:r>
              <a:endParaRPr lang="en-US" sz="8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" name="AutoShape 10"/>
            <p:cNvSpPr>
              <a:spLocks noChangeArrowheads="1"/>
            </p:cNvSpPr>
            <p:nvPr/>
          </p:nvSpPr>
          <p:spPr bwMode="auto">
            <a:xfrm>
              <a:off x="3120" y="2304"/>
              <a:ext cx="144" cy="528"/>
            </a:xfrm>
            <a:prstGeom prst="downArrow">
              <a:avLst>
                <a:gd name="adj1" fmla="val 50000"/>
                <a:gd name="adj2" fmla="val 91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4" name="AutoShape 11"/>
            <p:cNvSpPr>
              <a:spLocks noChangeArrowheads="1"/>
            </p:cNvSpPr>
            <p:nvPr/>
          </p:nvSpPr>
          <p:spPr bwMode="auto">
            <a:xfrm rot="-2053801">
              <a:off x="3938" y="2261"/>
              <a:ext cx="146" cy="624"/>
            </a:xfrm>
            <a:prstGeom prst="downArrow">
              <a:avLst>
                <a:gd name="adj1" fmla="val 50000"/>
                <a:gd name="adj2" fmla="val 106849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5" name="AutoShape 12"/>
            <p:cNvSpPr>
              <a:spLocks noChangeArrowheads="1"/>
            </p:cNvSpPr>
            <p:nvPr/>
          </p:nvSpPr>
          <p:spPr bwMode="auto">
            <a:xfrm>
              <a:off x="3872" y="1920"/>
              <a:ext cx="288" cy="144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35" name="Rectangle 34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42" name="Isosceles Triangle 41"/>
          <p:cNvSpPr/>
          <p:nvPr/>
        </p:nvSpPr>
        <p:spPr>
          <a:xfrm>
            <a:off x="1806840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Testing: General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t="8833" r="4839" b="16973"/>
          <a:stretch>
            <a:fillRect/>
          </a:stretch>
        </p:blipFill>
        <p:spPr bwMode="auto">
          <a:xfrm>
            <a:off x="5570530" y="1700775"/>
            <a:ext cx="2880375" cy="224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 l="7973" t="8400" r="7742" b="7600"/>
          <a:stretch>
            <a:fillRect/>
          </a:stretch>
        </p:blipFill>
        <p:spPr bwMode="auto">
          <a:xfrm>
            <a:off x="5608935" y="4061615"/>
            <a:ext cx="2841970" cy="230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15550" y="2200040"/>
            <a:ext cx="39173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/>
              <a:t>Black box testing and Glass box testing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/>
              <a:t>Silent testing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/>
              <a:t>Testing of legacy programs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/>
              <a:t>Regression testing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16" name="Rectangle 15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23" name="Isosceles Triangle 22"/>
          <p:cNvSpPr/>
          <p:nvPr/>
        </p:nvSpPr>
        <p:spPr>
          <a:xfrm>
            <a:off x="2997395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</a:t>
            </a:r>
            <a:r>
              <a:rPr lang="en-US" dirty="0" smtClean="0"/>
              <a:t>o</a:t>
            </a:r>
            <a:r>
              <a:rPr lang="en-US" u="sng" dirty="0" smtClean="0"/>
              <a:t>r</a:t>
            </a:r>
            <a:r>
              <a:rPr lang="en-US" dirty="0" smtClean="0"/>
              <a:t>tran </a:t>
            </a:r>
            <a:r>
              <a:rPr lang="en-US" u="sng" dirty="0" smtClean="0"/>
              <a:t>U</a:t>
            </a:r>
            <a:r>
              <a:rPr lang="en-US" dirty="0" smtClean="0"/>
              <a:t>n</a:t>
            </a:r>
            <a:r>
              <a:rPr lang="en-US" u="sng" dirty="0" smtClean="0"/>
              <a:t>i</a:t>
            </a:r>
            <a:r>
              <a:rPr lang="en-US" dirty="0" smtClean="0"/>
              <a:t>t </a:t>
            </a:r>
            <a:r>
              <a:rPr lang="en-US" u="sng" dirty="0" smtClean="0"/>
              <a:t>T</a:t>
            </a:r>
            <a:r>
              <a:rPr lang="en-US" dirty="0" smtClean="0"/>
              <a:t>est (FRUIT)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1058779" y="2448225"/>
            <a:ext cx="2235111" cy="3448830"/>
            <a:chOff x="915905" y="2514900"/>
            <a:chExt cx="2049658" cy="3364095"/>
          </a:xfrm>
        </p:grpSpPr>
        <p:pic>
          <p:nvPicPr>
            <p:cNvPr id="3075" name="Picture 3" descr="fruit-sala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5905" y="2514900"/>
              <a:ext cx="2047214" cy="153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6" name="Picture 4" descr="Spaghetti Sala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5905" y="4342795"/>
              <a:ext cx="2049658" cy="153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/>
        </p:nvSpPr>
        <p:spPr>
          <a:xfrm>
            <a:off x="1115550" y="1623965"/>
            <a:ext cx="493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The only real issues are culture and will!</a:t>
            </a:r>
            <a:endParaRPr lang="en-US" dirty="0"/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3880710" y="2075604"/>
            <a:ext cx="4866415" cy="4570195"/>
            <a:chOff x="2880" y="1410"/>
            <a:chExt cx="2630" cy="2068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80" y="1410"/>
              <a:ext cx="2630" cy="2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31" name="Group 7"/>
            <p:cNvGrpSpPr>
              <a:grpSpLocks/>
            </p:cNvGrpSpPr>
            <p:nvPr/>
          </p:nvGrpSpPr>
          <p:grpSpPr bwMode="auto">
            <a:xfrm>
              <a:off x="2882" y="1599"/>
              <a:ext cx="1177" cy="1705"/>
              <a:chOff x="2882" y="1599"/>
              <a:chExt cx="1177" cy="1705"/>
            </a:xfrm>
          </p:grpSpPr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2882" y="1599"/>
                <a:ext cx="1177" cy="1705"/>
              </a:xfrm>
              <a:prstGeom prst="rect">
                <a:avLst/>
              </a:prstGeom>
              <a:solidFill>
                <a:srgbClr val="BBE0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2882" y="1599"/>
                <a:ext cx="1177" cy="170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4" name="Group 10"/>
            <p:cNvGrpSpPr>
              <a:grpSpLocks/>
            </p:cNvGrpSpPr>
            <p:nvPr/>
          </p:nvGrpSpPr>
          <p:grpSpPr bwMode="auto">
            <a:xfrm>
              <a:off x="4400" y="1599"/>
              <a:ext cx="1101" cy="1705"/>
              <a:chOff x="4400" y="1599"/>
              <a:chExt cx="1101" cy="1705"/>
            </a:xfrm>
          </p:grpSpPr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4400" y="1599"/>
                <a:ext cx="1101" cy="1705"/>
              </a:xfrm>
              <a:prstGeom prst="rect">
                <a:avLst/>
              </a:prstGeom>
              <a:solidFill>
                <a:srgbClr val="BBE0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4400" y="1599"/>
                <a:ext cx="1101" cy="170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9" name="Group 25"/>
            <p:cNvGrpSpPr>
              <a:grpSpLocks/>
            </p:cNvGrpSpPr>
            <p:nvPr/>
          </p:nvGrpSpPr>
          <p:grpSpPr bwMode="auto">
            <a:xfrm>
              <a:off x="2996" y="1713"/>
              <a:ext cx="911" cy="1136"/>
              <a:chOff x="2996" y="1713"/>
              <a:chExt cx="911" cy="1136"/>
            </a:xfrm>
          </p:grpSpPr>
          <p:grpSp>
            <p:nvGrpSpPr>
              <p:cNvPr id="1037" name="Group 13"/>
              <p:cNvGrpSpPr>
                <a:grpSpLocks/>
              </p:cNvGrpSpPr>
              <p:nvPr/>
            </p:nvGrpSpPr>
            <p:grpSpPr bwMode="auto">
              <a:xfrm>
                <a:off x="2996" y="1713"/>
                <a:ext cx="911" cy="1136"/>
                <a:chOff x="2996" y="1713"/>
                <a:chExt cx="911" cy="1136"/>
              </a:xfrm>
            </p:grpSpPr>
            <p:sp>
              <p:nvSpPr>
                <p:cNvPr id="1035" name="Rectangle 11"/>
                <p:cNvSpPr>
                  <a:spLocks noChangeArrowheads="1"/>
                </p:cNvSpPr>
                <p:nvPr/>
              </p:nvSpPr>
              <p:spPr bwMode="auto">
                <a:xfrm>
                  <a:off x="2996" y="1713"/>
                  <a:ext cx="911" cy="113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6" name="Rectangle 12"/>
                <p:cNvSpPr>
                  <a:spLocks noChangeArrowheads="1"/>
                </p:cNvSpPr>
                <p:nvPr/>
              </p:nvSpPr>
              <p:spPr bwMode="auto">
                <a:xfrm>
                  <a:off x="2996" y="1713"/>
                  <a:ext cx="911" cy="1136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3080" y="1857"/>
                <a:ext cx="75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Subroutine 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1043" name="Group 19"/>
              <p:cNvGrpSpPr>
                <a:grpSpLocks/>
              </p:cNvGrpSpPr>
              <p:nvPr/>
            </p:nvGrpSpPr>
            <p:grpSpPr bwMode="auto">
              <a:xfrm>
                <a:off x="3043" y="2092"/>
                <a:ext cx="797" cy="227"/>
                <a:chOff x="3043" y="2092"/>
                <a:chExt cx="797" cy="227"/>
              </a:xfrm>
            </p:grpSpPr>
            <p:grpSp>
              <p:nvGrpSpPr>
                <p:cNvPr id="1041" name="Group 17"/>
                <p:cNvGrpSpPr>
                  <a:grpSpLocks/>
                </p:cNvGrpSpPr>
                <p:nvPr/>
              </p:nvGrpSpPr>
              <p:grpSpPr bwMode="auto">
                <a:xfrm>
                  <a:off x="3043" y="2092"/>
                  <a:ext cx="797" cy="227"/>
                  <a:chOff x="3043" y="2092"/>
                  <a:chExt cx="797" cy="227"/>
                </a:xfrm>
              </p:grpSpPr>
              <p:sp>
                <p:nvSpPr>
                  <p:cNvPr id="103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043" y="2092"/>
                    <a:ext cx="797" cy="22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043" y="2092"/>
                    <a:ext cx="797" cy="227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42" name="Rectangle 18"/>
                <p:cNvSpPr>
                  <a:spLocks noChangeArrowheads="1"/>
                </p:cNvSpPr>
                <p:nvPr/>
              </p:nvSpPr>
              <p:spPr bwMode="auto">
                <a:xfrm>
                  <a:off x="3090" y="2141"/>
                  <a:ext cx="748" cy="1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Subroutine A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grpSp>
            <p:nvGrpSpPr>
              <p:cNvPr id="1048" name="Group 24"/>
              <p:cNvGrpSpPr>
                <a:grpSpLocks/>
              </p:cNvGrpSpPr>
              <p:nvPr/>
            </p:nvGrpSpPr>
            <p:grpSpPr bwMode="auto">
              <a:xfrm>
                <a:off x="3048" y="2433"/>
                <a:ext cx="797" cy="227"/>
                <a:chOff x="3048" y="2433"/>
                <a:chExt cx="797" cy="227"/>
              </a:xfrm>
            </p:grpSpPr>
            <p:grpSp>
              <p:nvGrpSpPr>
                <p:cNvPr id="1046" name="Group 22"/>
                <p:cNvGrpSpPr>
                  <a:grpSpLocks/>
                </p:cNvGrpSpPr>
                <p:nvPr/>
              </p:nvGrpSpPr>
              <p:grpSpPr bwMode="auto">
                <a:xfrm>
                  <a:off x="3048" y="2433"/>
                  <a:ext cx="797" cy="227"/>
                  <a:chOff x="3048" y="2433"/>
                  <a:chExt cx="797" cy="227"/>
                </a:xfrm>
              </p:grpSpPr>
              <p:sp>
                <p:nvSpPr>
                  <p:cNvPr id="104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48" y="2433"/>
                    <a:ext cx="797" cy="22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48" y="2433"/>
                    <a:ext cx="797" cy="227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47" name="Rectangle 23"/>
                <p:cNvSpPr>
                  <a:spLocks noChangeArrowheads="1"/>
                </p:cNvSpPr>
                <p:nvPr/>
              </p:nvSpPr>
              <p:spPr bwMode="auto">
                <a:xfrm>
                  <a:off x="3094" y="2482"/>
                  <a:ext cx="748" cy="1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Subroutine B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1054" name="Group 30"/>
            <p:cNvGrpSpPr>
              <a:grpSpLocks/>
            </p:cNvGrpSpPr>
            <p:nvPr/>
          </p:nvGrpSpPr>
          <p:grpSpPr bwMode="auto">
            <a:xfrm>
              <a:off x="3005" y="2963"/>
              <a:ext cx="892" cy="265"/>
              <a:chOff x="3005" y="2963"/>
              <a:chExt cx="892" cy="265"/>
            </a:xfrm>
          </p:grpSpPr>
          <p:grpSp>
            <p:nvGrpSpPr>
              <p:cNvPr id="1052" name="Group 28"/>
              <p:cNvGrpSpPr>
                <a:grpSpLocks/>
              </p:cNvGrpSpPr>
              <p:nvPr/>
            </p:nvGrpSpPr>
            <p:grpSpPr bwMode="auto">
              <a:xfrm>
                <a:off x="3005" y="2963"/>
                <a:ext cx="892" cy="265"/>
                <a:chOff x="3005" y="2963"/>
                <a:chExt cx="892" cy="265"/>
              </a:xfrm>
            </p:grpSpPr>
            <p:sp>
              <p:nvSpPr>
                <p:cNvPr id="1050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5" y="2963"/>
                  <a:ext cx="892" cy="26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005" y="2963"/>
                  <a:ext cx="892" cy="265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3090" y="3032"/>
                <a:ext cx="75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Subroutine 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3194" y="1441"/>
              <a:ext cx="43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Main Unit 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4636" y="1441"/>
              <a:ext cx="53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</a:t>
              </a:r>
              <a:r>
                <a:rPr kumimoji="0" lang="en-US" sz="1400" b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Module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059" name="Group 35"/>
            <p:cNvGrpSpPr>
              <a:grpSpLocks/>
            </p:cNvGrpSpPr>
            <p:nvPr/>
          </p:nvGrpSpPr>
          <p:grpSpPr bwMode="auto">
            <a:xfrm>
              <a:off x="3846" y="1811"/>
              <a:ext cx="691" cy="376"/>
              <a:chOff x="3846" y="1811"/>
              <a:chExt cx="691" cy="376"/>
            </a:xfrm>
          </p:grpSpPr>
          <p:sp>
            <p:nvSpPr>
              <p:cNvPr id="1057" name="Freeform 33"/>
              <p:cNvSpPr>
                <a:spLocks/>
              </p:cNvSpPr>
              <p:nvPr/>
            </p:nvSpPr>
            <p:spPr bwMode="auto">
              <a:xfrm>
                <a:off x="3846" y="1811"/>
                <a:ext cx="691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6" y="334"/>
                  </a:cxn>
                  <a:cxn ang="0">
                    <a:pos x="147" y="318"/>
                  </a:cxn>
                  <a:cxn ang="0">
                    <a:pos x="562" y="92"/>
                  </a:cxn>
                  <a:cxn ang="0">
                    <a:pos x="571" y="109"/>
                  </a:cxn>
                  <a:cxn ang="0">
                    <a:pos x="691" y="0"/>
                  </a:cxn>
                  <a:cxn ang="0">
                    <a:pos x="535" y="42"/>
                  </a:cxn>
                  <a:cxn ang="0">
                    <a:pos x="544" y="58"/>
                  </a:cxn>
                  <a:cxn ang="0">
                    <a:pos x="129" y="284"/>
                  </a:cxn>
                  <a:cxn ang="0">
                    <a:pos x="120" y="267"/>
                  </a:cxn>
                  <a:cxn ang="0">
                    <a:pos x="0" y="376"/>
                  </a:cxn>
                </a:cxnLst>
                <a:rect l="0" t="0" r="r" b="b"/>
                <a:pathLst>
                  <a:path w="691" h="376">
                    <a:moveTo>
                      <a:pt x="0" y="376"/>
                    </a:moveTo>
                    <a:lnTo>
                      <a:pt x="156" y="334"/>
                    </a:lnTo>
                    <a:lnTo>
                      <a:pt x="147" y="318"/>
                    </a:lnTo>
                    <a:lnTo>
                      <a:pt x="562" y="92"/>
                    </a:lnTo>
                    <a:lnTo>
                      <a:pt x="571" y="109"/>
                    </a:lnTo>
                    <a:lnTo>
                      <a:pt x="691" y="0"/>
                    </a:lnTo>
                    <a:lnTo>
                      <a:pt x="535" y="42"/>
                    </a:lnTo>
                    <a:lnTo>
                      <a:pt x="544" y="58"/>
                    </a:lnTo>
                    <a:lnTo>
                      <a:pt x="129" y="284"/>
                    </a:lnTo>
                    <a:lnTo>
                      <a:pt x="120" y="267"/>
                    </a:lnTo>
                    <a:lnTo>
                      <a:pt x="0" y="3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Freeform 34"/>
              <p:cNvSpPr>
                <a:spLocks/>
              </p:cNvSpPr>
              <p:nvPr/>
            </p:nvSpPr>
            <p:spPr bwMode="auto">
              <a:xfrm>
                <a:off x="3846" y="1811"/>
                <a:ext cx="691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6" y="334"/>
                  </a:cxn>
                  <a:cxn ang="0">
                    <a:pos x="147" y="318"/>
                  </a:cxn>
                  <a:cxn ang="0">
                    <a:pos x="562" y="92"/>
                  </a:cxn>
                  <a:cxn ang="0">
                    <a:pos x="571" y="109"/>
                  </a:cxn>
                  <a:cxn ang="0">
                    <a:pos x="691" y="0"/>
                  </a:cxn>
                  <a:cxn ang="0">
                    <a:pos x="535" y="42"/>
                  </a:cxn>
                  <a:cxn ang="0">
                    <a:pos x="544" y="58"/>
                  </a:cxn>
                  <a:cxn ang="0">
                    <a:pos x="129" y="284"/>
                  </a:cxn>
                  <a:cxn ang="0">
                    <a:pos x="120" y="267"/>
                  </a:cxn>
                  <a:cxn ang="0">
                    <a:pos x="0" y="376"/>
                  </a:cxn>
                </a:cxnLst>
                <a:rect l="0" t="0" r="r" b="b"/>
                <a:pathLst>
                  <a:path w="691" h="376">
                    <a:moveTo>
                      <a:pt x="0" y="376"/>
                    </a:moveTo>
                    <a:lnTo>
                      <a:pt x="156" y="334"/>
                    </a:lnTo>
                    <a:lnTo>
                      <a:pt x="147" y="318"/>
                    </a:lnTo>
                    <a:lnTo>
                      <a:pt x="562" y="92"/>
                    </a:lnTo>
                    <a:lnTo>
                      <a:pt x="571" y="109"/>
                    </a:lnTo>
                    <a:lnTo>
                      <a:pt x="691" y="0"/>
                    </a:lnTo>
                    <a:lnTo>
                      <a:pt x="535" y="42"/>
                    </a:lnTo>
                    <a:lnTo>
                      <a:pt x="544" y="58"/>
                    </a:lnTo>
                    <a:lnTo>
                      <a:pt x="129" y="284"/>
                    </a:lnTo>
                    <a:lnTo>
                      <a:pt x="120" y="267"/>
                    </a:lnTo>
                    <a:lnTo>
                      <a:pt x="0" y="376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62" name="Group 38"/>
            <p:cNvGrpSpPr>
              <a:grpSpLocks/>
            </p:cNvGrpSpPr>
            <p:nvPr/>
          </p:nvGrpSpPr>
          <p:grpSpPr bwMode="auto">
            <a:xfrm>
              <a:off x="3906" y="2267"/>
              <a:ext cx="629" cy="330"/>
              <a:chOff x="3906" y="2267"/>
              <a:chExt cx="629" cy="330"/>
            </a:xfrm>
          </p:grpSpPr>
          <p:sp>
            <p:nvSpPr>
              <p:cNvPr id="1060" name="Freeform 36"/>
              <p:cNvSpPr>
                <a:spLocks/>
              </p:cNvSpPr>
              <p:nvPr/>
            </p:nvSpPr>
            <p:spPr bwMode="auto">
              <a:xfrm>
                <a:off x="3906" y="2267"/>
                <a:ext cx="629" cy="3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100"/>
                  </a:cxn>
                  <a:cxn ang="0">
                    <a:pos x="117" y="83"/>
                  </a:cxn>
                  <a:cxn ang="0">
                    <a:pos x="495" y="281"/>
                  </a:cxn>
                  <a:cxn ang="0">
                    <a:pos x="486" y="297"/>
                  </a:cxn>
                  <a:cxn ang="0">
                    <a:pos x="629" y="330"/>
                  </a:cxn>
                  <a:cxn ang="0">
                    <a:pos x="521" y="230"/>
                  </a:cxn>
                  <a:cxn ang="0">
                    <a:pos x="512" y="247"/>
                  </a:cxn>
                  <a:cxn ang="0">
                    <a:pos x="135" y="49"/>
                  </a:cxn>
                  <a:cxn ang="0">
                    <a:pos x="144" y="33"/>
                  </a:cxn>
                  <a:cxn ang="0">
                    <a:pos x="0" y="0"/>
                  </a:cxn>
                </a:cxnLst>
                <a:rect l="0" t="0" r="r" b="b"/>
                <a:pathLst>
                  <a:path w="629" h="330">
                    <a:moveTo>
                      <a:pt x="0" y="0"/>
                    </a:moveTo>
                    <a:lnTo>
                      <a:pt x="109" y="100"/>
                    </a:lnTo>
                    <a:lnTo>
                      <a:pt x="117" y="83"/>
                    </a:lnTo>
                    <a:lnTo>
                      <a:pt x="495" y="281"/>
                    </a:lnTo>
                    <a:lnTo>
                      <a:pt x="486" y="297"/>
                    </a:lnTo>
                    <a:lnTo>
                      <a:pt x="629" y="330"/>
                    </a:lnTo>
                    <a:lnTo>
                      <a:pt x="521" y="230"/>
                    </a:lnTo>
                    <a:lnTo>
                      <a:pt x="512" y="247"/>
                    </a:lnTo>
                    <a:lnTo>
                      <a:pt x="135" y="49"/>
                    </a:lnTo>
                    <a:lnTo>
                      <a:pt x="144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37"/>
              <p:cNvSpPr>
                <a:spLocks/>
              </p:cNvSpPr>
              <p:nvPr/>
            </p:nvSpPr>
            <p:spPr bwMode="auto">
              <a:xfrm>
                <a:off x="3906" y="2267"/>
                <a:ext cx="629" cy="3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100"/>
                  </a:cxn>
                  <a:cxn ang="0">
                    <a:pos x="117" y="83"/>
                  </a:cxn>
                  <a:cxn ang="0">
                    <a:pos x="495" y="281"/>
                  </a:cxn>
                  <a:cxn ang="0">
                    <a:pos x="486" y="297"/>
                  </a:cxn>
                  <a:cxn ang="0">
                    <a:pos x="629" y="330"/>
                  </a:cxn>
                  <a:cxn ang="0">
                    <a:pos x="521" y="230"/>
                  </a:cxn>
                  <a:cxn ang="0">
                    <a:pos x="512" y="247"/>
                  </a:cxn>
                  <a:cxn ang="0">
                    <a:pos x="135" y="49"/>
                  </a:cxn>
                  <a:cxn ang="0">
                    <a:pos x="144" y="33"/>
                  </a:cxn>
                  <a:cxn ang="0">
                    <a:pos x="0" y="0"/>
                  </a:cxn>
                </a:cxnLst>
                <a:rect l="0" t="0" r="r" b="b"/>
                <a:pathLst>
                  <a:path w="629" h="330">
                    <a:moveTo>
                      <a:pt x="0" y="0"/>
                    </a:moveTo>
                    <a:lnTo>
                      <a:pt x="109" y="100"/>
                    </a:lnTo>
                    <a:lnTo>
                      <a:pt x="117" y="83"/>
                    </a:lnTo>
                    <a:lnTo>
                      <a:pt x="495" y="281"/>
                    </a:lnTo>
                    <a:lnTo>
                      <a:pt x="486" y="297"/>
                    </a:lnTo>
                    <a:lnTo>
                      <a:pt x="629" y="330"/>
                    </a:lnTo>
                    <a:lnTo>
                      <a:pt x="521" y="230"/>
                    </a:lnTo>
                    <a:lnTo>
                      <a:pt x="512" y="247"/>
                    </a:lnTo>
                    <a:lnTo>
                      <a:pt x="135" y="49"/>
                    </a:lnTo>
                    <a:lnTo>
                      <a:pt x="144" y="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65" name="Group 41"/>
            <p:cNvGrpSpPr>
              <a:grpSpLocks/>
            </p:cNvGrpSpPr>
            <p:nvPr/>
          </p:nvGrpSpPr>
          <p:grpSpPr bwMode="auto">
            <a:xfrm>
              <a:off x="3907" y="3039"/>
              <a:ext cx="645" cy="76"/>
              <a:chOff x="3907" y="3039"/>
              <a:chExt cx="645" cy="76"/>
            </a:xfrm>
          </p:grpSpPr>
          <p:sp>
            <p:nvSpPr>
              <p:cNvPr id="1063" name="Freeform 39"/>
              <p:cNvSpPr>
                <a:spLocks/>
              </p:cNvSpPr>
              <p:nvPr/>
            </p:nvSpPr>
            <p:spPr bwMode="auto">
              <a:xfrm>
                <a:off x="3907" y="3039"/>
                <a:ext cx="645" cy="7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129" y="76"/>
                  </a:cxn>
                  <a:cxn ang="0">
                    <a:pos x="129" y="57"/>
                  </a:cxn>
                  <a:cxn ang="0">
                    <a:pos x="516" y="57"/>
                  </a:cxn>
                  <a:cxn ang="0">
                    <a:pos x="516" y="76"/>
                  </a:cxn>
                  <a:cxn ang="0">
                    <a:pos x="645" y="38"/>
                  </a:cxn>
                  <a:cxn ang="0">
                    <a:pos x="516" y="0"/>
                  </a:cxn>
                  <a:cxn ang="0">
                    <a:pos x="516" y="19"/>
                  </a:cxn>
                  <a:cxn ang="0">
                    <a:pos x="129" y="19"/>
                  </a:cxn>
                  <a:cxn ang="0">
                    <a:pos x="129" y="0"/>
                  </a:cxn>
                  <a:cxn ang="0">
                    <a:pos x="0" y="38"/>
                  </a:cxn>
                </a:cxnLst>
                <a:rect l="0" t="0" r="r" b="b"/>
                <a:pathLst>
                  <a:path w="645" h="76">
                    <a:moveTo>
                      <a:pt x="0" y="38"/>
                    </a:moveTo>
                    <a:lnTo>
                      <a:pt x="129" y="76"/>
                    </a:lnTo>
                    <a:lnTo>
                      <a:pt x="129" y="57"/>
                    </a:lnTo>
                    <a:lnTo>
                      <a:pt x="516" y="57"/>
                    </a:lnTo>
                    <a:lnTo>
                      <a:pt x="516" y="76"/>
                    </a:lnTo>
                    <a:lnTo>
                      <a:pt x="645" y="38"/>
                    </a:lnTo>
                    <a:lnTo>
                      <a:pt x="516" y="0"/>
                    </a:lnTo>
                    <a:lnTo>
                      <a:pt x="516" y="19"/>
                    </a:lnTo>
                    <a:lnTo>
                      <a:pt x="129" y="19"/>
                    </a:lnTo>
                    <a:lnTo>
                      <a:pt x="129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40"/>
              <p:cNvSpPr>
                <a:spLocks/>
              </p:cNvSpPr>
              <p:nvPr/>
            </p:nvSpPr>
            <p:spPr bwMode="auto">
              <a:xfrm>
                <a:off x="3907" y="3039"/>
                <a:ext cx="645" cy="7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129" y="76"/>
                  </a:cxn>
                  <a:cxn ang="0">
                    <a:pos x="129" y="57"/>
                  </a:cxn>
                  <a:cxn ang="0">
                    <a:pos x="516" y="57"/>
                  </a:cxn>
                  <a:cxn ang="0">
                    <a:pos x="516" y="76"/>
                  </a:cxn>
                  <a:cxn ang="0">
                    <a:pos x="645" y="38"/>
                  </a:cxn>
                  <a:cxn ang="0">
                    <a:pos x="516" y="0"/>
                  </a:cxn>
                  <a:cxn ang="0">
                    <a:pos x="516" y="19"/>
                  </a:cxn>
                  <a:cxn ang="0">
                    <a:pos x="129" y="19"/>
                  </a:cxn>
                  <a:cxn ang="0">
                    <a:pos x="129" y="0"/>
                  </a:cxn>
                  <a:cxn ang="0">
                    <a:pos x="0" y="38"/>
                  </a:cxn>
                </a:cxnLst>
                <a:rect l="0" t="0" r="r" b="b"/>
                <a:pathLst>
                  <a:path w="645" h="76">
                    <a:moveTo>
                      <a:pt x="0" y="38"/>
                    </a:moveTo>
                    <a:lnTo>
                      <a:pt x="129" y="76"/>
                    </a:lnTo>
                    <a:lnTo>
                      <a:pt x="129" y="57"/>
                    </a:lnTo>
                    <a:lnTo>
                      <a:pt x="516" y="57"/>
                    </a:lnTo>
                    <a:lnTo>
                      <a:pt x="516" y="76"/>
                    </a:lnTo>
                    <a:lnTo>
                      <a:pt x="645" y="38"/>
                    </a:lnTo>
                    <a:lnTo>
                      <a:pt x="516" y="0"/>
                    </a:lnTo>
                    <a:lnTo>
                      <a:pt x="516" y="19"/>
                    </a:lnTo>
                    <a:lnTo>
                      <a:pt x="129" y="19"/>
                    </a:lnTo>
                    <a:lnTo>
                      <a:pt x="129" y="0"/>
                    </a:lnTo>
                    <a:lnTo>
                      <a:pt x="0" y="38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68" name="Group 44"/>
            <p:cNvGrpSpPr>
              <a:grpSpLocks/>
            </p:cNvGrpSpPr>
            <p:nvPr/>
          </p:nvGrpSpPr>
          <p:grpSpPr bwMode="auto">
            <a:xfrm>
              <a:off x="3841" y="2169"/>
              <a:ext cx="692" cy="376"/>
              <a:chOff x="3841" y="2169"/>
              <a:chExt cx="692" cy="376"/>
            </a:xfrm>
          </p:grpSpPr>
          <p:sp>
            <p:nvSpPr>
              <p:cNvPr id="1066" name="Freeform 42"/>
              <p:cNvSpPr>
                <a:spLocks/>
              </p:cNvSpPr>
              <p:nvPr/>
            </p:nvSpPr>
            <p:spPr bwMode="auto">
              <a:xfrm>
                <a:off x="3841" y="2169"/>
                <a:ext cx="692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7" y="335"/>
                  </a:cxn>
                  <a:cxn ang="0">
                    <a:pos x="147" y="318"/>
                  </a:cxn>
                  <a:cxn ang="0">
                    <a:pos x="563" y="92"/>
                  </a:cxn>
                  <a:cxn ang="0">
                    <a:pos x="572" y="109"/>
                  </a:cxn>
                  <a:cxn ang="0">
                    <a:pos x="692" y="0"/>
                  </a:cxn>
                  <a:cxn ang="0">
                    <a:pos x="535" y="42"/>
                  </a:cxn>
                  <a:cxn ang="0">
                    <a:pos x="544" y="59"/>
                  </a:cxn>
                  <a:cxn ang="0">
                    <a:pos x="129" y="284"/>
                  </a:cxn>
                  <a:cxn ang="0">
                    <a:pos x="120" y="268"/>
                  </a:cxn>
                  <a:cxn ang="0">
                    <a:pos x="0" y="376"/>
                  </a:cxn>
                </a:cxnLst>
                <a:rect l="0" t="0" r="r" b="b"/>
                <a:pathLst>
                  <a:path w="692" h="376">
                    <a:moveTo>
                      <a:pt x="0" y="376"/>
                    </a:moveTo>
                    <a:lnTo>
                      <a:pt x="157" y="335"/>
                    </a:lnTo>
                    <a:lnTo>
                      <a:pt x="147" y="318"/>
                    </a:lnTo>
                    <a:lnTo>
                      <a:pt x="563" y="92"/>
                    </a:lnTo>
                    <a:lnTo>
                      <a:pt x="572" y="109"/>
                    </a:lnTo>
                    <a:lnTo>
                      <a:pt x="692" y="0"/>
                    </a:lnTo>
                    <a:lnTo>
                      <a:pt x="535" y="42"/>
                    </a:lnTo>
                    <a:lnTo>
                      <a:pt x="544" y="59"/>
                    </a:lnTo>
                    <a:lnTo>
                      <a:pt x="129" y="284"/>
                    </a:lnTo>
                    <a:lnTo>
                      <a:pt x="120" y="268"/>
                    </a:lnTo>
                    <a:lnTo>
                      <a:pt x="0" y="3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43"/>
              <p:cNvSpPr>
                <a:spLocks/>
              </p:cNvSpPr>
              <p:nvPr/>
            </p:nvSpPr>
            <p:spPr bwMode="auto">
              <a:xfrm>
                <a:off x="3841" y="2169"/>
                <a:ext cx="692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7" y="335"/>
                  </a:cxn>
                  <a:cxn ang="0">
                    <a:pos x="147" y="318"/>
                  </a:cxn>
                  <a:cxn ang="0">
                    <a:pos x="563" y="92"/>
                  </a:cxn>
                  <a:cxn ang="0">
                    <a:pos x="572" y="109"/>
                  </a:cxn>
                  <a:cxn ang="0">
                    <a:pos x="692" y="0"/>
                  </a:cxn>
                  <a:cxn ang="0">
                    <a:pos x="535" y="42"/>
                  </a:cxn>
                  <a:cxn ang="0">
                    <a:pos x="544" y="59"/>
                  </a:cxn>
                  <a:cxn ang="0">
                    <a:pos x="129" y="284"/>
                  </a:cxn>
                  <a:cxn ang="0">
                    <a:pos x="120" y="268"/>
                  </a:cxn>
                  <a:cxn ang="0">
                    <a:pos x="0" y="376"/>
                  </a:cxn>
                </a:cxnLst>
                <a:rect l="0" t="0" r="r" b="b"/>
                <a:pathLst>
                  <a:path w="692" h="376">
                    <a:moveTo>
                      <a:pt x="0" y="376"/>
                    </a:moveTo>
                    <a:lnTo>
                      <a:pt x="157" y="335"/>
                    </a:lnTo>
                    <a:lnTo>
                      <a:pt x="147" y="318"/>
                    </a:lnTo>
                    <a:lnTo>
                      <a:pt x="563" y="92"/>
                    </a:lnTo>
                    <a:lnTo>
                      <a:pt x="572" y="109"/>
                    </a:lnTo>
                    <a:lnTo>
                      <a:pt x="692" y="0"/>
                    </a:lnTo>
                    <a:lnTo>
                      <a:pt x="535" y="42"/>
                    </a:lnTo>
                    <a:lnTo>
                      <a:pt x="544" y="59"/>
                    </a:lnTo>
                    <a:lnTo>
                      <a:pt x="129" y="284"/>
                    </a:lnTo>
                    <a:lnTo>
                      <a:pt x="120" y="268"/>
                    </a:lnTo>
                    <a:lnTo>
                      <a:pt x="0" y="376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73" name="Group 49"/>
            <p:cNvGrpSpPr>
              <a:grpSpLocks/>
            </p:cNvGrpSpPr>
            <p:nvPr/>
          </p:nvGrpSpPr>
          <p:grpSpPr bwMode="auto">
            <a:xfrm>
              <a:off x="4552" y="2949"/>
              <a:ext cx="797" cy="265"/>
              <a:chOff x="4552" y="2949"/>
              <a:chExt cx="797" cy="265"/>
            </a:xfrm>
          </p:grpSpPr>
          <p:grpSp>
            <p:nvGrpSpPr>
              <p:cNvPr id="1071" name="Group 47"/>
              <p:cNvGrpSpPr>
                <a:grpSpLocks/>
              </p:cNvGrpSpPr>
              <p:nvPr/>
            </p:nvGrpSpPr>
            <p:grpSpPr bwMode="auto">
              <a:xfrm>
                <a:off x="4552" y="2949"/>
                <a:ext cx="797" cy="265"/>
                <a:chOff x="4552" y="2949"/>
                <a:chExt cx="797" cy="265"/>
              </a:xfrm>
            </p:grpSpPr>
            <p:sp>
              <p:nvSpPr>
                <p:cNvPr id="1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4552" y="2949"/>
                  <a:ext cx="797" cy="26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4552" y="2949"/>
                  <a:ext cx="797" cy="265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4633" y="3018"/>
                <a:ext cx="65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Test Sub 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078" name="Group 54"/>
            <p:cNvGrpSpPr>
              <a:grpSpLocks/>
            </p:cNvGrpSpPr>
            <p:nvPr/>
          </p:nvGrpSpPr>
          <p:grpSpPr bwMode="auto">
            <a:xfrm>
              <a:off x="4543" y="2466"/>
              <a:ext cx="797" cy="265"/>
              <a:chOff x="4543" y="2466"/>
              <a:chExt cx="797" cy="265"/>
            </a:xfrm>
          </p:grpSpPr>
          <p:grpSp>
            <p:nvGrpSpPr>
              <p:cNvPr id="1076" name="Group 52"/>
              <p:cNvGrpSpPr>
                <a:grpSpLocks/>
              </p:cNvGrpSpPr>
              <p:nvPr/>
            </p:nvGrpSpPr>
            <p:grpSpPr bwMode="auto">
              <a:xfrm>
                <a:off x="4543" y="2466"/>
                <a:ext cx="797" cy="265"/>
                <a:chOff x="4543" y="2466"/>
                <a:chExt cx="797" cy="265"/>
              </a:xfrm>
            </p:grpSpPr>
            <p:sp>
              <p:nvSpPr>
                <p:cNvPr id="1074" name="Rectangle 50"/>
                <p:cNvSpPr>
                  <a:spLocks noChangeArrowheads="1"/>
                </p:cNvSpPr>
                <p:nvPr/>
              </p:nvSpPr>
              <p:spPr bwMode="auto">
                <a:xfrm>
                  <a:off x="4543" y="2466"/>
                  <a:ext cx="797" cy="26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5" name="Rectangle 51"/>
                <p:cNvSpPr>
                  <a:spLocks noChangeArrowheads="1"/>
                </p:cNvSpPr>
                <p:nvPr/>
              </p:nvSpPr>
              <p:spPr bwMode="auto">
                <a:xfrm>
                  <a:off x="4543" y="2466"/>
                  <a:ext cx="797" cy="265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77" name="Rectangle 53"/>
              <p:cNvSpPr>
                <a:spLocks noChangeArrowheads="1"/>
              </p:cNvSpPr>
              <p:nvPr/>
            </p:nvSpPr>
            <p:spPr bwMode="auto">
              <a:xfrm>
                <a:off x="4624" y="2535"/>
                <a:ext cx="65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Test Sub 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083" name="Group 59"/>
            <p:cNvGrpSpPr>
              <a:grpSpLocks/>
            </p:cNvGrpSpPr>
            <p:nvPr/>
          </p:nvGrpSpPr>
          <p:grpSpPr bwMode="auto">
            <a:xfrm>
              <a:off x="4552" y="2087"/>
              <a:ext cx="797" cy="265"/>
              <a:chOff x="4552" y="2087"/>
              <a:chExt cx="797" cy="265"/>
            </a:xfrm>
          </p:grpSpPr>
          <p:grpSp>
            <p:nvGrpSpPr>
              <p:cNvPr id="1081" name="Group 57"/>
              <p:cNvGrpSpPr>
                <a:grpSpLocks/>
              </p:cNvGrpSpPr>
              <p:nvPr/>
            </p:nvGrpSpPr>
            <p:grpSpPr bwMode="auto">
              <a:xfrm>
                <a:off x="4552" y="2087"/>
                <a:ext cx="797" cy="265"/>
                <a:chOff x="4552" y="2087"/>
                <a:chExt cx="797" cy="265"/>
              </a:xfrm>
            </p:grpSpPr>
            <p:sp>
              <p:nvSpPr>
                <p:cNvPr id="1079" name="Rectangle 55"/>
                <p:cNvSpPr>
                  <a:spLocks noChangeArrowheads="1"/>
                </p:cNvSpPr>
                <p:nvPr/>
              </p:nvSpPr>
              <p:spPr bwMode="auto">
                <a:xfrm>
                  <a:off x="4552" y="2087"/>
                  <a:ext cx="797" cy="26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0" name="Rectangle 56"/>
                <p:cNvSpPr>
                  <a:spLocks noChangeArrowheads="1"/>
                </p:cNvSpPr>
                <p:nvPr/>
              </p:nvSpPr>
              <p:spPr bwMode="auto">
                <a:xfrm>
                  <a:off x="4552" y="2087"/>
                  <a:ext cx="797" cy="265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82" name="Rectangle 58"/>
              <p:cNvSpPr>
                <a:spLocks noChangeArrowheads="1"/>
              </p:cNvSpPr>
              <p:nvPr/>
            </p:nvSpPr>
            <p:spPr bwMode="auto">
              <a:xfrm>
                <a:off x="4633" y="2156"/>
                <a:ext cx="64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Test Sub 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088" name="Group 64"/>
            <p:cNvGrpSpPr>
              <a:grpSpLocks/>
            </p:cNvGrpSpPr>
            <p:nvPr/>
          </p:nvGrpSpPr>
          <p:grpSpPr bwMode="auto">
            <a:xfrm>
              <a:off x="4552" y="1722"/>
              <a:ext cx="797" cy="266"/>
              <a:chOff x="4552" y="1722"/>
              <a:chExt cx="797" cy="266"/>
            </a:xfrm>
          </p:grpSpPr>
          <p:grpSp>
            <p:nvGrpSpPr>
              <p:cNvPr id="1086" name="Group 62"/>
              <p:cNvGrpSpPr>
                <a:grpSpLocks/>
              </p:cNvGrpSpPr>
              <p:nvPr/>
            </p:nvGrpSpPr>
            <p:grpSpPr bwMode="auto">
              <a:xfrm>
                <a:off x="4552" y="1722"/>
                <a:ext cx="797" cy="266"/>
                <a:chOff x="4552" y="1722"/>
                <a:chExt cx="797" cy="266"/>
              </a:xfrm>
            </p:grpSpPr>
            <p:sp>
              <p:nvSpPr>
                <p:cNvPr id="1084" name="Rectangle 60"/>
                <p:cNvSpPr>
                  <a:spLocks noChangeArrowheads="1"/>
                </p:cNvSpPr>
                <p:nvPr/>
              </p:nvSpPr>
              <p:spPr bwMode="auto">
                <a:xfrm>
                  <a:off x="4552" y="1722"/>
                  <a:ext cx="797" cy="26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5" name="Rectangle 61"/>
                <p:cNvSpPr>
                  <a:spLocks noChangeArrowheads="1"/>
                </p:cNvSpPr>
                <p:nvPr/>
              </p:nvSpPr>
              <p:spPr bwMode="auto">
                <a:xfrm>
                  <a:off x="4552" y="1722"/>
                  <a:ext cx="797" cy="266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87" name="Rectangle 63"/>
              <p:cNvSpPr>
                <a:spLocks noChangeArrowheads="1"/>
              </p:cNvSpPr>
              <p:nvPr/>
            </p:nvSpPr>
            <p:spPr bwMode="auto">
              <a:xfrm>
                <a:off x="4633" y="1791"/>
                <a:ext cx="64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Test Sub 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3345" y="3333"/>
              <a:ext cx="1843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itchFamily="18" charset="0"/>
                </a:rPr>
                <a:t>Unit testing frame work in software QC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092" name="Group 68"/>
            <p:cNvGrpSpPr>
              <a:grpSpLocks/>
            </p:cNvGrpSpPr>
            <p:nvPr/>
          </p:nvGrpSpPr>
          <p:grpSpPr bwMode="auto">
            <a:xfrm>
              <a:off x="2882" y="1599"/>
              <a:ext cx="1177" cy="1705"/>
              <a:chOff x="2882" y="1599"/>
              <a:chExt cx="1177" cy="1705"/>
            </a:xfrm>
          </p:grpSpPr>
          <p:sp>
            <p:nvSpPr>
              <p:cNvPr id="1090" name="Rectangle 66"/>
              <p:cNvSpPr>
                <a:spLocks noChangeArrowheads="1"/>
              </p:cNvSpPr>
              <p:nvPr/>
            </p:nvSpPr>
            <p:spPr bwMode="auto">
              <a:xfrm>
                <a:off x="2882" y="1599"/>
                <a:ext cx="1177" cy="1705"/>
              </a:xfrm>
              <a:prstGeom prst="rect">
                <a:avLst/>
              </a:prstGeom>
              <a:solidFill>
                <a:srgbClr val="BBE0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Rectangle 67"/>
              <p:cNvSpPr>
                <a:spLocks noChangeArrowheads="1"/>
              </p:cNvSpPr>
              <p:nvPr/>
            </p:nvSpPr>
            <p:spPr bwMode="auto">
              <a:xfrm>
                <a:off x="2882" y="1599"/>
                <a:ext cx="1177" cy="170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95" name="Group 71"/>
            <p:cNvGrpSpPr>
              <a:grpSpLocks/>
            </p:cNvGrpSpPr>
            <p:nvPr/>
          </p:nvGrpSpPr>
          <p:grpSpPr bwMode="auto">
            <a:xfrm>
              <a:off x="4400" y="1599"/>
              <a:ext cx="1101" cy="1705"/>
              <a:chOff x="4400" y="1599"/>
              <a:chExt cx="1101" cy="1705"/>
            </a:xfrm>
          </p:grpSpPr>
          <p:sp>
            <p:nvSpPr>
              <p:cNvPr id="1093" name="Rectangle 69"/>
              <p:cNvSpPr>
                <a:spLocks noChangeArrowheads="1"/>
              </p:cNvSpPr>
              <p:nvPr/>
            </p:nvSpPr>
            <p:spPr bwMode="auto">
              <a:xfrm>
                <a:off x="4400" y="1599"/>
                <a:ext cx="1101" cy="1705"/>
              </a:xfrm>
              <a:prstGeom prst="rect">
                <a:avLst/>
              </a:prstGeom>
              <a:solidFill>
                <a:srgbClr val="BBE0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70"/>
              <p:cNvSpPr>
                <a:spLocks noChangeArrowheads="1"/>
              </p:cNvSpPr>
              <p:nvPr/>
            </p:nvSpPr>
            <p:spPr bwMode="auto">
              <a:xfrm>
                <a:off x="4400" y="1599"/>
                <a:ext cx="1101" cy="170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98" name="Group 74"/>
            <p:cNvGrpSpPr>
              <a:grpSpLocks/>
            </p:cNvGrpSpPr>
            <p:nvPr/>
          </p:nvGrpSpPr>
          <p:grpSpPr bwMode="auto">
            <a:xfrm>
              <a:off x="2996" y="1713"/>
              <a:ext cx="911" cy="1136"/>
              <a:chOff x="2996" y="1713"/>
              <a:chExt cx="911" cy="1136"/>
            </a:xfrm>
          </p:grpSpPr>
          <p:sp>
            <p:nvSpPr>
              <p:cNvPr id="1096" name="Rectangle 72"/>
              <p:cNvSpPr>
                <a:spLocks noChangeArrowheads="1"/>
              </p:cNvSpPr>
              <p:nvPr/>
            </p:nvSpPr>
            <p:spPr bwMode="auto">
              <a:xfrm>
                <a:off x="2996" y="1713"/>
                <a:ext cx="911" cy="1136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Rectangle 73"/>
              <p:cNvSpPr>
                <a:spLocks noChangeArrowheads="1"/>
              </p:cNvSpPr>
              <p:nvPr/>
            </p:nvSpPr>
            <p:spPr bwMode="auto">
              <a:xfrm>
                <a:off x="2996" y="1713"/>
                <a:ext cx="911" cy="113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3080" y="1857"/>
              <a:ext cx="75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Subroutine 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04" name="Group 80"/>
            <p:cNvGrpSpPr>
              <a:grpSpLocks/>
            </p:cNvGrpSpPr>
            <p:nvPr/>
          </p:nvGrpSpPr>
          <p:grpSpPr bwMode="auto">
            <a:xfrm>
              <a:off x="3043" y="2092"/>
              <a:ext cx="797" cy="227"/>
              <a:chOff x="3043" y="2092"/>
              <a:chExt cx="797" cy="227"/>
            </a:xfrm>
          </p:grpSpPr>
          <p:grpSp>
            <p:nvGrpSpPr>
              <p:cNvPr id="1102" name="Group 78"/>
              <p:cNvGrpSpPr>
                <a:grpSpLocks/>
              </p:cNvGrpSpPr>
              <p:nvPr/>
            </p:nvGrpSpPr>
            <p:grpSpPr bwMode="auto">
              <a:xfrm>
                <a:off x="3043" y="2092"/>
                <a:ext cx="797" cy="227"/>
                <a:chOff x="3043" y="2092"/>
                <a:chExt cx="797" cy="227"/>
              </a:xfrm>
            </p:grpSpPr>
            <p:sp>
              <p:nvSpPr>
                <p:cNvPr id="1100" name="Rectangle 76"/>
                <p:cNvSpPr>
                  <a:spLocks noChangeArrowheads="1"/>
                </p:cNvSpPr>
                <p:nvPr/>
              </p:nvSpPr>
              <p:spPr bwMode="auto">
                <a:xfrm>
                  <a:off x="3043" y="2092"/>
                  <a:ext cx="797" cy="22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1" name="Rectangle 77"/>
                <p:cNvSpPr>
                  <a:spLocks noChangeArrowheads="1"/>
                </p:cNvSpPr>
                <p:nvPr/>
              </p:nvSpPr>
              <p:spPr bwMode="auto">
                <a:xfrm>
                  <a:off x="3043" y="2092"/>
                  <a:ext cx="797" cy="227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03" name="Rectangle 79"/>
              <p:cNvSpPr>
                <a:spLocks noChangeArrowheads="1"/>
              </p:cNvSpPr>
              <p:nvPr/>
            </p:nvSpPr>
            <p:spPr bwMode="auto">
              <a:xfrm>
                <a:off x="3090" y="2141"/>
                <a:ext cx="74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Subroutine 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09" name="Group 85"/>
            <p:cNvGrpSpPr>
              <a:grpSpLocks/>
            </p:cNvGrpSpPr>
            <p:nvPr/>
          </p:nvGrpSpPr>
          <p:grpSpPr bwMode="auto">
            <a:xfrm>
              <a:off x="3048" y="2433"/>
              <a:ext cx="797" cy="227"/>
              <a:chOff x="3048" y="2433"/>
              <a:chExt cx="797" cy="227"/>
            </a:xfrm>
          </p:grpSpPr>
          <p:grpSp>
            <p:nvGrpSpPr>
              <p:cNvPr id="1107" name="Group 83"/>
              <p:cNvGrpSpPr>
                <a:grpSpLocks/>
              </p:cNvGrpSpPr>
              <p:nvPr/>
            </p:nvGrpSpPr>
            <p:grpSpPr bwMode="auto">
              <a:xfrm>
                <a:off x="3048" y="2433"/>
                <a:ext cx="797" cy="227"/>
                <a:chOff x="3048" y="2433"/>
                <a:chExt cx="797" cy="227"/>
              </a:xfrm>
            </p:grpSpPr>
            <p:sp>
              <p:nvSpPr>
                <p:cNvPr id="1105" name="Rectangle 81"/>
                <p:cNvSpPr>
                  <a:spLocks noChangeArrowheads="1"/>
                </p:cNvSpPr>
                <p:nvPr/>
              </p:nvSpPr>
              <p:spPr bwMode="auto">
                <a:xfrm>
                  <a:off x="3048" y="2433"/>
                  <a:ext cx="797" cy="22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6" name="Rectangle 82"/>
                <p:cNvSpPr>
                  <a:spLocks noChangeArrowheads="1"/>
                </p:cNvSpPr>
                <p:nvPr/>
              </p:nvSpPr>
              <p:spPr bwMode="auto">
                <a:xfrm>
                  <a:off x="3048" y="2433"/>
                  <a:ext cx="797" cy="227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08" name="Rectangle 84"/>
              <p:cNvSpPr>
                <a:spLocks noChangeArrowheads="1"/>
              </p:cNvSpPr>
              <p:nvPr/>
            </p:nvSpPr>
            <p:spPr bwMode="auto">
              <a:xfrm>
                <a:off x="3094" y="2482"/>
                <a:ext cx="74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Subroutine 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12" name="Group 88"/>
            <p:cNvGrpSpPr>
              <a:grpSpLocks/>
            </p:cNvGrpSpPr>
            <p:nvPr/>
          </p:nvGrpSpPr>
          <p:grpSpPr bwMode="auto">
            <a:xfrm>
              <a:off x="2996" y="1713"/>
              <a:ext cx="911" cy="1136"/>
              <a:chOff x="2996" y="1713"/>
              <a:chExt cx="911" cy="1136"/>
            </a:xfrm>
          </p:grpSpPr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2996" y="1713"/>
                <a:ext cx="911" cy="966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Rectangle 87"/>
              <p:cNvSpPr>
                <a:spLocks noChangeArrowheads="1"/>
              </p:cNvSpPr>
              <p:nvPr/>
            </p:nvSpPr>
            <p:spPr bwMode="auto">
              <a:xfrm>
                <a:off x="2996" y="1713"/>
                <a:ext cx="911" cy="113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13" name="Rectangle 89"/>
            <p:cNvSpPr>
              <a:spLocks noChangeArrowheads="1"/>
            </p:cNvSpPr>
            <p:nvPr/>
          </p:nvSpPr>
          <p:spPr bwMode="auto">
            <a:xfrm>
              <a:off x="3194" y="1846"/>
              <a:ext cx="49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Advection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16" name="Group 92"/>
            <p:cNvGrpSpPr>
              <a:grpSpLocks/>
            </p:cNvGrpSpPr>
            <p:nvPr/>
          </p:nvGrpSpPr>
          <p:grpSpPr bwMode="auto">
            <a:xfrm>
              <a:off x="3043" y="2092"/>
              <a:ext cx="797" cy="227"/>
              <a:chOff x="3043" y="2092"/>
              <a:chExt cx="797" cy="227"/>
            </a:xfrm>
          </p:grpSpPr>
          <p:sp>
            <p:nvSpPr>
              <p:cNvPr id="1114" name="Rectangle 90"/>
              <p:cNvSpPr>
                <a:spLocks noChangeArrowheads="1"/>
              </p:cNvSpPr>
              <p:nvPr/>
            </p:nvSpPr>
            <p:spPr bwMode="auto">
              <a:xfrm>
                <a:off x="3043" y="2092"/>
                <a:ext cx="797" cy="227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91"/>
              <p:cNvSpPr>
                <a:spLocks noChangeArrowheads="1"/>
              </p:cNvSpPr>
              <p:nvPr/>
            </p:nvSpPr>
            <p:spPr bwMode="auto">
              <a:xfrm>
                <a:off x="3043" y="2092"/>
                <a:ext cx="797" cy="227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17" name="Rectangle 93"/>
            <p:cNvSpPr>
              <a:spLocks noChangeArrowheads="1"/>
            </p:cNvSpPr>
            <p:nvPr/>
          </p:nvSpPr>
          <p:spPr bwMode="auto">
            <a:xfrm>
              <a:off x="3090" y="2141"/>
              <a:ext cx="74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Subroutine 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20" name="Group 96"/>
            <p:cNvGrpSpPr>
              <a:grpSpLocks/>
            </p:cNvGrpSpPr>
            <p:nvPr/>
          </p:nvGrpSpPr>
          <p:grpSpPr bwMode="auto">
            <a:xfrm>
              <a:off x="3043" y="2092"/>
              <a:ext cx="797" cy="227"/>
              <a:chOff x="3043" y="2092"/>
              <a:chExt cx="797" cy="227"/>
            </a:xfrm>
          </p:grpSpPr>
          <p:sp>
            <p:nvSpPr>
              <p:cNvPr id="1118" name="Rectangle 94"/>
              <p:cNvSpPr>
                <a:spLocks noChangeArrowheads="1"/>
              </p:cNvSpPr>
              <p:nvPr/>
            </p:nvSpPr>
            <p:spPr bwMode="auto">
              <a:xfrm>
                <a:off x="3043" y="2092"/>
                <a:ext cx="797" cy="227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Extrapolate</a:t>
                </a:r>
                <a:endParaRPr lang="en-US" dirty="0"/>
              </a:p>
            </p:txBody>
          </p:sp>
          <p:sp>
            <p:nvSpPr>
              <p:cNvPr id="1119" name="Rectangle 95"/>
              <p:cNvSpPr>
                <a:spLocks noChangeArrowheads="1"/>
              </p:cNvSpPr>
              <p:nvPr/>
            </p:nvSpPr>
            <p:spPr bwMode="auto">
              <a:xfrm>
                <a:off x="3043" y="2092"/>
                <a:ext cx="797" cy="227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24" name="Group 100"/>
            <p:cNvGrpSpPr>
              <a:grpSpLocks/>
            </p:cNvGrpSpPr>
            <p:nvPr/>
          </p:nvGrpSpPr>
          <p:grpSpPr bwMode="auto">
            <a:xfrm>
              <a:off x="3048" y="2433"/>
              <a:ext cx="797" cy="227"/>
              <a:chOff x="3048" y="2433"/>
              <a:chExt cx="797" cy="227"/>
            </a:xfrm>
          </p:grpSpPr>
          <p:sp>
            <p:nvSpPr>
              <p:cNvPr id="1122" name="Rectangle 98"/>
              <p:cNvSpPr>
                <a:spLocks noChangeArrowheads="1"/>
              </p:cNvSpPr>
              <p:nvPr/>
            </p:nvSpPr>
            <p:spPr bwMode="auto">
              <a:xfrm>
                <a:off x="3048" y="2433"/>
                <a:ext cx="797" cy="227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99"/>
              <p:cNvSpPr>
                <a:spLocks noChangeArrowheads="1"/>
              </p:cNvSpPr>
              <p:nvPr/>
            </p:nvSpPr>
            <p:spPr bwMode="auto">
              <a:xfrm>
                <a:off x="3048" y="2433"/>
                <a:ext cx="797" cy="227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25" name="Rectangle 101"/>
            <p:cNvSpPr>
              <a:spLocks noChangeArrowheads="1"/>
            </p:cNvSpPr>
            <p:nvPr/>
          </p:nvSpPr>
          <p:spPr bwMode="auto">
            <a:xfrm>
              <a:off x="3094" y="2482"/>
              <a:ext cx="74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Subroutine 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28" name="Group 104"/>
            <p:cNvGrpSpPr>
              <a:grpSpLocks/>
            </p:cNvGrpSpPr>
            <p:nvPr/>
          </p:nvGrpSpPr>
          <p:grpSpPr bwMode="auto">
            <a:xfrm>
              <a:off x="3048" y="2433"/>
              <a:ext cx="797" cy="227"/>
              <a:chOff x="3048" y="2433"/>
              <a:chExt cx="797" cy="227"/>
            </a:xfrm>
          </p:grpSpPr>
          <p:sp>
            <p:nvSpPr>
              <p:cNvPr id="1126" name="Rectangle 102"/>
              <p:cNvSpPr>
                <a:spLocks noChangeArrowheads="1"/>
              </p:cNvSpPr>
              <p:nvPr/>
            </p:nvSpPr>
            <p:spPr bwMode="auto">
              <a:xfrm>
                <a:off x="3048" y="2433"/>
                <a:ext cx="797" cy="227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Flux Limiter</a:t>
                </a:r>
                <a:endParaRPr lang="en-US" dirty="0"/>
              </a:p>
            </p:txBody>
          </p:sp>
          <p:sp>
            <p:nvSpPr>
              <p:cNvPr id="1127" name="Rectangle 103"/>
              <p:cNvSpPr>
                <a:spLocks noChangeArrowheads="1"/>
              </p:cNvSpPr>
              <p:nvPr/>
            </p:nvSpPr>
            <p:spPr bwMode="auto">
              <a:xfrm>
                <a:off x="3048" y="2433"/>
                <a:ext cx="797" cy="227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32" name="Group 108"/>
            <p:cNvGrpSpPr>
              <a:grpSpLocks/>
            </p:cNvGrpSpPr>
            <p:nvPr/>
          </p:nvGrpSpPr>
          <p:grpSpPr bwMode="auto">
            <a:xfrm>
              <a:off x="3005" y="2963"/>
              <a:ext cx="892" cy="265"/>
              <a:chOff x="3005" y="2963"/>
              <a:chExt cx="892" cy="265"/>
            </a:xfrm>
          </p:grpSpPr>
          <p:sp>
            <p:nvSpPr>
              <p:cNvPr id="1130" name="Rectangle 106"/>
              <p:cNvSpPr>
                <a:spLocks noChangeArrowheads="1"/>
              </p:cNvSpPr>
              <p:nvPr/>
            </p:nvSpPr>
            <p:spPr bwMode="auto">
              <a:xfrm>
                <a:off x="3005" y="2963"/>
                <a:ext cx="892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 smtClean="0"/>
                  <a:t>Diffusion</a:t>
                </a:r>
                <a:endParaRPr lang="en-US" dirty="0"/>
              </a:p>
            </p:txBody>
          </p:sp>
          <p:sp>
            <p:nvSpPr>
              <p:cNvPr id="1131" name="Rectangle 107"/>
              <p:cNvSpPr>
                <a:spLocks noChangeArrowheads="1"/>
              </p:cNvSpPr>
              <p:nvPr/>
            </p:nvSpPr>
            <p:spPr bwMode="auto">
              <a:xfrm>
                <a:off x="3005" y="2963"/>
                <a:ext cx="892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3090" y="3032"/>
              <a:ext cx="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5" name="Rectangle 111"/>
            <p:cNvSpPr>
              <a:spLocks noChangeArrowheads="1"/>
            </p:cNvSpPr>
            <p:nvPr/>
          </p:nvSpPr>
          <p:spPr bwMode="auto">
            <a:xfrm>
              <a:off x="3005" y="2963"/>
              <a:ext cx="892" cy="26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Rectangle 113"/>
            <p:cNvSpPr>
              <a:spLocks noChangeArrowheads="1"/>
            </p:cNvSpPr>
            <p:nvPr/>
          </p:nvSpPr>
          <p:spPr bwMode="auto">
            <a:xfrm>
              <a:off x="3090" y="3032"/>
              <a:ext cx="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42" name="Group 118"/>
            <p:cNvGrpSpPr>
              <a:grpSpLocks/>
            </p:cNvGrpSpPr>
            <p:nvPr/>
          </p:nvGrpSpPr>
          <p:grpSpPr bwMode="auto">
            <a:xfrm>
              <a:off x="3846" y="1811"/>
              <a:ext cx="691" cy="376"/>
              <a:chOff x="3846" y="1811"/>
              <a:chExt cx="691" cy="376"/>
            </a:xfrm>
          </p:grpSpPr>
          <p:sp>
            <p:nvSpPr>
              <p:cNvPr id="1140" name="Freeform 116"/>
              <p:cNvSpPr>
                <a:spLocks/>
              </p:cNvSpPr>
              <p:nvPr/>
            </p:nvSpPr>
            <p:spPr bwMode="auto">
              <a:xfrm>
                <a:off x="3846" y="1811"/>
                <a:ext cx="691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6" y="334"/>
                  </a:cxn>
                  <a:cxn ang="0">
                    <a:pos x="147" y="318"/>
                  </a:cxn>
                  <a:cxn ang="0">
                    <a:pos x="562" y="92"/>
                  </a:cxn>
                  <a:cxn ang="0">
                    <a:pos x="571" y="109"/>
                  </a:cxn>
                  <a:cxn ang="0">
                    <a:pos x="691" y="0"/>
                  </a:cxn>
                  <a:cxn ang="0">
                    <a:pos x="535" y="42"/>
                  </a:cxn>
                  <a:cxn ang="0">
                    <a:pos x="544" y="58"/>
                  </a:cxn>
                  <a:cxn ang="0">
                    <a:pos x="129" y="284"/>
                  </a:cxn>
                  <a:cxn ang="0">
                    <a:pos x="120" y="267"/>
                  </a:cxn>
                  <a:cxn ang="0">
                    <a:pos x="0" y="376"/>
                  </a:cxn>
                </a:cxnLst>
                <a:rect l="0" t="0" r="r" b="b"/>
                <a:pathLst>
                  <a:path w="691" h="376">
                    <a:moveTo>
                      <a:pt x="0" y="376"/>
                    </a:moveTo>
                    <a:lnTo>
                      <a:pt x="156" y="334"/>
                    </a:lnTo>
                    <a:lnTo>
                      <a:pt x="147" y="318"/>
                    </a:lnTo>
                    <a:lnTo>
                      <a:pt x="562" y="92"/>
                    </a:lnTo>
                    <a:lnTo>
                      <a:pt x="571" y="109"/>
                    </a:lnTo>
                    <a:lnTo>
                      <a:pt x="691" y="0"/>
                    </a:lnTo>
                    <a:lnTo>
                      <a:pt x="535" y="42"/>
                    </a:lnTo>
                    <a:lnTo>
                      <a:pt x="544" y="58"/>
                    </a:lnTo>
                    <a:lnTo>
                      <a:pt x="129" y="284"/>
                    </a:lnTo>
                    <a:lnTo>
                      <a:pt x="120" y="267"/>
                    </a:lnTo>
                    <a:lnTo>
                      <a:pt x="0" y="3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Freeform 117"/>
              <p:cNvSpPr>
                <a:spLocks/>
              </p:cNvSpPr>
              <p:nvPr/>
            </p:nvSpPr>
            <p:spPr bwMode="auto">
              <a:xfrm>
                <a:off x="3846" y="1811"/>
                <a:ext cx="691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6" y="334"/>
                  </a:cxn>
                  <a:cxn ang="0">
                    <a:pos x="147" y="318"/>
                  </a:cxn>
                  <a:cxn ang="0">
                    <a:pos x="562" y="92"/>
                  </a:cxn>
                  <a:cxn ang="0">
                    <a:pos x="571" y="109"/>
                  </a:cxn>
                  <a:cxn ang="0">
                    <a:pos x="691" y="0"/>
                  </a:cxn>
                  <a:cxn ang="0">
                    <a:pos x="535" y="42"/>
                  </a:cxn>
                  <a:cxn ang="0">
                    <a:pos x="544" y="58"/>
                  </a:cxn>
                  <a:cxn ang="0">
                    <a:pos x="129" y="284"/>
                  </a:cxn>
                  <a:cxn ang="0">
                    <a:pos x="120" y="267"/>
                  </a:cxn>
                  <a:cxn ang="0">
                    <a:pos x="0" y="376"/>
                  </a:cxn>
                </a:cxnLst>
                <a:rect l="0" t="0" r="r" b="b"/>
                <a:pathLst>
                  <a:path w="691" h="376">
                    <a:moveTo>
                      <a:pt x="0" y="376"/>
                    </a:moveTo>
                    <a:lnTo>
                      <a:pt x="156" y="334"/>
                    </a:lnTo>
                    <a:lnTo>
                      <a:pt x="147" y="318"/>
                    </a:lnTo>
                    <a:lnTo>
                      <a:pt x="562" y="92"/>
                    </a:lnTo>
                    <a:lnTo>
                      <a:pt x="571" y="109"/>
                    </a:lnTo>
                    <a:lnTo>
                      <a:pt x="691" y="0"/>
                    </a:lnTo>
                    <a:lnTo>
                      <a:pt x="535" y="42"/>
                    </a:lnTo>
                    <a:lnTo>
                      <a:pt x="544" y="58"/>
                    </a:lnTo>
                    <a:lnTo>
                      <a:pt x="129" y="284"/>
                    </a:lnTo>
                    <a:lnTo>
                      <a:pt x="120" y="267"/>
                    </a:lnTo>
                    <a:lnTo>
                      <a:pt x="0" y="376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45" name="Group 121"/>
            <p:cNvGrpSpPr>
              <a:grpSpLocks/>
            </p:cNvGrpSpPr>
            <p:nvPr/>
          </p:nvGrpSpPr>
          <p:grpSpPr bwMode="auto">
            <a:xfrm>
              <a:off x="3906" y="2267"/>
              <a:ext cx="629" cy="330"/>
              <a:chOff x="3906" y="2267"/>
              <a:chExt cx="629" cy="330"/>
            </a:xfrm>
          </p:grpSpPr>
          <p:sp>
            <p:nvSpPr>
              <p:cNvPr id="1143" name="Freeform 119"/>
              <p:cNvSpPr>
                <a:spLocks/>
              </p:cNvSpPr>
              <p:nvPr/>
            </p:nvSpPr>
            <p:spPr bwMode="auto">
              <a:xfrm>
                <a:off x="3906" y="2267"/>
                <a:ext cx="629" cy="3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100"/>
                  </a:cxn>
                  <a:cxn ang="0">
                    <a:pos x="117" y="83"/>
                  </a:cxn>
                  <a:cxn ang="0">
                    <a:pos x="495" y="281"/>
                  </a:cxn>
                  <a:cxn ang="0">
                    <a:pos x="486" y="297"/>
                  </a:cxn>
                  <a:cxn ang="0">
                    <a:pos x="629" y="330"/>
                  </a:cxn>
                  <a:cxn ang="0">
                    <a:pos x="521" y="230"/>
                  </a:cxn>
                  <a:cxn ang="0">
                    <a:pos x="512" y="247"/>
                  </a:cxn>
                  <a:cxn ang="0">
                    <a:pos x="135" y="49"/>
                  </a:cxn>
                  <a:cxn ang="0">
                    <a:pos x="144" y="33"/>
                  </a:cxn>
                  <a:cxn ang="0">
                    <a:pos x="0" y="0"/>
                  </a:cxn>
                </a:cxnLst>
                <a:rect l="0" t="0" r="r" b="b"/>
                <a:pathLst>
                  <a:path w="629" h="330">
                    <a:moveTo>
                      <a:pt x="0" y="0"/>
                    </a:moveTo>
                    <a:lnTo>
                      <a:pt x="109" y="100"/>
                    </a:lnTo>
                    <a:lnTo>
                      <a:pt x="117" y="83"/>
                    </a:lnTo>
                    <a:lnTo>
                      <a:pt x="495" y="281"/>
                    </a:lnTo>
                    <a:lnTo>
                      <a:pt x="486" y="297"/>
                    </a:lnTo>
                    <a:lnTo>
                      <a:pt x="629" y="330"/>
                    </a:lnTo>
                    <a:lnTo>
                      <a:pt x="521" y="230"/>
                    </a:lnTo>
                    <a:lnTo>
                      <a:pt x="512" y="247"/>
                    </a:lnTo>
                    <a:lnTo>
                      <a:pt x="135" y="49"/>
                    </a:lnTo>
                    <a:lnTo>
                      <a:pt x="144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Freeform 120"/>
              <p:cNvSpPr>
                <a:spLocks/>
              </p:cNvSpPr>
              <p:nvPr/>
            </p:nvSpPr>
            <p:spPr bwMode="auto">
              <a:xfrm>
                <a:off x="3906" y="2267"/>
                <a:ext cx="629" cy="3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100"/>
                  </a:cxn>
                  <a:cxn ang="0">
                    <a:pos x="117" y="83"/>
                  </a:cxn>
                  <a:cxn ang="0">
                    <a:pos x="495" y="281"/>
                  </a:cxn>
                  <a:cxn ang="0">
                    <a:pos x="486" y="297"/>
                  </a:cxn>
                  <a:cxn ang="0">
                    <a:pos x="629" y="330"/>
                  </a:cxn>
                  <a:cxn ang="0">
                    <a:pos x="521" y="230"/>
                  </a:cxn>
                  <a:cxn ang="0">
                    <a:pos x="512" y="247"/>
                  </a:cxn>
                  <a:cxn ang="0">
                    <a:pos x="135" y="49"/>
                  </a:cxn>
                  <a:cxn ang="0">
                    <a:pos x="144" y="33"/>
                  </a:cxn>
                  <a:cxn ang="0">
                    <a:pos x="0" y="0"/>
                  </a:cxn>
                </a:cxnLst>
                <a:rect l="0" t="0" r="r" b="b"/>
                <a:pathLst>
                  <a:path w="629" h="330">
                    <a:moveTo>
                      <a:pt x="0" y="0"/>
                    </a:moveTo>
                    <a:lnTo>
                      <a:pt x="109" y="100"/>
                    </a:lnTo>
                    <a:lnTo>
                      <a:pt x="117" y="83"/>
                    </a:lnTo>
                    <a:lnTo>
                      <a:pt x="495" y="281"/>
                    </a:lnTo>
                    <a:lnTo>
                      <a:pt x="486" y="297"/>
                    </a:lnTo>
                    <a:lnTo>
                      <a:pt x="629" y="330"/>
                    </a:lnTo>
                    <a:lnTo>
                      <a:pt x="521" y="230"/>
                    </a:lnTo>
                    <a:lnTo>
                      <a:pt x="512" y="247"/>
                    </a:lnTo>
                    <a:lnTo>
                      <a:pt x="135" y="49"/>
                    </a:lnTo>
                    <a:lnTo>
                      <a:pt x="144" y="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48" name="Group 124"/>
            <p:cNvGrpSpPr>
              <a:grpSpLocks/>
            </p:cNvGrpSpPr>
            <p:nvPr/>
          </p:nvGrpSpPr>
          <p:grpSpPr bwMode="auto">
            <a:xfrm>
              <a:off x="3907" y="3039"/>
              <a:ext cx="645" cy="76"/>
              <a:chOff x="3907" y="3039"/>
              <a:chExt cx="645" cy="76"/>
            </a:xfrm>
          </p:grpSpPr>
          <p:sp>
            <p:nvSpPr>
              <p:cNvPr id="1146" name="Freeform 122"/>
              <p:cNvSpPr>
                <a:spLocks/>
              </p:cNvSpPr>
              <p:nvPr/>
            </p:nvSpPr>
            <p:spPr bwMode="auto">
              <a:xfrm>
                <a:off x="3907" y="3039"/>
                <a:ext cx="645" cy="7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129" y="76"/>
                  </a:cxn>
                  <a:cxn ang="0">
                    <a:pos x="129" y="57"/>
                  </a:cxn>
                  <a:cxn ang="0">
                    <a:pos x="516" y="57"/>
                  </a:cxn>
                  <a:cxn ang="0">
                    <a:pos x="516" y="76"/>
                  </a:cxn>
                  <a:cxn ang="0">
                    <a:pos x="645" y="38"/>
                  </a:cxn>
                  <a:cxn ang="0">
                    <a:pos x="516" y="0"/>
                  </a:cxn>
                  <a:cxn ang="0">
                    <a:pos x="516" y="19"/>
                  </a:cxn>
                  <a:cxn ang="0">
                    <a:pos x="129" y="19"/>
                  </a:cxn>
                  <a:cxn ang="0">
                    <a:pos x="129" y="0"/>
                  </a:cxn>
                  <a:cxn ang="0">
                    <a:pos x="0" y="38"/>
                  </a:cxn>
                </a:cxnLst>
                <a:rect l="0" t="0" r="r" b="b"/>
                <a:pathLst>
                  <a:path w="645" h="76">
                    <a:moveTo>
                      <a:pt x="0" y="38"/>
                    </a:moveTo>
                    <a:lnTo>
                      <a:pt x="129" y="76"/>
                    </a:lnTo>
                    <a:lnTo>
                      <a:pt x="129" y="57"/>
                    </a:lnTo>
                    <a:lnTo>
                      <a:pt x="516" y="57"/>
                    </a:lnTo>
                    <a:lnTo>
                      <a:pt x="516" y="76"/>
                    </a:lnTo>
                    <a:lnTo>
                      <a:pt x="645" y="38"/>
                    </a:lnTo>
                    <a:lnTo>
                      <a:pt x="516" y="0"/>
                    </a:lnTo>
                    <a:lnTo>
                      <a:pt x="516" y="19"/>
                    </a:lnTo>
                    <a:lnTo>
                      <a:pt x="129" y="19"/>
                    </a:lnTo>
                    <a:lnTo>
                      <a:pt x="129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123"/>
              <p:cNvSpPr>
                <a:spLocks/>
              </p:cNvSpPr>
              <p:nvPr/>
            </p:nvSpPr>
            <p:spPr bwMode="auto">
              <a:xfrm>
                <a:off x="3907" y="3039"/>
                <a:ext cx="645" cy="7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129" y="76"/>
                  </a:cxn>
                  <a:cxn ang="0">
                    <a:pos x="129" y="57"/>
                  </a:cxn>
                  <a:cxn ang="0">
                    <a:pos x="516" y="57"/>
                  </a:cxn>
                  <a:cxn ang="0">
                    <a:pos x="516" y="76"/>
                  </a:cxn>
                  <a:cxn ang="0">
                    <a:pos x="645" y="38"/>
                  </a:cxn>
                  <a:cxn ang="0">
                    <a:pos x="516" y="0"/>
                  </a:cxn>
                  <a:cxn ang="0">
                    <a:pos x="516" y="19"/>
                  </a:cxn>
                  <a:cxn ang="0">
                    <a:pos x="129" y="19"/>
                  </a:cxn>
                  <a:cxn ang="0">
                    <a:pos x="129" y="0"/>
                  </a:cxn>
                  <a:cxn ang="0">
                    <a:pos x="0" y="38"/>
                  </a:cxn>
                </a:cxnLst>
                <a:rect l="0" t="0" r="r" b="b"/>
                <a:pathLst>
                  <a:path w="645" h="76">
                    <a:moveTo>
                      <a:pt x="0" y="38"/>
                    </a:moveTo>
                    <a:lnTo>
                      <a:pt x="129" y="76"/>
                    </a:lnTo>
                    <a:lnTo>
                      <a:pt x="129" y="57"/>
                    </a:lnTo>
                    <a:lnTo>
                      <a:pt x="516" y="57"/>
                    </a:lnTo>
                    <a:lnTo>
                      <a:pt x="516" y="76"/>
                    </a:lnTo>
                    <a:lnTo>
                      <a:pt x="645" y="38"/>
                    </a:lnTo>
                    <a:lnTo>
                      <a:pt x="516" y="0"/>
                    </a:lnTo>
                    <a:lnTo>
                      <a:pt x="516" y="19"/>
                    </a:lnTo>
                    <a:lnTo>
                      <a:pt x="129" y="19"/>
                    </a:lnTo>
                    <a:lnTo>
                      <a:pt x="129" y="0"/>
                    </a:lnTo>
                    <a:lnTo>
                      <a:pt x="0" y="38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51" name="Group 127"/>
            <p:cNvGrpSpPr>
              <a:grpSpLocks/>
            </p:cNvGrpSpPr>
            <p:nvPr/>
          </p:nvGrpSpPr>
          <p:grpSpPr bwMode="auto">
            <a:xfrm>
              <a:off x="3841" y="2169"/>
              <a:ext cx="692" cy="376"/>
              <a:chOff x="3841" y="2169"/>
              <a:chExt cx="692" cy="376"/>
            </a:xfrm>
          </p:grpSpPr>
          <p:sp>
            <p:nvSpPr>
              <p:cNvPr id="1149" name="Freeform 125"/>
              <p:cNvSpPr>
                <a:spLocks/>
              </p:cNvSpPr>
              <p:nvPr/>
            </p:nvSpPr>
            <p:spPr bwMode="auto">
              <a:xfrm>
                <a:off x="3841" y="2169"/>
                <a:ext cx="692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7" y="335"/>
                  </a:cxn>
                  <a:cxn ang="0">
                    <a:pos x="147" y="318"/>
                  </a:cxn>
                  <a:cxn ang="0">
                    <a:pos x="563" y="92"/>
                  </a:cxn>
                  <a:cxn ang="0">
                    <a:pos x="572" y="109"/>
                  </a:cxn>
                  <a:cxn ang="0">
                    <a:pos x="692" y="0"/>
                  </a:cxn>
                  <a:cxn ang="0">
                    <a:pos x="535" y="42"/>
                  </a:cxn>
                  <a:cxn ang="0">
                    <a:pos x="544" y="59"/>
                  </a:cxn>
                  <a:cxn ang="0">
                    <a:pos x="129" y="284"/>
                  </a:cxn>
                  <a:cxn ang="0">
                    <a:pos x="120" y="268"/>
                  </a:cxn>
                  <a:cxn ang="0">
                    <a:pos x="0" y="376"/>
                  </a:cxn>
                </a:cxnLst>
                <a:rect l="0" t="0" r="r" b="b"/>
                <a:pathLst>
                  <a:path w="692" h="376">
                    <a:moveTo>
                      <a:pt x="0" y="376"/>
                    </a:moveTo>
                    <a:lnTo>
                      <a:pt x="157" y="335"/>
                    </a:lnTo>
                    <a:lnTo>
                      <a:pt x="147" y="318"/>
                    </a:lnTo>
                    <a:lnTo>
                      <a:pt x="563" y="92"/>
                    </a:lnTo>
                    <a:lnTo>
                      <a:pt x="572" y="109"/>
                    </a:lnTo>
                    <a:lnTo>
                      <a:pt x="692" y="0"/>
                    </a:lnTo>
                    <a:lnTo>
                      <a:pt x="535" y="42"/>
                    </a:lnTo>
                    <a:lnTo>
                      <a:pt x="544" y="59"/>
                    </a:lnTo>
                    <a:lnTo>
                      <a:pt x="129" y="284"/>
                    </a:lnTo>
                    <a:lnTo>
                      <a:pt x="120" y="268"/>
                    </a:lnTo>
                    <a:lnTo>
                      <a:pt x="0" y="3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126"/>
              <p:cNvSpPr>
                <a:spLocks/>
              </p:cNvSpPr>
              <p:nvPr/>
            </p:nvSpPr>
            <p:spPr bwMode="auto">
              <a:xfrm>
                <a:off x="3841" y="2169"/>
                <a:ext cx="692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7" y="335"/>
                  </a:cxn>
                  <a:cxn ang="0">
                    <a:pos x="147" y="318"/>
                  </a:cxn>
                  <a:cxn ang="0">
                    <a:pos x="563" y="92"/>
                  </a:cxn>
                  <a:cxn ang="0">
                    <a:pos x="572" y="109"/>
                  </a:cxn>
                  <a:cxn ang="0">
                    <a:pos x="692" y="0"/>
                  </a:cxn>
                  <a:cxn ang="0">
                    <a:pos x="535" y="42"/>
                  </a:cxn>
                  <a:cxn ang="0">
                    <a:pos x="544" y="59"/>
                  </a:cxn>
                  <a:cxn ang="0">
                    <a:pos x="129" y="284"/>
                  </a:cxn>
                  <a:cxn ang="0">
                    <a:pos x="120" y="268"/>
                  </a:cxn>
                  <a:cxn ang="0">
                    <a:pos x="0" y="376"/>
                  </a:cxn>
                </a:cxnLst>
                <a:rect l="0" t="0" r="r" b="b"/>
                <a:pathLst>
                  <a:path w="692" h="376">
                    <a:moveTo>
                      <a:pt x="0" y="376"/>
                    </a:moveTo>
                    <a:lnTo>
                      <a:pt x="157" y="335"/>
                    </a:lnTo>
                    <a:lnTo>
                      <a:pt x="147" y="318"/>
                    </a:lnTo>
                    <a:lnTo>
                      <a:pt x="563" y="92"/>
                    </a:lnTo>
                    <a:lnTo>
                      <a:pt x="572" y="109"/>
                    </a:lnTo>
                    <a:lnTo>
                      <a:pt x="692" y="0"/>
                    </a:lnTo>
                    <a:lnTo>
                      <a:pt x="535" y="42"/>
                    </a:lnTo>
                    <a:lnTo>
                      <a:pt x="544" y="59"/>
                    </a:lnTo>
                    <a:lnTo>
                      <a:pt x="129" y="284"/>
                    </a:lnTo>
                    <a:lnTo>
                      <a:pt x="120" y="268"/>
                    </a:lnTo>
                    <a:lnTo>
                      <a:pt x="0" y="376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54" name="Group 130"/>
            <p:cNvGrpSpPr>
              <a:grpSpLocks/>
            </p:cNvGrpSpPr>
            <p:nvPr/>
          </p:nvGrpSpPr>
          <p:grpSpPr bwMode="auto">
            <a:xfrm>
              <a:off x="4552" y="2949"/>
              <a:ext cx="797" cy="265"/>
              <a:chOff x="4552" y="2949"/>
              <a:chExt cx="797" cy="265"/>
            </a:xfrm>
          </p:grpSpPr>
          <p:sp>
            <p:nvSpPr>
              <p:cNvPr id="1152" name="Rectangle 128"/>
              <p:cNvSpPr>
                <a:spLocks noChangeArrowheads="1"/>
              </p:cNvSpPr>
              <p:nvPr/>
            </p:nvSpPr>
            <p:spPr bwMode="auto">
              <a:xfrm>
                <a:off x="4552" y="2949"/>
                <a:ext cx="797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129"/>
              <p:cNvSpPr>
                <a:spLocks noChangeArrowheads="1"/>
              </p:cNvSpPr>
              <p:nvPr/>
            </p:nvSpPr>
            <p:spPr bwMode="auto">
              <a:xfrm>
                <a:off x="4552" y="2949"/>
                <a:ext cx="797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55" name="Rectangle 131"/>
            <p:cNvSpPr>
              <a:spLocks noChangeArrowheads="1"/>
            </p:cNvSpPr>
            <p:nvPr/>
          </p:nvSpPr>
          <p:spPr bwMode="auto">
            <a:xfrm>
              <a:off x="4633" y="3018"/>
              <a:ext cx="6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 Sub 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58" name="Group 134"/>
            <p:cNvGrpSpPr>
              <a:grpSpLocks/>
            </p:cNvGrpSpPr>
            <p:nvPr/>
          </p:nvGrpSpPr>
          <p:grpSpPr bwMode="auto">
            <a:xfrm>
              <a:off x="4552" y="2949"/>
              <a:ext cx="797" cy="265"/>
              <a:chOff x="4552" y="2949"/>
              <a:chExt cx="797" cy="265"/>
            </a:xfrm>
          </p:grpSpPr>
          <p:sp>
            <p:nvSpPr>
              <p:cNvPr id="1156" name="Rectangle 132"/>
              <p:cNvSpPr>
                <a:spLocks noChangeArrowheads="1"/>
              </p:cNvSpPr>
              <p:nvPr/>
            </p:nvSpPr>
            <p:spPr bwMode="auto">
              <a:xfrm>
                <a:off x="4552" y="2949"/>
                <a:ext cx="797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133"/>
              <p:cNvSpPr>
                <a:spLocks noChangeArrowheads="1"/>
              </p:cNvSpPr>
              <p:nvPr/>
            </p:nvSpPr>
            <p:spPr bwMode="auto">
              <a:xfrm>
                <a:off x="4552" y="2949"/>
                <a:ext cx="797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59" name="Rectangle 135"/>
            <p:cNvSpPr>
              <a:spLocks noChangeArrowheads="1"/>
            </p:cNvSpPr>
            <p:nvPr/>
          </p:nvSpPr>
          <p:spPr bwMode="auto">
            <a:xfrm>
              <a:off x="4633" y="3018"/>
              <a:ext cx="59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Test_diffusion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62" name="Group 138"/>
            <p:cNvGrpSpPr>
              <a:grpSpLocks/>
            </p:cNvGrpSpPr>
            <p:nvPr/>
          </p:nvGrpSpPr>
          <p:grpSpPr bwMode="auto">
            <a:xfrm>
              <a:off x="4543" y="2466"/>
              <a:ext cx="797" cy="265"/>
              <a:chOff x="4543" y="2466"/>
              <a:chExt cx="797" cy="265"/>
            </a:xfrm>
          </p:grpSpPr>
          <p:sp>
            <p:nvSpPr>
              <p:cNvPr id="1160" name="Rectangle 136"/>
              <p:cNvSpPr>
                <a:spLocks noChangeArrowheads="1"/>
              </p:cNvSpPr>
              <p:nvPr/>
            </p:nvSpPr>
            <p:spPr bwMode="auto">
              <a:xfrm>
                <a:off x="4543" y="2466"/>
                <a:ext cx="797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137"/>
              <p:cNvSpPr>
                <a:spLocks noChangeArrowheads="1"/>
              </p:cNvSpPr>
              <p:nvPr/>
            </p:nvSpPr>
            <p:spPr bwMode="auto">
              <a:xfrm>
                <a:off x="4543" y="2466"/>
                <a:ext cx="797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63" name="Rectangle 139"/>
            <p:cNvSpPr>
              <a:spLocks noChangeArrowheads="1"/>
            </p:cNvSpPr>
            <p:nvPr/>
          </p:nvSpPr>
          <p:spPr bwMode="auto">
            <a:xfrm>
              <a:off x="4624" y="2535"/>
              <a:ext cx="6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 Sub 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66" name="Group 142"/>
            <p:cNvGrpSpPr>
              <a:grpSpLocks/>
            </p:cNvGrpSpPr>
            <p:nvPr/>
          </p:nvGrpSpPr>
          <p:grpSpPr bwMode="auto">
            <a:xfrm>
              <a:off x="4543" y="2466"/>
              <a:ext cx="797" cy="265"/>
              <a:chOff x="4543" y="2466"/>
              <a:chExt cx="797" cy="265"/>
            </a:xfrm>
          </p:grpSpPr>
          <p:sp>
            <p:nvSpPr>
              <p:cNvPr id="1164" name="Rectangle 140"/>
              <p:cNvSpPr>
                <a:spLocks noChangeArrowheads="1"/>
              </p:cNvSpPr>
              <p:nvPr/>
            </p:nvSpPr>
            <p:spPr bwMode="auto">
              <a:xfrm>
                <a:off x="4543" y="2466"/>
                <a:ext cx="797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141"/>
              <p:cNvSpPr>
                <a:spLocks noChangeArrowheads="1"/>
              </p:cNvSpPr>
              <p:nvPr/>
            </p:nvSpPr>
            <p:spPr bwMode="auto">
              <a:xfrm>
                <a:off x="4543" y="2466"/>
                <a:ext cx="797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67" name="Rectangle 143"/>
            <p:cNvSpPr>
              <a:spLocks noChangeArrowheads="1"/>
            </p:cNvSpPr>
            <p:nvPr/>
          </p:nvSpPr>
          <p:spPr bwMode="auto">
            <a:xfrm>
              <a:off x="4624" y="2535"/>
              <a:ext cx="6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Test_advection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70" name="Group 146"/>
            <p:cNvGrpSpPr>
              <a:grpSpLocks/>
            </p:cNvGrpSpPr>
            <p:nvPr/>
          </p:nvGrpSpPr>
          <p:grpSpPr bwMode="auto">
            <a:xfrm>
              <a:off x="4552" y="2087"/>
              <a:ext cx="797" cy="265"/>
              <a:chOff x="4552" y="2087"/>
              <a:chExt cx="797" cy="265"/>
            </a:xfrm>
          </p:grpSpPr>
          <p:sp>
            <p:nvSpPr>
              <p:cNvPr id="1168" name="Rectangle 144"/>
              <p:cNvSpPr>
                <a:spLocks noChangeArrowheads="1"/>
              </p:cNvSpPr>
              <p:nvPr/>
            </p:nvSpPr>
            <p:spPr bwMode="auto">
              <a:xfrm>
                <a:off x="4552" y="2087"/>
                <a:ext cx="797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145"/>
              <p:cNvSpPr>
                <a:spLocks noChangeArrowheads="1"/>
              </p:cNvSpPr>
              <p:nvPr/>
            </p:nvSpPr>
            <p:spPr bwMode="auto">
              <a:xfrm>
                <a:off x="4552" y="2087"/>
                <a:ext cx="797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1" name="Rectangle 147"/>
            <p:cNvSpPr>
              <a:spLocks noChangeArrowheads="1"/>
            </p:cNvSpPr>
            <p:nvPr/>
          </p:nvSpPr>
          <p:spPr bwMode="auto">
            <a:xfrm>
              <a:off x="4633" y="2156"/>
              <a:ext cx="64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 Sub 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74" name="Group 150"/>
            <p:cNvGrpSpPr>
              <a:grpSpLocks/>
            </p:cNvGrpSpPr>
            <p:nvPr/>
          </p:nvGrpSpPr>
          <p:grpSpPr bwMode="auto">
            <a:xfrm>
              <a:off x="4552" y="2087"/>
              <a:ext cx="797" cy="265"/>
              <a:chOff x="4552" y="2087"/>
              <a:chExt cx="797" cy="265"/>
            </a:xfrm>
          </p:grpSpPr>
          <p:sp>
            <p:nvSpPr>
              <p:cNvPr id="1172" name="Rectangle 148"/>
              <p:cNvSpPr>
                <a:spLocks noChangeArrowheads="1"/>
              </p:cNvSpPr>
              <p:nvPr/>
            </p:nvSpPr>
            <p:spPr bwMode="auto">
              <a:xfrm>
                <a:off x="4552" y="2087"/>
                <a:ext cx="797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Rectangle 149"/>
              <p:cNvSpPr>
                <a:spLocks noChangeArrowheads="1"/>
              </p:cNvSpPr>
              <p:nvPr/>
            </p:nvSpPr>
            <p:spPr bwMode="auto">
              <a:xfrm>
                <a:off x="4552" y="2087"/>
                <a:ext cx="797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5" name="Rectangle 151"/>
            <p:cNvSpPr>
              <a:spLocks noChangeArrowheads="1"/>
            </p:cNvSpPr>
            <p:nvPr/>
          </p:nvSpPr>
          <p:spPr bwMode="auto">
            <a:xfrm>
              <a:off x="4603" y="2178"/>
              <a:ext cx="69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Test_flux_limiter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78" name="Group 154"/>
            <p:cNvGrpSpPr>
              <a:grpSpLocks/>
            </p:cNvGrpSpPr>
            <p:nvPr/>
          </p:nvGrpSpPr>
          <p:grpSpPr bwMode="auto">
            <a:xfrm>
              <a:off x="4552" y="1722"/>
              <a:ext cx="797" cy="266"/>
              <a:chOff x="4552" y="1722"/>
              <a:chExt cx="797" cy="266"/>
            </a:xfrm>
          </p:grpSpPr>
          <p:sp>
            <p:nvSpPr>
              <p:cNvPr id="1176" name="Rectangle 152"/>
              <p:cNvSpPr>
                <a:spLocks noChangeArrowheads="1"/>
              </p:cNvSpPr>
              <p:nvPr/>
            </p:nvSpPr>
            <p:spPr bwMode="auto">
              <a:xfrm>
                <a:off x="4552" y="1722"/>
                <a:ext cx="797" cy="266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Rectangle 153"/>
              <p:cNvSpPr>
                <a:spLocks noChangeArrowheads="1"/>
              </p:cNvSpPr>
              <p:nvPr/>
            </p:nvSpPr>
            <p:spPr bwMode="auto">
              <a:xfrm>
                <a:off x="4552" y="1722"/>
                <a:ext cx="797" cy="26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9" name="Rectangle 155"/>
            <p:cNvSpPr>
              <a:spLocks noChangeArrowheads="1"/>
            </p:cNvSpPr>
            <p:nvPr/>
          </p:nvSpPr>
          <p:spPr bwMode="auto">
            <a:xfrm>
              <a:off x="4633" y="1791"/>
              <a:ext cx="64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 Sub 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82" name="Group 158"/>
            <p:cNvGrpSpPr>
              <a:grpSpLocks/>
            </p:cNvGrpSpPr>
            <p:nvPr/>
          </p:nvGrpSpPr>
          <p:grpSpPr bwMode="auto">
            <a:xfrm>
              <a:off x="4552" y="1722"/>
              <a:ext cx="797" cy="266"/>
              <a:chOff x="4552" y="1722"/>
              <a:chExt cx="797" cy="266"/>
            </a:xfrm>
          </p:grpSpPr>
          <p:sp>
            <p:nvSpPr>
              <p:cNvPr id="1180" name="Rectangle 156"/>
              <p:cNvSpPr>
                <a:spLocks noChangeArrowheads="1"/>
              </p:cNvSpPr>
              <p:nvPr/>
            </p:nvSpPr>
            <p:spPr bwMode="auto">
              <a:xfrm>
                <a:off x="4552" y="1722"/>
                <a:ext cx="797" cy="266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Rectangle 157"/>
              <p:cNvSpPr>
                <a:spLocks noChangeArrowheads="1"/>
              </p:cNvSpPr>
              <p:nvPr/>
            </p:nvSpPr>
            <p:spPr bwMode="auto">
              <a:xfrm>
                <a:off x="4552" y="1722"/>
                <a:ext cx="797" cy="26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83" name="Rectangle 159"/>
            <p:cNvSpPr>
              <a:spLocks noChangeArrowheads="1"/>
            </p:cNvSpPr>
            <p:nvPr/>
          </p:nvSpPr>
          <p:spPr bwMode="auto">
            <a:xfrm>
              <a:off x="4603" y="1784"/>
              <a:ext cx="70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Test_extrapolate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4" name="Rectangle 160"/>
            <p:cNvSpPr>
              <a:spLocks noChangeArrowheads="1"/>
            </p:cNvSpPr>
            <p:nvPr/>
          </p:nvSpPr>
          <p:spPr bwMode="auto">
            <a:xfrm>
              <a:off x="3345" y="3333"/>
              <a:ext cx="1843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itchFamily="18" charset="0"/>
                </a:rPr>
                <a:t>Unit testing frame work in software QC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186" name="Rectangle 185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193" name="Isosceles Triangle 192"/>
          <p:cNvSpPr/>
          <p:nvPr/>
        </p:nvSpPr>
        <p:spPr>
          <a:xfrm>
            <a:off x="2997395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640" y="4465935"/>
            <a:ext cx="77578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Testing versus analytical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Richardson Extrapolation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Method of Manufactured Solution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Prescribed Forcing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Perturbation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Using Symmetry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Error analysis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6329" r="436" b="2532"/>
          <a:stretch>
            <a:fillRect/>
          </a:stretch>
        </p:blipFill>
        <p:spPr bwMode="auto">
          <a:xfrm>
            <a:off x="4644392" y="2622189"/>
            <a:ext cx="4315762" cy="3341235"/>
          </a:xfrm>
          <a:prstGeom prst="rect">
            <a:avLst/>
          </a:prstGeom>
          <a:noFill/>
          <a:ln w="25400" cap="rnd">
            <a:solidFill>
              <a:srgbClr val="FF0000"/>
            </a:solidFill>
            <a:round/>
            <a:headEnd/>
            <a:tailEnd/>
          </a:ln>
        </p:spPr>
      </p:pic>
      <p:grpSp>
        <p:nvGrpSpPr>
          <p:cNvPr id="29" name="Group 28"/>
          <p:cNvGrpSpPr/>
          <p:nvPr/>
        </p:nvGrpSpPr>
        <p:grpSpPr>
          <a:xfrm>
            <a:off x="923830" y="1585560"/>
            <a:ext cx="8026340" cy="4339764"/>
            <a:chOff x="923830" y="1585560"/>
            <a:chExt cx="8026340" cy="4339764"/>
          </a:xfrm>
        </p:grpSpPr>
        <p:grpSp>
          <p:nvGrpSpPr>
            <p:cNvPr id="20" name="Group 19"/>
            <p:cNvGrpSpPr/>
            <p:nvPr/>
          </p:nvGrpSpPr>
          <p:grpSpPr>
            <a:xfrm>
              <a:off x="923830" y="1585560"/>
              <a:ext cx="8026340" cy="4339764"/>
              <a:chOff x="923830" y="1585560"/>
              <a:chExt cx="8856708" cy="454641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923830" y="1585560"/>
                <a:ext cx="3673123" cy="2765160"/>
                <a:chOff x="923830" y="1585560"/>
                <a:chExt cx="3673123" cy="276516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2174" t="5956" r="1087" b="3509"/>
                <a:stretch>
                  <a:fillRect/>
                </a:stretch>
              </p:blipFill>
              <p:spPr bwMode="auto">
                <a:xfrm>
                  <a:off x="923830" y="1585560"/>
                  <a:ext cx="3673123" cy="2765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" name="Rounded Rectangle 7"/>
                <p:cNvSpPr/>
                <p:nvPr/>
              </p:nvSpPr>
              <p:spPr>
                <a:xfrm>
                  <a:off x="3842305" y="1815990"/>
                  <a:ext cx="479910" cy="345645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4313750" y="1826963"/>
                <a:ext cx="5466788" cy="804676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2451083" y="3591262"/>
                <a:ext cx="3970345" cy="111109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3611875" y="1815990"/>
              <a:ext cx="998530" cy="7681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24" name="Rectangle 23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33" name="Isosceles Triangle 32"/>
          <p:cNvSpPr/>
          <p:nvPr/>
        </p:nvSpPr>
        <p:spPr>
          <a:xfrm>
            <a:off x="4495190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574" y="164575"/>
            <a:ext cx="757671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Are convergence tests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29" y="1777586"/>
            <a:ext cx="7028116" cy="921720"/>
          </a:xfrm>
        </p:spPr>
        <p:txBody>
          <a:bodyPr/>
          <a:lstStyle/>
          <a:p>
            <a:r>
              <a:rPr lang="en-US" sz="2400" dirty="0" smtClean="0"/>
              <a:t>No! They are brutal. They expose bugs. But they leave behind some bugs as well.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8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4454650" y="2715305"/>
            <a:ext cx="4380305" cy="3679789"/>
            <a:chOff x="4454650" y="2315255"/>
            <a:chExt cx="4380305" cy="3679789"/>
          </a:xfrm>
        </p:grpSpPr>
        <p:grpSp>
          <p:nvGrpSpPr>
            <p:cNvPr id="33" name="Group 32"/>
            <p:cNvGrpSpPr/>
            <p:nvPr/>
          </p:nvGrpSpPr>
          <p:grpSpPr>
            <a:xfrm>
              <a:off x="4454650" y="2315255"/>
              <a:ext cx="4380305" cy="3210365"/>
              <a:chOff x="4556761" y="657547"/>
              <a:chExt cx="4380305" cy="3210365"/>
            </a:xfrm>
          </p:grpSpPr>
          <p:grpSp>
            <p:nvGrpSpPr>
              <p:cNvPr id="34" name="Group 64"/>
              <p:cNvGrpSpPr/>
              <p:nvPr/>
            </p:nvGrpSpPr>
            <p:grpSpPr>
              <a:xfrm>
                <a:off x="4556761" y="679179"/>
                <a:ext cx="4038599" cy="3188733"/>
                <a:chOff x="685801" y="838199"/>
                <a:chExt cx="4038599" cy="3188733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rot="5400000" flipH="1" flipV="1">
                  <a:off x="-304800" y="2209800"/>
                  <a:ext cx="2743200" cy="1588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1066800" y="3581400"/>
                  <a:ext cx="3657600" cy="1588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3581400" y="3657600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Grid Size</a:t>
                  </a:r>
                  <a:endParaRPr 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489467" y="1034533"/>
                  <a:ext cx="7619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Error</a:t>
                  </a:r>
                  <a:endParaRPr lang="en-US" dirty="0"/>
                </a:p>
              </p:txBody>
            </p:sp>
          </p:grpSp>
          <p:grpSp>
            <p:nvGrpSpPr>
              <p:cNvPr id="35" name="Group 84"/>
              <p:cNvGrpSpPr/>
              <p:nvPr/>
            </p:nvGrpSpPr>
            <p:grpSpPr>
              <a:xfrm>
                <a:off x="6677025" y="1417320"/>
                <a:ext cx="1443228" cy="1717665"/>
                <a:chOff x="6677025" y="1417320"/>
                <a:chExt cx="1443228" cy="1717665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rot="5400000" flipH="1" flipV="1">
                  <a:off x="6600444" y="1493901"/>
                  <a:ext cx="1596390" cy="1443228"/>
                </a:xfrm>
                <a:prstGeom prst="line">
                  <a:avLst/>
                </a:prstGeom>
                <a:ln w="158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796786" y="2895600"/>
                  <a:ext cx="304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837426" y="2873375"/>
                  <a:ext cx="1524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1</a:t>
                  </a:r>
                  <a:endParaRPr lang="en-US" sz="1100" dirty="0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 rot="5400000" flipH="1" flipV="1">
                  <a:off x="6924833" y="2718593"/>
                  <a:ext cx="338328" cy="34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/>
              <p:cNvSpPr txBox="1"/>
              <p:nvPr/>
            </p:nvSpPr>
            <p:spPr>
              <a:xfrm>
                <a:off x="7065644" y="2441448"/>
                <a:ext cx="1871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Nominal  scheme’s order of accuracy (2) </a:t>
                </a:r>
                <a:endParaRPr lang="en-US" sz="1400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5400000" flipH="1" flipV="1">
                <a:off x="5556123" y="762381"/>
                <a:ext cx="1596390" cy="144322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752465" y="2164080"/>
                <a:ext cx="304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793105" y="2141855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rot="5400000" flipH="1" flipV="1">
                <a:off x="5880512" y="1987073"/>
                <a:ext cx="338328" cy="34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035040" y="1088136"/>
                <a:ext cx="1865376" cy="1207008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109"/>
              <p:cNvGrpSpPr/>
              <p:nvPr/>
            </p:nvGrpSpPr>
            <p:grpSpPr>
              <a:xfrm>
                <a:off x="6295390" y="1929384"/>
                <a:ext cx="304800" cy="219456"/>
                <a:chOff x="6295390" y="1929384"/>
                <a:chExt cx="304800" cy="219456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6295390" y="2145030"/>
                  <a:ext cx="304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5400000" flipH="1" flipV="1">
                  <a:off x="6473952" y="2039112"/>
                  <a:ext cx="21945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6327648" y="2185416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8744317">
                <a:off x="6629863" y="637473"/>
                <a:ext cx="329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9427384">
                <a:off x="7507688" y="893505"/>
                <a:ext cx="329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98464" y="1819656"/>
                <a:ext cx="182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583680" y="1892808"/>
                <a:ext cx="182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b</a:t>
                </a:r>
                <a:endParaRPr lang="en-US" sz="12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303520" y="2660904"/>
                <a:ext cx="987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2≈a &gt; b</a:t>
                </a:r>
                <a:endParaRPr lang="en-US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455315" y="5656490"/>
              <a:ext cx="2573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After Leveque, 2002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74780" y="2785335"/>
            <a:ext cx="4262955" cy="3134370"/>
            <a:chOff x="152400" y="685800"/>
            <a:chExt cx="4419600" cy="3195993"/>
          </a:xfrm>
        </p:grpSpPr>
        <p:grpSp>
          <p:nvGrpSpPr>
            <p:cNvPr id="61" name="Group 4"/>
            <p:cNvGrpSpPr/>
            <p:nvPr/>
          </p:nvGrpSpPr>
          <p:grpSpPr>
            <a:xfrm>
              <a:off x="523328" y="685800"/>
              <a:ext cx="4048672" cy="3195993"/>
              <a:chOff x="523328" y="685800"/>
              <a:chExt cx="4048672" cy="3195993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 rot="5400000" flipH="1" flipV="1">
                <a:off x="-457200" y="2057400"/>
                <a:ext cx="2743200" cy="158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914400" y="3429000"/>
                <a:ext cx="3657600" cy="158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18"/>
              <p:cNvSpPr txBox="1"/>
              <p:nvPr/>
            </p:nvSpPr>
            <p:spPr>
              <a:xfrm>
                <a:off x="3237999" y="3505200"/>
                <a:ext cx="1334001" cy="37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Grid Size</a:t>
                </a:r>
                <a:endParaRPr lang="en-US" dirty="0"/>
              </a:p>
            </p:txBody>
          </p:sp>
          <p:sp>
            <p:nvSpPr>
              <p:cNvPr id="87" name="TextBox 19"/>
              <p:cNvSpPr txBox="1"/>
              <p:nvPr/>
            </p:nvSpPr>
            <p:spPr>
              <a:xfrm rot="16200000">
                <a:off x="230900" y="978228"/>
                <a:ext cx="974334" cy="38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Error</a:t>
                </a:r>
                <a:endParaRPr lang="en-US" dirty="0"/>
              </a:p>
            </p:txBody>
          </p:sp>
        </p:grpSp>
        <p:sp>
          <p:nvSpPr>
            <p:cNvPr id="62" name="TextBox 20"/>
            <p:cNvSpPr txBox="1"/>
            <p:nvPr/>
          </p:nvSpPr>
          <p:spPr>
            <a:xfrm>
              <a:off x="990601" y="990600"/>
              <a:ext cx="914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Machine precision</a:t>
              </a:r>
            </a:p>
            <a:p>
              <a:pPr algn="ctr"/>
              <a:r>
                <a:rPr lang="en-US" sz="1200" dirty="0" smtClean="0"/>
                <a:t>exceeds round off error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2400" y="2819400"/>
              <a:ext cx="9906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Computer</a:t>
              </a:r>
            </a:p>
            <a:p>
              <a:r>
                <a:rPr lang="en-US" sz="1100" dirty="0" smtClean="0"/>
                <a:t> precision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10800000">
              <a:off x="1066800" y="2514600"/>
              <a:ext cx="762000" cy="1588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10800000">
              <a:off x="1828800" y="2514600"/>
              <a:ext cx="1600200" cy="1588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0800000">
              <a:off x="3429000" y="2514600"/>
              <a:ext cx="1066800" cy="1588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685800" y="2057400"/>
              <a:ext cx="2286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2286000" y="2057400"/>
              <a:ext cx="2286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3352800" y="2057400"/>
              <a:ext cx="2286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45"/>
            <p:cNvGrpSpPr/>
            <p:nvPr/>
          </p:nvGrpSpPr>
          <p:grpSpPr>
            <a:xfrm>
              <a:off x="2023110" y="2660904"/>
              <a:ext cx="304800" cy="474081"/>
              <a:chOff x="2023110" y="2660904"/>
              <a:chExt cx="304800" cy="474081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2023110" y="2895600"/>
                <a:ext cx="304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43"/>
              <p:cNvSpPr txBox="1"/>
              <p:nvPr/>
            </p:nvSpPr>
            <p:spPr>
              <a:xfrm>
                <a:off x="2063750" y="2873375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2204274" y="2775204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59"/>
            <p:cNvSpPr txBox="1"/>
            <p:nvPr/>
          </p:nvSpPr>
          <p:spPr>
            <a:xfrm>
              <a:off x="2267712" y="2624328"/>
              <a:ext cx="13898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Order of Converge </a:t>
              </a:r>
              <a:endParaRPr lang="en-US" sz="1100" dirty="0"/>
            </a:p>
          </p:txBody>
        </p:sp>
        <p:sp>
          <p:nvSpPr>
            <p:cNvPr id="72" name="TextBox 66"/>
            <p:cNvSpPr txBox="1"/>
            <p:nvPr/>
          </p:nvSpPr>
          <p:spPr>
            <a:xfrm>
              <a:off x="3767328" y="2002536"/>
              <a:ext cx="43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III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67"/>
            <p:cNvSpPr txBox="1"/>
            <p:nvPr/>
          </p:nvSpPr>
          <p:spPr>
            <a:xfrm>
              <a:off x="2450592" y="2002536"/>
              <a:ext cx="43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68"/>
            <p:cNvSpPr txBox="1"/>
            <p:nvPr/>
          </p:nvSpPr>
          <p:spPr>
            <a:xfrm>
              <a:off x="1243584" y="2002536"/>
              <a:ext cx="43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5" name="Group 50"/>
            <p:cNvGrpSpPr/>
            <p:nvPr/>
          </p:nvGrpSpPr>
          <p:grpSpPr>
            <a:xfrm>
              <a:off x="1143000" y="854869"/>
              <a:ext cx="3246120" cy="2193131"/>
              <a:chOff x="1143000" y="854869"/>
              <a:chExt cx="3246120" cy="2193131"/>
            </a:xfrm>
          </p:grpSpPr>
          <p:grpSp>
            <p:nvGrpSpPr>
              <p:cNvPr id="76" name="Group 51"/>
              <p:cNvGrpSpPr/>
              <p:nvPr/>
            </p:nvGrpSpPr>
            <p:grpSpPr>
              <a:xfrm>
                <a:off x="1143000" y="854869"/>
                <a:ext cx="3238500" cy="2193131"/>
                <a:chOff x="1143000" y="854869"/>
                <a:chExt cx="3238500" cy="2193131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rot="10800000">
                  <a:off x="1143000" y="3048000"/>
                  <a:ext cx="6858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1828800" y="1752600"/>
                  <a:ext cx="1600200" cy="1295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reeform 79"/>
                <p:cNvSpPr/>
                <p:nvPr/>
              </p:nvSpPr>
              <p:spPr>
                <a:xfrm>
                  <a:off x="3407569" y="854869"/>
                  <a:ext cx="973931" cy="912813"/>
                </a:xfrm>
                <a:custGeom>
                  <a:avLst/>
                  <a:gdLst>
                    <a:gd name="connsiteX0" fmla="*/ 21431 w 973931"/>
                    <a:gd name="connsiteY0" fmla="*/ 897731 h 912813"/>
                    <a:gd name="connsiteX1" fmla="*/ 16669 w 973931"/>
                    <a:gd name="connsiteY1" fmla="*/ 821531 h 912813"/>
                    <a:gd name="connsiteX2" fmla="*/ 121444 w 973931"/>
                    <a:gd name="connsiteY2" fmla="*/ 883444 h 912813"/>
                    <a:gd name="connsiteX3" fmla="*/ 135731 w 973931"/>
                    <a:gd name="connsiteY3" fmla="*/ 645319 h 912813"/>
                    <a:gd name="connsiteX4" fmla="*/ 359569 w 973931"/>
                    <a:gd name="connsiteY4" fmla="*/ 788194 h 912813"/>
                    <a:gd name="connsiteX5" fmla="*/ 321469 w 973931"/>
                    <a:gd name="connsiteY5" fmla="*/ 397669 h 912813"/>
                    <a:gd name="connsiteX6" fmla="*/ 707231 w 973931"/>
                    <a:gd name="connsiteY6" fmla="*/ 745331 h 912813"/>
                    <a:gd name="connsiteX7" fmla="*/ 726281 w 973931"/>
                    <a:gd name="connsiteY7" fmla="*/ 92869 h 912813"/>
                    <a:gd name="connsiteX8" fmla="*/ 973931 w 973931"/>
                    <a:gd name="connsiteY8" fmla="*/ 188119 h 912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3931" h="912813">
                      <a:moveTo>
                        <a:pt x="21431" y="897731"/>
                      </a:moveTo>
                      <a:cubicBezTo>
                        <a:pt x="10715" y="860821"/>
                        <a:pt x="0" y="823912"/>
                        <a:pt x="16669" y="821531"/>
                      </a:cubicBezTo>
                      <a:cubicBezTo>
                        <a:pt x="33338" y="819150"/>
                        <a:pt x="101600" y="912813"/>
                        <a:pt x="121444" y="883444"/>
                      </a:cubicBezTo>
                      <a:cubicBezTo>
                        <a:pt x="141288" y="854075"/>
                        <a:pt x="96044" y="661194"/>
                        <a:pt x="135731" y="645319"/>
                      </a:cubicBezTo>
                      <a:cubicBezTo>
                        <a:pt x="175418" y="629444"/>
                        <a:pt x="328613" y="829469"/>
                        <a:pt x="359569" y="788194"/>
                      </a:cubicBezTo>
                      <a:cubicBezTo>
                        <a:pt x="390525" y="746919"/>
                        <a:pt x="263525" y="404813"/>
                        <a:pt x="321469" y="397669"/>
                      </a:cubicBezTo>
                      <a:cubicBezTo>
                        <a:pt x="379413" y="390525"/>
                        <a:pt x="639762" y="796131"/>
                        <a:pt x="707231" y="745331"/>
                      </a:cubicBezTo>
                      <a:cubicBezTo>
                        <a:pt x="774700" y="694531"/>
                        <a:pt x="681831" y="185738"/>
                        <a:pt x="726281" y="92869"/>
                      </a:cubicBezTo>
                      <a:cubicBezTo>
                        <a:pt x="770731" y="0"/>
                        <a:pt x="940594" y="180182"/>
                        <a:pt x="973931" y="188119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77" name="Straight Connector 76"/>
              <p:cNvCxnSpPr/>
              <p:nvPr/>
            </p:nvCxnSpPr>
            <p:spPr>
              <a:xfrm flipV="1">
                <a:off x="3438144" y="941832"/>
                <a:ext cx="950976" cy="80467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232236" y="87765"/>
            <a:ext cx="8641124" cy="268835"/>
            <a:chOff x="232236" y="87765"/>
            <a:chExt cx="8641124" cy="268835"/>
          </a:xfrm>
        </p:grpSpPr>
        <p:sp>
          <p:nvSpPr>
            <p:cNvPr id="89" name="Rectangle 88"/>
            <p:cNvSpPr/>
            <p:nvPr/>
          </p:nvSpPr>
          <p:spPr>
            <a:xfrm>
              <a:off x="232236" y="87765"/>
              <a:ext cx="138258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Verification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498130" y="87765"/>
              <a:ext cx="153620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Software test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95925" y="87765"/>
              <a:ext cx="1497795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Convergence 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493720" y="87765"/>
              <a:ext cx="1689819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Test Transport 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183540" y="87765"/>
              <a:ext cx="69129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Bugs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874830" y="87765"/>
              <a:ext cx="998530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Results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638284" y="87765"/>
              <a:ext cx="844911" cy="268835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DSM2</a:t>
              </a:r>
            </a:p>
          </p:txBody>
        </p:sp>
      </p:grpSp>
      <p:sp>
        <p:nvSpPr>
          <p:cNvPr id="96" name="Isosceles Triangle 95"/>
          <p:cNvSpPr/>
          <p:nvPr/>
        </p:nvSpPr>
        <p:spPr>
          <a:xfrm>
            <a:off x="4533595" y="385479"/>
            <a:ext cx="422455" cy="393575"/>
          </a:xfrm>
          <a:prstGeom prst="triangl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10637</TotalTime>
  <Words>820</Words>
  <Application>Microsoft Office PowerPoint</Application>
  <PresentationFormat>On-screen Show (4:3)</PresentationFormat>
  <Paragraphs>301</Paragraphs>
  <Slides>19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Eclipse</vt:lpstr>
      <vt:lpstr>Equation</vt:lpstr>
      <vt:lpstr>Using Software Quality and Algorithm Testing to Verify a 1-Dimensional  Transport Model </vt:lpstr>
      <vt:lpstr>Outline</vt:lpstr>
      <vt:lpstr>Verification: Finding a Bug in Jungle </vt:lpstr>
      <vt:lpstr>Verification: Finding a Bug in Jungle </vt:lpstr>
      <vt:lpstr>Slide 5</vt:lpstr>
      <vt:lpstr>Software Testing: General </vt:lpstr>
      <vt:lpstr>Fortran Unit Test (FRUIT)</vt:lpstr>
      <vt:lpstr>Convergence</vt:lpstr>
      <vt:lpstr>Are convergence tests enough?</vt:lpstr>
      <vt:lpstr>Transport Test: Structure </vt:lpstr>
      <vt:lpstr>Layering in complexity </vt:lpstr>
      <vt:lpstr>Slide 12</vt:lpstr>
      <vt:lpstr>Layering in complexity </vt:lpstr>
      <vt:lpstr>Layering in complexity </vt:lpstr>
      <vt:lpstr>Example: Advection Diffusion</vt:lpstr>
      <vt:lpstr>Results: Advection Reaction Tidal</vt:lpstr>
      <vt:lpstr>Bug: Logical error in Advection</vt:lpstr>
      <vt:lpstr>Bug: Syntax error in Diffusion </vt:lpstr>
      <vt:lpstr>Final Remarks</vt:lpstr>
    </vt:vector>
  </TitlesOfParts>
  <Company>UNIVERSITY OF CALIFORNIA,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COUPLED NUMERICAL MODELING OF SEDIMENT TRANSPORT NEAR THE BED USING A TWO-PHASE FLOW APPROACH </dc:title>
  <dc:creator>ANDREA GONZALEZ</dc:creator>
  <cp:lastModifiedBy>Kaveh Zamani</cp:lastModifiedBy>
  <cp:revision>481</cp:revision>
  <dcterms:created xsi:type="dcterms:W3CDTF">2005-08-02T18:17:55Z</dcterms:created>
  <dcterms:modified xsi:type="dcterms:W3CDTF">2011-05-06T23:32:55Z</dcterms:modified>
</cp:coreProperties>
</file>