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26" y="10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D10-735E-49E2-AFD2-59CB5FBA321C}" type="datetimeFigureOut">
              <a:rPr lang="en-US" smtClean="0"/>
              <a:pPr/>
              <a:t>1/12/2011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B258-F237-4A6D-AE01-A88D23306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D10-735E-49E2-AFD2-59CB5FBA321C}" type="datetimeFigureOut">
              <a:rPr lang="en-US" smtClean="0"/>
              <a:pPr/>
              <a:t>1/12/2011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B258-F237-4A6D-AE01-A88D23306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D10-735E-49E2-AFD2-59CB5FBA321C}" type="datetimeFigureOut">
              <a:rPr lang="en-US" smtClean="0"/>
              <a:pPr/>
              <a:t>1/12/2011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B258-F237-4A6D-AE01-A88D23306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D10-735E-49E2-AFD2-59CB5FBA321C}" type="datetimeFigureOut">
              <a:rPr lang="en-US" smtClean="0"/>
              <a:pPr/>
              <a:t>1/12/2011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B258-F237-4A6D-AE01-A88D23306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D10-735E-49E2-AFD2-59CB5FBA321C}" type="datetimeFigureOut">
              <a:rPr lang="en-US" smtClean="0"/>
              <a:pPr/>
              <a:t>1/12/2011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B258-F237-4A6D-AE01-A88D23306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D10-735E-49E2-AFD2-59CB5FBA321C}" type="datetimeFigureOut">
              <a:rPr lang="en-US" smtClean="0"/>
              <a:pPr/>
              <a:t>1/12/2011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B258-F237-4A6D-AE01-A88D23306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D10-735E-49E2-AFD2-59CB5FBA321C}" type="datetimeFigureOut">
              <a:rPr lang="en-US" smtClean="0"/>
              <a:pPr/>
              <a:t>1/12/2011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B258-F237-4A6D-AE01-A88D23306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D10-735E-49E2-AFD2-59CB5FBA321C}" type="datetimeFigureOut">
              <a:rPr lang="en-US" smtClean="0"/>
              <a:pPr/>
              <a:t>1/12/2011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B258-F237-4A6D-AE01-A88D23306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D10-735E-49E2-AFD2-59CB5FBA321C}" type="datetimeFigureOut">
              <a:rPr lang="en-US" smtClean="0"/>
              <a:pPr/>
              <a:t>1/12/2011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B258-F237-4A6D-AE01-A88D23306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D10-735E-49E2-AFD2-59CB5FBA321C}" type="datetimeFigureOut">
              <a:rPr lang="en-US" smtClean="0"/>
              <a:pPr/>
              <a:t>1/12/2011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B258-F237-4A6D-AE01-A88D23306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D10-735E-49E2-AFD2-59CB5FBA321C}" type="datetimeFigureOut">
              <a:rPr lang="en-US" smtClean="0"/>
              <a:pPr/>
              <a:t>1/12/2011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B258-F237-4A6D-AE01-A88D23306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06D10-735E-49E2-AFD2-59CB5FBA321C}" type="datetimeFigureOut">
              <a:rPr lang="en-US" smtClean="0"/>
              <a:pPr/>
              <a:t>1/12/2011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DB258-F237-4A6D-AE01-A88D23306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23"/>
          <p:cNvSpPr/>
          <p:nvPr/>
        </p:nvSpPr>
        <p:spPr>
          <a:xfrm rot="16200000">
            <a:off x="3733800" y="2895600"/>
            <a:ext cx="762000" cy="7162800"/>
          </a:xfrm>
          <a:prstGeom prst="downArrow">
            <a:avLst>
              <a:gd name="adj1" fmla="val 50000"/>
              <a:gd name="adj2" fmla="val 49405"/>
            </a:avLst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i="1" dirty="0" smtClean="0">
                <a:solidFill>
                  <a:srgbClr val="C00000"/>
                </a:solidFill>
              </a:rPr>
              <a:t>2-Complexity in Flow Field &amp; Nonlinear Coefficients</a:t>
            </a:r>
            <a:r>
              <a:rPr lang="en-US" sz="2400" i="1" dirty="0" smtClean="0"/>
              <a:t> </a:t>
            </a:r>
            <a:endParaRPr lang="en-US" sz="2400" i="1" dirty="0"/>
          </a:p>
        </p:txBody>
      </p:sp>
      <p:sp>
        <p:nvSpPr>
          <p:cNvPr id="25" name="Down Arrow 24"/>
          <p:cNvSpPr/>
          <p:nvPr/>
        </p:nvSpPr>
        <p:spPr>
          <a:xfrm>
            <a:off x="7772400" y="457200"/>
            <a:ext cx="838200" cy="5562600"/>
          </a:xfrm>
          <a:prstGeom prst="downArrow">
            <a:avLst>
              <a:gd name="adj1" fmla="val 50000"/>
              <a:gd name="adj2" fmla="val 49405"/>
            </a:avLst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600" i="1" dirty="0" smtClean="0">
                <a:solidFill>
                  <a:srgbClr val="C00000"/>
                </a:solidFill>
              </a:rPr>
              <a:t>1-Complexity in Number of Process</a:t>
            </a:r>
            <a:r>
              <a:rPr lang="en-US" sz="2800" i="1" dirty="0" smtClean="0"/>
              <a:t> </a:t>
            </a:r>
            <a:endParaRPr lang="en-US" i="1" dirty="0"/>
          </a:p>
        </p:txBody>
      </p:sp>
      <p:sp>
        <p:nvSpPr>
          <p:cNvPr id="27" name="Rectangle 26"/>
          <p:cNvSpPr/>
          <p:nvPr/>
        </p:nvSpPr>
        <p:spPr>
          <a:xfrm>
            <a:off x="914400" y="685800"/>
            <a:ext cx="6781800" cy="525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14400" y="381000"/>
            <a:ext cx="5638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50" dirty="0" smtClean="0">
                <a:solidFill>
                  <a:schemeClr val="tx1"/>
                </a:solidFill>
              </a:rPr>
              <a:t> Quiescent         Uniform             Tidal          Spatial &amp; Time Flow/</a:t>
            </a:r>
            <a:r>
              <a:rPr lang="en-US" sz="1550" dirty="0" err="1" smtClean="0">
                <a:solidFill>
                  <a:schemeClr val="tx1"/>
                </a:solidFill>
              </a:rPr>
              <a:t>Coeff</a:t>
            </a:r>
            <a:r>
              <a:rPr lang="en-US" sz="1550" dirty="0" smtClean="0">
                <a:solidFill>
                  <a:schemeClr val="tx1"/>
                </a:solidFill>
              </a:rPr>
              <a:t>.     </a:t>
            </a:r>
            <a:endParaRPr lang="en-US" sz="1550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rot="5400000">
            <a:off x="1727200" y="533400"/>
            <a:ext cx="3048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>
            <a:off x="2987040" y="533400"/>
            <a:ext cx="3048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4061460" y="533400"/>
            <a:ext cx="3048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553200" y="381000"/>
            <a:ext cx="11430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Flow Field</a:t>
            </a:r>
            <a:endParaRPr lang="en-US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33400" y="381000"/>
            <a:ext cx="381000" cy="8191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Process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33400" y="1219200"/>
            <a:ext cx="381000" cy="472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Advect  Disperse   React      A-D       A-R        A-D-R</a:t>
            </a:r>
          </a:p>
        </p:txBody>
      </p:sp>
      <p:cxnSp>
        <p:nvCxnSpPr>
          <p:cNvPr id="51" name="Straight Connector 50"/>
          <p:cNvCxnSpPr/>
          <p:nvPr/>
        </p:nvCxnSpPr>
        <p:spPr>
          <a:xfrm>
            <a:off x="533400" y="1990725"/>
            <a:ext cx="381000" cy="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33400" y="2895600"/>
            <a:ext cx="381000" cy="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33400" y="4343400"/>
            <a:ext cx="381000" cy="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33400" y="3581400"/>
            <a:ext cx="381000" cy="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33400" y="5105400"/>
            <a:ext cx="381000" cy="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934720" y="3048000"/>
            <a:ext cx="1275080" cy="1968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1. Linear Decay </a:t>
            </a:r>
            <a:endParaRPr lang="en-US" sz="13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934720" y="3276600"/>
            <a:ext cx="127508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2. Stiff Problem</a:t>
            </a:r>
            <a:endParaRPr lang="en-US" sz="13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1752600" y="1905000"/>
            <a:ext cx="1447800" cy="228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7. Remote BC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1752600" y="2159000"/>
            <a:ext cx="1447800" cy="228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8. Close BC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4419600" y="685800"/>
            <a:ext cx="3268980" cy="2362200"/>
            <a:chOff x="969010" y="3581400"/>
            <a:chExt cx="3167380" cy="2362200"/>
          </a:xfrm>
        </p:grpSpPr>
        <p:sp>
          <p:nvSpPr>
            <p:cNvPr id="57" name="Rectangle 56"/>
            <p:cNvSpPr/>
            <p:nvPr/>
          </p:nvSpPr>
          <p:spPr>
            <a:xfrm>
              <a:off x="969010" y="3581400"/>
              <a:ext cx="3167380" cy="2362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865630" y="3962400"/>
              <a:ext cx="2136140" cy="553998"/>
            </a:xfrm>
            <a:prstGeom prst="rect">
              <a:avLst/>
            </a:prstGeom>
            <a:noFill/>
            <a:ln w="25400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i="1" dirty="0" smtClean="0"/>
                <a:t>Remote Boundary Condition (Trivial)</a:t>
              </a:r>
              <a:endParaRPr lang="en-US" sz="1500" b="1" i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65630" y="4572000"/>
              <a:ext cx="2136140" cy="55399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i="1" dirty="0" smtClean="0"/>
                <a:t>Active Boundary Condition (Non-Trivial)</a:t>
              </a:r>
              <a:endParaRPr lang="en-US" sz="1500" b="1" i="1" dirty="0"/>
            </a:p>
          </p:txBody>
        </p:sp>
        <p:sp>
          <p:nvSpPr>
            <p:cNvPr id="56" name="Down Arrow 55"/>
            <p:cNvSpPr/>
            <p:nvPr/>
          </p:nvSpPr>
          <p:spPr>
            <a:xfrm>
              <a:off x="1016000" y="3632200"/>
              <a:ext cx="736600" cy="1524000"/>
            </a:xfrm>
            <a:prstGeom prst="downArrow">
              <a:avLst>
                <a:gd name="adj1" fmla="val 50000"/>
                <a:gd name="adj2" fmla="val 49405"/>
              </a:avLst>
            </a:prstGeom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200" b="1" dirty="0" smtClean="0">
                  <a:solidFill>
                    <a:srgbClr val="C00000"/>
                  </a:solidFill>
                </a:rPr>
                <a:t>3-Complexity in BC</a:t>
              </a:r>
              <a:endParaRPr lang="en-US" sz="1200" b="1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969010" y="5257800"/>
              <a:ext cx="3167380" cy="685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1014730" y="5334000"/>
              <a:ext cx="139954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Other Analytical Solution Tests</a:t>
              </a:r>
              <a:endParaRPr lang="en-US" sz="13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2614930" y="5334000"/>
              <a:ext cx="1399540" cy="533400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bg1"/>
                  </a:solidFill>
                </a:rPr>
                <a:t>Gaussian Mass Distribution Tests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</p:grpSp>
      <p:sp>
        <p:nvSpPr>
          <p:cNvPr id="65" name="Rounded Rectangle 64"/>
          <p:cNvSpPr/>
          <p:nvPr/>
        </p:nvSpPr>
        <p:spPr>
          <a:xfrm>
            <a:off x="1447800" y="2438400"/>
            <a:ext cx="19812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9. Smooth Plume </a:t>
            </a:r>
            <a:r>
              <a:rPr lang="en-US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Nuemann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1447800" y="2679700"/>
            <a:ext cx="1981200" cy="2159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10. Smooth Plume </a:t>
            </a:r>
            <a:r>
              <a:rPr lang="en-US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Dirichlet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1790700" y="762000"/>
            <a:ext cx="1295400" cy="228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3. </a:t>
            </a:r>
            <a:r>
              <a:rPr lang="en-US" sz="1200" dirty="0" err="1" smtClean="0">
                <a:solidFill>
                  <a:schemeClr val="bg1"/>
                </a:solidFill>
              </a:rPr>
              <a:t>Uni</a:t>
            </a:r>
            <a:r>
              <a:rPr lang="en-US" sz="1200" dirty="0" smtClean="0">
                <a:solidFill>
                  <a:schemeClr val="bg1"/>
                </a:solidFill>
              </a:rPr>
              <a:t>-direction 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1790700" y="1021080"/>
            <a:ext cx="1295400" cy="19812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4. Bi- Direction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1790700" y="1257300"/>
            <a:ext cx="1295400" cy="1905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5. </a:t>
            </a:r>
            <a:r>
              <a:rPr lang="en-US" sz="1200" dirty="0" err="1" smtClean="0">
                <a:solidFill>
                  <a:schemeClr val="bg1"/>
                </a:solidFill>
              </a:rPr>
              <a:t>Uni</a:t>
            </a:r>
            <a:r>
              <a:rPr lang="en-US" sz="1200" dirty="0" smtClean="0">
                <a:solidFill>
                  <a:schemeClr val="bg1"/>
                </a:solidFill>
              </a:rPr>
              <a:t>-direction 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1790700" y="1485900"/>
            <a:ext cx="1295400" cy="1778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6. </a:t>
            </a:r>
            <a:r>
              <a:rPr lang="en-US" sz="1200" dirty="0" err="1" smtClean="0">
                <a:solidFill>
                  <a:schemeClr val="bg1"/>
                </a:solidFill>
              </a:rPr>
              <a:t>Uni</a:t>
            </a:r>
            <a:r>
              <a:rPr lang="en-US" sz="1200" dirty="0" smtClean="0">
                <a:solidFill>
                  <a:schemeClr val="bg1"/>
                </a:solidFill>
              </a:rPr>
              <a:t>-direction 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3124200" y="1016000"/>
            <a:ext cx="1219200" cy="203200"/>
          </a:xfrm>
          <a:prstGeom prst="roundRect">
            <a:avLst/>
          </a:prstGeom>
          <a:solidFill>
            <a:schemeClr val="tx1"/>
          </a:solidFill>
          <a:ln w="317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11. </a:t>
            </a:r>
            <a:r>
              <a:rPr lang="en-US" sz="1200" dirty="0" err="1" smtClean="0">
                <a:solidFill>
                  <a:schemeClr val="bg1"/>
                </a:solidFill>
              </a:rPr>
              <a:t>Gaus</a:t>
            </a:r>
            <a:r>
              <a:rPr lang="en-US" sz="1200" dirty="0" smtClean="0">
                <a:solidFill>
                  <a:schemeClr val="bg1"/>
                </a:solidFill>
              </a:rPr>
              <a:t>. Plume  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3149600" y="1270000"/>
            <a:ext cx="1143000" cy="2286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12. Sin Plume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2857500" y="4419600"/>
            <a:ext cx="1600200" cy="228600"/>
          </a:xfrm>
          <a:prstGeom prst="roundRect">
            <a:avLst/>
          </a:prstGeom>
          <a:solidFill>
            <a:schemeClr val="tx1"/>
          </a:solidFill>
          <a:ln w="317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15. </a:t>
            </a:r>
            <a:r>
              <a:rPr lang="en-US" sz="1200" dirty="0" smtClean="0">
                <a:solidFill>
                  <a:schemeClr val="bg1"/>
                </a:solidFill>
              </a:rPr>
              <a:t>Liner Reaction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2857500" y="4648200"/>
            <a:ext cx="1600200" cy="2286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16. </a:t>
            </a: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Sin Liner Reaction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4973320" y="3657600"/>
            <a:ext cx="241808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17. Spatial: V, A, &amp; K</a:t>
            </a:r>
            <a:r>
              <a:rPr lang="en-US" sz="1300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</a:t>
            </a:r>
            <a:endParaRPr lang="en-US" sz="13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4953000" y="3962400"/>
            <a:ext cx="241808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18. Temporal V, &amp; K</a:t>
            </a:r>
            <a:r>
              <a:rPr lang="en-US" sz="1300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</a:t>
            </a:r>
            <a:endParaRPr lang="en-US" sz="13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1752600" y="5334000"/>
            <a:ext cx="1447800" cy="228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19. </a:t>
            </a:r>
            <a:r>
              <a:rPr lang="en-US" sz="1200" dirty="0" smtClean="0">
                <a:solidFill>
                  <a:schemeClr val="bg1"/>
                </a:solidFill>
              </a:rPr>
              <a:t>Remote BC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1752600" y="5638800"/>
            <a:ext cx="1447800" cy="228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20. </a:t>
            </a:r>
            <a:r>
              <a:rPr lang="en-US" sz="1200" dirty="0" smtClean="0">
                <a:solidFill>
                  <a:schemeClr val="bg1"/>
                </a:solidFill>
              </a:rPr>
              <a:t>Close BC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5029200" y="5257800"/>
            <a:ext cx="2438400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21. </a:t>
            </a:r>
            <a:r>
              <a:rPr lang="en-US" sz="13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Spatial and Temporal Variation in V, A, and K</a:t>
            </a:r>
            <a:r>
              <a:rPr lang="en-US" sz="1300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   ,</a:t>
            </a:r>
            <a:r>
              <a:rPr lang="en-US" sz="13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Nonlinear Source Term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334000" y="6858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KEY: </a:t>
            </a:r>
            <a:endParaRPr lang="en-US" dirty="0"/>
          </a:p>
        </p:txBody>
      </p:sp>
      <p:sp>
        <p:nvSpPr>
          <p:cNvPr id="73" name="Rounded Rectangle 72"/>
          <p:cNvSpPr/>
          <p:nvPr/>
        </p:nvSpPr>
        <p:spPr>
          <a:xfrm>
            <a:off x="1752600" y="3733800"/>
            <a:ext cx="1447800" cy="228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13. </a:t>
            </a:r>
            <a:r>
              <a:rPr lang="en-US" sz="1200" dirty="0" smtClean="0">
                <a:solidFill>
                  <a:schemeClr val="bg1"/>
                </a:solidFill>
              </a:rPr>
              <a:t>Remote BC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1752600" y="4038600"/>
            <a:ext cx="1447800" cy="228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14. </a:t>
            </a:r>
            <a:r>
              <a:rPr lang="en-US" sz="1200" dirty="0" smtClean="0">
                <a:solidFill>
                  <a:schemeClr val="bg1"/>
                </a:solidFill>
              </a:rPr>
              <a:t>Close BC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163</Words>
  <Application>Microsoft Office PowerPoint</Application>
  <PresentationFormat>On-screen Show (4:3)</PresentationFormat>
  <Paragraphs>33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UNIVERSITY OF CALIFORNIA - DAVIS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Kaveh Zamani</dc:creator>
  <cp:lastModifiedBy>Kaveh</cp:lastModifiedBy>
  <cp:revision>25</cp:revision>
  <dcterms:created xsi:type="dcterms:W3CDTF">2011-01-05T03:28:38Z</dcterms:created>
  <dcterms:modified xsi:type="dcterms:W3CDTF">2011-01-13T03:35:54Z</dcterms:modified>
</cp:coreProperties>
</file>