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57"/>
  </p:notesMasterIdLst>
  <p:handoutMasterIdLst>
    <p:handoutMasterId r:id="rId58"/>
  </p:handoutMasterIdLst>
  <p:sldIdLst>
    <p:sldId id="386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14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13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13" d="100"/>
          <a:sy n="113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C029C-5B86-4A35-BDB9-51038CCD186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8762F-9D1E-4245-9122-65D0B0F298D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3D383-F98B-49FE-9F0A-199E4AA058B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535B94-B022-40F4-84F6-224B978D88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AC0DC-8F2C-4804-B0FE-89AE8C5C1E1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9C3F86-2294-45C5-BFEA-29DCA8362D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FFA8-319B-4FDA-AF8D-C68B8D57CCC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2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51660-4BD7-4847-A7E4-3430F6659CB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1D3D-5FDB-4680-B618-BB90C2BA8A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D5F55-89B5-4031-930E-F8C0AF4EB0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6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BE07C-2D9A-4731-8A61-D8F6B8B9B9E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F5320-EA8D-4956-BA52-3790215F2C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31D73-D5F4-4D78-A34D-462BEC0157D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2C210-CAC2-4953-80BA-2CFF2C5AAB8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4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EF186-AE14-4CF1-A795-CF638719D3C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4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8521F-9C7B-4D7E-9FE5-074DB7D23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0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3E8F9-C01A-4653-85B0-77BC29B86E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2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934D0-06B3-4E07-9017-94A90C9370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23AD5-5BA0-4297-B343-EE262E48E7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39F15-8006-44F3-A6E0-23D46940A33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7965F-8174-4AEB-AAB2-890245E76B3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3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074B2-AD07-472E-8088-D788ED6B35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DEFCB-4B42-4D0F-A4E7-60C3185C52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7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4EDDA-3FAE-4D78-989F-04F7050248F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95CEC-742E-449B-A6C2-A4986B8417E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36206-CE12-4AB9-9B49-C9A6276A425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3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85768-3D6E-43B8-A75C-8E67E80A03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6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0AF20-90D9-44D9-823E-DBF44F1893C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2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278C1-9A9C-4936-9735-951FAAA6654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DDE36-6B83-4945-8198-DB3DD46F3F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638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7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2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729F1-EF8E-4EB8-8E48-C5E6A2E1A5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96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7B444-8E21-41CE-8E69-C3F3E574CB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07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40F62-7BF9-4CA1-BE4D-1E0D64AEEA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041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074B6-B3AE-45AF-BE60-63A935DF06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>
                <a:solidFill>
                  <a:srgbClr val="800000"/>
                </a:solidFill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</a:rPr>
              <a:t>2 December 2015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arecprogram.org/index.php?page=carec-institu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743200"/>
            <a:ext cx="8991600" cy="1600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Lecture </a:t>
            </a:r>
            <a:r>
              <a:rPr lang="en-US" sz="2800" dirty="0" smtClean="0">
                <a:latin typeface="Tahoma" charset="0"/>
              </a:rPr>
              <a:t>1.2:</a:t>
            </a:r>
            <a:br>
              <a:rPr lang="en-US" sz="2800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Social Accounting and Multiplier Analysis</a:t>
            </a:r>
            <a:endParaRPr lang="en-US" sz="4800" dirty="0">
              <a:latin typeface="Tahoma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4191000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www.carecprogram.org/index.php?page=carec-institute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 </a:t>
            </a:r>
          </a:p>
          <a:p>
            <a:pPr eaLnBrk="1" hangingPunct="1"/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Feedbacks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circular flow of income is a very important concept in SAMs. Whereas I/O tables capture indirect linkages through inter-industry structure, SAMs also capture feedback effects because they include the induced effects of circular income flows on production. </a:t>
            </a:r>
          </a:p>
          <a:p>
            <a:r>
              <a:rPr lang="en-US" dirty="0" smtClean="0"/>
              <a:t>Induced effects refer to the new demand for goods and services caused by institutions spending their new income that results from new output induced by an exogenous shock.</a:t>
            </a:r>
          </a:p>
        </p:txBody>
      </p:sp>
    </p:spTree>
    <p:extLst>
      <p:ext uri="{BB962C8B-B14F-4D97-AF65-F5344CB8AC3E}">
        <p14:creationId xmlns:p14="http://schemas.microsoft.com/office/powerpoint/2010/main" val="352164478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Interdependency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bringing together all economic accounts, SAMs contain the full range of interdependencies in a socioeconomic system:</a:t>
            </a:r>
          </a:p>
          <a:p>
            <a:r>
              <a:rPr lang="en-US" dirty="0" smtClean="0"/>
              <a:t>The SAM connects:</a:t>
            </a:r>
          </a:p>
          <a:p>
            <a:pPr lvl="1"/>
            <a:r>
              <a:rPr lang="en-US" dirty="0" smtClean="0"/>
              <a:t>Production of goods and services</a:t>
            </a:r>
          </a:p>
          <a:p>
            <a:pPr lvl="1"/>
            <a:r>
              <a:rPr lang="en-US" dirty="0" smtClean="0"/>
              <a:t>Generation of factor incomes</a:t>
            </a:r>
          </a:p>
          <a:p>
            <a:pPr lvl="1"/>
            <a:r>
              <a:rPr lang="en-US" dirty="0" smtClean="0"/>
              <a:t>Levels and distributions of income available to institutions</a:t>
            </a:r>
          </a:p>
          <a:p>
            <a:pPr lvl="1"/>
            <a:r>
              <a:rPr lang="en-US" dirty="0" smtClean="0"/>
              <a:t>Transfer payments and savings by institutions</a:t>
            </a:r>
          </a:p>
          <a:p>
            <a:pPr lvl="1"/>
            <a:r>
              <a:rPr lang="en-US" dirty="0" smtClean="0"/>
              <a:t>Expenditures on goods and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15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Main Features of a 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There are three main features of a SAM (Round, 2003)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Square. </a:t>
            </a:r>
            <a:r>
              <a:rPr lang="en-US" dirty="0" smtClean="0"/>
              <a:t>SAM accounts are represented as a square matrix (note that the I/O table is typically not), where inflows-outflows for each account are rows-columns; this structure shows interconnections between agents in an explicit way.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Comprehensive. </a:t>
            </a:r>
            <a:r>
              <a:rPr lang="en-US" dirty="0" smtClean="0"/>
              <a:t>SAMs portray all economic activities: production, consumption, accumulation, distribution.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Flexible. </a:t>
            </a:r>
            <a:r>
              <a:rPr lang="en-US" dirty="0" smtClean="0"/>
              <a:t>SAMs are flexible in aggregation and emphasis.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5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0482" grpId="0" autoUpdateAnimBg="0"/>
      <p:bldP spid="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Uses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SAMs are useful for: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Data Reconciliation. </a:t>
            </a:r>
            <a:r>
              <a:rPr lang="en-US" dirty="0" smtClean="0"/>
              <a:t>SAMs provide a coherent and consistent framework for bringing together data from many disparate sources, highlighting potential inconsistencies in data and thus improving data quality.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Structural Insights. </a:t>
            </a:r>
            <a:r>
              <a:rPr lang="en-US" dirty="0" smtClean="0"/>
              <a:t>SAMs show clearly the structural interdependencies underlying an economy. 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Modeling. </a:t>
            </a:r>
            <a:r>
              <a:rPr lang="en-US" dirty="0" smtClean="0"/>
              <a:t>SAMs provide an accounting and analytical framework for fixed price multiplier (FPM) and CGE models.</a:t>
            </a:r>
          </a:p>
        </p:txBody>
      </p:sp>
    </p:spTree>
    <p:extLst>
      <p:ext uri="{BB962C8B-B14F-4D97-AF65-F5344CB8AC3E}">
        <p14:creationId xmlns:p14="http://schemas.microsoft.com/office/powerpoint/2010/main" val="74876084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1506" grpId="0" autoUpdateAnimBg="0"/>
      <p:bldP spid="2150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Construction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begin with a national macro SAM and work our way down to a regional micro SAM.</a:t>
            </a:r>
          </a:p>
          <a:p>
            <a:pPr eaLnBrk="1" hangingPunct="1"/>
            <a:r>
              <a:rPr lang="en-US" smtClean="0"/>
              <a:t>Because many of you are working on building sub-national SAMs, this approach is likely the approach that many of you will use in your projects.</a:t>
            </a:r>
          </a:p>
          <a:p>
            <a:pPr eaLnBrk="1" hangingPunct="1"/>
            <a:r>
              <a:rPr lang="en-US" smtClean="0"/>
              <a:t>These macro-micro and micro-macro directions are often complementary: We will use the macro SAM as a means to maintain consistency for the micro SAM, and the micro SAM as a means to check the accuracy of our data in the macro SAM.</a:t>
            </a:r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155768759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2530" grpId="0" autoUpdateAnimBg="0"/>
      <p:bldP spid="22531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SAMs from a Macroeconomic Perspective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73275"/>
            <a:ext cx="7772400" cy="405765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200" dirty="0"/>
              <a:t>A macroeconomic SAM is also an extension of basic national income identities:</a:t>
            </a:r>
          </a:p>
          <a:p>
            <a:pPr marL="609600" indent="-609600">
              <a:buFont typeface="Wingdings" pitchFamily="2" charset="2"/>
              <a:buNone/>
            </a:pPr>
            <a:endParaRPr lang="en-US" sz="2200" dirty="0"/>
          </a:p>
          <a:p>
            <a:pPr marL="609600" indent="-609600">
              <a:buFontTx/>
              <a:buAutoNum type="arabicPeriod"/>
            </a:pPr>
            <a:r>
              <a:rPr lang="en-US" sz="2200" dirty="0"/>
              <a:t>Y + M = C + G + I + E	(GNP)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C + T + </a:t>
            </a:r>
            <a:r>
              <a:rPr lang="en-US" sz="2200" dirty="0" err="1"/>
              <a:t>Sh</a:t>
            </a:r>
            <a:r>
              <a:rPr lang="en-US" sz="2200" dirty="0"/>
              <a:t> = Y		(Income)</a:t>
            </a:r>
            <a:endParaRPr lang="de-DE" sz="2200" dirty="0"/>
          </a:p>
          <a:p>
            <a:pPr marL="609600" indent="-609600">
              <a:buFontTx/>
              <a:buAutoNum type="arabicPeriod"/>
            </a:pPr>
            <a:r>
              <a:rPr lang="de-DE" sz="2200" dirty="0"/>
              <a:t>G + </a:t>
            </a:r>
            <a:r>
              <a:rPr lang="de-DE" sz="2200" dirty="0" err="1"/>
              <a:t>Sg</a:t>
            </a:r>
            <a:r>
              <a:rPr lang="de-DE" sz="2200" dirty="0"/>
              <a:t> = T		(</a:t>
            </a:r>
            <a:r>
              <a:rPr lang="de-DE" sz="2200" dirty="0" err="1"/>
              <a:t>Govt</a:t>
            </a:r>
            <a:r>
              <a:rPr lang="de-DE" sz="2200" dirty="0"/>
              <a:t>. </a:t>
            </a:r>
            <a:r>
              <a:rPr lang="en-US" sz="2200" dirty="0"/>
              <a:t>Budget)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 = </a:t>
            </a:r>
            <a:r>
              <a:rPr lang="en-US" sz="2200" dirty="0" err="1"/>
              <a:t>Sh</a:t>
            </a:r>
            <a:r>
              <a:rPr lang="en-US" sz="2200" dirty="0"/>
              <a:t> + </a:t>
            </a:r>
            <a:r>
              <a:rPr lang="en-US" sz="2200" dirty="0" err="1"/>
              <a:t>Sg</a:t>
            </a:r>
            <a:r>
              <a:rPr lang="en-US" sz="2200" dirty="0"/>
              <a:t> + </a:t>
            </a:r>
            <a:r>
              <a:rPr lang="en-US" sz="2200" dirty="0" err="1"/>
              <a:t>Sf</a:t>
            </a:r>
            <a:r>
              <a:rPr lang="en-US" sz="2200" dirty="0"/>
              <a:t>		(Savings-Investment)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E + </a:t>
            </a:r>
            <a:r>
              <a:rPr lang="en-US" sz="2200" dirty="0" err="1"/>
              <a:t>Sf</a:t>
            </a:r>
            <a:r>
              <a:rPr lang="en-US" sz="2200" dirty="0"/>
              <a:t> = M		(Trade Balance)</a:t>
            </a:r>
          </a:p>
          <a:p>
            <a:pPr marL="609600" indent="-609600">
              <a:buFontTx/>
              <a:buNone/>
            </a:pPr>
            <a:endParaRPr lang="en-US" sz="2200" dirty="0"/>
          </a:p>
          <a:p>
            <a:pPr marL="609600" indent="-609600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5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4" name="Rectangle 34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87425"/>
          </a:xfrm>
        </p:spPr>
        <p:txBody>
          <a:bodyPr/>
          <a:lstStyle/>
          <a:p>
            <a:r>
              <a:rPr lang="en-US" sz="3600" dirty="0"/>
              <a:t>Schematic Macroeconomic SAM</a:t>
            </a:r>
          </a:p>
        </p:txBody>
      </p:sp>
      <p:graphicFrame>
        <p:nvGraphicFramePr>
          <p:cNvPr id="5488" name="Group 368"/>
          <p:cNvGraphicFramePr>
            <a:graphicFrameLocks noGrp="1"/>
          </p:cNvGraphicFramePr>
          <p:nvPr>
            <p:ph idx="1"/>
          </p:nvPr>
        </p:nvGraphicFramePr>
        <p:xfrm>
          <a:off x="685800" y="2260600"/>
          <a:ext cx="7839075" cy="3909696"/>
        </p:xfrm>
        <a:graphic>
          <a:graphicData uri="http://schemas.openxmlformats.org/drawingml/2006/table">
            <a:tbl>
              <a:tblPr/>
              <a:tblGrid>
                <a:gridCol w="1665288"/>
                <a:gridCol w="847725"/>
                <a:gridCol w="1311275"/>
                <a:gridCol w="1289050"/>
                <a:gridCol w="1135062"/>
                <a:gridCol w="715963"/>
                <a:gridCol w="874712"/>
              </a:tblGrid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Expenditures     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Suppliers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Demand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Households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Government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-57150" algn="l"/>
                          <a:tab pos="457200" algn="l"/>
                          <a:tab pos="914400" algn="l"/>
                          <a:tab pos="5029200" algn="dec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Capital Acct.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Savings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Rest of World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Investment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General SAM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1533"/>
              </p:ext>
            </p:extLst>
          </p:nvPr>
        </p:nvGraphicFramePr>
        <p:xfrm>
          <a:off x="533400" y="1752600"/>
          <a:ext cx="8077203" cy="408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/>
                <a:gridCol w="897467"/>
                <a:gridCol w="897467"/>
                <a:gridCol w="812799"/>
                <a:gridCol w="982135"/>
                <a:gridCol w="897467"/>
                <a:gridCol w="897467"/>
                <a:gridCol w="897467"/>
                <a:gridCol w="897467"/>
              </a:tblGrid>
              <a:tr h="382641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ACT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COM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VA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HH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GOV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INV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ROW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TOTALS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 Output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Receipts</a:t>
                      </a:r>
                      <a:endParaRPr lang="en-US" sz="1000" dirty="0"/>
                    </a:p>
                  </a:txBody>
                  <a:tcPr/>
                </a:tc>
              </a:tr>
              <a:tr h="5786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Intermed</a:t>
                      </a:r>
                      <a:r>
                        <a:rPr lang="en-US" sz="1000" dirty="0" smtClean="0"/>
                        <a:t>. Use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Consumption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</a:t>
                      </a:r>
                      <a:r>
                        <a:rPr lang="en-US" sz="1000" baseline="0" dirty="0" smtClean="0"/>
                        <a:t>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</a:t>
                      </a:r>
                      <a:r>
                        <a:rPr lang="en-US" sz="1000" baseline="0" dirty="0" smtClean="0"/>
                        <a:t> 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Demand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Income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r>
                        <a:rPr lang="en-US" sz="1000" baseline="0" dirty="0" smtClean="0"/>
                        <a:t> Trans. to 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Income</a:t>
                      </a:r>
                      <a:endParaRPr lang="en-US" sz="1000" dirty="0"/>
                    </a:p>
                  </a:txBody>
                  <a:tcPr/>
                </a:tc>
              </a:tr>
              <a:tr h="4528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Net Indirect</a:t>
                      </a:r>
                      <a:r>
                        <a:rPr lang="en-US" sz="1000" baseline="0" dirty="0" smtClean="0"/>
                        <a:t>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Borrowing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Revenue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account balance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Savings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Payments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Allocation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SAM multipliers are similar to I/O multipliers in both their algebra and economic interpretation.</a:t>
            </a:r>
          </a:p>
          <a:p>
            <a:pPr>
              <a:defRPr/>
            </a:pPr>
            <a:r>
              <a:rPr lang="en-US" dirty="0" smtClean="0"/>
              <a:t>However, where the I/O multipliers are “open,” SAM multipliers reflect closed circular flow of income effects, so we can look at both:</a:t>
            </a:r>
          </a:p>
          <a:p>
            <a:pPr lvl="1">
              <a:defRPr/>
            </a:pPr>
            <a:r>
              <a:rPr lang="en-US" dirty="0" smtClean="0"/>
              <a:t>Induced effects through income-expenditure linkages</a:t>
            </a:r>
          </a:p>
          <a:p>
            <a:pPr lvl="1">
              <a:defRPr/>
            </a:pPr>
            <a:r>
              <a:rPr lang="en-US" dirty="0" smtClean="0"/>
              <a:t>Distribution of income through institutional accounts</a:t>
            </a:r>
          </a:p>
          <a:p>
            <a:pPr>
              <a:defRPr/>
            </a:pPr>
            <a:r>
              <a:rPr lang="en-US" dirty="0" smtClean="0"/>
              <a:t>The general idea with most SAM multiplier analyses is to examine two groups of actors (producers and households) interacting in two markets (commodity and factor).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Endogenous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Exogenous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calculate SAM multipliers we need to first separate the SAM into endogenous and exogenous accounts, both for economic and mathematical reasons.</a:t>
            </a:r>
          </a:p>
          <a:p>
            <a:pPr>
              <a:defRPr/>
            </a:pPr>
            <a:r>
              <a:rPr lang="en-US" dirty="0" smtClean="0"/>
              <a:t>Economically, the SAM does not describe all of the factors at work in an economy (e.g., government spending habits).</a:t>
            </a:r>
          </a:p>
          <a:p>
            <a:pPr>
              <a:defRPr/>
            </a:pPr>
            <a:r>
              <a:rPr lang="en-US" dirty="0" smtClean="0"/>
              <a:t>Mathematically, </a:t>
            </a:r>
            <a:r>
              <a:rPr lang="en-US" dirty="0" smtClean="0"/>
              <a:t>without some </a:t>
            </a:r>
            <a:r>
              <a:rPr lang="en-US" dirty="0" smtClean="0"/>
              <a:t>accounts </a:t>
            </a:r>
            <a:r>
              <a:rPr lang="en-US" dirty="0" smtClean="0"/>
              <a:t>exogenous we </a:t>
            </a:r>
            <a:r>
              <a:rPr lang="en-US" dirty="0" smtClean="0"/>
              <a:t>will end up with a singular A matrix and will not be able to calculate multipliers.</a:t>
            </a:r>
          </a:p>
        </p:txBody>
      </p:sp>
    </p:spTree>
    <p:extLst>
      <p:ext uri="{BB962C8B-B14F-4D97-AF65-F5344CB8AC3E}">
        <p14:creationId xmlns:p14="http://schemas.microsoft.com/office/powerpoint/2010/main" val="416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Social Accounting Matrices (SAMs)</a:t>
            </a:r>
            <a:endParaRPr 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itchFamily="2" charset="-122"/>
              </a:rPr>
              <a:t>Detailed and rigorous accounting practices always have been at the foundation of sound and sustainable economic policy.  </a:t>
            </a:r>
          </a:p>
          <a:p>
            <a:r>
              <a:rPr lang="en-US" altLang="zh-CN" sz="2800" dirty="0">
                <a:ea typeface="SimSun" pitchFamily="2" charset="-122"/>
              </a:rPr>
              <a:t>A consistent set of real data on the economy is likewise a prerequisite to serious empirical work with economic simulation model. </a:t>
            </a:r>
          </a:p>
          <a:p>
            <a:r>
              <a:rPr lang="en-US" altLang="zh-CN" sz="2800" dirty="0">
                <a:ea typeface="SimSun" pitchFamily="2" charset="-122"/>
              </a:rPr>
              <a:t>For this reason, a complete general equilibrium modeling facility stands on two legs:  </a:t>
            </a:r>
            <a:r>
              <a:rPr lang="en-US" altLang="zh-CN" sz="2800" dirty="0" smtClean="0">
                <a:ea typeface="SimSun" pitchFamily="2" charset="-122"/>
              </a:rPr>
              <a:t>consistent </a:t>
            </a:r>
            <a:r>
              <a:rPr lang="en-US" altLang="zh-CN" sz="2800" dirty="0">
                <a:ea typeface="SimSun" pitchFamily="2" charset="-122"/>
              </a:rPr>
              <a:t>economywide </a:t>
            </a:r>
            <a:r>
              <a:rPr lang="en-US" altLang="zh-CN" sz="2800" dirty="0" smtClean="0">
                <a:ea typeface="SimSun" pitchFamily="2" charset="-122"/>
              </a:rPr>
              <a:t>data </a:t>
            </a:r>
            <a:r>
              <a:rPr lang="en-US" altLang="zh-CN" sz="2800" dirty="0">
                <a:ea typeface="SimSun" pitchFamily="2" charset="-122"/>
              </a:rPr>
              <a:t>and </a:t>
            </a:r>
            <a:r>
              <a:rPr lang="en-US" altLang="zh-CN" sz="2800" dirty="0" smtClean="0">
                <a:ea typeface="SimSun" pitchFamily="2" charset="-122"/>
              </a:rPr>
              <a:t>analytical </a:t>
            </a:r>
            <a:r>
              <a:rPr lang="en-US" altLang="zh-CN" sz="2800" dirty="0" smtClean="0">
                <a:ea typeface="SimSun" pitchFamily="2" charset="-122"/>
              </a:rPr>
              <a:t>modeling methodology </a:t>
            </a:r>
            <a:endParaRPr lang="en-US" altLang="zh-CN" sz="2800" dirty="0">
              <a:ea typeface="SimSun" pitchFamily="2" charset="-12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4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Endogenous Accounts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accounts include those accounts where income-expenditure is governed by mechanisms that operate entirely within the SAM framework.</a:t>
            </a:r>
          </a:p>
          <a:p>
            <a:r>
              <a:rPr lang="en-US" smtClean="0"/>
              <a:t>Typically, endogenous accounts include:</a:t>
            </a:r>
          </a:p>
          <a:p>
            <a:pPr lvl="1"/>
            <a:r>
              <a:rPr lang="en-US" smtClean="0"/>
              <a:t>Production-commodity accounts</a:t>
            </a:r>
          </a:p>
          <a:p>
            <a:pPr lvl="1"/>
            <a:r>
              <a:rPr lang="en-US" smtClean="0"/>
              <a:t>Factor accounts</a:t>
            </a:r>
          </a:p>
          <a:p>
            <a:pPr lvl="1"/>
            <a:r>
              <a:rPr lang="en-US" smtClean="0"/>
              <a:t>Household accounts</a:t>
            </a:r>
          </a:p>
          <a:p>
            <a:pPr lvl="1"/>
            <a:r>
              <a:rPr lang="en-US" smtClean="0"/>
              <a:t>Capital account (sometimes)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Exogenous Accounts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Exogenous accounts are those accounts where income and/or expenditure are governed by forces external to the SAM framework. </a:t>
            </a:r>
          </a:p>
          <a:p>
            <a:r>
              <a:rPr lang="en-US" smtClean="0"/>
              <a:t>Typically, exogenous accounts include the government, ROW, and sometimes the capital account.</a:t>
            </a:r>
          </a:p>
          <a:p>
            <a:r>
              <a:rPr lang="en-US" smtClean="0"/>
              <a:t>For government and ROW, it should be fairly intuitive why these accounts are exogenous: The SAM tells us nothing about how government will plan expenditures, or what is happening in ROW.</a:t>
            </a:r>
          </a:p>
        </p:txBody>
      </p:sp>
    </p:spTree>
    <p:extLst>
      <p:ext uri="{BB962C8B-B14F-4D97-AF65-F5344CB8AC3E}">
        <p14:creationId xmlns:p14="http://schemas.microsoft.com/office/powerpoint/2010/main" val="9727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Endogenous and Exogenous Accounts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In a SAM matrix framework, this endogenous-exogenous division gives us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we can see that endogenous incomes are equal to incomes generated within endogenous accounts plus injections, 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     y</a:t>
            </a:r>
            <a:r>
              <a:rPr lang="en-US" baseline="-25000" dirty="0" smtClean="0"/>
              <a:t>n</a:t>
            </a:r>
            <a:r>
              <a:rPr lang="en-US" dirty="0" smtClean="0"/>
              <a:t> = n + 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188" y="4495800"/>
            <a:ext cx="2436812" cy="323850"/>
          </a:xfrm>
          <a:prstGeom prst="rect">
            <a:avLst/>
          </a:prstGeom>
          <a:noFill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r>
              <a:rPr lang="en-US" sz="1500" i="1" dirty="0">
                <a:latin typeface="+mn-lt"/>
                <a:cs typeface="Arial" charset="0"/>
              </a:rPr>
              <a:t>Adapted from Khan, 2007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85800" y="2286000"/>
          <a:ext cx="8305801" cy="253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64"/>
                <a:gridCol w="1339596"/>
                <a:gridCol w="1323869"/>
                <a:gridCol w="1064921"/>
                <a:gridCol w="1308165"/>
                <a:gridCol w="1186543"/>
                <a:gridCol w="1186543"/>
              </a:tblGrid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Expenditure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</a:tr>
              <a:tr h="526602">
                <a:tc rowSpan="2">
                  <a:txBody>
                    <a:bodyPr/>
                    <a:lstStyle/>
                    <a:p>
                      <a:r>
                        <a:rPr lang="en-US" sz="1400" b="1" dirty="0" smtClean="0"/>
                        <a:t>Income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r>
                        <a:rPr lang="en-US" sz="1400" b="1" baseline="-25000" dirty="0" smtClean="0"/>
                        <a:t>nn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nx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(injections)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</a:t>
                      </a:r>
                      <a:r>
                        <a:rPr lang="en-US" sz="1400" b="1" baseline="-25000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</a:tr>
              <a:tr h="737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xn</a:t>
                      </a:r>
                      <a:endParaRPr lang="en-US" sz="1400" b="1" baseline="-25000" dirty="0" smtClean="0"/>
                    </a:p>
                    <a:p>
                      <a:r>
                        <a:rPr lang="en-US" sz="1400" b="1" dirty="0" smtClean="0"/>
                        <a:t>(leakages)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xx</a:t>
                      </a:r>
                      <a:r>
                        <a:rPr lang="en-US" sz="1400" b="1" dirty="0" smtClean="0"/>
                        <a:t> </a:t>
                      </a:r>
                    </a:p>
                    <a:p>
                      <a:r>
                        <a:rPr lang="en-US" sz="1400" b="1" dirty="0" smtClean="0"/>
                        <a:t>(residual balance)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Y</a:t>
                      </a:r>
                      <a:r>
                        <a:rPr lang="en-US" sz="1400" b="1" baseline="-25000" dirty="0" err="1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Yn’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Yx</a:t>
                      </a:r>
                      <a:r>
                        <a:rPr lang="en-US" sz="1400" b="1" dirty="0" smtClean="0"/>
                        <a:t>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Injections and Leakages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and exogenous accounts are connected by two mechanisms:</a:t>
            </a:r>
          </a:p>
          <a:p>
            <a:pPr lvl="1"/>
            <a:r>
              <a:rPr lang="en-US" smtClean="0"/>
              <a:t>Injections (T</a:t>
            </a:r>
            <a:r>
              <a:rPr lang="en-US" baseline="-25000" smtClean="0"/>
              <a:t>nx</a:t>
            </a:r>
            <a:r>
              <a:rPr lang="en-US" smtClean="0"/>
              <a:t>), usually denoted by the letter x. Injections, following the subscript notation, are exogenous account expenditures on endogenous accounts (e.g., agricultural subsidies).</a:t>
            </a:r>
          </a:p>
          <a:p>
            <a:pPr lvl="1"/>
            <a:r>
              <a:rPr lang="en-US" smtClean="0"/>
              <a:t>Leakages (T</a:t>
            </a:r>
            <a:r>
              <a:rPr lang="en-US" baseline="-25000" smtClean="0"/>
              <a:t>xn</a:t>
            </a:r>
            <a:r>
              <a:rPr lang="en-US" smtClean="0"/>
              <a:t>), which are endogenous account expenditures on exogenous accounts (e.g., income taxes).</a:t>
            </a:r>
          </a:p>
          <a:p>
            <a:pPr lvl="1"/>
            <a:r>
              <a:rPr lang="en-US" smtClean="0"/>
              <a:t>Residual balances  (T</a:t>
            </a:r>
            <a:r>
              <a:rPr lang="en-US" baseline="-25000" smtClean="0"/>
              <a:t>xx</a:t>
            </a:r>
            <a:r>
              <a:rPr lang="en-US" smtClean="0"/>
              <a:t>) consist of transfers between exogenous accounts (e.g., government savings). </a:t>
            </a:r>
          </a:p>
        </p:txBody>
      </p:sp>
    </p:spTree>
    <p:extLst>
      <p:ext uri="{BB962C8B-B14F-4D97-AF65-F5344CB8AC3E}">
        <p14:creationId xmlns:p14="http://schemas.microsoft.com/office/powerpoint/2010/main" val="177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A Matrix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the I/O table, for the SAM we can calculate a matrix of average expenditure propensities by dividing SAM entries by their column totals.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The total matrix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is known as the A matrix.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3000376"/>
            <a:ext cx="1257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7476" y="4915159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69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calculate SAM multipliers using an approach similar to the material balance equation we used for calculating I/O multipliers.</a:t>
            </a:r>
          </a:p>
          <a:p>
            <a:r>
              <a:rPr lang="en-US" dirty="0" smtClean="0"/>
              <a:t>SAM endogenous incomes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n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can be rewritten as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which is equivalent to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again 		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err="1" smtClean="0"/>
              <a:t>dy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dx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5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calculate leakage multipliers in a similar fashion. From </a:t>
            </a:r>
          </a:p>
          <a:p>
            <a:pPr>
              <a:buNone/>
            </a:pPr>
            <a:r>
              <a:rPr lang="en-US" dirty="0" smtClean="0"/>
              <a:t>				     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we can substitute</a:t>
            </a:r>
          </a:p>
          <a:p>
            <a:pPr>
              <a:buNone/>
            </a:pPr>
            <a:r>
              <a:rPr lang="en-US" dirty="0" smtClean="0"/>
              <a:t>				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which gives us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l-GR" dirty="0" smtClean="0"/>
              <a:t> </a:t>
            </a:r>
            <a:r>
              <a:rPr lang="en-US" dirty="0" smtClean="0"/>
              <a:t>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smtClean="0"/>
              <a:t>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similarly</a:t>
            </a:r>
          </a:p>
          <a:p>
            <a:pPr>
              <a:buNone/>
            </a:pPr>
            <a:r>
              <a:rPr lang="en-US" dirty="0" smtClean="0"/>
              <a:t>			                d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M</a:t>
            </a:r>
            <a:r>
              <a:rPr lang="en-US" baseline="-25000" dirty="0" smtClean="0"/>
              <a:t>a</a:t>
            </a:r>
            <a:r>
              <a:rPr lang="en-US" dirty="0" smtClean="0"/>
              <a:t>x suggests, the SAM multiplier M</a:t>
            </a:r>
            <a:r>
              <a:rPr lang="en-US" baseline="-25000" dirty="0" smtClean="0"/>
              <a:t>a</a:t>
            </a:r>
            <a:r>
              <a:rPr lang="en-US" dirty="0" smtClean="0"/>
              <a:t> captures the multiplier effects of an exogenous shock x on endogenous income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, where x is a vector of injections into endogenous (row) accounts.</a:t>
            </a:r>
          </a:p>
        </p:txBody>
      </p:sp>
    </p:spTree>
    <p:extLst>
      <p:ext uri="{BB962C8B-B14F-4D97-AF65-F5344CB8AC3E}">
        <p14:creationId xmlns:p14="http://schemas.microsoft.com/office/powerpoint/2010/main" val="1498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Multiplier Limitations 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SAM multiplier limitations include:</a:t>
            </a:r>
          </a:p>
          <a:p>
            <a:pPr lvl="1" eaLnBrk="1" hangingPunct="1"/>
            <a:r>
              <a:rPr lang="en-US" dirty="0" smtClean="0"/>
              <a:t>Excess capacity in all sectors and unemployed or underemployed factors of production; multipliers will overstate the total effects if capacity constraints exist.</a:t>
            </a:r>
          </a:p>
          <a:p>
            <a:pPr lvl="1" eaLnBrk="1" hangingPunct="1"/>
            <a:r>
              <a:rPr lang="en-US" dirty="0" smtClean="0"/>
              <a:t>No allowance for substitution effects</a:t>
            </a:r>
          </a:p>
          <a:p>
            <a:pPr lvl="1" eaLnBrk="1" hangingPunct="1"/>
            <a:r>
              <a:rPr lang="en-US" dirty="0" smtClean="0"/>
              <a:t>Fixed prices</a:t>
            </a:r>
          </a:p>
          <a:p>
            <a:pPr lvl="1" eaLnBrk="1" hangingPunct="1"/>
            <a:r>
              <a:rPr lang="en-US" dirty="0" smtClean="0"/>
              <a:t>Limit to the endogenous effects that can be captured (exogenous accounts will be affected by initial shock, leakage from endogenous to exogenous)</a:t>
            </a:r>
          </a:p>
        </p:txBody>
      </p:sp>
    </p:spTree>
    <p:extLst>
      <p:ext uri="{BB962C8B-B14F-4D97-AF65-F5344CB8AC3E}">
        <p14:creationId xmlns:p14="http://schemas.microsoft.com/office/powerpoint/2010/main" val="1094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Fixed-Price Multiplier Models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SAM multipliers can reveal interesting and policy-relevant information about economic structure and living standards, they do not contain information about economic behavior and are still accounting multipliers.</a:t>
            </a:r>
          </a:p>
          <a:p>
            <a:r>
              <a:rPr lang="en-US" dirty="0" smtClean="0"/>
              <a:t>Fixed-price multiplier (FPM) models add some behavioral characteristics into the SAM accounting framework by converting the SAM A matrix of average expenditure propensities into a matrix of marginal expenditure propensities.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Macro policy is important, but so are economic structure and economic interactions.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Indeed, linkages and indirect effects are often more important than the direct targets of policy.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To improve visibility for policy makers and make appropriate recommendations, we need to understand these interactions.</a:t>
            </a:r>
            <a:endParaRPr lang="da-DK" sz="3100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685800"/>
          </a:xfrm>
        </p:spPr>
        <p:txBody>
          <a:bodyPr/>
          <a:lstStyle/>
          <a:p>
            <a:r>
              <a:rPr lang="en-US" sz="4000" dirty="0"/>
              <a:t>Multi-</a:t>
            </a:r>
            <a:r>
              <a:rPr lang="en-US" sz="4000" dirty="0" err="1"/>
              <a:t>Sectoral</a:t>
            </a:r>
            <a:r>
              <a:rPr lang="en-US" sz="4000" dirty="0"/>
              <a:t> Development Analysis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8168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Endogenous </a:t>
            </a:r>
            <a:r>
              <a:rPr lang="en-US" dirty="0" err="1" smtClean="0"/>
              <a:t>SAM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thinking about the endogenous SAM elements as part of one large matrix, but we can separate, or partition, the SAM endogenous A matrix into a 3 x 3 matrix of sub-matrices.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1010" y="3505200"/>
          <a:ext cx="7158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46"/>
                <a:gridCol w="1431646"/>
                <a:gridCol w="1431646"/>
                <a:gridCol w="1431646"/>
                <a:gridCol w="1431646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/>
                        <a:t>Expenditures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1200"/>
          </a:p>
          <a:p>
            <a:r>
              <a:rPr lang="en-US" smtClean="0"/>
              <a:t>In this partitioned SAM: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11</a:t>
            </a:r>
            <a:r>
              <a:rPr lang="en-US" smtClean="0"/>
              <a:t> is the I/O transactions table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21</a:t>
            </a:r>
            <a:r>
              <a:rPr lang="en-US" smtClean="0"/>
              <a:t> represents payments from activities to factors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32</a:t>
            </a:r>
            <a:r>
              <a:rPr lang="en-US" smtClean="0"/>
              <a:t> represents payments from factors to institutions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13</a:t>
            </a:r>
            <a:r>
              <a:rPr lang="en-US" smtClean="0"/>
              <a:t> represents payments from institutions to activities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33</a:t>
            </a:r>
            <a:r>
              <a:rPr lang="en-US" smtClean="0"/>
              <a:t> represents inter-institutional transfers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1"/>
          <a:ext cx="6096000" cy="18573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21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If we remove inter-industry transfers (transactions) and inter-institutional transfers from the partitioned SAM we can see the circular flow of income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Again, activities pay factors, factor income maps to institutions, and institutions pay activities for goods and services.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69865" y="2775533"/>
          <a:ext cx="6350135" cy="2208605"/>
        </p:xfrm>
        <a:graphic>
          <a:graphicData uri="http://schemas.openxmlformats.org/drawingml/2006/table">
            <a:tbl>
              <a:tblPr/>
              <a:tblGrid>
                <a:gridCol w="1270027"/>
                <a:gridCol w="1270027"/>
                <a:gridCol w="1270027"/>
                <a:gridCol w="1270027"/>
                <a:gridCol w="1270027"/>
              </a:tblGrid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Multiplier decomposition techniques allow us to separate multipliers into their component parts to examine different mechanisms within the economy.</a:t>
            </a:r>
          </a:p>
          <a:p>
            <a:pPr>
              <a:defRPr/>
            </a:pPr>
            <a:r>
              <a:rPr lang="en-US" dirty="0" smtClean="0"/>
              <a:t>Multiplier components can be additive or multiplicative; in other words, multipliers can be the sum or the product of their component parts. </a:t>
            </a:r>
          </a:p>
          <a:p>
            <a:pPr>
              <a:defRPr/>
            </a:pPr>
            <a:r>
              <a:rPr lang="en-US" dirty="0" smtClean="0"/>
              <a:t>We will begin with multiplicative SAM components, examine additive components, and finally demonstrate relationships among all three forms.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mathematics behind multiplier decomposition are fairly intuitive. From our earlier SAM accounting identity we have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For any sub-matrix of A</a:t>
            </a:r>
            <a:r>
              <a:rPr lang="en-US" baseline="-25000" dirty="0" smtClean="0"/>
              <a:t>n</a:t>
            </a:r>
            <a:r>
              <a:rPr lang="en-US" dirty="0" smtClean="0"/>
              <a:t> we can rewrite this as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y</a:t>
            </a:r>
            <a:r>
              <a:rPr lang="en-US" baseline="-25000" dirty="0" smtClean="0"/>
              <a:t>n</a:t>
            </a:r>
            <a:r>
              <a:rPr lang="en-US" dirty="0" smtClean="0"/>
              <a:t> =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)y</a:t>
            </a:r>
            <a:r>
              <a:rPr lang="en-US" baseline="-25000" dirty="0" smtClean="0"/>
              <a:t>n</a:t>
            </a:r>
            <a:r>
              <a:rPr lang="en-US" dirty="0" smtClean="0"/>
              <a:t> +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A*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If we multiply both sides of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None/>
              <a:defRPr/>
            </a:pPr>
            <a:r>
              <a:rPr lang="en-US" dirty="0" smtClean="0"/>
              <a:t>	by A* and substitute the A*y</a:t>
            </a:r>
            <a:r>
              <a:rPr lang="en-US" baseline="-25000" dirty="0" smtClean="0"/>
              <a:t>n</a:t>
            </a:r>
            <a:r>
              <a:rPr lang="en-US" dirty="0" smtClean="0"/>
              <a:t> term on the LHS with the A*y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term from the RHS, we get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                         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	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           	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We can continue to do this indefinitely. For the next round, we multiply both sides of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by A*</a:t>
            </a:r>
            <a:r>
              <a:rPr lang="en-US" baseline="30000" dirty="0" smtClean="0"/>
              <a:t>2</a:t>
            </a:r>
            <a:r>
              <a:rPr lang="en-US" dirty="0" smtClean="0"/>
              <a:t> and substitute for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, which gives us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3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and ultimately to the more general 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y</a:t>
            </a:r>
            <a:r>
              <a:rPr lang="en-US" baseline="-25000" dirty="0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 + … + A*</a:t>
            </a:r>
            <a:r>
              <a:rPr lang="en-US" baseline="30000" dirty="0" smtClean="0"/>
              <a:t>(k-1)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 could do decomposition indefinitely, we typically stop at k = 3 steps because 3 is the number of endogenous accounts within the SAM. In other words, the flow of income around the SAM undergoes 3 steps.</a:t>
            </a:r>
          </a:p>
        </p:txBody>
      </p:sp>
    </p:spTree>
    <p:extLst>
      <p:ext uri="{BB962C8B-B14F-4D97-AF65-F5344CB8AC3E}">
        <p14:creationId xmlns:p14="http://schemas.microsoft.com/office/powerpoint/2010/main" val="3438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and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start by defining three matrices: A</a:t>
            </a:r>
            <a:r>
              <a:rPr lang="en-US" baseline="-25000" smtClean="0"/>
              <a:t>n</a:t>
            </a:r>
            <a:r>
              <a:rPr lang="en-US" smtClean="0"/>
              <a:t>, 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, and A*.</a:t>
            </a:r>
          </a:p>
          <a:p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is the A matrix for our complete partitioned SAM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 is the sub-matrix of inter-industry and inter-institutional transfers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3676" y="495300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1300" y="2676526"/>
            <a:ext cx="3467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 that A* = (I –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  <a:r>
              <a:rPr lang="en-US" baseline="30000" smtClean="0"/>
              <a:t>-1</a:t>
            </a:r>
            <a:r>
              <a:rPr lang="en-US" smtClean="0"/>
              <a:t> (A</a:t>
            </a:r>
            <a:r>
              <a:rPr lang="en-US" baseline="-25000" smtClean="0"/>
              <a:t>n</a:t>
            </a:r>
            <a:r>
              <a:rPr lang="en-US" smtClean="0"/>
              <a:t> –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), where the first term is equivalent to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and the second term is equivalent to</a:t>
            </a:r>
          </a:p>
          <a:p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110121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3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57200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914" y="2590800"/>
            <a:ext cx="8675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3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needed?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To successfully develop a detailed, consistent, and up-to-date SAM, four ingredients are needed: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Official commitment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Component data resources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Methodology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Expertise and, where this is lacking, talent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Computer hardware and software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Fortunately, we are in a strong position in all these areas.</a:t>
            </a:r>
          </a:p>
        </p:txBody>
      </p:sp>
    </p:spTree>
    <p:extLst>
      <p:ext uri="{BB962C8B-B14F-4D97-AF65-F5344CB8AC3E}">
        <p14:creationId xmlns:p14="http://schemas.microsoft.com/office/powerpoint/2010/main" val="33910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Multiplying these two terms gives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Note that we can define the elements of A* as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(I – A</a:t>
            </a:r>
            <a:r>
              <a:rPr lang="en-US" sz="2400" baseline="-25000" dirty="0"/>
              <a:t>11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dirty="0"/>
              <a:t>A</a:t>
            </a:r>
            <a:r>
              <a:rPr lang="en-US" sz="2400" baseline="-25000" dirty="0"/>
              <a:t>13</a:t>
            </a:r>
            <a:r>
              <a:rPr lang="en-US" sz="2400" dirty="0"/>
              <a:t> = A*</a:t>
            </a:r>
            <a:r>
              <a:rPr lang="en-US" sz="2400" baseline="-25000" dirty="0"/>
              <a:t>13</a:t>
            </a:r>
            <a:r>
              <a:rPr lang="en-US" sz="2400" dirty="0"/>
              <a:t>     A</a:t>
            </a:r>
            <a:r>
              <a:rPr lang="en-US" sz="2400" baseline="-25000" dirty="0"/>
              <a:t>21</a:t>
            </a:r>
            <a:r>
              <a:rPr lang="en-US" sz="2400" dirty="0"/>
              <a:t> = A*</a:t>
            </a:r>
            <a:r>
              <a:rPr lang="en-US" sz="2400" baseline="-25000" dirty="0"/>
              <a:t>21</a:t>
            </a:r>
            <a:r>
              <a:rPr lang="en-US" sz="2400" dirty="0"/>
              <a:t>     (I – A</a:t>
            </a:r>
            <a:r>
              <a:rPr lang="en-US" sz="2400" baseline="-25000" dirty="0"/>
              <a:t>33</a:t>
            </a:r>
            <a:r>
              <a:rPr lang="en-US" sz="2400" dirty="0"/>
              <a:t>)</a:t>
            </a:r>
            <a:r>
              <a:rPr lang="en-US" sz="2400" baseline="30000" dirty="0"/>
              <a:t> -1</a:t>
            </a:r>
            <a:r>
              <a:rPr lang="en-US" sz="2400" dirty="0"/>
              <a:t>A</a:t>
            </a:r>
            <a:r>
              <a:rPr lang="en-US" sz="2400" baseline="-25000" dirty="0"/>
              <a:t>32</a:t>
            </a:r>
            <a:r>
              <a:rPr lang="en-US" sz="2400" dirty="0"/>
              <a:t> = A*</a:t>
            </a:r>
            <a:r>
              <a:rPr lang="en-US" sz="2400" baseline="-25000" dirty="0"/>
              <a:t>32</a:t>
            </a:r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None/>
              <a:defRPr/>
            </a:pPr>
            <a:r>
              <a:rPr lang="en-US" sz="2400" baseline="-25000" dirty="0"/>
              <a:t>	</a:t>
            </a:r>
            <a:r>
              <a:rPr lang="en-US" sz="2400" dirty="0"/>
              <a:t>such that A* follows the circular income flow in the SAM.</a:t>
            </a: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324350"/>
            <a:ext cx="3810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30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6" y="2057401"/>
            <a:ext cx="5457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With</a:t>
            </a:r>
          </a:p>
          <a:p>
            <a:pPr>
              <a:buNone/>
              <a:defRPr/>
            </a:pPr>
            <a:r>
              <a:rPr lang="en-US" dirty="0" smtClean="0"/>
              <a:t>	 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we can define the SAM multiplier M</a:t>
            </a:r>
            <a:r>
              <a:rPr lang="en-US" baseline="-25000" dirty="0" smtClean="0"/>
              <a:t>a </a:t>
            </a:r>
            <a:r>
              <a:rPr lang="en-US" dirty="0" smtClean="0"/>
              <a:t>as the product of three matrices: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a3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baseline="-25000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Remember that in our partitioned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Thus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60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4829176"/>
            <a:ext cx="57435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299085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2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and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elements of M</a:t>
            </a:r>
            <a:r>
              <a:rPr lang="en-US" baseline="-25000" dirty="0" smtClean="0"/>
              <a:t>a1 </a:t>
            </a:r>
            <a:r>
              <a:rPr lang="en-US" dirty="0" smtClean="0"/>
              <a:t>you can begin to develop some intuition about how to interpret the decomposed multipliers.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is typically referred to as the transfers, or direct effects, multiplier, because it captures the multiplier effects of transfers within accounts; in this case industries, i.e.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and institutions, i.e.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only captures within account effects; it tells us nothing about factors or institutions.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5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6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Similarly, for M</a:t>
            </a:r>
            <a:r>
              <a:rPr lang="en-US" baseline="-25000" smtClean="0"/>
              <a:t>a2</a:t>
            </a:r>
            <a:r>
              <a:rPr lang="en-US" smtClean="0"/>
              <a:t> = (I + A* + A*</a:t>
            </a:r>
            <a:r>
              <a:rPr lang="en-US" baseline="30000" smtClean="0"/>
              <a:t>2</a:t>
            </a:r>
            <a:r>
              <a:rPr lang="en-US" smtClean="0"/>
              <a:t>), where A*</a:t>
            </a:r>
            <a:r>
              <a:rPr lang="en-US" baseline="30000" smtClean="0"/>
              <a:t>2</a:t>
            </a:r>
            <a:r>
              <a:rPr lang="en-US" smtClean="0"/>
              <a:t> is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or more simply </a:t>
            </a:r>
          </a:p>
          <a:p>
            <a:endParaRPr lang="en-US" smtClean="0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0" y="116789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286000"/>
            <a:ext cx="7627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114800"/>
            <a:ext cx="51625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3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740" y="2209800"/>
            <a:ext cx="7838661" cy="990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3886200"/>
            <a:ext cx="4619625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is the only matrix with off-diagonal elements, and is referred to as the cross-effects, or open-loop, multiplier.</a:t>
            </a:r>
          </a:p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captures the effects of an injection into the system as it moves through the system without coming back to its origin (hence the name ‘open-loop’). In other words, M</a:t>
            </a:r>
            <a:r>
              <a:rPr lang="en-US" baseline="-25000" dirty="0" smtClean="0"/>
              <a:t>a2 </a:t>
            </a:r>
            <a:r>
              <a:rPr lang="en-US" dirty="0" smtClean="0"/>
              <a:t>shows how an external injection travels from endogenous demand to income (“across” institutions), but not from income to demand. </a:t>
            </a:r>
          </a:p>
        </p:txBody>
      </p:sp>
    </p:spTree>
    <p:extLst>
      <p:ext uri="{BB962C8B-B14F-4D97-AF65-F5344CB8AC3E}">
        <p14:creationId xmlns:p14="http://schemas.microsoft.com/office/powerpoint/2010/main" val="1112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where A*</a:t>
            </a:r>
            <a:r>
              <a:rPr lang="en-US" baseline="30000" dirty="0" smtClean="0"/>
              <a:t>3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1" y="2209800"/>
            <a:ext cx="6467475" cy="1219200"/>
          </a:xfrm>
          <a:prstGeom prst="rect">
            <a:avLst/>
          </a:prstGeom>
          <a:noFill/>
        </p:spPr>
      </p:pic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91000"/>
            <a:ext cx="6858000" cy="100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63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is typically referred to as the circular, or closed loop, multiplier. 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captures the full circular effects of an exogenous income injection on one account, once the circular flow of income returns to the account where the injection took place.</a:t>
            </a:r>
          </a:p>
          <a:p>
            <a:r>
              <a:rPr lang="en-US" dirty="0" smtClean="0"/>
              <a:t>In other words, M</a:t>
            </a:r>
            <a:r>
              <a:rPr lang="en-US" baseline="-25000" dirty="0" smtClean="0"/>
              <a:t>a3 </a:t>
            </a:r>
            <a:r>
              <a:rPr lang="en-US" dirty="0" smtClean="0"/>
              <a:t>represents the full circular multiplier effects net of M</a:t>
            </a:r>
            <a:r>
              <a:rPr lang="en-US" baseline="-25000" dirty="0" smtClean="0"/>
              <a:t>a1</a:t>
            </a:r>
            <a:r>
              <a:rPr lang="en-US" dirty="0" smtClean="0"/>
              <a:t> and M</a:t>
            </a:r>
            <a:r>
              <a:rPr lang="en-US" baseline="-25000" dirty="0" smtClean="0"/>
              <a:t>a2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Additive Multipliers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multiplier forms — aggregate, multiplicative, and additive — are related by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       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I + T + O + C </a:t>
            </a:r>
            <a:endParaRPr lang="en-US" baseline="-25000" dirty="0" smtClean="0"/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I = Identity multiplier</a:t>
            </a:r>
          </a:p>
          <a:p>
            <a:pPr lvl="1"/>
            <a:r>
              <a:rPr lang="en-US" dirty="0" smtClean="0"/>
              <a:t>T = (M</a:t>
            </a:r>
            <a:r>
              <a:rPr lang="en-US" baseline="-25000" dirty="0" smtClean="0"/>
              <a:t>1</a:t>
            </a:r>
            <a:r>
              <a:rPr lang="en-US" dirty="0" smtClean="0"/>
              <a:t>– I) = Net transfer multiplier</a:t>
            </a:r>
          </a:p>
          <a:p>
            <a:pPr lvl="1"/>
            <a:r>
              <a:rPr lang="en-US" dirty="0" smtClean="0"/>
              <a:t>O = (M</a:t>
            </a:r>
            <a:r>
              <a:rPr lang="en-US" baseline="-25000" dirty="0" smtClean="0"/>
              <a:t>2</a:t>
            </a:r>
            <a:r>
              <a:rPr lang="en-US" dirty="0" smtClean="0"/>
              <a:t>– I)M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1</a:t>
            </a:r>
            <a:r>
              <a:rPr lang="en-US" dirty="0" smtClean="0"/>
              <a:t>) = Open-loop multiplier</a:t>
            </a:r>
          </a:p>
          <a:p>
            <a:pPr lvl="1"/>
            <a:r>
              <a:rPr lang="en-US" dirty="0" smtClean="0"/>
              <a:t>C = (M</a:t>
            </a:r>
            <a:r>
              <a:rPr lang="en-US" baseline="-25000" dirty="0" smtClean="0"/>
              <a:t>3</a:t>
            </a:r>
            <a:r>
              <a:rPr lang="en-US" dirty="0" smtClean="0"/>
              <a:t>– I)M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 = Closed-loop multiplier</a:t>
            </a:r>
          </a:p>
        </p:txBody>
      </p:sp>
    </p:spTree>
    <p:extLst>
      <p:ext uri="{BB962C8B-B14F-4D97-AF65-F5344CB8AC3E}">
        <p14:creationId xmlns:p14="http://schemas.microsoft.com/office/powerpoint/2010/main" val="660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a SAM?</a:t>
            </a:r>
            <a:endParaRPr lang="da-DK" sz="36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100"/>
              <a:t>An economy-wide accounting device to capture detailed interdependencies between institutions and sectors/regions. An extension of input-output analysis.</a:t>
            </a:r>
          </a:p>
          <a:p>
            <a:pPr>
              <a:lnSpc>
                <a:spcPct val="80000"/>
              </a:lnSpc>
            </a:pPr>
            <a:r>
              <a:rPr lang="en-US" sz="3100"/>
              <a:t>A SAM is a form of double entry book keeping that itemizes detailed income and expenditure linkages across the economy.</a:t>
            </a:r>
          </a:p>
          <a:p>
            <a:pPr>
              <a:lnSpc>
                <a:spcPct val="80000"/>
              </a:lnSpc>
            </a:pPr>
            <a:r>
              <a:rPr lang="en-US" sz="3100"/>
              <a:t>It is a closed form accounting system, reflecting the general equilibrium structure of the underlying economic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4217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Applications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Standard multiplier decomposition presents an interesting way of separating out the structural effects of exogenous shocks.</a:t>
            </a:r>
          </a:p>
          <a:p>
            <a:pPr eaLnBrk="1" hangingPunct="1"/>
            <a:r>
              <a:rPr lang="en-US" sz="3200" dirty="0" smtClean="0"/>
              <a:t>For instance, in their study of Sri </a:t>
            </a:r>
            <a:r>
              <a:rPr lang="en-US" sz="3200" dirty="0" smtClean="0"/>
              <a:t>Lanka, </a:t>
            </a:r>
            <a:r>
              <a:rPr lang="en-US" sz="3200" dirty="0" err="1" smtClean="0"/>
              <a:t>Pyatt</a:t>
            </a:r>
            <a:r>
              <a:rPr lang="en-US" sz="3200" dirty="0" smtClean="0"/>
              <a:t> and Round (1979) found that transfer multipliers were significantly lower than open-loop (between-account) multipliers, suggesting </a:t>
            </a:r>
            <a:r>
              <a:rPr lang="en-US" sz="3200" dirty="0" smtClean="0"/>
              <a:t>that indirect effects can far </a:t>
            </a:r>
            <a:r>
              <a:rPr lang="en-US" sz="3200" dirty="0" err="1" smtClean="0"/>
              <a:t>outweight</a:t>
            </a:r>
            <a:r>
              <a:rPr lang="en-US" sz="3200" dirty="0" smtClean="0"/>
              <a:t> direct effects.</a:t>
            </a:r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80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interesting application for multiplier decomposition is the MRSAM trade matrix that we saw in lecture 3.</a:t>
            </a:r>
          </a:p>
          <a:p>
            <a:r>
              <a:rPr lang="en-US" dirty="0" smtClean="0"/>
              <a:t>For instance, we can create a 3 region transactions matrix where, as we saw previously, bilateral trade flows are on the off-diagonals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7800" y="430784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u="non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transactions sub-matrix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we can examine regional trade multipliers through the same approach as above, although in this case our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 </a:t>
            </a:r>
            <a:r>
              <a:rPr lang="en-US" dirty="0" smtClean="0"/>
              <a:t>matrix would include T</a:t>
            </a:r>
            <a:r>
              <a:rPr lang="en-US" baseline="-25000" dirty="0" smtClean="0"/>
              <a:t>11</a:t>
            </a:r>
            <a:r>
              <a:rPr lang="en-US" dirty="0" smtClean="0"/>
              <a:t>, T</a:t>
            </a:r>
            <a:r>
              <a:rPr lang="en-US" baseline="-25000" dirty="0" smtClean="0"/>
              <a:t>22</a:t>
            </a:r>
            <a:r>
              <a:rPr lang="en-US" dirty="0" smtClean="0"/>
              <a:t>, and T</a:t>
            </a:r>
            <a:r>
              <a:rPr lang="en-US" baseline="-25000" dirty="0" smtClean="0"/>
              <a:t>33</a:t>
            </a:r>
            <a:r>
              <a:rPr lang="en-US" dirty="0" smtClean="0"/>
              <a:t> along its block diagonal.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220980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b="0" u="none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three matrices separate regional linkages into intra-region (M</a:t>
            </a:r>
            <a:r>
              <a:rPr lang="en-US" baseline="-25000" dirty="0" smtClean="0"/>
              <a:t>1</a:t>
            </a:r>
            <a:r>
              <a:rPr lang="en-US" dirty="0" smtClean="0"/>
              <a:t>), inter-region (M</a:t>
            </a:r>
            <a:r>
              <a:rPr lang="en-US" baseline="-25000" dirty="0" smtClean="0"/>
              <a:t>2</a:t>
            </a:r>
            <a:r>
              <a:rPr lang="en-US" dirty="0" smtClean="0"/>
              <a:t>), and equilibrium direct (M</a:t>
            </a:r>
            <a:r>
              <a:rPr lang="en-US" baseline="-25000" dirty="0" smtClean="0"/>
              <a:t>3</a:t>
            </a:r>
            <a:r>
              <a:rPr lang="en-US" dirty="0" smtClean="0"/>
              <a:t>) multipliers: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3200400"/>
          <a:ext cx="4572000" cy="14173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07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77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76400" y="4876800"/>
          <a:ext cx="6520011" cy="1600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73337"/>
                <a:gridCol w="2173337"/>
                <a:gridCol w="217333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12</a:t>
                      </a:r>
                      <a:endParaRPr lang="en-US" sz="25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13</a:t>
                      </a:r>
                      <a:endParaRPr lang="en-US" sz="2500" u="sng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21</a:t>
                      </a:r>
                      <a:endParaRPr lang="en-US" sz="2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31</a:t>
                      </a:r>
                      <a:endParaRPr lang="en-US" sz="25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D = (I-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  <a:r>
              <a:rPr lang="en-US" baseline="-25000" dirty="0" smtClean="0"/>
              <a:t>ij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1828800"/>
          <a:ext cx="6096000" cy="25603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endParaRPr lang="en-US" sz="2000" b="0" u="none" dirty="0" smtClean="0"/>
                    </a:p>
                    <a:p>
                      <a:endParaRPr lang="en-US" sz="20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endParaRPr lang="en-US" sz="2000" b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endParaRPr lang="en-US" sz="20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129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0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Questions?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6096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SAM Concepts</a:t>
            </a:r>
            <a:endParaRPr lang="da-DK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029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a square matrix that builds on the input-output table - but it goes further.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considers not only production </a:t>
            </a:r>
            <a:r>
              <a:rPr lang="en-US" sz="2400" dirty="0"/>
              <a:t>(Input-Output</a:t>
            </a:r>
            <a:r>
              <a:rPr lang="en-US" sz="2400" dirty="0" smtClean="0"/>
              <a:t>) linkages</a:t>
            </a:r>
            <a:r>
              <a:rPr lang="en-US" sz="2400" dirty="0"/>
              <a:t>, </a:t>
            </a:r>
            <a:r>
              <a:rPr lang="en-US" sz="2400" dirty="0"/>
              <a:t>but tracks income-expenditure feedbacks (institutions are introduced).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Each </a:t>
            </a:r>
            <a:r>
              <a:rPr lang="en-US" sz="2400" dirty="0" err="1"/>
              <a:t>transactor</a:t>
            </a:r>
            <a:r>
              <a:rPr lang="en-US" sz="2400" dirty="0"/>
              <a:t> (such as factors of production, households, enterprises, the government and the ROW) has a row (income sources) and a column (expenditures) – double entry national income accounting.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consistent data system that provides a snapshot of the economy – note that the SAM reconciles data from different sources.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da-DK" sz="2400" dirty="0"/>
              <a:t>Detail is on the the biggest virtues of the SAM approach, but we actually build SAMs from the top down.</a:t>
            </a:r>
          </a:p>
        </p:txBody>
      </p:sp>
    </p:spTree>
    <p:extLst>
      <p:ext uri="{BB962C8B-B14F-4D97-AF65-F5344CB8AC3E}">
        <p14:creationId xmlns:p14="http://schemas.microsoft.com/office/powerpoint/2010/main" val="25238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to SAM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basic level, the SAM extends the I/O by adding income and transfer accounts, thereby closing the flow of income, i.e.,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L is the matrix of I/O intermediate transactions, V is value added, F is final demand expenditure, Y is the domestic income, and T represents institutional transfers.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721224" y="2590800"/>
          <a:ext cx="3965576" cy="154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5212" y="2895600"/>
          <a:ext cx="1982788" cy="102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3200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I/O</a:t>
            </a:r>
            <a:endParaRPr lang="en-US" sz="20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8412" y="3200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SAM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352800"/>
            <a:ext cx="533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72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simplified circular flow of income is clearly visible from the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 maps income to factors, Y maps factors to institutions, F maps institutional income to A, A pays V.</a:t>
            </a:r>
          </a:p>
          <a:p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667000" y="2209800"/>
            <a:ext cx="3276600" cy="2743200"/>
            <a:chOff x="2209800" y="2590800"/>
            <a:chExt cx="3505200" cy="2895600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3429000" y="25908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46482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429000" y="45720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22098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V="1">
              <a:off x="2475707" y="4761706"/>
              <a:ext cx="533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</p:cNvCxnSpPr>
            <p:nvPr/>
          </p:nvCxnSpPr>
          <p:spPr>
            <a:xfrm rot="10800000">
              <a:off x="2743200" y="5029200"/>
              <a:ext cx="685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0480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476500" y="3314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95800" y="3048001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916487" y="33147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95800" y="50292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4916487" y="47625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48485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6758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detailed mapping of income flows: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0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Households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254487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Enterprises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781800" y="3276600"/>
            <a:ext cx="1222513" cy="4572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Government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4487" y="5410200"/>
            <a:ext cx="1222513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Capital 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438400" y="2514600"/>
            <a:ext cx="1222513" cy="457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Factor 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209800" y="5257800"/>
            <a:ext cx="1222513" cy="4572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180703" y="3009503"/>
            <a:ext cx="533400" cy="79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447800" y="2743200"/>
            <a:ext cx="990600" cy="158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 rot="16200000" flipH="1">
            <a:off x="2439625" y="3733368"/>
            <a:ext cx="762000" cy="863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08212" y="4876800"/>
            <a:ext cx="611188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819400" y="4875213"/>
            <a:ext cx="608012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7400" y="3352800"/>
            <a:ext cx="7620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067197" y="3962003"/>
            <a:ext cx="762000" cy="7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800" y="4343400"/>
            <a:ext cx="6858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2209800" y="4114800"/>
            <a:ext cx="1222513" cy="4572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Commodity</a:t>
            </a:r>
          </a:p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10" idx="3"/>
          </p:cNvCxnSpPr>
          <p:nvPr/>
        </p:nvCxnSpPr>
        <p:spPr>
          <a:xfrm>
            <a:off x="3660913" y="2743200"/>
            <a:ext cx="3273287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734594" y="2971800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2971800"/>
            <a:ext cx="3048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4191000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7239000" y="3124200"/>
            <a:ext cx="3048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182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706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5714206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44194" y="4037806"/>
            <a:ext cx="30480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4191794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7239794" y="3885406"/>
            <a:ext cx="3048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715000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94057" y="2438400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Factor Income</a:t>
            </a:r>
            <a:endParaRPr lang="en-US" sz="900" b="1" dirty="0"/>
          </a:p>
        </p:txBody>
      </p:sp>
      <p:sp>
        <p:nvSpPr>
          <p:cNvPr id="75" name="Rectangle 74"/>
          <p:cNvSpPr/>
          <p:nvPr/>
        </p:nvSpPr>
        <p:spPr>
          <a:xfrm>
            <a:off x="5584321" y="2743200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Direct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86400" y="4036368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Transfers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36583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51061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6628606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429000" y="4343400"/>
            <a:ext cx="35052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486400" y="4343400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Final Use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 flipH="1" flipV="1">
            <a:off x="646906" y="2781300"/>
            <a:ext cx="9913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9600" y="2286000"/>
            <a:ext cx="7010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7124700" y="2781300"/>
            <a:ext cx="990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/>
          <p:cNvSpPr/>
          <p:nvPr/>
        </p:nvSpPr>
        <p:spPr>
          <a:xfrm>
            <a:off x="838200" y="3124200"/>
            <a:ext cx="1222513" cy="457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Activities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57600" y="205516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Indirect Taxes and Tariffs</a:t>
            </a:r>
            <a:endParaRPr lang="en-US" sz="900" b="1" dirty="0"/>
          </a:p>
        </p:txBody>
      </p:sp>
      <p:sp>
        <p:nvSpPr>
          <p:cNvPr id="106" name="Rectangle 105"/>
          <p:cNvSpPr/>
          <p:nvPr/>
        </p:nvSpPr>
        <p:spPr>
          <a:xfrm rot="16200000">
            <a:off x="2021287" y="4838454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Imports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2627681" y="4835248"/>
            <a:ext cx="6142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Exports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9600" y="4495800"/>
            <a:ext cx="1524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-496094" y="3390900"/>
            <a:ext cx="22105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429000" y="5484812"/>
            <a:ext cx="12954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" idx="1"/>
          </p:cNvCxnSpPr>
          <p:nvPr/>
        </p:nvCxnSpPr>
        <p:spPr>
          <a:xfrm>
            <a:off x="3429000" y="5637212"/>
            <a:ext cx="1825487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806532" y="571500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Net Capital Flows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00500" y="4762500"/>
            <a:ext cx="14478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995777" y="4572000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Sales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833632" y="3827771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Intermediate</a:t>
            </a:r>
          </a:p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Consumption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2745661" y="3576832"/>
            <a:ext cx="486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b="1" dirty="0" smtClean="0">
                <a:solidFill>
                  <a:prstClr val="black"/>
                </a:solidFill>
              </a:rPr>
              <a:t>Sales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rot="5400000" flipH="1" flipV="1">
            <a:off x="4229894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5676106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7200105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4878388" y="5027611"/>
            <a:ext cx="2970212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" idx="0"/>
          </p:cNvCxnSpPr>
          <p:nvPr/>
        </p:nvCxnSpPr>
        <p:spPr>
          <a:xfrm rot="5400000" flipH="1" flipV="1">
            <a:off x="5676866" y="5218078"/>
            <a:ext cx="381000" cy="324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096000" y="5029200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Savings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 flipH="1" flipV="1">
            <a:off x="4877594" y="4876006"/>
            <a:ext cx="1066800" cy="1588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2490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22083</TotalTime>
  <Words>2685</Words>
  <Application>Microsoft Macintosh PowerPoint</Application>
  <PresentationFormat>On-screen Show (4:3)</PresentationFormat>
  <Paragraphs>673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Calibri</vt:lpstr>
      <vt:lpstr>Georgia</vt:lpstr>
      <vt:lpstr>Helvetica</vt:lpstr>
      <vt:lpstr>ＭＳ Ｐゴシック</vt:lpstr>
      <vt:lpstr>SimSun</vt:lpstr>
      <vt:lpstr>Tahoma</vt:lpstr>
      <vt:lpstr>Times New Roman</vt:lpstr>
      <vt:lpstr>Wingdings</vt:lpstr>
      <vt:lpstr>Wingdings 2</vt:lpstr>
      <vt:lpstr>Arial</vt:lpstr>
      <vt:lpstr>ERINA_NSO_UCB_Lecture</vt:lpstr>
      <vt:lpstr>Lecture 1.2: Social Accounting and Multiplier Analysis</vt:lpstr>
      <vt:lpstr>Introduction to Social Accounting Matrices (SAMs)</vt:lpstr>
      <vt:lpstr>Multi-Sectoral Development Analysis</vt:lpstr>
      <vt:lpstr>What is needed?</vt:lpstr>
      <vt:lpstr>What is a SAM?</vt:lpstr>
      <vt:lpstr>  SAM Concepts</vt:lpstr>
      <vt:lpstr>I/O to SAM</vt:lpstr>
      <vt:lpstr>SAM Circular Flow of Income</vt:lpstr>
      <vt:lpstr>SAM Circular Flow of Income</vt:lpstr>
      <vt:lpstr>SAM Feedbacks</vt:lpstr>
      <vt:lpstr>SAM Interdependency</vt:lpstr>
      <vt:lpstr>Main Features of a SAM</vt:lpstr>
      <vt:lpstr>SAM Uses</vt:lpstr>
      <vt:lpstr>SAM Construction</vt:lpstr>
      <vt:lpstr>SAMs from a Macroeconomic Perspective</vt:lpstr>
      <vt:lpstr>Schematic Macroeconomic SAM</vt:lpstr>
      <vt:lpstr>More General SAM</vt:lpstr>
      <vt:lpstr>SAM Multipliers</vt:lpstr>
      <vt:lpstr>Endogenous and  Exogenous Accounts</vt:lpstr>
      <vt:lpstr>Endogenous Accounts</vt:lpstr>
      <vt:lpstr>Exogenous Accounts</vt:lpstr>
      <vt:lpstr>Endogenous and Exogenous Accounts</vt:lpstr>
      <vt:lpstr>Injections and Leakages</vt:lpstr>
      <vt:lpstr>SAM A Matrix</vt:lpstr>
      <vt:lpstr>SAM Multipliers</vt:lpstr>
      <vt:lpstr>SAM Multipliers</vt:lpstr>
      <vt:lpstr>SAM Multipliers</vt:lpstr>
      <vt:lpstr>SAM Multiplier Limitations </vt:lpstr>
      <vt:lpstr>Fixed-Price Multiplier Models</vt:lpstr>
      <vt:lpstr>Partitioning the  Endogenous SAMn</vt:lpstr>
      <vt:lpstr>Partitioning the SAMn</vt:lpstr>
      <vt:lpstr>Partitioning the SAM</vt:lpstr>
      <vt:lpstr>SAM Multiplier Decomposition</vt:lpstr>
      <vt:lpstr>Decomposition Algebra</vt:lpstr>
      <vt:lpstr>Decomposition Algebra</vt:lpstr>
      <vt:lpstr>Decomposition Algebra</vt:lpstr>
      <vt:lpstr>Decomposition Algebra</vt:lpstr>
      <vt:lpstr>An and Aon</vt:lpstr>
      <vt:lpstr>A*</vt:lpstr>
      <vt:lpstr>A*</vt:lpstr>
      <vt:lpstr>Ma3Ma2Ma1</vt:lpstr>
      <vt:lpstr>Ma1</vt:lpstr>
      <vt:lpstr>Ma1</vt:lpstr>
      <vt:lpstr>Ma2</vt:lpstr>
      <vt:lpstr>Ma2</vt:lpstr>
      <vt:lpstr>Ma2</vt:lpstr>
      <vt:lpstr>Ma3</vt:lpstr>
      <vt:lpstr>Ma3</vt:lpstr>
      <vt:lpstr>Additive Multipliers</vt:lpstr>
      <vt:lpstr>Applications</vt:lpstr>
      <vt:lpstr>Regional Multiplier Decomposition</vt:lpstr>
      <vt:lpstr>Regional Multiplier Decomposition</vt:lpstr>
      <vt:lpstr>Regional Multiplier Decomposition</vt:lpstr>
      <vt:lpstr>Regional Multiplier Decomposition</vt:lpstr>
      <vt:lpstr>Questions?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562</cp:revision>
  <dcterms:created xsi:type="dcterms:W3CDTF">2007-11-30T06:54:43Z</dcterms:created>
  <dcterms:modified xsi:type="dcterms:W3CDTF">2015-12-01T01:29:09Z</dcterms:modified>
  <cp:category/>
</cp:coreProperties>
</file>