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25"/>
  </p:notesMasterIdLst>
  <p:handoutMasterIdLst>
    <p:handoutMasterId r:id="rId26"/>
  </p:handout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400" r:id="rId15"/>
    <p:sldId id="401" r:id="rId16"/>
    <p:sldId id="402" r:id="rId17"/>
    <p:sldId id="403" r:id="rId18"/>
    <p:sldId id="406" r:id="rId19"/>
    <p:sldId id="407" r:id="rId20"/>
    <p:sldId id="408" r:id="rId21"/>
    <p:sldId id="410" r:id="rId22"/>
    <p:sldId id="411" r:id="rId23"/>
    <p:sldId id="41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Helvetic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66C9F3-759F-414A-9471-F2003ED26003}" type="slidenum">
              <a:rPr lang="en-US">
                <a:ea typeface="Helvetica" charset="0"/>
              </a:rPr>
              <a:pPr/>
              <a:t>14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9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AC414E-E1AF-C844-9199-1516F729563A}" type="slidenum">
              <a:rPr lang="en-US">
                <a:ea typeface="Helvetica" charset="0"/>
              </a:rPr>
              <a:pPr/>
              <a:t>15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D7CFAE-02E4-CC4E-A47B-59485DCD5034}" type="slidenum">
              <a:rPr lang="en-US">
                <a:ea typeface="Helvetica" charset="0"/>
              </a:rPr>
              <a:pPr/>
              <a:t>16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a typeface="Helvetica" charset="0"/>
                <a:cs typeface="Helvetica" charset="0"/>
              </a:defRPr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>
                <a:ea typeface="Helvetica" charset="0"/>
                <a:cs typeface="Helvetica" charset="0"/>
              </a:defRPr>
            </a:lvl1pPr>
            <a:lvl2pPr>
              <a:defRPr sz="2400">
                <a:ea typeface="Helvetica" charset="0"/>
              </a:defRPr>
            </a:lvl2pPr>
            <a:lvl3pPr>
              <a:defRPr sz="2000">
                <a:ea typeface="Helvetica" charset="0"/>
              </a:defRPr>
            </a:lvl3pPr>
            <a:lvl4pPr>
              <a:defRPr sz="1800">
                <a:ea typeface="Helvetica" charset="0"/>
              </a:defRPr>
            </a:lvl4pPr>
            <a:lvl5pPr>
              <a:defRPr sz="1800">
                <a:ea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>
                <a:ea typeface="Helvetica" charset="0"/>
                <a:cs typeface="Helvetica" charset="0"/>
              </a:defRPr>
            </a:lvl1pPr>
            <a:lvl2pPr>
              <a:defRPr sz="2400">
                <a:ea typeface="Helvetica" charset="0"/>
              </a:defRPr>
            </a:lvl2pPr>
            <a:lvl3pPr>
              <a:defRPr sz="2000">
                <a:ea typeface="Helvetica" charset="0"/>
              </a:defRPr>
            </a:lvl3pPr>
            <a:lvl4pPr>
              <a:defRPr sz="1800">
                <a:ea typeface="Helvetica" charset="0"/>
              </a:defRPr>
            </a:lvl4pPr>
            <a:lvl5pPr>
              <a:defRPr sz="1800">
                <a:ea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Helvetica" charset="0"/>
                <a:cs typeface="Helvetica" charset="0"/>
              </a:defRPr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Helvetica" charset="0"/>
                <a:cs typeface="Helvetica" charset="0"/>
              </a:defRPr>
            </a:lvl1pPr>
            <a:lvl2pPr>
              <a:defRPr sz="2000">
                <a:ea typeface="Helvetica" charset="0"/>
              </a:defRPr>
            </a:lvl2pPr>
            <a:lvl3pPr>
              <a:defRPr sz="1800">
                <a:ea typeface="Helvetica" charset="0"/>
              </a:defRPr>
            </a:lvl3pPr>
            <a:lvl4pPr>
              <a:defRPr sz="1600">
                <a:ea typeface="Helvetica" charset="0"/>
              </a:defRPr>
            </a:lvl4pPr>
            <a:lvl5pPr>
              <a:defRPr sz="1600">
                <a:ea typeface="Helvetica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Helvetica" charset="0"/>
                <a:cs typeface="Helvetica" charset="0"/>
              </a:defRPr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ea typeface="Helvetica" charset="0"/>
                <a:cs typeface="Helvetica" charset="0"/>
              </a:defRPr>
            </a:lvl1pPr>
            <a:lvl2pPr>
              <a:defRPr sz="2000">
                <a:ea typeface="Helvetica" charset="0"/>
              </a:defRPr>
            </a:lvl2pPr>
            <a:lvl3pPr>
              <a:defRPr sz="1800">
                <a:ea typeface="Helvetica" charset="0"/>
              </a:defRPr>
            </a:lvl3pPr>
            <a:lvl4pPr>
              <a:defRPr sz="1600">
                <a:ea typeface="Helvetica" charset="0"/>
              </a:defRPr>
            </a:lvl4pPr>
            <a:lvl5pPr>
              <a:defRPr sz="1600">
                <a:ea typeface="Helvetica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  <a:ea typeface="Helvetica" charset="0"/>
                <a:cs typeface="Helvetica" charset="0"/>
              </a:defRPr>
            </a:lvl1pPr>
            <a:lvl2pPr>
              <a:defRPr sz="2800">
                <a:ea typeface="Helvetica" charset="0"/>
              </a:defRPr>
            </a:lvl2pPr>
            <a:lvl3pPr>
              <a:defRPr sz="2400">
                <a:ea typeface="Helvetica" charset="0"/>
              </a:defRPr>
            </a:lvl3pPr>
            <a:lvl4pPr>
              <a:defRPr sz="2000">
                <a:ea typeface="Helvetica" charset="0"/>
              </a:defRPr>
            </a:lvl4pPr>
            <a:lvl5pPr>
              <a:defRPr sz="2000">
                <a:ea typeface="Helvetica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Helvetica" charset="0"/>
                <a:cs typeface="Helvetica" charset="0"/>
              </a:defRPr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  <a:ea typeface="Helvetica" charset="0"/>
                <a:cs typeface="Helvetica" charset="0"/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Helvetica" charset="0"/>
                <a:cs typeface="Helvetica" charset="0"/>
              </a:defRPr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 dirty="0">
                <a:solidFill>
                  <a:srgbClr val="800000"/>
                </a:solidFill>
                <a:ea typeface="Helvetica" charset="0"/>
                <a:cs typeface="Helvetica" charset="0"/>
              </a:rPr>
              <a:t>Roland-Holst     </a:t>
            </a:r>
            <a:fld id="{5EC211CC-0B33-1942-A8D2-2707303DA975}" type="slidenum">
              <a:rPr lang="en-US" sz="1400">
                <a:solidFill>
                  <a:srgbClr val="800000"/>
                </a:solidFill>
                <a:ea typeface="Helvetica" charset="0"/>
                <a:cs typeface="Helvetica" charset="0"/>
              </a:rPr>
              <a:pPr algn="r"/>
              <a:t>‹#›</a:t>
            </a:fld>
            <a:endParaRPr lang="en-US" sz="1400" dirty="0">
              <a:solidFill>
                <a:srgbClr val="800000"/>
              </a:solidFill>
              <a:ea typeface="Helvetica" charset="0"/>
              <a:cs typeface="Helvetica" charset="0"/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 dirty="0" smtClean="0">
                <a:solidFill>
                  <a:srgbClr val="800000"/>
                </a:solidFill>
                <a:ea typeface="Helvetica" charset="0"/>
                <a:cs typeface="Helvetica" charset="0"/>
              </a:rPr>
              <a:t>2 December 2015</a:t>
            </a:r>
            <a:endParaRPr lang="en-US" sz="1400" dirty="0">
              <a:solidFill>
                <a:srgbClr val="800000"/>
              </a:solidFill>
              <a:ea typeface="Helvetica" charset="0"/>
              <a:cs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30" r:id="rId12"/>
    <p:sldLayoutId id="2147484126" r:id="rId13"/>
    <p:sldLayoutId id="214748413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Helvetica" charset="0"/>
          <a:cs typeface="Helvetica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Helvetica" charset="0"/>
          <a:cs typeface="Helvetica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Helvetica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Helvetica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Helvetica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Helvetica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earecon.com/htdocs/CAREC_CGE_Training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667000"/>
            <a:ext cx="8991600" cy="1600200"/>
          </a:xfrm>
        </p:spPr>
        <p:txBody>
          <a:bodyPr/>
          <a:lstStyle/>
          <a:p>
            <a:r>
              <a:rPr lang="en-US" sz="2400" smtClean="0">
                <a:latin typeface="Tahoma" charset="0"/>
              </a:rPr>
              <a:t>Lecture </a:t>
            </a:r>
            <a:r>
              <a:rPr lang="en-US" sz="2400" smtClean="0">
                <a:latin typeface="Tahoma" charset="0"/>
              </a:rPr>
              <a:t>1:</a:t>
            </a:r>
            <a:r>
              <a:rPr lang="en-US" sz="2400" dirty="0" smtClean="0">
                <a:latin typeface="Tahoma" charset="0"/>
              </a:rPr>
              <a:t/>
            </a:r>
            <a:br>
              <a:rPr lang="en-US" sz="2400" dirty="0" smtClean="0">
                <a:latin typeface="Tahoma" charset="0"/>
              </a:rPr>
            </a:br>
            <a:r>
              <a:rPr lang="en-US" sz="4000" dirty="0">
                <a:latin typeface="Tahoma" charset="0"/>
              </a:rPr>
              <a:t>An Introduction to </a:t>
            </a:r>
            <a:r>
              <a:rPr lang="en-US" sz="4000" dirty="0" smtClean="0">
                <a:latin typeface="Tahoma" charset="0"/>
              </a:rPr>
              <a:t/>
            </a:r>
            <a:br>
              <a:rPr lang="en-US" sz="4000" dirty="0" smtClean="0">
                <a:latin typeface="Tahoma" charset="0"/>
              </a:rPr>
            </a:br>
            <a:r>
              <a:rPr lang="en-US" sz="4000" dirty="0" smtClean="0">
                <a:latin typeface="Tahoma" charset="0"/>
              </a:rPr>
              <a:t>General </a:t>
            </a:r>
            <a:r>
              <a:rPr lang="en-US" sz="4000" dirty="0">
                <a:latin typeface="Tahoma" charset="0"/>
              </a:rPr>
              <a:t>Equilibrium Policy Modeling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332305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Computable </a:t>
            </a:r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General Equilibrium (CGE) Model Training 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Workshop</a:t>
            </a:r>
          </a:p>
          <a:p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Workshop on Regional Economic Cooperation Database and Modeling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2-4 December 2015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CAREC Institute, Urumqi, PRC</a:t>
            </a:r>
          </a:p>
          <a:p>
            <a:pPr eaLnBrk="1" hangingPunct="1"/>
            <a:r>
              <a:rPr lang="en-US" sz="1400" dirty="0">
                <a:latin typeface="Tahoma" charset="0"/>
                <a:ea typeface="Helvetica" charset="0"/>
                <a:cs typeface="Tahoma" charset="0"/>
                <a:hlinkClick r:id="rId2"/>
              </a:rPr>
              <a:t>http://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  <a:hlinkClick r:id="rId2"/>
              </a:rPr>
              <a:t>bearecon.com/htdocs/CAREC_CGE_Training.php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</a:t>
            </a:r>
            <a:endParaRPr lang="en-US" sz="1100" dirty="0">
              <a:latin typeface="Tahoma" charset="0"/>
              <a:ea typeface="Helvetic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Trade policy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issue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How do bilateral, regional, and global policies influence domestic employment and income?</a:t>
            </a:r>
          </a:p>
          <a:p>
            <a:pPr eaLnBrk="1" hangingPunct="1"/>
            <a:r>
              <a:rPr lang="en-US" dirty="0">
                <a:latin typeface="Tahoma" charset="0"/>
              </a:rPr>
              <a:t>Why a CGE model?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Trade policy is the classic GE problem</a:t>
            </a:r>
          </a:p>
          <a:p>
            <a:pPr eaLnBrk="1" hangingPunct="1"/>
            <a:r>
              <a:rPr lang="en-US" dirty="0">
                <a:latin typeface="Tahoma" charset="0"/>
              </a:rPr>
              <a:t>Key insights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In most regional and global supply chains, there is a rich story about how the benefits and costs of trade policy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935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Public finance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issue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How do taxes and public goods affect behavior and wealth?</a:t>
            </a:r>
          </a:p>
          <a:p>
            <a:pPr eaLnBrk="1" hangingPunct="1"/>
            <a:r>
              <a:rPr lang="en-US" dirty="0">
                <a:latin typeface="Tahoma" charset="0"/>
              </a:rPr>
              <a:t>Why a CGE model?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Indirect effects can far outweigh direct ones</a:t>
            </a:r>
          </a:p>
          <a:p>
            <a:pPr eaLnBrk="1" hangingPunct="1"/>
            <a:r>
              <a:rPr lang="en-US" dirty="0">
                <a:latin typeface="Tahoma" charset="0"/>
              </a:rPr>
              <a:t>Key insights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Overall gains very small and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Very sensitive to some key assumptions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6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Environmental regulation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Effects of regulations such as:</a:t>
            </a:r>
          </a:p>
          <a:p>
            <a:pPr lvl="2" eaLnBrk="1" hangingPunct="1">
              <a:lnSpc>
                <a:spcPct val="90000"/>
              </a:lnSpc>
              <a:buFont typeface="Courier New" charset="0"/>
              <a:buChar char="o"/>
            </a:pPr>
            <a:r>
              <a:rPr lang="en-US" sz="2000" dirty="0">
                <a:latin typeface="Tahoma" charset="0"/>
              </a:rPr>
              <a:t>pollution</a:t>
            </a:r>
          </a:p>
          <a:p>
            <a:pPr lvl="2" eaLnBrk="1" hangingPunct="1">
              <a:lnSpc>
                <a:spcPct val="90000"/>
              </a:lnSpc>
              <a:buFont typeface="Courier New" charset="0"/>
              <a:buChar char="o"/>
            </a:pPr>
            <a:r>
              <a:rPr lang="en-US" sz="2000" dirty="0">
                <a:latin typeface="Tahoma" charset="0"/>
              </a:rPr>
              <a:t>Resource (water, fisheries, forestry) policy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Why a CGE model?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Still emerging in a live policy debate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Energy and water, for example, key inputs to all production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Environmental policies have many indirect effects</a:t>
            </a:r>
          </a:p>
          <a:p>
            <a:pPr algn="ctr"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Poverty and Inequality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How to influence the real composition of income and growth?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Why a CGE model?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Institutional detail is essential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Relative incomes are determined by relative prices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Constraints play a major role in incidence and distribution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Who are the winners and how can they be enlisted to support policy?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Who are the losers and how can they be compensated?</a:t>
            </a:r>
          </a:p>
          <a:p>
            <a:pPr algn="ctr" eaLnBrk="1" hangingPunct="1">
              <a:lnSpc>
                <a:spcPct val="8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C000"/>
                </a:solidFill>
                <a:latin typeface="Arial" charset="0"/>
              </a:rPr>
              <a:t>Why Model?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 may seem obvious why modeling is important, but I want to emphasize that economic and other policy modeling is not limited to just forecasting.    </a:t>
            </a:r>
          </a:p>
          <a:p>
            <a:pPr eaLnBrk="1" hangingPunct="1"/>
            <a:r>
              <a:rPr lang="en-US" dirty="0">
                <a:latin typeface="Tahoma" charset="0"/>
              </a:rPr>
              <a:t>As (and if not more) importantly, modeling can provide policymakers with the visibility to </a:t>
            </a:r>
            <a:endParaRPr lang="en-US" dirty="0" smtClean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</a:rPr>
              <a:t>identify </a:t>
            </a:r>
            <a:r>
              <a:rPr lang="en-US" dirty="0">
                <a:latin typeface="Tahoma" charset="0"/>
              </a:rPr>
              <a:t>opportunities and potential challenges before policies are implemented (ex ante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</a:rPr>
              <a:t>address </a:t>
            </a:r>
            <a:r>
              <a:rPr lang="en-US" dirty="0">
                <a:latin typeface="Tahoma" charset="0"/>
              </a:rPr>
              <a:t>problems that may arise after implementation (ex post). </a:t>
            </a:r>
          </a:p>
          <a:p>
            <a:pPr eaLnBrk="1" hangingPunct="1"/>
            <a:r>
              <a:rPr lang="en-US" dirty="0">
                <a:latin typeface="Tahoma" charset="0"/>
              </a:rPr>
              <a:t>An example will help to illustrate this point.</a:t>
            </a:r>
          </a:p>
        </p:txBody>
      </p:sp>
    </p:spTree>
    <p:extLst>
      <p:ext uri="{BB962C8B-B14F-4D97-AF65-F5344CB8AC3E}">
        <p14:creationId xmlns:p14="http://schemas.microsoft.com/office/powerpoint/2010/main" val="24864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C000"/>
                </a:solidFill>
                <a:latin typeface="Arial" charset="0"/>
              </a:rPr>
              <a:t>Why Model?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Consider the case of a poor country that is considering whether to build a new highway to support foreign tourism.</a:t>
            </a:r>
          </a:p>
          <a:p>
            <a:pPr eaLnBrk="1" hangingPunct="1"/>
            <a:r>
              <a:rPr lang="en-US" dirty="0">
                <a:latin typeface="Tahoma" charset="0"/>
              </a:rPr>
              <a:t>Based on current characteristics of tourism, demand forecasts, and extrapolation, the country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economists predict that the new road will increase the country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GDP by 10%.</a:t>
            </a:r>
          </a:p>
          <a:p>
            <a:pPr eaLnBrk="1" hangingPunct="1"/>
            <a:r>
              <a:rPr lang="en-US" dirty="0">
                <a:latin typeface="Tahoma" charset="0"/>
              </a:rPr>
              <a:t>Should the country build the </a:t>
            </a:r>
            <a:r>
              <a:rPr lang="en-US" dirty="0" smtClean="0">
                <a:latin typeface="Tahoma" charset="0"/>
              </a:rPr>
              <a:t>road?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If the influx </a:t>
            </a:r>
            <a:r>
              <a:rPr lang="en-US" sz="2800" dirty="0">
                <a:latin typeface="Tahoma" charset="0"/>
              </a:rPr>
              <a:t>of tourists </a:t>
            </a:r>
            <a:r>
              <a:rPr lang="en-US" sz="2800" dirty="0" smtClean="0">
                <a:latin typeface="Tahoma" charset="0"/>
              </a:rPr>
              <a:t>drove up </a:t>
            </a:r>
            <a:r>
              <a:rPr lang="en-US" sz="2800" dirty="0">
                <a:latin typeface="Tahoma" charset="0"/>
              </a:rPr>
              <a:t>food </a:t>
            </a:r>
            <a:r>
              <a:rPr lang="en-US" sz="2800" dirty="0" smtClean="0">
                <a:latin typeface="Tahoma" charset="0"/>
              </a:rPr>
              <a:t>prices </a:t>
            </a:r>
            <a:r>
              <a:rPr lang="en-US" sz="2800" dirty="0">
                <a:latin typeface="Tahoma" charset="0"/>
              </a:rPr>
              <a:t>for 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majority urban poor, </a:t>
            </a:r>
            <a:r>
              <a:rPr lang="en-US" sz="2800" dirty="0" smtClean="0">
                <a:latin typeface="Tahoma" charset="0"/>
              </a:rPr>
              <a:t>that would undermine </a:t>
            </a:r>
            <a:r>
              <a:rPr lang="en-US" sz="2800" dirty="0">
                <a:latin typeface="Tahoma" charset="0"/>
              </a:rPr>
              <a:t>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poverty alleviation goals.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If </a:t>
            </a:r>
            <a:r>
              <a:rPr lang="en-US" sz="2800" dirty="0">
                <a:latin typeface="Tahoma" charset="0"/>
              </a:rPr>
              <a:t>sufficient detail is included in structural </a:t>
            </a:r>
            <a:r>
              <a:rPr lang="en-US" sz="2800" dirty="0" smtClean="0">
                <a:latin typeface="Tahoma" charset="0"/>
              </a:rPr>
              <a:t>models, </a:t>
            </a:r>
            <a:r>
              <a:rPr lang="en-US" sz="2800" dirty="0">
                <a:latin typeface="Tahoma" charset="0"/>
              </a:rPr>
              <a:t>policymakers can anticipate </a:t>
            </a:r>
            <a:r>
              <a:rPr lang="en-US" sz="2800" dirty="0" smtClean="0">
                <a:latin typeface="Tahoma" charset="0"/>
              </a:rPr>
              <a:t>problems </a:t>
            </a:r>
            <a:r>
              <a:rPr lang="en-US" sz="2800" dirty="0">
                <a:latin typeface="Tahoma" charset="0"/>
              </a:rPr>
              <a:t>and plan for them.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In this example, 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policymakers might respond by building the </a:t>
            </a:r>
            <a:r>
              <a:rPr lang="en-US" sz="2800" dirty="0" smtClean="0">
                <a:latin typeface="Tahoma" charset="0"/>
              </a:rPr>
              <a:t>road, </a:t>
            </a:r>
            <a:r>
              <a:rPr lang="en-US" sz="2800" dirty="0">
                <a:latin typeface="Tahoma" charset="0"/>
              </a:rPr>
              <a:t>but adjusting </a:t>
            </a:r>
            <a:r>
              <a:rPr lang="en-US" sz="2800" dirty="0" smtClean="0">
                <a:latin typeface="Tahoma" charset="0"/>
              </a:rPr>
              <a:t>agricultural and import policies to </a:t>
            </a:r>
            <a:r>
              <a:rPr lang="en-US" sz="2800" dirty="0">
                <a:latin typeface="Tahoma" charset="0"/>
              </a:rPr>
              <a:t>lessen constraints on food supplies.</a:t>
            </a:r>
          </a:p>
        </p:txBody>
      </p:sp>
    </p:spTree>
    <p:extLst>
      <p:ext uri="{BB962C8B-B14F-4D97-AF65-F5344CB8AC3E}">
        <p14:creationId xmlns:p14="http://schemas.microsoft.com/office/powerpoint/2010/main" val="13118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Basic Tenets of Modeling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latin typeface="Tahoma" charset="0"/>
              </a:rPr>
              <a:t>Policy makers need visibility about trends and </a:t>
            </a:r>
            <a:r>
              <a:rPr lang="en-US" sz="3200" dirty="0" smtClean="0">
                <a:latin typeface="Tahoma" charset="0"/>
              </a:rPr>
              <a:t>linkages.</a:t>
            </a:r>
          </a:p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Tahoma" charset="0"/>
              </a:rPr>
              <a:t>Economic </a:t>
            </a:r>
            <a:r>
              <a:rPr lang="en-US" sz="3200" dirty="0">
                <a:latin typeface="Tahoma" charset="0"/>
              </a:rPr>
              <a:t>models make a lasting contribution to this under three conditions: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They must incorporate advanced data and methods.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Results must be transparent.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Should be locally implemented.</a:t>
            </a:r>
          </a:p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endParaRPr lang="en-US" sz="320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Three Model Strategies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Static CGE – Comparative Static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Advantages – Simple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Simple, time ambiguous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Dynamic CGE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 – more timely for policy work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more data intensive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Stochastic CGE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 – Explicitly models uncertainty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very intensive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Two Model Regional Approaches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b="1" dirty="0">
                <a:latin typeface="Tahoma" charset="0"/>
              </a:rPr>
              <a:t>National research prototype model</a:t>
            </a:r>
            <a:r>
              <a:rPr lang="en-US" dirty="0">
                <a:latin typeface="Tahoma" charset="0"/>
              </a:rPr>
              <a:t> – A state-of-the-art single country CGE </a:t>
            </a:r>
            <a:r>
              <a:rPr lang="en-US" dirty="0" smtClean="0">
                <a:latin typeface="Tahoma" charset="0"/>
              </a:rPr>
              <a:t>model, exist now for over 70 countries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b="1" dirty="0" smtClean="0">
                <a:latin typeface="Tahoma" charset="0"/>
              </a:rPr>
              <a:t>Multiregional and Multi-national models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– A model based on a multi-country framework, with flexible regional aggregation.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Examples</a:t>
            </a: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GTAP – Global (</a:t>
            </a:r>
            <a:r>
              <a:rPr lang="en-US" dirty="0" smtClean="0">
                <a:latin typeface="Tahoma" charset="0"/>
              </a:rPr>
              <a:t>124 </a:t>
            </a:r>
            <a:r>
              <a:rPr lang="en-US" dirty="0">
                <a:latin typeface="Tahoma" charset="0"/>
              </a:rPr>
              <a:t>countries, 57 sectors)</a:t>
            </a: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EAGLE– US (50 states, 509 sectors)</a:t>
            </a: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Tahoma" charset="0"/>
              </a:rPr>
              <a:t>Cargo – CAREC economies, Rest of the World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675"/>
            <a:ext cx="82296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General considerations for policy modeling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Examples of CGE </a:t>
            </a:r>
            <a:r>
              <a:rPr lang="en-US" sz="3200" dirty="0" smtClean="0">
                <a:latin typeface="Tahoma" charset="0"/>
              </a:rPr>
              <a:t>applications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 smtClean="0">
                <a:latin typeface="Tahoma" charset="0"/>
              </a:rPr>
              <a:t>Overview of Social Accounting Methods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 smtClean="0">
                <a:latin typeface="Tahoma" charset="0"/>
              </a:rPr>
              <a:t>Overview of CGE Modeling</a:t>
            </a:r>
            <a:endParaRPr lang="en-US" sz="3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A Generic Modeling Facility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990600" y="2055813"/>
            <a:ext cx="1919288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Analytical Economic Model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1920875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Social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Accounting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Matrix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990600" y="5181600"/>
            <a:ext cx="1981200" cy="84137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Satellite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Accounts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3429000" y="3867150"/>
            <a:ext cx="2073275" cy="47625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Aggregation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019800" y="3657600"/>
            <a:ext cx="2378075" cy="84137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CGE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Forecasting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Model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895600" y="2590800"/>
            <a:ext cx="533400" cy="14478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895600" y="4114800"/>
            <a:ext cx="5334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2971800" y="4191000"/>
            <a:ext cx="457200" cy="13716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486400" y="4114800"/>
            <a:ext cx="5334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Forward-looking Policy Analysis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124200" y="2522538"/>
            <a:ext cx="2241550" cy="47625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Policy Scenarios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3276600"/>
            <a:ext cx="2057400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CGE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Forecasting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Model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943600" y="3652838"/>
            <a:ext cx="2514600" cy="461962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Projections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503488" y="5113338"/>
            <a:ext cx="3344862" cy="41592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itchFamily="18" charset="0"/>
                <a:ea typeface="+mn-ea"/>
                <a:cs typeface="Helvetica" charset="0"/>
              </a:rPr>
              <a:t>Baseline Economic Conditions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590800" y="3886200"/>
            <a:ext cx="33528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267200" y="2971800"/>
            <a:ext cx="0" cy="9144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4267200" y="3886200"/>
            <a:ext cx="0" cy="12192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8113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Single Country Model: A Schematic View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482975" y="1965325"/>
            <a:ext cx="1633538" cy="652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Social Accounting Matrix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51488" y="1965325"/>
            <a:ext cx="1633537" cy="652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Econometric Parameter Estimates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503488" y="3500438"/>
            <a:ext cx="1633537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Policy Scenarios</a:t>
            </a:r>
          </a:p>
          <a:p>
            <a:pPr algn="ctr" eaLnBrk="1" hangingPunct="1"/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518025" y="3500438"/>
            <a:ext cx="1631950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CGE Model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640513" y="3500438"/>
            <a:ext cx="1631950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Baseline Calibration Data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482975" y="4860925"/>
            <a:ext cx="1633538" cy="654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Numerical Results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551488" y="4860925"/>
            <a:ext cx="1633537" cy="654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GIS Mapping</a:t>
            </a:r>
          </a:p>
        </p:txBody>
      </p:sp>
      <p:cxnSp>
        <p:nvCxnSpPr>
          <p:cNvPr id="28682" name="AutoShape 10"/>
          <p:cNvCxnSpPr>
            <a:cxnSpLocks noChangeShapeType="1"/>
            <a:endCxn id="28681" idx="0"/>
          </p:cNvCxnSpPr>
          <p:nvPr/>
        </p:nvCxnSpPr>
        <p:spPr bwMode="auto">
          <a:xfrm>
            <a:off x="5334000" y="4186238"/>
            <a:ext cx="1035050" cy="655637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3" name="AutoShape 11"/>
          <p:cNvCxnSpPr>
            <a:cxnSpLocks noChangeShapeType="1"/>
            <a:stCxn id="28678" idx="2"/>
            <a:endCxn id="28680" idx="0"/>
          </p:cNvCxnSpPr>
          <p:nvPr/>
        </p:nvCxnSpPr>
        <p:spPr bwMode="auto">
          <a:xfrm flipH="1">
            <a:off x="4300538" y="4171950"/>
            <a:ext cx="1033462" cy="669925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4" name="AutoShape 12"/>
          <p:cNvCxnSpPr>
            <a:cxnSpLocks noChangeShapeType="1"/>
            <a:stCxn id="28677" idx="3"/>
            <a:endCxn id="28678" idx="1"/>
          </p:cNvCxnSpPr>
          <p:nvPr/>
        </p:nvCxnSpPr>
        <p:spPr bwMode="auto">
          <a:xfrm>
            <a:off x="4156075" y="3827463"/>
            <a:ext cx="342900" cy="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13"/>
          <p:cNvCxnSpPr>
            <a:cxnSpLocks noChangeShapeType="1"/>
            <a:stCxn id="28679" idx="1"/>
            <a:endCxn id="28678" idx="3"/>
          </p:cNvCxnSpPr>
          <p:nvPr/>
        </p:nvCxnSpPr>
        <p:spPr bwMode="auto">
          <a:xfrm flipH="1">
            <a:off x="6169025" y="3827463"/>
            <a:ext cx="452438" cy="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6" name="AutoShape 14"/>
          <p:cNvCxnSpPr>
            <a:cxnSpLocks noChangeShapeType="1"/>
            <a:stCxn id="28675" idx="2"/>
            <a:endCxn id="28678" idx="0"/>
          </p:cNvCxnSpPr>
          <p:nvPr/>
        </p:nvCxnSpPr>
        <p:spPr bwMode="auto">
          <a:xfrm>
            <a:off x="4300538" y="2636838"/>
            <a:ext cx="1033462" cy="84455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7" name="AutoShape 15"/>
          <p:cNvCxnSpPr>
            <a:cxnSpLocks noChangeShapeType="1"/>
            <a:endCxn id="28678" idx="0"/>
          </p:cNvCxnSpPr>
          <p:nvPr/>
        </p:nvCxnSpPr>
        <p:spPr bwMode="auto">
          <a:xfrm flipH="1">
            <a:off x="5334000" y="2647950"/>
            <a:ext cx="1035050" cy="852488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815974" y="2193925"/>
            <a:ext cx="2003425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Development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815975" y="3760788"/>
            <a:ext cx="1524000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Simulation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815975" y="5067300"/>
            <a:ext cx="1524000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Analysis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157538" y="5786438"/>
            <a:ext cx="3646487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ea typeface="Helvetica" charset="0"/>
                <a:cs typeface="Helvetica" charset="0"/>
              </a:rPr>
              <a:t>Box Color Key to Software Implementation: </a:t>
            </a:r>
          </a:p>
          <a:p>
            <a:pPr eaLnBrk="1" hangingPunct="1"/>
            <a:r>
              <a:rPr lang="en-US" sz="1200" b="1" dirty="0">
                <a:solidFill>
                  <a:srgbClr val="009900"/>
                </a:solidFill>
                <a:ea typeface="Helvetica" charset="0"/>
                <a:cs typeface="Helvetica" charset="0"/>
              </a:rPr>
              <a:t>Green</a:t>
            </a:r>
            <a:r>
              <a:rPr lang="en-US" sz="1200" b="1" dirty="0">
                <a:ea typeface="Helvetica" charset="0"/>
                <a:cs typeface="Helvetica" charset="0"/>
              </a:rPr>
              <a:t> – Microsoft Excel</a:t>
            </a:r>
          </a:p>
          <a:p>
            <a:pPr eaLnBrk="1" hangingPunct="1"/>
            <a:r>
              <a:rPr lang="en-US" sz="1200" b="1" dirty="0">
                <a:solidFill>
                  <a:srgbClr val="FFFF00"/>
                </a:solidFill>
                <a:ea typeface="Helvetica" charset="0"/>
                <a:cs typeface="Helvetica" charset="0"/>
              </a:rPr>
              <a:t>Yellow</a:t>
            </a:r>
            <a:r>
              <a:rPr lang="en-US" sz="1200" b="1" dirty="0">
                <a:ea typeface="Helvetica" charset="0"/>
                <a:cs typeface="Helvetica" charset="0"/>
              </a:rPr>
              <a:t> – GAMS</a:t>
            </a:r>
          </a:p>
        </p:txBody>
      </p:sp>
    </p:spTree>
    <p:extLst>
      <p:ext uri="{BB962C8B-B14F-4D97-AF65-F5344CB8AC3E}">
        <p14:creationId xmlns:p14="http://schemas.microsoft.com/office/powerpoint/2010/main" val="4252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Discussion?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Oval 2"/>
          <p:cNvSpPr>
            <a:spLocks noChangeArrowheads="1"/>
          </p:cNvSpPr>
          <p:nvPr/>
        </p:nvSpPr>
        <p:spPr bwMode="auto">
          <a:xfrm>
            <a:off x="1447800" y="2286000"/>
            <a:ext cx="3124200" cy="31242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000" tIns="90000" rIns="90000" bIns="9000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Modeling</a:t>
            </a:r>
            <a:endParaRPr lang="en-US" sz="1200" b="1" dirty="0">
              <a:solidFill>
                <a:schemeClr val="tx2"/>
              </a:solidFill>
              <a:latin typeface="Arial" charset="0"/>
              <a:ea typeface="Helvetica" charset="0"/>
              <a:cs typeface="Helvetica" charset="0"/>
            </a:endParaRP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technique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computing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parameters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data</a:t>
            </a:r>
          </a:p>
          <a:p>
            <a:pPr algn="ctr"/>
            <a:r>
              <a:rPr lang="en-US" sz="1400" b="1" dirty="0" err="1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etc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Policy analyst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balancing act </a:t>
            </a:r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4038600" y="22860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000" tIns="90000" rIns="90000" bIns="9000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Policy making</a:t>
            </a:r>
            <a:endParaRPr lang="en-US" sz="1200" b="1" dirty="0">
              <a:solidFill>
                <a:schemeClr val="tx2"/>
              </a:solidFill>
              <a:latin typeface="Arial" charset="0"/>
              <a:ea typeface="Helvetica" charset="0"/>
              <a:cs typeface="Helvetica" charset="0"/>
            </a:endParaRP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trade-offs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timing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balancing interests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 rot="-5400000">
            <a:off x="3617912" y="3600451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FF3300"/>
                </a:solidFill>
                <a:latin typeface="Arial" charset="0"/>
                <a:ea typeface="Helvetica" charset="0"/>
                <a:cs typeface="Helvetica" charset="0"/>
              </a:rPr>
              <a:t>Policy analyst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2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 animBg="1" autoUpdateAnimBg="0"/>
      <p:bldP spid="142340" grpId="0" build="p" animBg="1" autoUpdateAnimBg="0"/>
      <p:bldP spid="14234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CGE </a:t>
            </a:r>
            <a:r>
              <a:rPr lang="en-US" dirty="0">
                <a:latin typeface="Arial" charset="0"/>
              </a:rPr>
              <a:t>Modeling Offers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0212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The modern </a:t>
            </a:r>
            <a:r>
              <a:rPr lang="en-US" sz="2400" dirty="0" smtClean="0">
                <a:latin typeface="Tahoma" charset="0"/>
              </a:rPr>
              <a:t>economy </a:t>
            </a:r>
            <a:r>
              <a:rPr lang="en-US" sz="2400" dirty="0">
                <a:latin typeface="Tahoma" charset="0"/>
              </a:rPr>
              <a:t>is far too complex for </a:t>
            </a:r>
            <a:r>
              <a:rPr lang="en-US" sz="2400" dirty="0" smtClean="0">
                <a:latin typeface="Tahoma" charset="0"/>
              </a:rPr>
              <a:t>simple </a:t>
            </a:r>
            <a:r>
              <a:rPr lang="en-US" sz="2400" dirty="0">
                <a:latin typeface="Tahoma" charset="0"/>
              </a:rPr>
              <a:t>rules of thumb to achieve anything approaching optimality.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To support more effective responses</a:t>
            </a:r>
            <a:r>
              <a:rPr lang="en-US" sz="2400" dirty="0" smtClean="0">
                <a:latin typeface="Tahoma" charset="0"/>
              </a:rPr>
              <a:t>, Computable General Equilibrium (CGE) </a:t>
            </a:r>
            <a:r>
              <a:rPr lang="en-US" sz="2400" dirty="0">
                <a:latin typeface="Tahoma" charset="0"/>
              </a:rPr>
              <a:t>models improve visibility for policy makers in three important areas: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Linkages and Indirect (and otherwise invisible) effects – these may significantly outweigh direct effects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Tradeoffs and Substitution patterns – ex ante assessment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Effects of resource and other constraints</a:t>
            </a:r>
          </a:p>
        </p:txBody>
      </p:sp>
    </p:spTree>
    <p:extLst>
      <p:ext uri="{BB962C8B-B14F-4D97-AF65-F5344CB8AC3E}">
        <p14:creationId xmlns:p14="http://schemas.microsoft.com/office/powerpoint/2010/main" val="136203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7391400" cy="1981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Study the problem and how it has been addressed in the past</a:t>
            </a:r>
          </a:p>
          <a:p>
            <a:pPr eaLnBrk="1" hangingPunct="1"/>
            <a:r>
              <a:rPr lang="en-US" dirty="0">
                <a:latin typeface="Tahoma" charset="0"/>
              </a:rPr>
              <a:t>Study the things that most concern the policy maker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2551113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Preliminaries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391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Think about the </a:t>
            </a:r>
            <a:r>
              <a:rPr lang="en-US" sz="2800" dirty="0" smtClean="0">
                <a:latin typeface="Tahoma" charset="0"/>
              </a:rPr>
              <a:t>General Equilibrium </a:t>
            </a:r>
            <a:r>
              <a:rPr lang="en-US" sz="2800" dirty="0">
                <a:latin typeface="Tahoma" charset="0"/>
              </a:rPr>
              <a:t>aspects of the problem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Why are we using a GE model for this issue?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Get the modeling right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Make sure the problem is represented in the model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 err="1">
                <a:latin typeface="Tahoma" charset="0"/>
              </a:rPr>
              <a:t>eg</a:t>
            </a:r>
            <a:r>
              <a:rPr lang="en-US" sz="2400" dirty="0">
                <a:latin typeface="Tahoma" charset="0"/>
              </a:rPr>
              <a:t> must have base tariffs if they are to be removed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Understand and explore the results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key parameters or data drive the results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How do changes in these change the results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18446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Modeling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2" autoUpdateAnimBg="0"/>
      <p:bldP spid="1454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7391400" cy="2971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Explain without any technical detail</a:t>
            </a:r>
          </a:p>
          <a:p>
            <a:pPr eaLnBrk="1" hangingPunct="1"/>
            <a:r>
              <a:rPr lang="en-US" dirty="0">
                <a:latin typeface="Tahoma" charset="0"/>
              </a:rPr>
              <a:t>Address policy makers concerns</a:t>
            </a:r>
          </a:p>
          <a:p>
            <a:pPr eaLnBrk="1" hangingPunct="1"/>
            <a:r>
              <a:rPr lang="en-US" dirty="0">
                <a:latin typeface="Tahoma" charset="0"/>
              </a:rPr>
              <a:t>Repeat all the steps as necessary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30289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Communication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Examples of GE Applications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4875"/>
            <a:ext cx="8229600" cy="430212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Agricultural Policy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Resource Development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Trade </a:t>
            </a:r>
            <a:r>
              <a:rPr lang="en-US" dirty="0">
                <a:latin typeface="Tahoma" charset="0"/>
              </a:rPr>
              <a:t>policy</a:t>
            </a:r>
          </a:p>
          <a:p>
            <a:pPr eaLnBrk="1" hangingPunct="1"/>
            <a:r>
              <a:rPr lang="en-US" dirty="0">
                <a:latin typeface="Tahoma" charset="0"/>
              </a:rPr>
              <a:t>Public </a:t>
            </a:r>
            <a:r>
              <a:rPr lang="en-US" dirty="0" smtClean="0">
                <a:latin typeface="Tahoma" charset="0"/>
              </a:rPr>
              <a:t>Finance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Infrastructure Investment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Environmental </a:t>
            </a:r>
            <a:r>
              <a:rPr lang="en-US" dirty="0" smtClean="0">
                <a:latin typeface="Tahoma" charset="0"/>
              </a:rPr>
              <a:t>Policy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Poverty and Inequality</a:t>
            </a:r>
          </a:p>
        </p:txBody>
      </p:sp>
    </p:spTree>
    <p:extLst>
      <p:ext uri="{BB962C8B-B14F-4D97-AF65-F5344CB8AC3E}">
        <p14:creationId xmlns:p14="http://schemas.microsoft.com/office/powerpoint/2010/main" val="2750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Agricultural Policy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does agriculture contribute to the economy and what does the (domestic and international) economy contribute to agriculture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are the detailed effects of agriculture policy?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Why a CGE model?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Agriculture remains a dominant sector in China, the most important source of income for the poor, and will experience many transitions in the next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Agriculture can be a main driver for growth and poverty alleviation, but the composition of this growth will be very complex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Big contrast with partial equilibrium analysis</a:t>
            </a:r>
          </a:p>
        </p:txBody>
      </p:sp>
    </p:spTree>
    <p:extLst>
      <p:ext uri="{BB962C8B-B14F-4D97-AF65-F5344CB8AC3E}">
        <p14:creationId xmlns:p14="http://schemas.microsoft.com/office/powerpoint/2010/main" val="18336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bldLvl="2" autoUpdateAnimBg="0"/>
    </p:bld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21816</TotalTime>
  <Words>1051</Words>
  <Application>Microsoft Macintosh PowerPoint</Application>
  <PresentationFormat>On-screen Show (4:3)</PresentationFormat>
  <Paragraphs>172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Courier New</vt:lpstr>
      <vt:lpstr>Helvetica</vt:lpstr>
      <vt:lpstr>ＭＳ Ｐゴシック</vt:lpstr>
      <vt:lpstr>Tahoma</vt:lpstr>
      <vt:lpstr>Times New Roman</vt:lpstr>
      <vt:lpstr>Wingdings</vt:lpstr>
      <vt:lpstr>Arial</vt:lpstr>
      <vt:lpstr>ERINA_NSO_UCB_Lecture</vt:lpstr>
      <vt:lpstr>Lecture 1: An Introduction to  General Equilibrium Policy Modeling</vt:lpstr>
      <vt:lpstr>Contents</vt:lpstr>
      <vt:lpstr>Policy analyst’s balancing act </vt:lpstr>
      <vt:lpstr>CGE Modeling Offers</vt:lpstr>
      <vt:lpstr>The process of policy analysis</vt:lpstr>
      <vt:lpstr>The process of policy analysis</vt:lpstr>
      <vt:lpstr>The process of policy analysis</vt:lpstr>
      <vt:lpstr>Examples of GE Applications</vt:lpstr>
      <vt:lpstr>Agricultural Policy</vt:lpstr>
      <vt:lpstr>Trade policy</vt:lpstr>
      <vt:lpstr>Public finance</vt:lpstr>
      <vt:lpstr>Environmental regulation</vt:lpstr>
      <vt:lpstr>Poverty and Inequality</vt:lpstr>
      <vt:lpstr>Why Model?</vt:lpstr>
      <vt:lpstr>Why Model?</vt:lpstr>
      <vt:lpstr>Why Model?</vt:lpstr>
      <vt:lpstr>Basic Tenets of Modeling Strategy</vt:lpstr>
      <vt:lpstr>Three Model Strategies</vt:lpstr>
      <vt:lpstr>Two Model Regional Approaches</vt:lpstr>
      <vt:lpstr>A Generic Modeling Facility</vt:lpstr>
      <vt:lpstr>Forward-looking Policy Analysis</vt:lpstr>
      <vt:lpstr>Single Country Model: A Schematic View</vt:lpstr>
      <vt:lpstr>Discussion?</vt:lpstr>
    </vt:vector>
  </TitlesOfParts>
  <Manager/>
  <Company>UC Berkeley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564</cp:revision>
  <cp:lastPrinted>2013-07-08T08:12:53Z</cp:lastPrinted>
  <dcterms:created xsi:type="dcterms:W3CDTF">2007-11-30T06:54:43Z</dcterms:created>
  <dcterms:modified xsi:type="dcterms:W3CDTF">2015-12-03T00:00:52Z</dcterms:modified>
  <cp:category/>
</cp:coreProperties>
</file>