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pmPRSettings.xml" ContentType="application/vnd.ms-powerpoint.pmPRSettin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88" r:id="rId2"/>
    <p:sldId id="269" r:id="rId3"/>
    <p:sldId id="272" r:id="rId4"/>
    <p:sldId id="286" r:id="rId5"/>
    <p:sldId id="270" r:id="rId6"/>
    <p:sldId id="280" r:id="rId7"/>
    <p:sldId id="271" r:id="rId8"/>
    <p:sldId id="287" r:id="rId9"/>
    <p:sldId id="273" r:id="rId10"/>
    <p:sldId id="274" r:id="rId11"/>
    <p:sldId id="275" r:id="rId12"/>
    <p:sldId id="282" r:id="rId13"/>
    <p:sldId id="277" r:id="rId14"/>
    <p:sldId id="28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mPRSettings.xml>         <?xml version="1.0" encoding="UTF-8"?>
<!DOCTYPE plist PUBLIC "-//Apple//DTD PLIST 1.0//EN" "http://www.apple.com/DTDs/PropertyList-1.0.dtd">
<plist version="1.0">
<dict>
	<key>com.apple.print.PageFormat.PMHorizontalRes</key>
	<dict>
		<key>com.apple.print.ticket.creator</key>
		<string>com.apple.jobticket</string>
		<key>com.apple.print.ticket.itemArray</key>
		<array>
			<dict>
				<key>com.apple.print.PageFormat.PMHorizontalRes</key>
				<real>72</real>
				<key>com.apple.print.ticket.stateFlag</key>
				<integer>0</integer>
			</dict>
		</array>
	</dict>
	<key>com.apple.print.PageFormat.PMOrientation</key>
	<dict>
		<key>com.apple.print.ticket.creator</key>
		<string>com.apple.jobticket</string>
		<key>com.apple.print.ticket.itemArray</key>
		<array>
			<dict>
				<key>com.apple.print.PageFormat.PMOrientation</key>
				<integer>1</integer>
				<key>com.apple.print.ticket.stateFlag</key>
				<integer>0</integer>
			</dict>
		</array>
	</dict>
	<key>com.apple.print.PageFormat.PMScaling</key>
	<dict>
		<key>com.apple.print.ticket.creator</key>
		<string>com.apple.jobticket</string>
		<key>com.apple.print.ticket.itemArray</key>
		<array>
			<dict>
				<key>com.apple.print.PageFormat.PMScaling</key>
				<real>1</real>
				<key>com.apple.print.ticket.stateFlag</key>
				<integer>0</integer>
			</dict>
		</array>
	</dict>
	<key>com.apple.print.PageFormat.PMVerticalRes</key>
	<dict>
		<key>com.apple.print.ticket.creator</key>
		<string>com.apple.jobticket</string>
		<key>com.apple.print.ticket.itemArray</key>
		<array>
			<dict>
				<key>com.apple.print.PageFormat.PMVerticalRes</key>
				<real>72</real>
				<key>com.apple.print.ticket.stateFlag</key>
				<integer>0</integer>
			</dict>
		</array>
	</dict>
	<key>com.apple.print.PageFormat.PMVerticalScaling</key>
	<dict>
		<key>com.apple.print.ticket.creator</key>
		<string>com.apple.jobticket</string>
		<key>com.apple.print.ticket.itemArray</key>
		<array>
			<dict>
				<key>com.apple.print.PageFormat.PMVerticalScaling</key>
				<real>1</real>
				<key>com.apple.print.ticket.stateFlag</key>
				<integer>0</integer>
			</dict>
		</array>
	</dict>
	<key>com.apple.print.subTicket.paper_info_ticket</key>
	<dict>
		<key>PMPPDPaperCodeName</key>
		<dict>
			<key>com.apple.print.ticket.creator</key>
			<string>com.apple.jobticket</string>
			<key>com.apple.print.ticket.itemArray</key>
			<array>
				<dict>
					<key>PMPPDPaperCodeName</key>
					<string>Letter</string>
					<key>com.apple.print.ticket.stateFlag</key>
					<integer>0</integer>
				</dict>
			</array>
		</dict>
		<key>PMTiogaPaperName</key>
		<dict>
			<key>com.apple.print.ticket.creator</key>
			<string>com.apple.jobticket</string>
			<key>com.apple.print.ticket.itemArray</key>
			<array>
				<dict>
					<key>PMTiogaPaperName</key>
					<string>na-letter</string>
					<key>com.apple.print.ticket.stateFlag</key>
					<integer>0</integer>
				</dict>
			</array>
		</dict>
		<key>com.apple.print.PageFormat.PMAdjustedPageRect</key>
		<dict>
			<key>com.apple.print.ticket.creator</key>
			<string>com.apple.jobticket</string>
			<key>com.apple.print.ticket.itemArray</key>
			<array>
				<dict>
					<key>com.apple.print.PageFormat.PMAdjustedPageRect</key>
					<array>
						<integer>0</integer>
						<integer>0</integer>
						<real>734</real>
						<real>576</real>
					</array>
					<key>com.apple.print.ticket.stateFlag</key>
					<integer>0</integer>
				</dict>
			</array>
		</dict>
		<key>com.apple.print.PageFormat.PMAdjustedPaperRect</key>
		<dict>
			<key>com.apple.print.ticket.creator</key>
			<string>com.apple.jobticket</string>
			<key>com.apple.print.ticket.itemArray</key>
			<array>
				<dict>
					<key>com.apple.print.PageFormat.PMAdjustedPaperRect</key>
					<array>
						<real>-18</real>
						<real>-18</real>
						<real>774</real>
						<real>594</real>
					</array>
					<key>com.apple.print.ticket.stateFlag</key>
					<integer>0</integer>
				</dict>
			</array>
		</dict>
		<key>com.apple.print.PaperInfo.PMPaperName</key>
		<dict>
			<key>com.apple.print.ticket.creator</key>
			<string>com.apple.jobticket</string>
			<key>com.apple.print.ticket.itemArray</key>
			<array>
				<dict>
					<key>com.apple.print.PaperInfo.PMPaperName</key>
					<string>na-letter</string>
					<key>com.apple.print.ticket.stateFlag</key>
					<integer>0</integer>
				</dict>
			</array>
		</dict>
		<key>com.apple.print.PaperInfo.PMUnadjustedPageRect</key>
		<dict>
			<key>com.apple.print.ticket.creator</key>
			<string>com.apple.jobticket</string>
			<key>com.apple.print.ticket.itemArray</key>
			<array>
				<dict>
					<key>com.apple.print.PaperInfo.PMUnadjustedPageRect</key>
					<array>
						<integer>0</integer>
						<integer>0</integer>
						<real>734</real>
						<real>576</real>
					</array>
					<key>com.apple.print.ticket.stateFlag</key>
					<integer>0</integer>
				</dict>
			</array>
		</dict>
		<key>com.apple.print.PaperInfo.PMUnadjustedPaperRect</key>
		<dict>
			<key>com.apple.print.ticket.creator</key>
			<string>com.apple.jobticket</string>
			<key>com.apple.print.ticket.itemArray</key>
			<array>
				<dict>
					<key>com.apple.print.PaperInfo.PMUnadjustedPaperRect</key>
					<array>
						<real>-18</real>
						<real>-18</real>
						<real>774</real>
						<real>594</real>
					</array>
					<key>com.apple.print.ticket.stateFlag</key>
					<integer>0</integer>
				</dict>
			</array>
		</dict>
		<key>com.apple.print.PaperInfo.ppd.PMPaperName</key>
		<dict>
			<key>com.apple.print.ticket.creator</key>
			<string>com.apple.jobticket</string>
			<key>com.apple.print.ticket.itemArray</key>
			<array>
				<dict>
					<key>com.apple.print.PaperInfo.ppd.PMPaperName</key>
					<string>US Letter</string>
					<key>com.apple.print.ticket.stateFlag</key>
					<integer>0</integer>
				</dict>
			</array>
		</dict>
		<key>com.apple.print.ticket.APIVersion</key>
		<string>00.20</string>
		<key>com.apple.print.ticket.type</key>
		<string>com.apple.print.PaperInfoTicket</string>
	</dict>
	<key>com.apple.print.ticket.APIVersion</key>
	<string>00.20</string>
	<key>com.apple.print.ticket.type</key>
	<string>com.apple.print.PageFormatTicket</string>
</dict>
</plist>
   �  <?xml version="1.0" encoding="UTF-8"?>
<!DOCTYPE plist PUBLIC "-//Apple//DTD PLIST 1.0//EN" "http://www.apple.com/DTDs/PropertyList-1.0.dtd">
<plist version="1.0">
<dict>
	<key>com.apple.print.DocumentTicket.PMSpoolFormat</key>
	<dict>
		<key>com.apple.print.ticket.creator</key>
		<string>com.apple.jobticket</string>
		<key>com.apple.print.ticket.itemArray</key>
		<array>
			<dict>
				<key>com.apple.print.DocumentTicket.PMSpoolFormat</key>
				<string>application/pdf</string>
				<key>com.apple.print.ticket.stateFlag</key>
				<integer>0</integer>
			</dict>
		</array>
	</dict>
	<key>com.apple.print.PrintSettings.PMColorSyncProfileID</key>
	<dict>
		<key>com.apple.print.ticket.creator</key>
		<string>com.apple.jobticket</string>
		<key>com.apple.print.ticket.itemArray</key>
		<array>
			<dict>
				<key>com.apple.print.PrintSettings.PMColorSyncProfileID</key>
				<integer>3473</integer>
				<key>com.apple.print.ticket.stateFlag</key>
				<integer>0</integer>
			</dict>
		</array>
	</dict>
	<key>com.apple.print.PrintSettings.PMCopies</key>
	<dict>
		<key>com.apple.print.ticket.creator</key>
		<string>com.apple.jobticket</string>
		<key>com.apple.print.ticket.itemArray</key>
		<array>
			<dict>
				<key>com.apple.print.PrintSettings.PMCopies</key>
				<integer>1</integer>
				<key>com.apple.print.ticket.stateFlag</key>
				<integer>0</integer>
			</dict>
		</array>
	</dict>
	<key>com.apple.print.PrintSettings.PMCopyCollate</key>
	<dict>
		<key>com.apple.print.ticket.creator</key>
		<string>com.apple.jobticket</string>
		<key>com.apple.print.ticket.itemArray</key>
		<array>
			<dict>
				<key>com.apple.print.PrintSettings.PMCopyCollate</key>
				<true/>
				<key>com.apple.print.ticket.stateFlag</key>
				<integer>0</integer>
			</dict>
		</array>
	</dict>
	<key>com.apple.print.PrintSettings.PMFirstPage</key>
	<dict>
		<key>com.apple.print.ticket.creator</key>
		<string>com.apple.jobticket</string>
		<key>com.apple.print.ticket.itemArray</key>
		<array>
			<dict>
				<key>com.apple.print.PrintSettings.PMFirstPage</key>
				<integer>1</integer>
				<key>com.apple.print.ticket.stateFlag</key>
				<integer>0</integer>
			</dict>
		</array>
	</dict>
	<key>com.apple.print.PrintSettings.PMLastPage</key>
	<dict>
		<key>com.apple.print.ticket.creator</key>
		<string>com.apple.jobticket</string>
		<key>com.apple.print.ticket.itemArray</key>
		<array>
			<dict>
				<key>com.apple.print.PrintSettings.PMLastPage</key>
				<integer>2147483647</integer>
				<key>com.apple.print.ticket.stateFlag</key>
				<integer>0</integer>
			</dict>
		</array>
	</dict>
	<key>com.apple.print.PrintSettings.PMPageRange</key>
	<dict>
		<key>com.apple.print.ticket.creator</key>
		<string>com.apple.jobticket</string>
		<key>com.apple.print.ticket.itemArray</key>
		<array>
			<dict>
				<key>com.apple.print.PrintSettings.PMPageRange</key>
				<array>
					<integer>1</integer>
					<integer>2147483647</integer>
				</array>
				<key>com.apple.print.ticket.stateFlag</key>
				<integer>0</integer>
			</dict>
		</array>
	</dict>
	<key>com.apple.print.ticket.APIVersion</key>
	<string>00.20</string>
	<key>com.apple.print.ticket.type</key>
	<string>com.apple.print.PrintSettingsTicket</string>
</dict>
</pli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5"/>
  </p:normalViewPr>
  <p:slideViewPr>
    <p:cSldViewPr snapToObjects="1">
      <p:cViewPr varScale="1">
        <p:scale>
          <a:sx n="113" d="100"/>
          <a:sy n="113" d="100"/>
        </p:scale>
        <p:origin x="160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22" Type="http://schemas.microsoft.com/office/2006/relationships/pmPRSettings" Target="pmPRSetting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E4F6C9-87CD-2643-AD69-71086E79B363}" type="datetimeFigureOut">
              <a:rPr lang="en-US" smtClean="0"/>
              <a:pPr/>
              <a:t>12/2/15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E46628-7A3D-9D44-86A0-5AEB799CFA7F}" type="slidenum">
              <a:rPr lang="en-US" smtClean="0"/>
              <a:pPr/>
              <a:t>‹#›</a:t>
            </a:fld>
            <a:endParaRPr lang="en-US"/>
          </a:p>
        </p:txBody>
      </p:sp>
    </p:spTree>
    <p:extLst>
      <p:ext uri="{BB962C8B-B14F-4D97-AF65-F5344CB8AC3E}">
        <p14:creationId xmlns:p14="http://schemas.microsoft.com/office/powerpoint/2010/main" val="27352922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a:effectLst/>
        </p:spPr>
        <p:txBody>
          <a:bodyPr wrap="none" lIns="91429" tIns="45715" rIns="91429" bIns="45715" anchor="ctr"/>
          <a:lstStyle/>
          <a:p>
            <a:pPr>
              <a:defRPr/>
            </a:pPr>
            <a:endParaRPr lang="en-US"/>
          </a:p>
        </p:txBody>
      </p:sp>
      <p:sp>
        <p:nvSpPr>
          <p:cNvPr id="5" name="Rectangle 3"/>
          <p:cNvSpPr>
            <a:spLocks noChangeArrowheads="1"/>
          </p:cNvSpPr>
          <p:nvPr/>
        </p:nvSpPr>
        <p:spPr bwMode="auto">
          <a:xfrm>
            <a:off x="0" y="6472238"/>
            <a:ext cx="9144000" cy="385762"/>
          </a:xfrm>
          <a:prstGeom prst="rect">
            <a:avLst/>
          </a:prstGeom>
          <a:solidFill>
            <a:srgbClr val="FFFFFF"/>
          </a:solidFill>
          <a:ln w="9525">
            <a:solidFill>
              <a:srgbClr val="FFFFFF"/>
            </a:solidFill>
            <a:miter lim="800000"/>
            <a:headEnd/>
            <a:tailEnd/>
          </a:ln>
          <a:effectLst/>
        </p:spPr>
        <p:txBody>
          <a:bodyPr wrap="none" lIns="91429" tIns="45715" rIns="91429" bIns="45715" anchor="ctr"/>
          <a:lstStyle/>
          <a:p>
            <a:pPr>
              <a:defRPr/>
            </a:pPr>
            <a:endParaRPr lang="en-US"/>
          </a:p>
        </p:txBody>
      </p:sp>
      <p:sp>
        <p:nvSpPr>
          <p:cNvPr id="6" name="Rectangle 4"/>
          <p:cNvSpPr>
            <a:spLocks noChangeArrowheads="1"/>
          </p:cNvSpPr>
          <p:nvPr/>
        </p:nvSpPr>
        <p:spPr bwMode="auto">
          <a:xfrm>
            <a:off x="0" y="2667000"/>
            <a:ext cx="9144000" cy="4191000"/>
          </a:xfrm>
          <a:prstGeom prst="rect">
            <a:avLst/>
          </a:prstGeom>
          <a:gradFill rotWithShape="1">
            <a:gsLst>
              <a:gs pos="0">
                <a:srgbClr val="339966">
                  <a:gamma/>
                  <a:shade val="46275"/>
                  <a:invGamma/>
                </a:srgbClr>
              </a:gs>
              <a:gs pos="50000">
                <a:srgbClr val="339966"/>
              </a:gs>
              <a:gs pos="100000">
                <a:srgbClr val="339966">
                  <a:gamma/>
                  <a:shade val="46275"/>
                  <a:invGamma/>
                </a:srgbClr>
              </a:gs>
            </a:gsLst>
            <a:lin ang="5400000" scaled="1"/>
          </a:gradFill>
          <a:ln w="9525">
            <a:noFill/>
            <a:miter lim="800000"/>
            <a:headEnd/>
            <a:tailEnd/>
          </a:ln>
          <a:effectLst/>
        </p:spPr>
        <p:txBody>
          <a:bodyPr wrap="none" lIns="91429" tIns="45715" rIns="91429" bIns="45715" anchor="ctr"/>
          <a:lstStyle/>
          <a:p>
            <a:pPr>
              <a:defRPr/>
            </a:pPr>
            <a:endParaRPr lang="en-US"/>
          </a:p>
        </p:txBody>
      </p:sp>
      <p:pic>
        <p:nvPicPr>
          <p:cNvPr id="7" name="Picture 11"/>
          <p:cNvPicPr>
            <a:picLocks noChangeAspect="1" noChangeArrowheads="1"/>
          </p:cNvPicPr>
          <p:nvPr/>
        </p:nvPicPr>
        <p:blipFill>
          <a:blip r:embed="rId2"/>
          <a:srcRect/>
          <a:stretch>
            <a:fillRect/>
          </a:stretch>
        </p:blipFill>
        <p:spPr bwMode="auto">
          <a:xfrm>
            <a:off x="1" y="-104775"/>
            <a:ext cx="9161463" cy="2749550"/>
          </a:xfrm>
          <a:prstGeom prst="rect">
            <a:avLst/>
          </a:prstGeom>
          <a:noFill/>
          <a:ln w="9525">
            <a:noFill/>
            <a:miter lim="800000"/>
            <a:headEnd/>
            <a:tailEnd/>
          </a:ln>
        </p:spPr>
      </p:pic>
      <p:sp>
        <p:nvSpPr>
          <p:cNvPr id="176133" name="Rectangle 5"/>
          <p:cNvSpPr>
            <a:spLocks noGrp="1" noChangeArrowheads="1"/>
          </p:cNvSpPr>
          <p:nvPr>
            <p:ph type="ctrTitle"/>
          </p:nvPr>
        </p:nvSpPr>
        <p:spPr>
          <a:xfrm>
            <a:off x="206375" y="3305176"/>
            <a:ext cx="8731250" cy="1141413"/>
          </a:xfrm>
        </p:spPr>
        <p:txBody>
          <a:bodyPr/>
          <a:lstStyle>
            <a:lvl1pPr algn="ctr">
              <a:defRPr>
                <a:latin typeface="Tahoma" pitchFamily="34" charset="0"/>
              </a:defRPr>
            </a:lvl1pPr>
          </a:lstStyle>
          <a:p>
            <a:r>
              <a:rPr lang="en-US" smtClean="0"/>
              <a:t>Click to edit Master title style</a:t>
            </a:r>
            <a:endParaRPr lang="en-US"/>
          </a:p>
        </p:txBody>
      </p:sp>
      <p:sp>
        <p:nvSpPr>
          <p:cNvPr id="176134" name="Rectangle 6"/>
          <p:cNvSpPr>
            <a:spLocks noGrp="1" noChangeArrowheads="1"/>
          </p:cNvSpPr>
          <p:nvPr>
            <p:ph type="subTitle" idx="1"/>
          </p:nvPr>
        </p:nvSpPr>
        <p:spPr>
          <a:xfrm>
            <a:off x="206375" y="4545014"/>
            <a:ext cx="8731250" cy="1131887"/>
          </a:xfrm>
        </p:spPr>
        <p:txBody>
          <a:bodyPr/>
          <a:lstStyle>
            <a:lvl1pPr marL="0" indent="0" algn="ctr">
              <a:buFontTx/>
              <a:buNone/>
              <a:defRPr>
                <a:solidFill>
                  <a:srgbClr val="FFCC00"/>
                </a:solidFill>
              </a:defRPr>
            </a:lvl1pPr>
          </a:lstStyle>
          <a:p>
            <a:r>
              <a:rPr lang="en-US" smtClean="0"/>
              <a:t>Click to edit Master subtitle style</a:t>
            </a:r>
            <a:endParaRPr lang="en-US"/>
          </a:p>
        </p:txBody>
      </p:sp>
      <p:sp>
        <p:nvSpPr>
          <p:cNvPr id="8" name="Date Placeholder 7"/>
          <p:cNvSpPr>
            <a:spLocks noGrp="1" noChangeArrowheads="1"/>
          </p:cNvSpPr>
          <p:nvPr>
            <p:ph type="dt" sz="half" idx="10"/>
          </p:nvPr>
        </p:nvSpPr>
        <p:spPr>
          <a:xfrm>
            <a:off x="685800" y="6472239"/>
            <a:ext cx="1905000" cy="344487"/>
          </a:xfrm>
          <a:prstGeom prst="rect">
            <a:avLst/>
          </a:prstGeom>
        </p:spPr>
        <p:txBody>
          <a:bodyPr/>
          <a:lstStyle>
            <a:lvl1pPr>
              <a:defRPr>
                <a:solidFill>
                  <a:srgbClr val="FFFFFF"/>
                </a:solidFill>
                <a:latin typeface="Times New Roman" charset="0"/>
                <a:cs typeface="+mn-cs"/>
              </a:defRPr>
            </a:lvl1pPr>
          </a:lstStyle>
          <a:p>
            <a:fld id="{C3BB1DBE-FE3F-D040-96D9-0E2093C33718}" type="datetimeFigureOut">
              <a:rPr lang="en-US" smtClean="0"/>
              <a:pPr/>
              <a:t>12/2/15</a:t>
            </a:fld>
            <a:endParaRPr lang="en-US"/>
          </a:p>
        </p:txBody>
      </p:sp>
      <p:sp>
        <p:nvSpPr>
          <p:cNvPr id="9" name="Footer Placeholder 8"/>
          <p:cNvSpPr>
            <a:spLocks noGrp="1" noChangeArrowheads="1"/>
          </p:cNvSpPr>
          <p:nvPr>
            <p:ph type="ftr" sz="quarter" idx="11"/>
          </p:nvPr>
        </p:nvSpPr>
        <p:spPr bwMode="auto">
          <a:xfrm>
            <a:off x="3124200" y="6472239"/>
            <a:ext cx="2895600" cy="344487"/>
          </a:xfrm>
          <a:prstGeom prst="rect">
            <a:avLst/>
          </a:prstGeom>
          <a:ln>
            <a:miter lim="800000"/>
            <a:headEnd/>
            <a:tailEnd/>
          </a:ln>
        </p:spPr>
        <p:txBody>
          <a:bodyPr vert="horz" wrap="square" lIns="91425" tIns="45712" rIns="91425" bIns="45712" numCol="1" anchor="t" anchorCtr="0" compatLnSpc="1">
            <a:prstTxWarp prst="textNoShape">
              <a:avLst/>
            </a:prstTxWarp>
          </a:bodyPr>
          <a:lstStyle>
            <a:lvl1pPr algn="ctr">
              <a:defRPr sz="1400">
                <a:solidFill>
                  <a:srgbClr val="FFFFFF"/>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12/2/15</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138114"/>
            <a:ext cx="2247900" cy="63388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38114"/>
            <a:ext cx="6591300" cy="63388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12/2/15</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r>
              <a:rPr lang="en-US" noProof="0" smtClean="0"/>
              <a:t>Click icon to add table</a:t>
            </a:r>
            <a:endParaRPr lang="en-US" noProof="0"/>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vl1pPr>
          </a:lstStyle>
          <a:p>
            <a:fld id="{C3BB1DBE-FE3F-D040-96D9-0E2093C33718}" type="datetimeFigureOut">
              <a:rPr lang="en-US" smtClean="0"/>
              <a:pPr/>
              <a:t>12/2/15</a:t>
            </a:fld>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lIns="91429" tIns="45715" rIns="91429" bIns="45715"/>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lIns="91429" tIns="45715" rIns="91429" bIns="45715"/>
          <a:lstStyle>
            <a:lvl1pPr>
              <a:defRPr/>
            </a:lvl1pPr>
          </a:lstStyle>
          <a:p>
            <a:fld id="{747319C4-417D-CC4C-8697-9BE0AB6AB9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xfrm>
            <a:off x="3810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12/2/15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45" indent="0">
              <a:buNone/>
              <a:defRPr sz="1800"/>
            </a:lvl2pPr>
            <a:lvl3pPr marL="914290" indent="0">
              <a:buNone/>
              <a:defRPr sz="1600"/>
            </a:lvl3pPr>
            <a:lvl4pPr marL="1371435" indent="0">
              <a:buNone/>
              <a:defRPr sz="1400"/>
            </a:lvl4pPr>
            <a:lvl5pPr marL="1828581" indent="0">
              <a:buNone/>
              <a:defRPr sz="1400"/>
            </a:lvl5pPr>
            <a:lvl6pPr marL="2285726" indent="0">
              <a:buNone/>
              <a:defRPr sz="1400"/>
            </a:lvl6pPr>
            <a:lvl7pPr marL="2742871" indent="0">
              <a:buNone/>
              <a:defRPr sz="1400"/>
            </a:lvl7pPr>
            <a:lvl8pPr marL="3200016" indent="0">
              <a:buNone/>
              <a:defRPr sz="1400"/>
            </a:lvl8pPr>
            <a:lvl9pPr marL="3657161" indent="0">
              <a:buNone/>
              <a:defRPr sz="1400"/>
            </a:lvl9pPr>
          </a:lstStyle>
          <a:p>
            <a:pPr lvl="0"/>
            <a:r>
              <a:rPr lang="en-US" smtClean="0"/>
              <a:t>Click to edit Master text styles</a:t>
            </a:r>
          </a:p>
        </p:txBody>
      </p:sp>
      <p:sp>
        <p:nvSpPr>
          <p:cNvPr id="4" name="Date Placeholder 3"/>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12/2/15</a:t>
            </a:fld>
            <a:endParaRPr lang="en-US"/>
          </a:p>
        </p:txBody>
      </p:sp>
      <p:sp>
        <p:nvSpPr>
          <p:cNvPr id="5" name="Title 1"/>
          <p:cNvSpPr txBox="1">
            <a:spLocks/>
          </p:cNvSpPr>
          <p:nvPr/>
        </p:nvSpPr>
        <p:spPr bwMode="auto">
          <a:xfrm>
            <a:off x="2333626" y="138113"/>
            <a:ext cx="6810375" cy="1143000"/>
          </a:xfrm>
          <a:prstGeom prst="rect">
            <a:avLst/>
          </a:prstGeom>
          <a:noFill/>
          <a:ln w="9525">
            <a:noFill/>
            <a:miter lim="800000"/>
            <a:headEnd/>
            <a:tailEnd/>
          </a:ln>
        </p:spPr>
        <p:txBody>
          <a:bodyPr vert="horz" wrap="square" lIns="91425" tIns="45712" rIns="91425" bIns="45712" numCol="1" anchor="ctr" anchorCtr="0" compatLnSpc="1">
            <a:prstTxWarp prst="textNoShape">
              <a:avLst/>
            </a:prstTxWarp>
          </a:bodyP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12/2/15</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6" indent="0">
              <a:buNone/>
              <a:defRPr sz="1600" b="1"/>
            </a:lvl6pPr>
            <a:lvl7pPr marL="2742871" indent="0">
              <a:buNone/>
              <a:defRPr sz="1600" b="1"/>
            </a:lvl7pPr>
            <a:lvl8pPr marL="3200016" indent="0">
              <a:buNone/>
              <a:defRPr sz="1600" b="1"/>
            </a:lvl8pPr>
            <a:lvl9pPr marL="365716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6" indent="0">
              <a:buNone/>
              <a:defRPr sz="1600" b="1"/>
            </a:lvl6pPr>
            <a:lvl7pPr marL="2742871" indent="0">
              <a:buNone/>
              <a:defRPr sz="1600" b="1"/>
            </a:lvl7pPr>
            <a:lvl8pPr marL="3200016" indent="0">
              <a:buNone/>
              <a:defRPr sz="1600" b="1"/>
            </a:lvl8pPr>
            <a:lvl9pPr marL="365716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12/2/15</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12/2/15</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12/2/15</a:t>
            </a:fld>
            <a:endParaRPr lang="en-US"/>
          </a:p>
        </p:txBody>
      </p:sp>
      <p:sp>
        <p:nvSpPr>
          <p:cNvPr id="3" name="Title 1"/>
          <p:cNvSpPr>
            <a:spLocks noGrp="1"/>
          </p:cNvSpPr>
          <p:nvPr>
            <p:ph type="title"/>
          </p:nvPr>
        </p:nvSpPr>
        <p:spPr>
          <a:xfrm>
            <a:off x="2333626" y="138113"/>
            <a:ext cx="6810375" cy="1143000"/>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solidFill>
                  <a:srgbClr val="FFC00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45" indent="0">
              <a:buNone/>
              <a:defRPr sz="1200"/>
            </a:lvl2pPr>
            <a:lvl3pPr marL="914290" indent="0">
              <a:buNone/>
              <a:defRPr sz="1000"/>
            </a:lvl3pPr>
            <a:lvl4pPr marL="1371435" indent="0">
              <a:buNone/>
              <a:defRPr sz="900"/>
            </a:lvl4pPr>
            <a:lvl5pPr marL="1828581" indent="0">
              <a:buNone/>
              <a:defRPr sz="900"/>
            </a:lvl5pPr>
            <a:lvl6pPr marL="2285726" indent="0">
              <a:buNone/>
              <a:defRPr sz="900"/>
            </a:lvl6pPr>
            <a:lvl7pPr marL="2742871" indent="0">
              <a:buNone/>
              <a:defRPr sz="900"/>
            </a:lvl7pPr>
            <a:lvl8pPr marL="3200016" indent="0">
              <a:buNone/>
              <a:defRPr sz="900"/>
            </a:lvl8pPr>
            <a:lvl9pPr marL="3657161"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12/2/15</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FFC000"/>
                </a:solidFill>
              </a:defRPr>
            </a:lvl1pPr>
            <a:lvl2pPr marL="457145" indent="0">
              <a:buNone/>
              <a:defRPr sz="2800"/>
            </a:lvl2pPr>
            <a:lvl3pPr marL="914290" indent="0">
              <a:buNone/>
              <a:defRPr sz="2400"/>
            </a:lvl3pPr>
            <a:lvl4pPr marL="1371435" indent="0">
              <a:buNone/>
              <a:defRPr sz="2000"/>
            </a:lvl4pPr>
            <a:lvl5pPr marL="1828581" indent="0">
              <a:buNone/>
              <a:defRPr sz="2000"/>
            </a:lvl5pPr>
            <a:lvl6pPr marL="2285726" indent="0">
              <a:buNone/>
              <a:defRPr sz="2000"/>
            </a:lvl6pPr>
            <a:lvl7pPr marL="2742871" indent="0">
              <a:buNone/>
              <a:defRPr sz="2000"/>
            </a:lvl7pPr>
            <a:lvl8pPr marL="3200016" indent="0">
              <a:buNone/>
              <a:defRPr sz="2000"/>
            </a:lvl8pPr>
            <a:lvl9pPr marL="3657161"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5" indent="0">
              <a:buNone/>
              <a:defRPr sz="1200"/>
            </a:lvl2pPr>
            <a:lvl3pPr marL="914290" indent="0">
              <a:buNone/>
              <a:defRPr sz="1000"/>
            </a:lvl3pPr>
            <a:lvl4pPr marL="1371435" indent="0">
              <a:buNone/>
              <a:defRPr sz="900"/>
            </a:lvl4pPr>
            <a:lvl5pPr marL="1828581" indent="0">
              <a:buNone/>
              <a:defRPr sz="900"/>
            </a:lvl5pPr>
            <a:lvl6pPr marL="2285726" indent="0">
              <a:buNone/>
              <a:defRPr sz="900"/>
            </a:lvl6pPr>
            <a:lvl7pPr marL="2742871" indent="0">
              <a:buNone/>
              <a:defRPr sz="900"/>
            </a:lvl7pPr>
            <a:lvl8pPr marL="3200016" indent="0">
              <a:buNone/>
              <a:defRPr sz="900"/>
            </a:lvl8pPr>
            <a:lvl9pPr marL="3657161"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12/2/15</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2333626" y="138113"/>
            <a:ext cx="6810375" cy="1143000"/>
          </a:xfrm>
          <a:prstGeom prst="rect">
            <a:avLst/>
          </a:prstGeom>
          <a:noFill/>
          <a:ln w="9525">
            <a:noFill/>
            <a:miter lim="800000"/>
            <a:headEnd/>
            <a:tailEnd/>
          </a:ln>
        </p:spPr>
        <p:txBody>
          <a:bodyPr vert="horz" wrap="square" lIns="91425" tIns="45712" rIns="91425" bIns="45712" numCol="1" anchor="ctr" anchorCtr="0" compatLnSpc="1">
            <a:prstTxWarp prst="textNoShape">
              <a:avLst/>
            </a:prstTxWarp>
          </a:bodyPr>
          <a:lstStyle/>
          <a:p>
            <a:pPr lvl="0"/>
            <a:r>
              <a:rPr lang="en-US" smtClean="0"/>
              <a:t>Click to edit Master title style</a:t>
            </a:r>
          </a:p>
        </p:txBody>
      </p:sp>
      <p:sp>
        <p:nvSpPr>
          <p:cNvPr id="1028" name="Rectangle 6"/>
          <p:cNvSpPr>
            <a:spLocks noGrp="1" noChangeArrowheads="1"/>
          </p:cNvSpPr>
          <p:nvPr>
            <p:ph type="body" idx="1"/>
          </p:nvPr>
        </p:nvSpPr>
        <p:spPr bwMode="auto">
          <a:xfrm>
            <a:off x="152400" y="1600200"/>
            <a:ext cx="8839200" cy="4876800"/>
          </a:xfrm>
          <a:prstGeom prst="rect">
            <a:avLst/>
          </a:prstGeom>
          <a:noFill/>
          <a:ln w="9525">
            <a:noFill/>
            <a:miter lim="800000"/>
            <a:headEnd/>
            <a:tailEnd/>
          </a:ln>
        </p:spPr>
        <p:txBody>
          <a:bodyPr vert="horz" wrap="square" lIns="91425" tIns="45712" rIns="91425" bIns="45712"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5121" name="Rectangle 17"/>
          <p:cNvSpPr>
            <a:spLocks noChangeArrowheads="1"/>
          </p:cNvSpPr>
          <p:nvPr/>
        </p:nvSpPr>
        <p:spPr bwMode="auto">
          <a:xfrm>
            <a:off x="5562600" y="6523411"/>
            <a:ext cx="3581400" cy="303213"/>
          </a:xfrm>
          <a:prstGeom prst="rect">
            <a:avLst/>
          </a:prstGeom>
          <a:noFill/>
          <a:ln w="9525">
            <a:noFill/>
            <a:miter lim="800000"/>
            <a:headEnd/>
            <a:tailEnd/>
          </a:ln>
          <a:effectLst/>
        </p:spPr>
        <p:txBody>
          <a:bodyPr lIns="91425" tIns="45712" rIns="91425" bIns="45712"/>
          <a:lstStyle/>
          <a:p>
            <a:pPr>
              <a:defRPr/>
            </a:pPr>
            <a:r>
              <a:rPr lang="en-US" sz="1400" dirty="0" smtClean="0">
                <a:solidFill>
                  <a:srgbClr val="800000"/>
                </a:solidFill>
                <a:latin typeface="Arial" pitchFamily="34" charset="0"/>
                <a:cs typeface="Arial" pitchFamily="34" charset="0"/>
              </a:rPr>
              <a:t>			Roland-Holst &amp; Evans	</a:t>
            </a:r>
            <a:fld id="{A76974B2-54D2-4E37-9A78-941724A983CE}" type="slidenum">
              <a:rPr lang="en-US" sz="1400" smtClean="0">
                <a:solidFill>
                  <a:srgbClr val="800000"/>
                </a:solidFill>
                <a:latin typeface="Arial" pitchFamily="34" charset="0"/>
                <a:cs typeface="Arial" pitchFamily="34" charset="0"/>
              </a:rPr>
              <a:pPr>
                <a:defRPr/>
              </a:pPr>
              <a:t>‹#›</a:t>
            </a:fld>
            <a:endParaRPr lang="en-US" sz="1400" dirty="0">
              <a:solidFill>
                <a:srgbClr val="800000"/>
              </a:solidFill>
              <a:latin typeface="Arial" pitchFamily="34" charset="0"/>
              <a:cs typeface="Arial" pitchFamily="34" charset="0"/>
            </a:endParaRPr>
          </a:p>
        </p:txBody>
      </p:sp>
      <p:pic>
        <p:nvPicPr>
          <p:cNvPr id="1031" name="Picture 18"/>
          <p:cNvPicPr>
            <a:picLocks noChangeAspect="1" noChangeArrowheads="1"/>
          </p:cNvPicPr>
          <p:nvPr/>
        </p:nvPicPr>
        <p:blipFill>
          <a:blip r:embed="rId14"/>
          <a:srcRect/>
          <a:stretch>
            <a:fillRect/>
          </a:stretch>
        </p:blipFill>
        <p:spPr bwMode="auto">
          <a:xfrm>
            <a:off x="0" y="0"/>
            <a:ext cx="9190038" cy="1371600"/>
          </a:xfrm>
          <a:prstGeom prst="rect">
            <a:avLst/>
          </a:prstGeom>
          <a:noFill/>
          <a:ln w="9525">
            <a:noFill/>
            <a:miter lim="800000"/>
            <a:headEnd/>
            <a:tailEnd/>
          </a:ln>
        </p:spPr>
      </p:pic>
      <p:sp>
        <p:nvSpPr>
          <p:cNvPr id="9" name="Rectangle 17"/>
          <p:cNvSpPr>
            <a:spLocks noChangeArrowheads="1"/>
          </p:cNvSpPr>
          <p:nvPr userDrawn="1"/>
        </p:nvSpPr>
        <p:spPr bwMode="auto">
          <a:xfrm>
            <a:off x="291568" y="6495189"/>
            <a:ext cx="2438400" cy="303213"/>
          </a:xfrm>
          <a:prstGeom prst="rect">
            <a:avLst/>
          </a:prstGeom>
          <a:noFill/>
          <a:ln w="9525">
            <a:noFill/>
            <a:miter lim="800000"/>
            <a:headEnd/>
            <a:tailEnd/>
          </a:ln>
          <a:effectLst/>
        </p:spPr>
        <p:txBody>
          <a:bodyPr lIns="91425" tIns="45712" rIns="91425" bIns="45712"/>
          <a:lstStyle/>
          <a:p>
            <a:pPr>
              <a:defRPr/>
            </a:pPr>
            <a:r>
              <a:rPr lang="en-US" sz="1400" dirty="0" smtClean="0">
                <a:solidFill>
                  <a:srgbClr val="800000"/>
                </a:solidFill>
                <a:latin typeface="Arial" pitchFamily="34" charset="0"/>
                <a:cs typeface="Arial" pitchFamily="34" charset="0"/>
              </a:rPr>
              <a:t>2 December</a:t>
            </a:r>
            <a:r>
              <a:rPr lang="en-US" sz="1400" baseline="0" dirty="0" smtClean="0">
                <a:solidFill>
                  <a:srgbClr val="800000"/>
                </a:solidFill>
                <a:latin typeface="Arial" pitchFamily="34" charset="0"/>
                <a:cs typeface="Arial" pitchFamily="34" charset="0"/>
              </a:rPr>
              <a:t> </a:t>
            </a:r>
            <a:r>
              <a:rPr lang="en-US" sz="1400" dirty="0" smtClean="0">
                <a:solidFill>
                  <a:srgbClr val="800000"/>
                </a:solidFill>
                <a:latin typeface="Arial" pitchFamily="34" charset="0"/>
                <a:cs typeface="Arial" pitchFamily="34" charset="0"/>
              </a:rPr>
              <a:t>2015</a:t>
            </a:r>
            <a:endParaRPr lang="en-US" sz="1400" dirty="0">
              <a:solidFill>
                <a:srgbClr val="800000"/>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right)">
                                      <p:cBhvr>
                                        <p:cTn id="7" dur="500"/>
                                        <p:tgtEl>
                                          <p:spTgt spid="10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8">
                                            <p:txEl>
                                              <p:pRg st="0" end="0"/>
                                            </p:txEl>
                                          </p:spTgt>
                                        </p:tgtEl>
                                        <p:attrNameLst>
                                          <p:attrName>style.visibility</p:attrName>
                                        </p:attrNameLst>
                                      </p:cBhvr>
                                      <p:to>
                                        <p:strVal val="visible"/>
                                      </p:to>
                                    </p:set>
                                    <p:animEffect transition="in" filter="wipe(left)">
                                      <p:cBhvr>
                                        <p:cTn id="11" dur="500"/>
                                        <p:tgtEl>
                                          <p:spTgt spid="1028">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28">
                                            <p:txEl>
                                              <p:pRg st="1" end="1"/>
                                            </p:txEl>
                                          </p:spTgt>
                                        </p:tgtEl>
                                        <p:attrNameLst>
                                          <p:attrName>style.visibility</p:attrName>
                                        </p:attrNameLst>
                                      </p:cBhvr>
                                      <p:to>
                                        <p:strVal val="visible"/>
                                      </p:to>
                                    </p:set>
                                    <p:animEffect transition="in" filter="wipe(left)">
                                      <p:cBhvr>
                                        <p:cTn id="14" dur="500"/>
                                        <p:tgtEl>
                                          <p:spTgt spid="1028">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28">
                                            <p:txEl>
                                              <p:pRg st="2" end="2"/>
                                            </p:txEl>
                                          </p:spTgt>
                                        </p:tgtEl>
                                        <p:attrNameLst>
                                          <p:attrName>style.visibility</p:attrName>
                                        </p:attrNameLst>
                                      </p:cBhvr>
                                      <p:to>
                                        <p:strVal val="visible"/>
                                      </p:to>
                                    </p:set>
                                    <p:animEffect transition="in" filter="wipe(left)">
                                      <p:cBhvr>
                                        <p:cTn id="17" dur="500"/>
                                        <p:tgtEl>
                                          <p:spTgt spid="1028">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28">
                                            <p:txEl>
                                              <p:pRg st="3" end="3"/>
                                            </p:txEl>
                                          </p:spTgt>
                                        </p:tgtEl>
                                        <p:attrNameLst>
                                          <p:attrName>style.visibility</p:attrName>
                                        </p:attrNameLst>
                                      </p:cBhvr>
                                      <p:to>
                                        <p:strVal val="visible"/>
                                      </p:to>
                                    </p:set>
                                    <p:animEffect transition="in" filter="wipe(left)">
                                      <p:cBhvr>
                                        <p:cTn id="20" dur="500"/>
                                        <p:tgtEl>
                                          <p:spTgt spid="1028">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28">
                                            <p:txEl>
                                              <p:pRg st="4" end="4"/>
                                            </p:txEl>
                                          </p:spTgt>
                                        </p:tgtEl>
                                        <p:attrNameLst>
                                          <p:attrName>style.visibility</p:attrName>
                                        </p:attrNameLst>
                                      </p:cBhvr>
                                      <p:to>
                                        <p:strVal val="visible"/>
                                      </p:to>
                                    </p:set>
                                    <p:animEffect transition="in" filter="wipe(left)">
                                      <p:cBhvr>
                                        <p:cTn id="23" dur="500"/>
                                        <p:tgtEl>
                                          <p:spTgt spid="10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P spid="1028" grpId="0" build="p" autoUpdateAnimBg="0" advAuto="0"/>
    </p:bldLst>
  </p:timing>
  <p:txStyles>
    <p:titleStyle>
      <a:lvl1pPr algn="r" rtl="0" eaLnBrk="1" fontAlgn="base" hangingPunct="1">
        <a:spcBef>
          <a:spcPct val="0"/>
        </a:spcBef>
        <a:spcAft>
          <a:spcPct val="0"/>
        </a:spcAft>
        <a:defRPr sz="3600">
          <a:solidFill>
            <a:srgbClr val="FFCC00"/>
          </a:solidFill>
          <a:latin typeface="+mj-lt"/>
          <a:ea typeface="+mj-ea"/>
          <a:cs typeface="+mj-cs"/>
        </a:defRPr>
      </a:lvl1pPr>
      <a:lvl2pPr algn="r" rtl="0" eaLnBrk="1" fontAlgn="base" hangingPunct="1">
        <a:spcBef>
          <a:spcPct val="0"/>
        </a:spcBef>
        <a:spcAft>
          <a:spcPct val="0"/>
        </a:spcAft>
        <a:defRPr sz="3600">
          <a:solidFill>
            <a:srgbClr val="FFCC00"/>
          </a:solidFill>
          <a:latin typeface="Arial" charset="0"/>
        </a:defRPr>
      </a:lvl2pPr>
      <a:lvl3pPr algn="r" rtl="0" eaLnBrk="1" fontAlgn="base" hangingPunct="1">
        <a:spcBef>
          <a:spcPct val="0"/>
        </a:spcBef>
        <a:spcAft>
          <a:spcPct val="0"/>
        </a:spcAft>
        <a:defRPr sz="3600">
          <a:solidFill>
            <a:srgbClr val="FFCC00"/>
          </a:solidFill>
          <a:latin typeface="Arial" charset="0"/>
        </a:defRPr>
      </a:lvl3pPr>
      <a:lvl4pPr algn="r" rtl="0" eaLnBrk="1" fontAlgn="base" hangingPunct="1">
        <a:spcBef>
          <a:spcPct val="0"/>
        </a:spcBef>
        <a:spcAft>
          <a:spcPct val="0"/>
        </a:spcAft>
        <a:defRPr sz="3600">
          <a:solidFill>
            <a:srgbClr val="FFCC00"/>
          </a:solidFill>
          <a:latin typeface="Arial" charset="0"/>
        </a:defRPr>
      </a:lvl4pPr>
      <a:lvl5pPr algn="r" rtl="0" eaLnBrk="1" fontAlgn="base" hangingPunct="1">
        <a:spcBef>
          <a:spcPct val="0"/>
        </a:spcBef>
        <a:spcAft>
          <a:spcPct val="0"/>
        </a:spcAft>
        <a:defRPr sz="3600">
          <a:solidFill>
            <a:srgbClr val="FFCC00"/>
          </a:solidFill>
          <a:latin typeface="Arial" charset="0"/>
        </a:defRPr>
      </a:lvl5pPr>
      <a:lvl6pPr marL="457145" algn="r" rtl="0" eaLnBrk="1" fontAlgn="base" hangingPunct="1">
        <a:spcBef>
          <a:spcPct val="0"/>
        </a:spcBef>
        <a:spcAft>
          <a:spcPct val="0"/>
        </a:spcAft>
        <a:defRPr sz="3600">
          <a:solidFill>
            <a:srgbClr val="FFCC00"/>
          </a:solidFill>
          <a:latin typeface="Arial" charset="0"/>
        </a:defRPr>
      </a:lvl6pPr>
      <a:lvl7pPr marL="914290" algn="r" rtl="0" eaLnBrk="1" fontAlgn="base" hangingPunct="1">
        <a:spcBef>
          <a:spcPct val="0"/>
        </a:spcBef>
        <a:spcAft>
          <a:spcPct val="0"/>
        </a:spcAft>
        <a:defRPr sz="3600">
          <a:solidFill>
            <a:srgbClr val="FFCC00"/>
          </a:solidFill>
          <a:latin typeface="Arial" charset="0"/>
        </a:defRPr>
      </a:lvl7pPr>
      <a:lvl8pPr marL="1371435" algn="r" rtl="0" eaLnBrk="1" fontAlgn="base" hangingPunct="1">
        <a:spcBef>
          <a:spcPct val="0"/>
        </a:spcBef>
        <a:spcAft>
          <a:spcPct val="0"/>
        </a:spcAft>
        <a:defRPr sz="3600">
          <a:solidFill>
            <a:srgbClr val="FFCC00"/>
          </a:solidFill>
          <a:latin typeface="Arial" charset="0"/>
        </a:defRPr>
      </a:lvl8pPr>
      <a:lvl9pPr marL="1828581" algn="r" rtl="0" eaLnBrk="1" fontAlgn="base" hangingPunct="1">
        <a:spcBef>
          <a:spcPct val="0"/>
        </a:spcBef>
        <a:spcAft>
          <a:spcPct val="0"/>
        </a:spcAft>
        <a:defRPr sz="3600">
          <a:solidFill>
            <a:srgbClr val="FFCC00"/>
          </a:solidFill>
          <a:latin typeface="Arial" charset="0"/>
        </a:defRPr>
      </a:lvl9pPr>
    </p:titleStyle>
    <p:bodyStyle>
      <a:lvl1pPr marL="342859" indent="-342859" algn="l" rtl="0" eaLnBrk="1" fontAlgn="base" hangingPunct="1">
        <a:spcBef>
          <a:spcPct val="20000"/>
        </a:spcBef>
        <a:spcAft>
          <a:spcPct val="0"/>
        </a:spcAft>
        <a:buChar char="•"/>
        <a:defRPr sz="2600">
          <a:solidFill>
            <a:schemeClr val="tx1"/>
          </a:solidFill>
          <a:latin typeface="+mn-lt"/>
          <a:ea typeface="+mn-ea"/>
          <a:cs typeface="+mn-cs"/>
        </a:defRPr>
      </a:lvl1pPr>
      <a:lvl2pPr marL="742861" indent="-285716" algn="l" rtl="0" eaLnBrk="1" fontAlgn="base" hangingPunct="1">
        <a:spcBef>
          <a:spcPct val="20000"/>
        </a:spcBef>
        <a:spcAft>
          <a:spcPct val="0"/>
        </a:spcAft>
        <a:buChar char="–"/>
        <a:defRPr sz="2600">
          <a:solidFill>
            <a:schemeClr val="tx1"/>
          </a:solidFill>
          <a:latin typeface="+mn-lt"/>
        </a:defRPr>
      </a:lvl2pPr>
      <a:lvl3pPr marL="1142863" indent="-228573" algn="l" rtl="0" eaLnBrk="1" fontAlgn="base" hangingPunct="1">
        <a:spcBef>
          <a:spcPct val="20000"/>
        </a:spcBef>
        <a:spcAft>
          <a:spcPct val="0"/>
        </a:spcAft>
        <a:buChar char="•"/>
        <a:defRPr sz="2600">
          <a:solidFill>
            <a:schemeClr val="tx1"/>
          </a:solidFill>
          <a:latin typeface="+mn-lt"/>
        </a:defRPr>
      </a:lvl3pPr>
      <a:lvl4pPr marL="1600008" indent="-228573" algn="l" rtl="0" eaLnBrk="1" fontAlgn="base" hangingPunct="1">
        <a:spcBef>
          <a:spcPct val="20000"/>
        </a:spcBef>
        <a:spcAft>
          <a:spcPct val="0"/>
        </a:spcAft>
        <a:buChar char="–"/>
        <a:defRPr sz="2600">
          <a:solidFill>
            <a:schemeClr val="tx1"/>
          </a:solidFill>
          <a:latin typeface="+mn-lt"/>
        </a:defRPr>
      </a:lvl4pPr>
      <a:lvl5pPr marL="2057153" indent="-228573" algn="l" rtl="0" eaLnBrk="1" fontAlgn="base" hangingPunct="1">
        <a:spcBef>
          <a:spcPct val="20000"/>
        </a:spcBef>
        <a:spcAft>
          <a:spcPct val="0"/>
        </a:spcAft>
        <a:buChar char="»"/>
        <a:defRPr sz="2600">
          <a:solidFill>
            <a:schemeClr val="tx1"/>
          </a:solidFill>
          <a:latin typeface="+mn-lt"/>
        </a:defRPr>
      </a:lvl5pPr>
      <a:lvl6pPr marL="2514298" indent="-228573" algn="l" rtl="0" eaLnBrk="1" fontAlgn="base" hangingPunct="1">
        <a:spcBef>
          <a:spcPct val="20000"/>
        </a:spcBef>
        <a:spcAft>
          <a:spcPct val="0"/>
        </a:spcAft>
        <a:buChar char="»"/>
        <a:defRPr sz="2600">
          <a:solidFill>
            <a:schemeClr val="tx1"/>
          </a:solidFill>
          <a:latin typeface="+mn-lt"/>
        </a:defRPr>
      </a:lvl6pPr>
      <a:lvl7pPr marL="2971443" indent="-228573" algn="l" rtl="0" eaLnBrk="1" fontAlgn="base" hangingPunct="1">
        <a:spcBef>
          <a:spcPct val="20000"/>
        </a:spcBef>
        <a:spcAft>
          <a:spcPct val="0"/>
        </a:spcAft>
        <a:buChar char="»"/>
        <a:defRPr sz="2600">
          <a:solidFill>
            <a:schemeClr val="tx1"/>
          </a:solidFill>
          <a:latin typeface="+mn-lt"/>
        </a:defRPr>
      </a:lvl7pPr>
      <a:lvl8pPr marL="3428589" indent="-228573" algn="l" rtl="0" eaLnBrk="1" fontAlgn="base" hangingPunct="1">
        <a:spcBef>
          <a:spcPct val="20000"/>
        </a:spcBef>
        <a:spcAft>
          <a:spcPct val="0"/>
        </a:spcAft>
        <a:buChar char="»"/>
        <a:defRPr sz="2600">
          <a:solidFill>
            <a:schemeClr val="tx1"/>
          </a:solidFill>
          <a:latin typeface="+mn-lt"/>
        </a:defRPr>
      </a:lvl8pPr>
      <a:lvl9pPr marL="3885734" indent="-228573" algn="l" rtl="0" eaLnBrk="1" fontAlgn="base" hangingPunct="1">
        <a:spcBef>
          <a:spcPct val="20000"/>
        </a:spcBef>
        <a:spcAft>
          <a:spcPct val="0"/>
        </a:spcAft>
        <a:buChar char="»"/>
        <a:defRPr sz="2600">
          <a:solidFill>
            <a:schemeClr val="tx1"/>
          </a:solidFill>
          <a:latin typeface="+mn-lt"/>
        </a:defRPr>
      </a:lvl9pPr>
    </p:bodyStyle>
    <p:otherStyle>
      <a:defPPr>
        <a:defRPr lang="en-US"/>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6" algn="l" defTabSz="914290" rtl="0" eaLnBrk="1" latinLnBrk="0" hangingPunct="1">
        <a:defRPr sz="1800" kern="1200">
          <a:solidFill>
            <a:schemeClr val="tx1"/>
          </a:solidFill>
          <a:latin typeface="+mn-lt"/>
          <a:ea typeface="+mn-ea"/>
          <a:cs typeface="+mn-cs"/>
        </a:defRPr>
      </a:lvl6pPr>
      <a:lvl7pPr marL="2742871"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1" algn="l" defTabSz="9142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bearecon.com/htdocs/CAREC_CGE_Training.ph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an.r-project.org/bin/macosx/R-2.13.1.pk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 y="2743200"/>
            <a:ext cx="8991600" cy="1600200"/>
          </a:xfrm>
        </p:spPr>
        <p:txBody>
          <a:bodyPr/>
          <a:lstStyle/>
          <a:p>
            <a:pPr eaLnBrk="1" hangingPunct="1"/>
            <a:r>
              <a:rPr lang="en-US" dirty="0" smtClean="0">
                <a:latin typeface="Tahoma" charset="0"/>
              </a:rPr>
              <a:t>Workshop 1: Introduction to R</a:t>
            </a:r>
            <a:endParaRPr lang="en-US" sz="4800" dirty="0">
              <a:latin typeface="Tahoma" charset="0"/>
            </a:endParaRPr>
          </a:p>
        </p:txBody>
      </p:sp>
      <p:sp>
        <p:nvSpPr>
          <p:cNvPr id="4" name="Rectangle 3"/>
          <p:cNvSpPr txBox="1">
            <a:spLocks noChangeArrowheads="1"/>
          </p:cNvSpPr>
          <p:nvPr/>
        </p:nvSpPr>
        <p:spPr bwMode="auto">
          <a:xfrm>
            <a:off x="228600" y="4191000"/>
            <a:ext cx="8731250" cy="77309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lvl1pPr marL="0" indent="0" algn="ctr" rtl="0" eaLnBrk="0" fontAlgn="base" hangingPunct="0">
              <a:spcBef>
                <a:spcPct val="20000"/>
              </a:spcBef>
              <a:spcAft>
                <a:spcPct val="0"/>
              </a:spcAft>
              <a:buFontTx/>
              <a:buNone/>
              <a:defRPr sz="2600">
                <a:solidFill>
                  <a:srgbClr val="FFCC00"/>
                </a:solidFill>
                <a:latin typeface="+mn-lt"/>
                <a:ea typeface="ＭＳ Ｐゴシック" charset="0"/>
                <a:cs typeface="+mn-cs"/>
              </a:defRPr>
            </a:lvl1pPr>
            <a:lvl2pPr marL="742950" indent="-285750" algn="l" rtl="0" eaLnBrk="0" fontAlgn="base" hangingPunct="0">
              <a:spcBef>
                <a:spcPct val="20000"/>
              </a:spcBef>
              <a:spcAft>
                <a:spcPct val="0"/>
              </a:spcAft>
              <a:buChar char="–"/>
              <a:defRPr sz="26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6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6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6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600">
                <a:solidFill>
                  <a:schemeClr val="tx1"/>
                </a:solidFill>
                <a:latin typeface="+mn-lt"/>
              </a:defRPr>
            </a:lvl6pPr>
            <a:lvl7pPr marL="2971800" indent="-228600" algn="l" rtl="0" eaLnBrk="1" fontAlgn="base" hangingPunct="1">
              <a:spcBef>
                <a:spcPct val="20000"/>
              </a:spcBef>
              <a:spcAft>
                <a:spcPct val="0"/>
              </a:spcAft>
              <a:buChar char="»"/>
              <a:defRPr sz="2600">
                <a:solidFill>
                  <a:schemeClr val="tx1"/>
                </a:solidFill>
                <a:latin typeface="+mn-lt"/>
              </a:defRPr>
            </a:lvl7pPr>
            <a:lvl8pPr marL="3429000" indent="-228600" algn="l" rtl="0" eaLnBrk="1" fontAlgn="base" hangingPunct="1">
              <a:spcBef>
                <a:spcPct val="20000"/>
              </a:spcBef>
              <a:spcAft>
                <a:spcPct val="0"/>
              </a:spcAft>
              <a:buChar char="»"/>
              <a:defRPr sz="2600">
                <a:solidFill>
                  <a:schemeClr val="tx1"/>
                </a:solidFill>
                <a:latin typeface="+mn-lt"/>
              </a:defRPr>
            </a:lvl8pPr>
            <a:lvl9pPr marL="3886200" indent="-228600" algn="l" rtl="0" eaLnBrk="1" fontAlgn="base" hangingPunct="1">
              <a:spcBef>
                <a:spcPct val="20000"/>
              </a:spcBef>
              <a:spcAft>
                <a:spcPct val="0"/>
              </a:spcAft>
              <a:buChar char="»"/>
              <a:defRPr sz="2600">
                <a:solidFill>
                  <a:schemeClr val="tx1"/>
                </a:solidFill>
                <a:latin typeface="+mn-lt"/>
              </a:defRPr>
            </a:lvl9pPr>
          </a:lstStyle>
          <a:p>
            <a:pPr eaLnBrk="1" hangingPunct="1"/>
            <a:r>
              <a:rPr lang="en-US" sz="2400" i="1" dirty="0" smtClean="0">
                <a:latin typeface="Tahoma" charset="0"/>
                <a:ea typeface="Helvetica" charset="0"/>
                <a:cs typeface="Tahoma" charset="0"/>
              </a:rPr>
              <a:t>David Roland-Holst and Samuel Evans</a:t>
            </a:r>
          </a:p>
          <a:p>
            <a:pPr eaLnBrk="1" hangingPunct="1"/>
            <a:r>
              <a:rPr lang="en-US" sz="2000" i="1" dirty="0" smtClean="0">
                <a:latin typeface="Tahoma" charset="0"/>
                <a:ea typeface="Helvetica" charset="0"/>
                <a:cs typeface="Tahoma" charset="0"/>
              </a:rPr>
              <a:t>UC Berkeley</a:t>
            </a:r>
            <a:endParaRPr lang="en-US" sz="1100" dirty="0" smtClean="0">
              <a:latin typeface="Tahoma" charset="0"/>
              <a:ea typeface="Helvetica" charset="0"/>
              <a:cs typeface="Tahoma" charset="0"/>
            </a:endParaRPr>
          </a:p>
          <a:p>
            <a:pPr eaLnBrk="1" hangingPunct="1"/>
            <a:endParaRPr lang="en-US" sz="1400" dirty="0" smtClean="0">
              <a:latin typeface="Tahoma" charset="0"/>
              <a:ea typeface="Helvetica" charset="0"/>
              <a:cs typeface="Tahoma" charset="0"/>
            </a:endParaRPr>
          </a:p>
          <a:p>
            <a:pPr eaLnBrk="1" hangingPunct="1"/>
            <a:r>
              <a:rPr lang="en-US" sz="1400" dirty="0" smtClean="0">
                <a:latin typeface="Tahoma" charset="0"/>
                <a:ea typeface="Helvetica" charset="0"/>
                <a:cs typeface="Tahoma" charset="0"/>
              </a:rPr>
              <a:t>Computable </a:t>
            </a:r>
            <a:r>
              <a:rPr lang="en-US" sz="1400" dirty="0">
                <a:latin typeface="Tahoma" charset="0"/>
                <a:ea typeface="Helvetica" charset="0"/>
                <a:cs typeface="Tahoma" charset="0"/>
              </a:rPr>
              <a:t>General Equilibrium (CGE) Model Training </a:t>
            </a:r>
            <a:r>
              <a:rPr lang="en-US" sz="1400" dirty="0" smtClean="0">
                <a:latin typeface="Tahoma" charset="0"/>
                <a:ea typeface="Helvetica" charset="0"/>
                <a:cs typeface="Tahoma" charset="0"/>
              </a:rPr>
              <a:t>Workshop</a:t>
            </a:r>
          </a:p>
          <a:p>
            <a:r>
              <a:rPr lang="en-US" sz="1400" dirty="0">
                <a:latin typeface="Tahoma" charset="0"/>
                <a:ea typeface="Helvetica" charset="0"/>
                <a:cs typeface="Tahoma" charset="0"/>
              </a:rPr>
              <a:t>Workshop on Regional Economic Cooperation Database and Modeling</a:t>
            </a:r>
          </a:p>
          <a:p>
            <a:pPr eaLnBrk="1" hangingPunct="1"/>
            <a:r>
              <a:rPr lang="en-US" sz="1400" dirty="0" smtClean="0">
                <a:latin typeface="Tahoma" charset="0"/>
                <a:ea typeface="Helvetica" charset="0"/>
                <a:cs typeface="Tahoma" charset="0"/>
              </a:rPr>
              <a:t>2-4 December 2015</a:t>
            </a:r>
          </a:p>
          <a:p>
            <a:pPr eaLnBrk="1" hangingPunct="1"/>
            <a:r>
              <a:rPr lang="en-US" sz="1400" dirty="0" smtClean="0">
                <a:latin typeface="Tahoma" charset="0"/>
                <a:ea typeface="Helvetica" charset="0"/>
                <a:cs typeface="Tahoma" charset="0"/>
              </a:rPr>
              <a:t>CAREC Institute, Urumqi, PRC</a:t>
            </a:r>
          </a:p>
          <a:p>
            <a:pPr eaLnBrk="1" hangingPunct="1"/>
            <a:r>
              <a:rPr lang="en-US" sz="1400" dirty="0">
                <a:latin typeface="Tahoma" charset="0"/>
                <a:ea typeface="Helvetica" charset="0"/>
                <a:cs typeface="Tahoma" charset="0"/>
                <a:hlinkClick r:id="rId2"/>
              </a:rPr>
              <a:t>http://</a:t>
            </a:r>
            <a:r>
              <a:rPr lang="en-US" sz="1400" dirty="0" smtClean="0">
                <a:latin typeface="Tahoma" charset="0"/>
                <a:ea typeface="Helvetica" charset="0"/>
                <a:cs typeface="Tahoma" charset="0"/>
                <a:hlinkClick r:id="rId2"/>
              </a:rPr>
              <a:t>bearecon.com/htdocs/CAREC_CGE_Training.php</a:t>
            </a:r>
            <a:r>
              <a:rPr lang="en-US" sz="1400" dirty="0" smtClean="0">
                <a:latin typeface="Tahoma" charset="0"/>
                <a:ea typeface="Helvetica" charset="0"/>
                <a:cs typeface="Tahoma" charset="0"/>
              </a:rPr>
              <a:t> </a:t>
            </a:r>
            <a:endParaRPr lang="en-US" sz="1100" dirty="0">
              <a:latin typeface="Tahoma" charset="0"/>
              <a:ea typeface="Helvetica" charset="0"/>
              <a:cs typeface="Tahoma" charset="0"/>
            </a:endParaRPr>
          </a:p>
        </p:txBody>
      </p:sp>
    </p:spTree>
    <p:extLst>
      <p:ext uri="{BB962C8B-B14F-4D97-AF65-F5344CB8AC3E}">
        <p14:creationId xmlns:p14="http://schemas.microsoft.com/office/powerpoint/2010/main" val="2743429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R</a:t>
            </a:r>
            <a:endParaRPr lang="en-US" dirty="0"/>
          </a:p>
        </p:txBody>
      </p:sp>
      <p:sp>
        <p:nvSpPr>
          <p:cNvPr id="3" name="Content Placeholder 2"/>
          <p:cNvSpPr>
            <a:spLocks noGrp="1"/>
          </p:cNvSpPr>
          <p:nvPr>
            <p:ph idx="1"/>
          </p:nvPr>
        </p:nvSpPr>
        <p:spPr/>
        <p:txBody>
          <a:bodyPr/>
          <a:lstStyle/>
          <a:p>
            <a:r>
              <a:rPr lang="en-US" dirty="0" smtClean="0"/>
              <a:t>You can type any valid command into the R console and it will print the result, however, it will not be saved.</a:t>
            </a:r>
          </a:p>
          <a:p>
            <a:endParaRPr lang="en-US" dirty="0" smtClean="0"/>
          </a:p>
          <a:p>
            <a:r>
              <a:rPr lang="en-US" dirty="0" smtClean="0"/>
              <a:t>You can use “=“ or “&lt;-” to create a new object which contains the output.</a:t>
            </a:r>
          </a:p>
          <a:p>
            <a:pPr>
              <a:buNone/>
            </a:pPr>
            <a:endParaRPr lang="en-US" dirty="0" smtClean="0"/>
          </a:p>
          <a:p>
            <a:r>
              <a:rPr lang="en-US" dirty="0" smtClean="0"/>
              <a:t>R stores "objects" in its memory which can include numbers, imported data sets, and functions that operate on inputs, among other things.</a:t>
            </a:r>
          </a:p>
          <a:p>
            <a:endParaRPr lang="en-US" dirty="0" smtClean="0"/>
          </a:p>
          <a:p>
            <a:endParaRPr lang="en-US" dirty="0" smtClean="0"/>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R</a:t>
            </a:r>
            <a:endParaRPr lang="en-US" dirty="0"/>
          </a:p>
        </p:txBody>
      </p:sp>
      <p:sp>
        <p:nvSpPr>
          <p:cNvPr id="3" name="Content Placeholder 2"/>
          <p:cNvSpPr>
            <a:spLocks noGrp="1"/>
          </p:cNvSpPr>
          <p:nvPr>
            <p:ph idx="1"/>
          </p:nvPr>
        </p:nvSpPr>
        <p:spPr/>
        <p:txBody>
          <a:bodyPr/>
          <a:lstStyle/>
          <a:p>
            <a:r>
              <a:rPr lang="en-US" sz="2200" dirty="0" smtClean="0"/>
              <a:t>Almost every command you execute in R uses one or more functions. </a:t>
            </a:r>
          </a:p>
          <a:p>
            <a:endParaRPr lang="en-US" sz="2200" dirty="0" smtClean="0"/>
          </a:p>
          <a:p>
            <a:r>
              <a:rPr lang="en-US" sz="2200" dirty="0" smtClean="0"/>
              <a:t>Functions are called by their name followed by parentheses ().</a:t>
            </a:r>
          </a:p>
          <a:p>
            <a:endParaRPr lang="en-US" sz="2200" dirty="0" smtClean="0"/>
          </a:p>
          <a:p>
            <a:r>
              <a:rPr lang="en-US" sz="2200" dirty="0" smtClean="0"/>
              <a:t>For most functions, there are arguments that need to be specified inside the parentheses that tell the function more about what you want it to do. Even if there are no arguments, you still need to use parentheses.</a:t>
            </a:r>
          </a:p>
          <a:p>
            <a:endParaRPr lang="en-US" sz="2200" dirty="0" smtClean="0"/>
          </a:p>
          <a:p>
            <a:pPr lvl="1"/>
            <a:r>
              <a:rPr lang="en-US" sz="2200" dirty="0" smtClean="0"/>
              <a:t>For example: help() opens up a blank help window.</a:t>
            </a:r>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 Types</a:t>
            </a:r>
            <a:endParaRPr lang="en-US" dirty="0"/>
          </a:p>
        </p:txBody>
      </p:sp>
      <p:sp>
        <p:nvSpPr>
          <p:cNvPr id="3" name="Content Placeholder 2"/>
          <p:cNvSpPr>
            <a:spLocks noGrp="1"/>
          </p:cNvSpPr>
          <p:nvPr>
            <p:ph idx="1"/>
          </p:nvPr>
        </p:nvSpPr>
        <p:spPr>
          <a:xfrm>
            <a:off x="152400" y="1281113"/>
            <a:ext cx="8839200" cy="4876800"/>
          </a:xfrm>
        </p:spPr>
        <p:txBody>
          <a:bodyPr/>
          <a:lstStyle/>
          <a:p>
            <a:r>
              <a:rPr lang="en-US" sz="2200" dirty="0" smtClean="0"/>
              <a:t>Vectors – </a:t>
            </a:r>
            <a:r>
              <a:rPr lang="en-US" sz="2200" dirty="0" err="1" smtClean="0"/>
              <a:t>n</a:t>
            </a:r>
            <a:r>
              <a:rPr lang="en-US" sz="2200" dirty="0" smtClean="0"/>
              <a:t> </a:t>
            </a:r>
            <a:r>
              <a:rPr lang="en-US" sz="2200" dirty="0" err="1" smtClean="0"/>
              <a:t>x</a:t>
            </a:r>
            <a:r>
              <a:rPr lang="en-US" sz="2200" dirty="0" smtClean="0"/>
              <a:t> 1 or 1 </a:t>
            </a:r>
            <a:r>
              <a:rPr lang="en-US" sz="2200" dirty="0" err="1" smtClean="0"/>
              <a:t>x</a:t>
            </a:r>
            <a:r>
              <a:rPr lang="en-US" sz="2200" dirty="0" smtClean="0"/>
              <a:t> </a:t>
            </a:r>
            <a:r>
              <a:rPr lang="en-US" sz="2200" dirty="0" err="1" smtClean="0"/>
              <a:t>n</a:t>
            </a:r>
            <a:r>
              <a:rPr lang="en-US" sz="2200" dirty="0" smtClean="0"/>
              <a:t> collection of elements.</a:t>
            </a:r>
          </a:p>
          <a:p>
            <a:endParaRPr lang="en-US" sz="2200" dirty="0" smtClean="0"/>
          </a:p>
          <a:p>
            <a:r>
              <a:rPr lang="en-US" sz="2200" dirty="0" smtClean="0"/>
              <a:t>Matrices – </a:t>
            </a:r>
            <a:r>
              <a:rPr lang="en-US" sz="2200" dirty="0" err="1" smtClean="0"/>
              <a:t>n</a:t>
            </a:r>
            <a:r>
              <a:rPr lang="en-US" sz="2200" dirty="0" smtClean="0"/>
              <a:t> </a:t>
            </a:r>
            <a:r>
              <a:rPr lang="en-US" sz="2200" dirty="0" err="1" smtClean="0"/>
              <a:t>x</a:t>
            </a:r>
            <a:r>
              <a:rPr lang="en-US" sz="2200" dirty="0" smtClean="0"/>
              <a:t> </a:t>
            </a:r>
            <a:r>
              <a:rPr lang="en-US" sz="2200" dirty="0" err="1" smtClean="0"/>
              <a:t>m</a:t>
            </a:r>
            <a:r>
              <a:rPr lang="en-US" sz="2200" dirty="0" smtClean="0"/>
              <a:t> collection of elements of the same type and same length.</a:t>
            </a:r>
          </a:p>
          <a:p>
            <a:endParaRPr lang="en-US" sz="2200" dirty="0" smtClean="0"/>
          </a:p>
          <a:p>
            <a:r>
              <a:rPr lang="en-US" sz="2200" dirty="0" smtClean="0"/>
              <a:t>Data Frames – </a:t>
            </a:r>
            <a:r>
              <a:rPr lang="en-US" sz="2200" dirty="0" err="1" smtClean="0"/>
              <a:t>n</a:t>
            </a:r>
            <a:r>
              <a:rPr lang="en-US" sz="2200" dirty="0" smtClean="0"/>
              <a:t> </a:t>
            </a:r>
            <a:r>
              <a:rPr lang="en-US" sz="2200" dirty="0" err="1" smtClean="0"/>
              <a:t>x</a:t>
            </a:r>
            <a:r>
              <a:rPr lang="en-US" sz="2200" dirty="0" smtClean="0"/>
              <a:t> </a:t>
            </a:r>
            <a:r>
              <a:rPr lang="en-US" sz="2200" dirty="0" err="1" smtClean="0"/>
              <a:t>m</a:t>
            </a:r>
            <a:r>
              <a:rPr lang="en-US" sz="2200" dirty="0" smtClean="0"/>
              <a:t> collection of elements of the same length (not necessarily same type)</a:t>
            </a:r>
          </a:p>
          <a:p>
            <a:endParaRPr lang="en-US" sz="2200" dirty="0" smtClean="0"/>
          </a:p>
          <a:p>
            <a:r>
              <a:rPr lang="en-US" sz="2200" dirty="0" smtClean="0"/>
              <a:t>Arrays – </a:t>
            </a:r>
            <a:r>
              <a:rPr lang="en-US" sz="2200" dirty="0" err="1" smtClean="0"/>
              <a:t>n</a:t>
            </a:r>
            <a:r>
              <a:rPr lang="en-US" sz="2200" dirty="0" smtClean="0"/>
              <a:t> </a:t>
            </a:r>
            <a:r>
              <a:rPr lang="en-US" sz="2200" dirty="0" err="1" smtClean="0"/>
              <a:t>x</a:t>
            </a:r>
            <a:r>
              <a:rPr lang="en-US" sz="2200" dirty="0" smtClean="0"/>
              <a:t> </a:t>
            </a:r>
            <a:r>
              <a:rPr lang="en-US" sz="2200" dirty="0" err="1" smtClean="0"/>
              <a:t>m</a:t>
            </a:r>
            <a:r>
              <a:rPr lang="en-US" sz="2200" dirty="0" smtClean="0"/>
              <a:t> </a:t>
            </a:r>
            <a:r>
              <a:rPr lang="en-US" sz="2200" dirty="0" err="1" smtClean="0"/>
              <a:t>x</a:t>
            </a:r>
            <a:r>
              <a:rPr lang="en-US" sz="2200" dirty="0" smtClean="0"/>
              <a:t> </a:t>
            </a:r>
            <a:r>
              <a:rPr lang="en-US" sz="2200" dirty="0" err="1" smtClean="0"/>
              <a:t>p</a:t>
            </a:r>
            <a:r>
              <a:rPr lang="en-US" sz="2200" dirty="0" smtClean="0"/>
              <a:t> collection of elements (generally a collection of </a:t>
            </a:r>
            <a:r>
              <a:rPr lang="en-US" sz="2200" dirty="0" err="1" smtClean="0"/>
              <a:t>data.frames</a:t>
            </a:r>
            <a:r>
              <a:rPr lang="en-US" sz="2200" dirty="0" smtClean="0"/>
              <a:t>)</a:t>
            </a:r>
          </a:p>
          <a:p>
            <a:endParaRPr lang="en-US" sz="2200" dirty="0" smtClean="0"/>
          </a:p>
          <a:p>
            <a:r>
              <a:rPr lang="en-US" sz="2200" dirty="0" smtClean="0"/>
              <a:t>Lists –Can store anything. Elements do not have to be the same/type or length/etc</a:t>
            </a:r>
            <a:r>
              <a:rPr lang="en-US" sz="2400" dirty="0" smtClean="0"/>
              <a:t> </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 in R</a:t>
            </a:r>
            <a:endParaRPr lang="en-US" dirty="0"/>
          </a:p>
        </p:txBody>
      </p:sp>
      <p:sp>
        <p:nvSpPr>
          <p:cNvPr id="3" name="Content Placeholder 2"/>
          <p:cNvSpPr>
            <a:spLocks noGrp="1"/>
          </p:cNvSpPr>
          <p:nvPr>
            <p:ph idx="1"/>
          </p:nvPr>
        </p:nvSpPr>
        <p:spPr/>
        <p:txBody>
          <a:bodyPr/>
          <a:lstStyle/>
          <a:p>
            <a:r>
              <a:rPr lang="en-US" sz="2200" dirty="0" smtClean="0"/>
              <a:t>R has very powerful graphics packages that can be used to make of almost any type of graphic you can think of.</a:t>
            </a:r>
          </a:p>
          <a:p>
            <a:pPr marL="0" indent="0">
              <a:buNone/>
            </a:pPr>
            <a:endParaRPr lang="en-US" sz="2200" dirty="0" smtClean="0"/>
          </a:p>
          <a:p>
            <a:r>
              <a:rPr lang="en-US" sz="2200" dirty="0" smtClean="0"/>
              <a:t>Primary graphics functions:</a:t>
            </a:r>
          </a:p>
          <a:p>
            <a:pPr lvl="1"/>
            <a:r>
              <a:rPr lang="en-US" sz="2200" dirty="0" smtClean="0"/>
              <a:t>The most basic function is plot().</a:t>
            </a:r>
          </a:p>
          <a:p>
            <a:pPr lvl="1"/>
            <a:r>
              <a:rPr lang="en-US" sz="2200" dirty="0" smtClean="0"/>
              <a:t>Others include </a:t>
            </a:r>
            <a:r>
              <a:rPr lang="en-US" sz="2200" dirty="0" err="1" smtClean="0"/>
              <a:t>hist</a:t>
            </a:r>
            <a:r>
              <a:rPr lang="en-US" sz="2200" dirty="0" smtClean="0"/>
              <a:t>(), </a:t>
            </a:r>
            <a:r>
              <a:rPr lang="en-US" sz="2200" dirty="0" err="1" smtClean="0"/>
              <a:t>barplot</a:t>
            </a:r>
            <a:r>
              <a:rPr lang="en-US" sz="2200" dirty="0" smtClean="0"/>
              <a:t>(), </a:t>
            </a:r>
            <a:r>
              <a:rPr lang="en-US" sz="2200" dirty="0" err="1" smtClean="0"/>
              <a:t>image.plot</a:t>
            </a:r>
            <a:r>
              <a:rPr lang="en-US" sz="2200" dirty="0" smtClean="0"/>
              <a:t>()</a:t>
            </a:r>
          </a:p>
          <a:p>
            <a:pPr>
              <a:buNone/>
            </a:pPr>
            <a:endParaRPr lang="en-US" sz="2200" dirty="0" smtClean="0"/>
          </a:p>
          <a:p>
            <a:r>
              <a:rPr lang="en-US" sz="2200" dirty="0" smtClean="0"/>
              <a:t>Secondary graphics functions:</a:t>
            </a:r>
          </a:p>
          <a:p>
            <a:pPr lvl="1"/>
            <a:r>
              <a:rPr lang="en-US" sz="2200" dirty="0" smtClean="0"/>
              <a:t>lines(), points(), text(), </a:t>
            </a:r>
            <a:r>
              <a:rPr lang="en-US" sz="2200" dirty="0" err="1" smtClean="0"/>
              <a:t>abline</a:t>
            </a:r>
            <a:r>
              <a:rPr lang="en-US" sz="2200" dirty="0" smtClean="0"/>
              <a:t>()</a:t>
            </a:r>
          </a:p>
          <a:p>
            <a:pPr lvl="1">
              <a:buNone/>
            </a:pP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RStudio</a:t>
            </a:r>
            <a:endParaRPr lang="en-US" dirty="0"/>
          </a:p>
        </p:txBody>
      </p:sp>
      <p:sp>
        <p:nvSpPr>
          <p:cNvPr id="3" name="Content Placeholder 2"/>
          <p:cNvSpPr>
            <a:spLocks noGrp="1"/>
          </p:cNvSpPr>
          <p:nvPr>
            <p:ph idx="1"/>
          </p:nvPr>
        </p:nvSpPr>
        <p:spPr/>
        <p:txBody>
          <a:bodyPr/>
          <a:lstStyle/>
          <a:p>
            <a:r>
              <a:rPr lang="en-US" dirty="0" smtClean="0"/>
              <a:t>Excellent user interface for R</a:t>
            </a:r>
          </a:p>
          <a:p>
            <a:r>
              <a:rPr lang="en-US" dirty="0" smtClean="0"/>
              <a:t>Available at… </a:t>
            </a:r>
            <a:endParaRPr lang="en-US" dirty="0"/>
          </a:p>
        </p:txBody>
      </p:sp>
    </p:spTree>
    <p:extLst>
      <p:ext uri="{BB962C8B-B14F-4D97-AF65-F5344CB8AC3E}">
        <p14:creationId xmlns:p14="http://schemas.microsoft.com/office/powerpoint/2010/main" val="99040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a:t>
            </a:r>
            <a:endParaRPr lang="en-US" dirty="0"/>
          </a:p>
        </p:txBody>
      </p:sp>
      <p:sp>
        <p:nvSpPr>
          <p:cNvPr id="3" name="Content Placeholder 2"/>
          <p:cNvSpPr>
            <a:spLocks noGrp="1"/>
          </p:cNvSpPr>
          <p:nvPr>
            <p:ph idx="1"/>
          </p:nvPr>
        </p:nvSpPr>
        <p:spPr/>
        <p:txBody>
          <a:bodyPr/>
          <a:lstStyle/>
          <a:p>
            <a:r>
              <a:rPr lang="en-US" sz="2400" dirty="0" smtClean="0"/>
              <a:t>R is an open source statistical programming language that is a free alternative to languages such as SPSS, </a:t>
            </a:r>
            <a:r>
              <a:rPr lang="en-US" sz="2400" dirty="0" err="1" smtClean="0"/>
              <a:t>Stata</a:t>
            </a:r>
            <a:r>
              <a:rPr lang="en-US" sz="2400" dirty="0" smtClean="0"/>
              <a:t>, and SAS.</a:t>
            </a:r>
          </a:p>
          <a:p>
            <a:endParaRPr lang="en-US" sz="2400" dirty="0" smtClean="0"/>
          </a:p>
          <a:p>
            <a:r>
              <a:rPr lang="en-US" sz="2400" dirty="0" smtClean="0"/>
              <a:t>It is used largely by statisticians and others in the social sciences for statistical analysis and displaying data graphically.</a:t>
            </a:r>
          </a:p>
          <a:p>
            <a:pPr>
              <a:buNone/>
            </a:pPr>
            <a:endParaRPr lang="en-US" sz="2400" dirty="0" smtClean="0"/>
          </a:p>
          <a:p>
            <a:r>
              <a:rPr lang="en-US" sz="2400" dirty="0" smtClean="0"/>
              <a:t>It is used by people all over the world, and consequently there are a wide variety of resources available online.</a:t>
            </a:r>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a:xfrm>
            <a:off x="152400" y="1600200"/>
            <a:ext cx="8839200" cy="4876800"/>
          </a:xfrm>
        </p:spPr>
        <p:txBody>
          <a:bodyPr/>
          <a:lstStyle/>
          <a:p>
            <a:r>
              <a:rPr lang="en-US" dirty="0" smtClean="0"/>
              <a:t>You can download the R program from the training website or directly from CRAN:</a:t>
            </a:r>
          </a:p>
          <a:p>
            <a:pPr lvl="1"/>
            <a:endParaRPr lang="en-US" dirty="0" smtClean="0"/>
          </a:p>
          <a:p>
            <a:pPr lvl="1"/>
            <a:r>
              <a:rPr lang="en-US" dirty="0" smtClean="0"/>
              <a:t>Windows:	</a:t>
            </a:r>
          </a:p>
          <a:p>
            <a:pPr lvl="2"/>
            <a:r>
              <a:rPr lang="en-US" sz="3000" dirty="0" smtClean="0">
                <a:latin typeface="Tahoma (Body)"/>
                <a:cs typeface="Tahoma (Body)"/>
                <a:hlinkClick r:id="" action="ppaction://noaction" highlightClick="1"/>
                <a:hlinkMouseOver r:id="" action="ppaction://noaction" highlightClick="1"/>
              </a:rPr>
              <a:t>http://cran.r-project.org/bin/windows/base/R-2.13.1-win.exe</a:t>
            </a:r>
            <a:endParaRPr lang="en-US" sz="3000" dirty="0" smtClean="0">
              <a:latin typeface="Tahoma (Body)"/>
              <a:cs typeface="Tahoma (Body)"/>
            </a:endParaRPr>
          </a:p>
          <a:p>
            <a:pPr lvl="1">
              <a:buNone/>
            </a:pPr>
            <a:endParaRPr lang="en-US" dirty="0" smtClean="0"/>
          </a:p>
          <a:p>
            <a:pPr lvl="1"/>
            <a:r>
              <a:rPr lang="en-US" dirty="0" smtClean="0"/>
              <a:t>Mac:</a:t>
            </a:r>
            <a:r>
              <a:rPr lang="en-US" sz="2800" dirty="0" smtClean="0">
                <a:hlinkClick r:id="rId2"/>
              </a:rPr>
              <a:t>http://cran.r-project.org/bin/macosx/R-2.13.1.pkg</a:t>
            </a:r>
            <a:endParaRPr lang="en-US" sz="2800" dirty="0" smtClean="0"/>
          </a:p>
          <a:p>
            <a:pPr lvl="1"/>
            <a:endParaRPr lang="en-US" dirty="0" smtClean="0"/>
          </a:p>
          <a:p>
            <a:pPr lvl="2">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Packages</a:t>
            </a:r>
            <a:endParaRPr lang="en-US" dirty="0"/>
          </a:p>
        </p:txBody>
      </p:sp>
      <p:sp>
        <p:nvSpPr>
          <p:cNvPr id="3" name="Content Placeholder 2"/>
          <p:cNvSpPr>
            <a:spLocks noGrp="1"/>
          </p:cNvSpPr>
          <p:nvPr>
            <p:ph idx="1"/>
          </p:nvPr>
        </p:nvSpPr>
        <p:spPr/>
        <p:txBody>
          <a:bodyPr/>
          <a:lstStyle/>
          <a:p>
            <a:r>
              <a:rPr lang="en-US" sz="2000" dirty="0" smtClean="0"/>
              <a:t>R comes with a set of “base” packages already installed.</a:t>
            </a:r>
          </a:p>
          <a:p>
            <a:endParaRPr lang="en-US" sz="2000" dirty="0" smtClean="0"/>
          </a:p>
          <a:p>
            <a:r>
              <a:rPr lang="en-US" sz="2000" dirty="0" smtClean="0"/>
              <a:t>Hundreds of additional packages have been created to form specific tasks.</a:t>
            </a:r>
          </a:p>
          <a:p>
            <a:endParaRPr lang="en-US" sz="2000" dirty="0" smtClean="0"/>
          </a:p>
          <a:p>
            <a:r>
              <a:rPr lang="en-US" sz="2000" dirty="0" smtClean="0"/>
              <a:t>Installing packages requires two steps:</a:t>
            </a:r>
          </a:p>
          <a:p>
            <a:endParaRPr lang="en-US" sz="2000" dirty="0" smtClean="0"/>
          </a:p>
          <a:p>
            <a:pPr lvl="1"/>
            <a:r>
              <a:rPr lang="en-US" sz="2000" dirty="0" smtClean="0"/>
              <a:t>(1)	</a:t>
            </a:r>
            <a:r>
              <a:rPr lang="en-US" sz="2000" dirty="0" err="1" smtClean="0"/>
              <a:t>install.packages(“package_name</a:t>
            </a:r>
            <a:r>
              <a:rPr lang="en-US" sz="2000" dirty="0" smtClean="0"/>
              <a:t>”)</a:t>
            </a:r>
          </a:p>
          <a:p>
            <a:pPr lvl="1"/>
            <a:r>
              <a:rPr lang="en-US" sz="2000" dirty="0" smtClean="0"/>
              <a:t>(2)	</a:t>
            </a:r>
            <a:r>
              <a:rPr lang="en-US" sz="2000" dirty="0" err="1" smtClean="0"/>
              <a:t>library(“packagename</a:t>
            </a:r>
            <a:r>
              <a:rPr lang="en-US" sz="2000" dirty="0" smtClean="0"/>
              <a:t>”)</a:t>
            </a:r>
          </a:p>
          <a:p>
            <a:pPr lvl="1"/>
            <a:endParaRPr lang="en-US" sz="2000" dirty="0" smtClean="0"/>
          </a:p>
          <a:p>
            <a:pPr lvl="1"/>
            <a:r>
              <a:rPr lang="en-US" sz="2000" dirty="0" smtClean="0"/>
              <a:t>(1) only has to be done the first time, (2) has to be done every time you have a new R session.</a:t>
            </a:r>
          </a:p>
          <a:p>
            <a:pPr lvl="1">
              <a:buNone/>
            </a:pPr>
            <a:endParaRPr lang="en-US" sz="2000" dirty="0" smtClean="0"/>
          </a:p>
          <a:p>
            <a:pPr lvl="1">
              <a:buNone/>
            </a:pPr>
            <a:endParaRPr lang="en-US" sz="2000" dirty="0" smtClean="0"/>
          </a:p>
          <a:p>
            <a:pPr>
              <a:buNone/>
            </a:pPr>
            <a:endParaRPr 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Positives and Negatives</a:t>
            </a:r>
            <a:endParaRPr lang="en-US" dirty="0"/>
          </a:p>
        </p:txBody>
      </p:sp>
      <p:sp>
        <p:nvSpPr>
          <p:cNvPr id="3" name="Content Placeholder 2"/>
          <p:cNvSpPr>
            <a:spLocks noGrp="1"/>
          </p:cNvSpPr>
          <p:nvPr>
            <p:ph idx="1"/>
          </p:nvPr>
        </p:nvSpPr>
        <p:spPr>
          <a:xfrm>
            <a:off x="152400" y="1454670"/>
            <a:ext cx="8839200" cy="4876800"/>
          </a:xfrm>
        </p:spPr>
        <p:txBody>
          <a:bodyPr/>
          <a:lstStyle/>
          <a:p>
            <a:r>
              <a:rPr lang="en-US" dirty="0" smtClean="0"/>
              <a:t>POSITIVES:</a:t>
            </a:r>
          </a:p>
          <a:p>
            <a:pPr lvl="1"/>
            <a:r>
              <a:rPr lang="en-US" sz="2300" dirty="0" smtClean="0"/>
              <a:t>Free</a:t>
            </a:r>
          </a:p>
          <a:p>
            <a:pPr lvl="1"/>
            <a:endParaRPr lang="en-US" sz="2300" dirty="0" smtClean="0"/>
          </a:p>
          <a:p>
            <a:pPr lvl="1"/>
            <a:r>
              <a:rPr lang="en-US" sz="2300" dirty="0" smtClean="0"/>
              <a:t>It is very flexible.</a:t>
            </a:r>
          </a:p>
          <a:p>
            <a:pPr lvl="2"/>
            <a:r>
              <a:rPr lang="en-US" sz="2200" dirty="0" smtClean="0"/>
              <a:t>This is partly because of the many "packages" available online that people have written for a wide variety of problems.</a:t>
            </a:r>
          </a:p>
          <a:p>
            <a:pPr lvl="1"/>
            <a:endParaRPr lang="en-US" dirty="0" smtClean="0"/>
          </a:p>
          <a:p>
            <a:pPr lvl="1"/>
            <a:r>
              <a:rPr lang="en-US" sz="2300" dirty="0" smtClean="0"/>
              <a:t>It is transparent – easy to see what the commands do.</a:t>
            </a:r>
          </a:p>
          <a:p>
            <a:pPr lvl="1"/>
            <a:endParaRPr lang="en-US" sz="2300" dirty="0" smtClean="0"/>
          </a:p>
          <a:p>
            <a:pPr lvl="1"/>
            <a:r>
              <a:rPr lang="en-US" sz="2300" dirty="0" smtClean="0"/>
              <a:t>It has very good graphical capabilities including making pretty maps (free alternative to </a:t>
            </a:r>
            <a:r>
              <a:rPr lang="en-US" sz="2300" dirty="0" err="1" smtClean="0"/>
              <a:t>ArcGIS</a:t>
            </a:r>
            <a:r>
              <a:rPr lang="en-US" sz="2300"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Positives and Negatives</a:t>
            </a:r>
            <a:endParaRPr lang="en-US" dirty="0"/>
          </a:p>
        </p:txBody>
      </p:sp>
      <p:sp>
        <p:nvSpPr>
          <p:cNvPr id="3" name="Content Placeholder 2"/>
          <p:cNvSpPr>
            <a:spLocks noGrp="1"/>
          </p:cNvSpPr>
          <p:nvPr>
            <p:ph idx="1"/>
          </p:nvPr>
        </p:nvSpPr>
        <p:spPr/>
        <p:txBody>
          <a:bodyPr/>
          <a:lstStyle/>
          <a:p>
            <a:r>
              <a:rPr lang="en-US" dirty="0" smtClean="0"/>
              <a:t>NEGATIVES:</a:t>
            </a:r>
          </a:p>
          <a:p>
            <a:endParaRPr lang="en-US" dirty="0" smtClean="0"/>
          </a:p>
          <a:p>
            <a:pPr lvl="1"/>
            <a:r>
              <a:rPr lang="en-US" sz="2200" dirty="0" smtClean="0"/>
              <a:t>It has a command line interface so, depending on programming experience, there may be a sharp learning curve.</a:t>
            </a:r>
          </a:p>
          <a:p>
            <a:pPr lvl="1"/>
            <a:endParaRPr lang="en-US" sz="2200" dirty="0" smtClean="0"/>
          </a:p>
          <a:p>
            <a:pPr lvl="1"/>
            <a:r>
              <a:rPr lang="en-US" sz="2200" dirty="0" smtClean="0"/>
              <a:t>If you are familiar with other programs (like SPSS, SAS, or </a:t>
            </a:r>
            <a:r>
              <a:rPr lang="en-US" sz="2200" dirty="0" err="1" smtClean="0"/>
              <a:t>Stata</a:t>
            </a:r>
            <a:r>
              <a:rPr lang="en-US" sz="2200" dirty="0" smtClean="0"/>
              <a:t>) it may be frustrating because R uses largely its own, non-standard, terminology.</a:t>
            </a:r>
          </a:p>
          <a:p>
            <a:pPr lvl="1"/>
            <a:endParaRPr lang="en-US" sz="2200" dirty="0" smtClean="0"/>
          </a:p>
          <a:p>
            <a:pPr lvl="1"/>
            <a:r>
              <a:rPr lang="en-US" sz="2200" dirty="0" smtClean="0"/>
              <a:t>It is slow with very large data sets (SAS is the best for this). </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Uses for R in Adaptation Context</a:t>
            </a:r>
            <a:endParaRPr lang="en-US" sz="2800" dirty="0"/>
          </a:p>
        </p:txBody>
      </p:sp>
      <p:sp>
        <p:nvSpPr>
          <p:cNvPr id="3" name="Content Placeholder 2"/>
          <p:cNvSpPr>
            <a:spLocks noGrp="1"/>
          </p:cNvSpPr>
          <p:nvPr>
            <p:ph idx="1"/>
          </p:nvPr>
        </p:nvSpPr>
        <p:spPr>
          <a:xfrm>
            <a:off x="152400" y="1613430"/>
            <a:ext cx="8839200" cy="4876800"/>
          </a:xfrm>
        </p:spPr>
        <p:txBody>
          <a:bodyPr/>
          <a:lstStyle/>
          <a:p>
            <a:r>
              <a:rPr lang="en-US" dirty="0" smtClean="0"/>
              <a:t>Solving CGE Models that examine different scenarios.</a:t>
            </a:r>
          </a:p>
          <a:p>
            <a:endParaRPr lang="en-US" dirty="0" smtClean="0"/>
          </a:p>
          <a:p>
            <a:r>
              <a:rPr lang="en-US" dirty="0" smtClean="0"/>
              <a:t>Running statistical models and forecasting.</a:t>
            </a:r>
          </a:p>
          <a:p>
            <a:endParaRPr lang="en-US" dirty="0" smtClean="0"/>
          </a:p>
          <a:p>
            <a:r>
              <a:rPr lang="en-US" dirty="0" smtClean="0"/>
              <a:t>Displaying data graphically (especially on Maps).</a:t>
            </a:r>
          </a:p>
          <a:p>
            <a:endParaRPr lang="en-US" dirty="0" smtClean="0"/>
          </a:p>
          <a:p>
            <a:r>
              <a:rPr lang="en-US" dirty="0" smtClean="0"/>
              <a:t>Managing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Installation</a:t>
            </a:r>
            <a:endParaRPr lang="en-US" sz="2800" dirty="0"/>
          </a:p>
        </p:txBody>
      </p:sp>
      <p:sp>
        <p:nvSpPr>
          <p:cNvPr id="3" name="Content Placeholder 2"/>
          <p:cNvSpPr>
            <a:spLocks noGrp="1"/>
          </p:cNvSpPr>
          <p:nvPr>
            <p:ph idx="1"/>
          </p:nvPr>
        </p:nvSpPr>
        <p:spPr>
          <a:xfrm>
            <a:off x="152400" y="1613430"/>
            <a:ext cx="8839200" cy="4876800"/>
          </a:xfrm>
        </p:spPr>
        <p:txBody>
          <a:bodyPr/>
          <a:lstStyle/>
          <a:p>
            <a:endParaRPr lang="en-US" dirty="0"/>
          </a:p>
          <a:p>
            <a:endParaRPr lang="en-US" dirty="0" smtClean="0"/>
          </a:p>
          <a:p>
            <a:pPr marL="0" indent="0" algn="ctr">
              <a:buNone/>
            </a:pPr>
            <a:r>
              <a:rPr lang="en-US" sz="3600" i="1" dirty="0" smtClean="0"/>
              <a:t>Now, install R!</a:t>
            </a:r>
          </a:p>
        </p:txBody>
      </p:sp>
    </p:spTree>
    <p:extLst>
      <p:ext uri="{BB962C8B-B14F-4D97-AF65-F5344CB8AC3E}">
        <p14:creationId xmlns:p14="http://schemas.microsoft.com/office/powerpoint/2010/main" val="4089617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in R</a:t>
            </a:r>
            <a:endParaRPr lang="en-US" dirty="0"/>
          </a:p>
        </p:txBody>
      </p:sp>
      <p:sp>
        <p:nvSpPr>
          <p:cNvPr id="3" name="Content Placeholder 2"/>
          <p:cNvSpPr>
            <a:spLocks noGrp="1"/>
          </p:cNvSpPr>
          <p:nvPr>
            <p:ph idx="1"/>
          </p:nvPr>
        </p:nvSpPr>
        <p:spPr/>
        <p:txBody>
          <a:bodyPr/>
          <a:lstStyle/>
          <a:p>
            <a:r>
              <a:rPr lang="en-US" sz="2000" dirty="0" smtClean="0"/>
              <a:t>When R is open you can type commands, written in R syntax, directly into the console. </a:t>
            </a:r>
          </a:p>
          <a:p>
            <a:endParaRPr lang="en-US" sz="2000" dirty="0" smtClean="0"/>
          </a:p>
          <a:p>
            <a:r>
              <a:rPr lang="en-US" sz="2000" dirty="0" smtClean="0"/>
              <a:t>Alternatively, R code can be stored in text files (ending with .R) which you can then "run" to communicate with R.</a:t>
            </a:r>
          </a:p>
          <a:p>
            <a:endParaRPr lang="en-US" sz="2000" dirty="0" smtClean="0"/>
          </a:p>
          <a:p>
            <a:r>
              <a:rPr lang="en-US" sz="2000" dirty="0" smtClean="0"/>
              <a:t>”Day1_IntroductionToR.R" is an example of this type of file.</a:t>
            </a:r>
          </a:p>
          <a:p>
            <a:pPr lvl="1"/>
            <a:r>
              <a:rPr lang="en-US" sz="2000" dirty="0" smtClean="0"/>
              <a:t>In order to run code from a file you can highlight the text that you want to run, then copy and paste it into the R console and press return.</a:t>
            </a:r>
          </a:p>
          <a:p>
            <a:pPr lvl="1"/>
            <a:r>
              <a:rPr lang="en-US" sz="2000" dirty="0" smtClean="0"/>
              <a:t>There are also shortcuts for Windows and Mac machines to run entire files or just highlighted code.</a:t>
            </a:r>
          </a:p>
          <a:p>
            <a:pPr lvl="2"/>
            <a:r>
              <a:rPr lang="en-US" sz="2000" dirty="0" smtClean="0"/>
              <a:t>(Ctrl + </a:t>
            </a:r>
            <a:r>
              <a:rPr lang="en-US" sz="2000" dirty="0" err="1" smtClean="0"/>
              <a:t>r</a:t>
            </a:r>
            <a:r>
              <a:rPr lang="en-US" sz="2000" dirty="0" smtClean="0"/>
              <a:t>) in Windows; (command + return) for Mac;</a:t>
            </a:r>
          </a:p>
          <a:p>
            <a:pPr>
              <a:buNone/>
            </a:pPr>
            <a:endParaRPr lang="en-US" sz="2000" dirty="0" smtClean="0"/>
          </a:p>
        </p:txBody>
      </p:sp>
    </p:spTree>
  </p:cSld>
  <p:clrMapOvr>
    <a:masterClrMapping/>
  </p:clrMapOvr>
</p:sld>
</file>

<file path=ppt/theme/theme1.xml><?xml version="1.0" encoding="utf-8"?>
<a:theme xmlns:a="http://schemas.openxmlformats.org/drawingml/2006/main" name="Thai_Global_Green_OAE">
  <a:themeElements>
    <a:clrScheme name="">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PPP_BGLOB_TXT_Global12">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P_BGLOB_TXT_Global1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P_BGLOB_TXT_Global1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P_BGLOB_TXT_Global1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P_BGLOB_TXT_Global1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P_BGLOB_TXT_Global1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P_BGLOB_TXT_Global1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P_BGLOB_TXT_Global1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1298</TotalTime>
  <Words>768</Words>
  <Application>Microsoft Macintosh PowerPoint</Application>
  <PresentationFormat>On-screen Show (4:3)</PresentationFormat>
  <Paragraphs>110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Helvetica</vt:lpstr>
      <vt:lpstr>Tahoma</vt:lpstr>
      <vt:lpstr>Tahoma (Body)</vt:lpstr>
      <vt:lpstr>Times New Roman</vt:lpstr>
      <vt:lpstr>Arial</vt:lpstr>
      <vt:lpstr>Thai_Global_Green_OAE</vt:lpstr>
      <vt:lpstr>Workshop 1: Introduction to R</vt:lpstr>
      <vt:lpstr>What is R?</vt:lpstr>
      <vt:lpstr>Installation</vt:lpstr>
      <vt:lpstr>R Packages</vt:lpstr>
      <vt:lpstr>Positives and Negatives</vt:lpstr>
      <vt:lpstr>Positives and Negatives</vt:lpstr>
      <vt:lpstr>Uses for R in Adaptation Context</vt:lpstr>
      <vt:lpstr>Installation</vt:lpstr>
      <vt:lpstr>Working in R</vt:lpstr>
      <vt:lpstr>Objects in R</vt:lpstr>
      <vt:lpstr>Functions in R</vt:lpstr>
      <vt:lpstr>Data Storage Types</vt:lpstr>
      <vt:lpstr>Plots in R</vt:lpstr>
      <vt:lpstr>RStudio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Economics of Climate Risk Assessment (Workshop) </dc:title>
  <dc:creator>Sam Heft-Neal</dc:creator>
  <cp:lastModifiedBy>David Wells Roland-Holst</cp:lastModifiedBy>
  <cp:revision>31</cp:revision>
  <dcterms:created xsi:type="dcterms:W3CDTF">2011-09-11T12:37:26Z</dcterms:created>
  <dcterms:modified xsi:type="dcterms:W3CDTF">2015-12-02T23:59:59Z</dcterms:modified>
</cp:coreProperties>
</file>