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6" r:id="rId1"/>
  </p:sldMasterIdLst>
  <p:notesMasterIdLst>
    <p:notesMasterId r:id="rId57"/>
  </p:notesMasterIdLst>
  <p:handoutMasterIdLst>
    <p:handoutMasterId r:id="rId58"/>
  </p:handoutMasterIdLst>
  <p:sldIdLst>
    <p:sldId id="386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14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13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7450562-AF42-564B-B0CA-9F7483A9D443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05F7A29-1386-AE45-BC97-08E3D57FF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74C605-9C1C-BB4A-9F5A-EAD79F4E76A5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BA38F0-539B-B542-8643-3F9C4288E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3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8FD22-B27B-44F6-92A9-9A50582549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7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C029C-5B86-4A35-BDB9-51038CCD186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07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8762F-9D1E-4245-9122-65D0B0F298D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3D383-F98B-49FE-9F0A-199E4AA058B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7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535B94-B022-40F4-84F6-224B978D88F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1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3AC0DC-8F2C-4804-B0FE-89AE8C5C1E1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1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9C3F86-2294-45C5-BFEA-29DCA8362D1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76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19FFA8-319B-4FDA-AF8D-C68B8D57CCC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4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2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51660-4BD7-4847-A7E4-3430F6659CB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1A1D3D-5FDB-4680-B618-BB90C2BA8A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8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4D5F55-89B5-4031-930E-F8C0AF4EB0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1161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8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5BE07C-2D9A-4731-8A61-D8F6B8B9B9E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4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F5320-EA8D-4956-BA52-3790215F2C7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3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331D73-D5F4-4D78-A34D-462BEC0157D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3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2C210-CAC2-4953-80BA-2CFF2C5AAB8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94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CEF186-AE14-4CF1-A795-CF638719D3C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4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A8521F-9C7B-4D7E-9FE5-074DB7D2339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0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53E8F9-C01A-4653-85B0-77BC29B86EF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2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934D0-06B3-4E07-9017-94A90C93701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8FD22-B27B-44F6-92A9-9A50582549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E23AD5-5BA0-4297-B343-EE262E48E74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2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439F15-8006-44F3-A6E0-23D46940A33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7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7965F-8174-4AEB-AAB2-890245E76B3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23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074B2-AD07-472E-8088-D788ED6B358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8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DDEFCB-4B42-4D0F-A4E7-60C3185C52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7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04EDDA-3FAE-4D78-989F-04F7050248F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3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95CEC-742E-449B-A6C2-A4986B8417E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3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B36206-CE12-4AB9-9B49-C9A6276A425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3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85768-3D6E-43B8-A75C-8E67E80A03A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64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8FD22-B27B-44F6-92A9-9A50582549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98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80AF20-90D9-44D9-823E-DBF44F1893C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321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C278C1-9A9C-4936-9735-951FAAA6654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0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DDE36-6B83-4945-8198-DB3DD46F3F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96382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78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24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886B8-9CCF-45A7-8C51-75F0D8E4A8C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8FD22-B27B-44F6-92A9-9A50582549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729F1-EF8E-4EB8-8E48-C5E6A2E1A5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496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7B444-8E21-41CE-8E69-C3F3E574CB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607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040F62-7BF9-4CA1-BE4D-1E0D64AEEAD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041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074B6-B3AE-45AF-BE60-63A935DF06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472238"/>
            <a:ext cx="9144000" cy="38576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gradFill rotWithShape="1">
            <a:gsLst>
              <a:gs pos="0">
                <a:srgbClr val="18472F"/>
              </a:gs>
              <a:gs pos="50000">
                <a:srgbClr val="339966"/>
              </a:gs>
              <a:gs pos="100000">
                <a:srgbClr val="18472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10" rIns="91418" bIns="45710" anchor="ctr"/>
          <a:lstStyle/>
          <a:p>
            <a:endParaRPr lang="en-US" sz="180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4775"/>
            <a:ext cx="9161463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6375" y="3305176"/>
            <a:ext cx="8731250" cy="1141413"/>
          </a:xfrm>
        </p:spPr>
        <p:txBody>
          <a:bodyPr/>
          <a:lstStyle>
            <a:lvl1pPr algn="ctr">
              <a:defRPr>
                <a:latin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6375" y="4545014"/>
            <a:ext cx="8731250" cy="11318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CC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2238"/>
            <a:ext cx="1905000" cy="344487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solidFill>
                  <a:srgbClr val="FFFFFF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421D167-8F1D-B344-AF5C-C824724D57DF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72238"/>
            <a:ext cx="2895600" cy="3444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138114"/>
            <a:ext cx="2247900" cy="6338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38114"/>
            <a:ext cx="6591300" cy="6338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2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18" tIns="45710" rIns="91418" bIns="45710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A1A841F-AF04-A741-9290-327205B0B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6" y="96838"/>
            <a:ext cx="768826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52613" y="1584325"/>
            <a:ext cx="7002462" cy="4749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513513"/>
            <a:ext cx="1905000" cy="303212"/>
          </a:xfrm>
          <a:prstGeom prst="rect">
            <a:avLst/>
          </a:prstGeom>
        </p:spPr>
        <p:txBody>
          <a:bodyPr lIns="65306" tIns="32653" rIns="65306" bIns="32653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614F606-E4A4-9742-8AED-5221D541F430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89275" y="6400800"/>
            <a:ext cx="2894013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1800" smtClean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CF34F5B6-8A20-6243-9D4C-C0845B808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6" y="138113"/>
            <a:ext cx="681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5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77000"/>
            <a:ext cx="1905000" cy="3032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>
              <a:defRPr sz="1400" b="1" i="1" smtClean="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FDE4059-D829-3A4F-A9F1-44E406373E1E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4" tIns="45707" rIns="91414" bIns="45707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2" rIns="91425" bIns="45712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5pPr>
            <a:lvl6pPr marL="64008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6pPr>
            <a:lvl7pPr marL="128016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7pPr>
            <a:lvl8pPr marL="192024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8pPr>
            <a:lvl9pPr marL="2560320" algn="r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CC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0" indent="0">
              <a:buNone/>
              <a:defRPr sz="1800"/>
            </a:lvl2pPr>
            <a:lvl3pPr marL="914180" indent="0">
              <a:buNone/>
              <a:defRPr sz="1600"/>
            </a:lvl3pPr>
            <a:lvl4pPr marL="1371270" indent="0">
              <a:buNone/>
              <a:defRPr sz="1400"/>
            </a:lvl4pPr>
            <a:lvl5pPr marL="1828361" indent="0">
              <a:buNone/>
              <a:defRPr sz="1400"/>
            </a:lvl5pPr>
            <a:lvl6pPr marL="2285451" indent="0">
              <a:buNone/>
              <a:defRPr sz="1400"/>
            </a:lvl6pPr>
            <a:lvl7pPr marL="2742542" indent="0">
              <a:buNone/>
              <a:defRPr sz="1400"/>
            </a:lvl7pPr>
            <a:lvl8pPr marL="3199632" indent="0">
              <a:buNone/>
              <a:defRPr sz="1400"/>
            </a:lvl8pPr>
            <a:lvl9pPr marL="365672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86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0" indent="0">
              <a:buNone/>
              <a:defRPr sz="2000" b="1"/>
            </a:lvl2pPr>
            <a:lvl3pPr marL="914180" indent="0">
              <a:buNone/>
              <a:defRPr sz="1800" b="1"/>
            </a:lvl3pPr>
            <a:lvl4pPr marL="1371270" indent="0">
              <a:buNone/>
              <a:defRPr sz="1600" b="1"/>
            </a:lvl4pPr>
            <a:lvl5pPr marL="1828361" indent="0">
              <a:buNone/>
              <a:defRPr sz="1600" b="1"/>
            </a:lvl5pPr>
            <a:lvl6pPr marL="2285451" indent="0">
              <a:buNone/>
              <a:defRPr sz="1600" b="1"/>
            </a:lvl6pPr>
            <a:lvl7pPr marL="2742542" indent="0">
              <a:buNone/>
              <a:defRPr sz="1600" b="1"/>
            </a:lvl7pPr>
            <a:lvl8pPr marL="3199632" indent="0">
              <a:buNone/>
              <a:defRPr sz="1600" b="1"/>
            </a:lvl8pPr>
            <a:lvl9pPr marL="365672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33627" y="138113"/>
            <a:ext cx="6810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>
                <a:solidFill>
                  <a:srgbClr val="FFC00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5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FFC000"/>
                </a:solidFill>
              </a:defRPr>
            </a:lvl1pPr>
            <a:lvl2pPr marL="457090" indent="0">
              <a:buNone/>
              <a:defRPr sz="2800"/>
            </a:lvl2pPr>
            <a:lvl3pPr marL="914180" indent="0">
              <a:buNone/>
              <a:defRPr sz="2400"/>
            </a:lvl3pPr>
            <a:lvl4pPr marL="1371270" indent="0">
              <a:buNone/>
              <a:defRPr sz="2000"/>
            </a:lvl4pPr>
            <a:lvl5pPr marL="1828361" indent="0">
              <a:buNone/>
              <a:defRPr sz="2000"/>
            </a:lvl5pPr>
            <a:lvl6pPr marL="2285451" indent="0">
              <a:buNone/>
              <a:defRPr sz="2000"/>
            </a:lvl6pPr>
            <a:lvl7pPr marL="2742542" indent="0">
              <a:buNone/>
              <a:defRPr sz="2000"/>
            </a:lvl7pPr>
            <a:lvl8pPr marL="3199632" indent="0">
              <a:buNone/>
              <a:defRPr sz="2000"/>
            </a:lvl8pPr>
            <a:lvl9pPr marL="3656722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0" indent="0">
              <a:buNone/>
              <a:defRPr sz="1200"/>
            </a:lvl2pPr>
            <a:lvl3pPr marL="914180" indent="0">
              <a:buNone/>
              <a:defRPr sz="1000"/>
            </a:lvl3pPr>
            <a:lvl4pPr marL="1371270" indent="0">
              <a:buNone/>
              <a:defRPr sz="900"/>
            </a:lvl4pPr>
            <a:lvl5pPr marL="1828361" indent="0">
              <a:buNone/>
              <a:defRPr sz="900"/>
            </a:lvl5pPr>
            <a:lvl6pPr marL="2285451" indent="0">
              <a:buNone/>
              <a:defRPr sz="900"/>
            </a:lvl6pPr>
            <a:lvl7pPr marL="2742542" indent="0">
              <a:buNone/>
              <a:defRPr sz="900"/>
            </a:lvl7pPr>
            <a:lvl8pPr marL="3199632" indent="0">
              <a:buNone/>
              <a:defRPr sz="900"/>
            </a:lvl8pPr>
            <a:lvl9pPr marL="365672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4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33625" y="138113"/>
            <a:ext cx="68103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652" name="Rectangle 17"/>
          <p:cNvSpPr>
            <a:spLocks noChangeArrowheads="1"/>
          </p:cNvSpPr>
          <p:nvPr/>
        </p:nvSpPr>
        <p:spPr bwMode="auto">
          <a:xfrm>
            <a:off x="5029200" y="6553200"/>
            <a:ext cx="4060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pPr algn="r"/>
            <a:r>
              <a:rPr lang="en-US" sz="1400">
                <a:solidFill>
                  <a:srgbClr val="800000"/>
                </a:solidFill>
              </a:rPr>
              <a:t>Roland-Holst     </a:t>
            </a:r>
            <a:fld id="{5EC211CC-0B33-1942-A8D2-2707303DA975}" type="slidenum">
              <a:rPr lang="en-US" sz="1400">
                <a:solidFill>
                  <a:srgbClr val="800000"/>
                </a:solidFill>
              </a:rPr>
              <a:pPr algn="r"/>
              <a:t>‹#›</a:t>
            </a:fld>
            <a:endParaRPr lang="en-US" sz="1400">
              <a:solidFill>
                <a:srgbClr val="800000"/>
              </a:solidFill>
            </a:endParaRPr>
          </a:p>
        </p:txBody>
      </p:sp>
      <p:pic>
        <p:nvPicPr>
          <p:cNvPr id="27653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00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53975" y="6494463"/>
            <a:ext cx="2438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/>
          <a:lstStyle/>
          <a:p>
            <a:r>
              <a:rPr lang="en-US" sz="1400" dirty="0" smtClean="0">
                <a:solidFill>
                  <a:srgbClr val="800000"/>
                </a:solidFill>
              </a:rPr>
              <a:t>2 December 2015</a:t>
            </a:r>
            <a:endParaRPr lang="en-US" sz="1400" dirty="0">
              <a:solidFill>
                <a:srgbClr val="8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17" r:id="rId2"/>
    <p:sldLayoutId id="2147484128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9" r:id="rId12"/>
    <p:sldLayoutId id="2147484130" r:id="rId13"/>
    <p:sldLayoutId id="2147484126" r:id="rId14"/>
    <p:sldLayoutId id="2147484131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utoUpdateAnimBg="0"/>
      <p:bldP spid="1028" grpId="0" build="p" autoUpdateAnimBg="0" advAuto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+mj-lt"/>
          <a:ea typeface="ＭＳ Ｐゴシック" charset="0"/>
          <a:cs typeface="ＭＳ Ｐゴシック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  <a:ea typeface="ＭＳ Ｐゴシック" charset="0"/>
          <a:cs typeface="ＭＳ Ｐゴシック" charset="0"/>
        </a:defRPr>
      </a:lvl5pPr>
      <a:lvl6pPr marL="45709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6pPr>
      <a:lvl7pPr marL="91418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7pPr>
      <a:lvl8pPr marL="137127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8pPr>
      <a:lvl9pPr marL="1828361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FFCC00"/>
          </a:solidFill>
          <a:latin typeface="Arial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0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ＭＳ Ｐゴシック" charset="0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ＭＳ Ｐゴシック" charset="0"/>
        </a:defRPr>
      </a:lvl5pPr>
      <a:lvl6pPr marL="251399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086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817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5268" indent="-228545" algn="l" rtl="0" eaLnBrk="1" fontAlgn="base" hangingPunct="1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earecon.com/htdocs/CAREC_CGE_Training.ph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743200"/>
            <a:ext cx="8991600" cy="1600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ahoma" charset="0"/>
              </a:rPr>
              <a:t>Lecture 2</a:t>
            </a:r>
            <a:r>
              <a:rPr lang="en-US" sz="2800" dirty="0" smtClean="0">
                <a:latin typeface="Tahoma" charset="0"/>
              </a:rPr>
              <a:t>:</a:t>
            </a:r>
            <a:br>
              <a:rPr lang="en-US" sz="2800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Social Accounting and Multiplier Analysis</a:t>
            </a:r>
            <a:endParaRPr lang="en-US" sz="4800" dirty="0">
              <a:latin typeface="Tahoma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4191000"/>
            <a:ext cx="8731250" cy="77309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600">
                <a:solidFill>
                  <a:srgbClr val="FFCC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i="1" dirty="0" smtClean="0">
                <a:latin typeface="Tahoma" charset="0"/>
                <a:ea typeface="Helvetica" charset="0"/>
                <a:cs typeface="Tahoma" charset="0"/>
              </a:rPr>
              <a:t>David Roland-Holst and Samuel Evans</a:t>
            </a:r>
          </a:p>
          <a:p>
            <a:pPr eaLnBrk="1" hangingPunct="1"/>
            <a:r>
              <a:rPr lang="en-US" sz="2000" i="1" dirty="0" smtClean="0">
                <a:latin typeface="Tahoma" charset="0"/>
                <a:ea typeface="Helvetica" charset="0"/>
                <a:cs typeface="Tahoma" charset="0"/>
              </a:rPr>
              <a:t>UC Berkeley</a:t>
            </a:r>
            <a:endParaRPr lang="en-US" sz="11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endParaRPr lang="en-US" sz="1400" dirty="0" smtClean="0">
              <a:latin typeface="Tahoma" charset="0"/>
              <a:ea typeface="Helvetica" charset="0"/>
              <a:cs typeface="Tahoma" charset="0"/>
            </a:endParaRP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Computable </a:t>
            </a:r>
            <a:r>
              <a:rPr lang="en-US" sz="1400" dirty="0">
                <a:latin typeface="Tahoma" charset="0"/>
                <a:ea typeface="Helvetica" charset="0"/>
                <a:cs typeface="Tahoma" charset="0"/>
              </a:rPr>
              <a:t>General Equilibrium (CGE) Model Training 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Workshop</a:t>
            </a:r>
          </a:p>
          <a:p>
            <a:r>
              <a:rPr lang="en-US" sz="1400" dirty="0">
                <a:latin typeface="Tahoma" charset="0"/>
                <a:ea typeface="Helvetica" charset="0"/>
                <a:cs typeface="Tahoma" charset="0"/>
              </a:rPr>
              <a:t>Workshop on Regional Economic Cooperation Database and Modeling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2-4 December 2015</a:t>
            </a:r>
          </a:p>
          <a:p>
            <a:pPr eaLnBrk="1" hangingPunct="1"/>
            <a:r>
              <a:rPr lang="en-US" sz="1400" dirty="0" smtClean="0">
                <a:latin typeface="Tahoma" charset="0"/>
                <a:ea typeface="Helvetica" charset="0"/>
                <a:cs typeface="Tahoma" charset="0"/>
              </a:rPr>
              <a:t>CAREC Institute, Urumqi, PRC</a:t>
            </a:r>
          </a:p>
          <a:p>
            <a:pPr eaLnBrk="1" hangingPunct="1"/>
            <a:r>
              <a:rPr lang="en-US" sz="1400" dirty="0">
                <a:latin typeface="Tahoma" charset="0"/>
                <a:ea typeface="Helvetica" charset="0"/>
                <a:cs typeface="Tahoma" charset="0"/>
                <a:hlinkClick r:id="rId2"/>
              </a:rPr>
              <a:t>http://</a:t>
            </a:r>
            <a:r>
              <a:rPr lang="en-US" sz="1400" dirty="0" smtClean="0">
                <a:latin typeface="Tahoma" charset="0"/>
                <a:ea typeface="Helvetica" charset="0"/>
                <a:cs typeface="Tahoma" charset="0"/>
                <a:hlinkClick r:id="rId2"/>
              </a:rPr>
              <a:t>bearecon.com/htdocs/CAREC_CGE_Training.php</a:t>
            </a:r>
            <a:r>
              <a:rPr lang="en-US" sz="1400" smtClean="0">
                <a:latin typeface="Tahoma" charset="0"/>
                <a:ea typeface="Helvetica" charset="0"/>
                <a:cs typeface="Tahoma" charset="0"/>
              </a:rPr>
              <a:t> </a:t>
            </a:r>
            <a:endParaRPr lang="en-US" sz="1100" dirty="0">
              <a:latin typeface="Tahoma" charset="0"/>
              <a:ea typeface="Helvetic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Feedbacks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circular flow of income is a very important concept in SAMs. Whereas I/O tables capture indirect linkages through inter-industry structure, SAMs also capture feedback effects because they include the induced effects of circular income flows on production. </a:t>
            </a:r>
          </a:p>
          <a:p>
            <a:r>
              <a:rPr lang="en-US" dirty="0" smtClean="0"/>
              <a:t>Induced effects refer to the new demand for goods and services caused by institutions spending their new income that results from new output induced by an exogenous shock.</a:t>
            </a:r>
          </a:p>
        </p:txBody>
      </p:sp>
    </p:spTree>
    <p:extLst>
      <p:ext uri="{BB962C8B-B14F-4D97-AF65-F5344CB8AC3E}">
        <p14:creationId xmlns:p14="http://schemas.microsoft.com/office/powerpoint/2010/main" val="352164478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3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Interdependency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bringing together all economic accounts, SAMs contain the full range of interdependencies in a socioeconomic system:</a:t>
            </a:r>
          </a:p>
          <a:p>
            <a:r>
              <a:rPr lang="en-US" dirty="0" smtClean="0"/>
              <a:t>The SAM connects:</a:t>
            </a:r>
          </a:p>
          <a:p>
            <a:pPr lvl="1"/>
            <a:r>
              <a:rPr lang="en-US" dirty="0" smtClean="0"/>
              <a:t>Production of goods and services</a:t>
            </a:r>
          </a:p>
          <a:p>
            <a:pPr lvl="1"/>
            <a:r>
              <a:rPr lang="en-US" dirty="0" smtClean="0"/>
              <a:t>Generation of factor incomes</a:t>
            </a:r>
          </a:p>
          <a:p>
            <a:pPr lvl="1"/>
            <a:r>
              <a:rPr lang="en-US" dirty="0" smtClean="0"/>
              <a:t>Levels and distributions of income available to institutions</a:t>
            </a:r>
          </a:p>
          <a:p>
            <a:pPr lvl="1"/>
            <a:r>
              <a:rPr lang="en-US" dirty="0" smtClean="0"/>
              <a:t>Transfer payments and savings by institutions</a:t>
            </a:r>
          </a:p>
          <a:p>
            <a:pPr lvl="1"/>
            <a:r>
              <a:rPr lang="en-US" dirty="0" smtClean="0"/>
              <a:t>Expenditures on goods and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4159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3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Main Features of a SAM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There are three main features of a SAM (Round, 2003)</a:t>
            </a:r>
          </a:p>
          <a:p>
            <a:pPr marL="548640" lvl="1" indent="-27432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Square. </a:t>
            </a:r>
            <a:r>
              <a:rPr lang="en-US" dirty="0" smtClean="0"/>
              <a:t>SAM accounts are represented as a square matrix (note that the I/O table is typically not), where inflows-outflows for each account are rows-columns; this structure shows interconnections between agents in an explicit way.</a:t>
            </a:r>
          </a:p>
          <a:p>
            <a:pPr marL="548640" lvl="1" indent="-27432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Comprehensive. </a:t>
            </a:r>
            <a:r>
              <a:rPr lang="en-US" dirty="0" smtClean="0"/>
              <a:t>SAMs portray all economic activities: production, consumption, accumulation, distribution.</a:t>
            </a:r>
          </a:p>
          <a:p>
            <a:pPr marL="548640" lvl="1" indent="-27432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Flexible. </a:t>
            </a:r>
            <a:r>
              <a:rPr lang="en-US" dirty="0" smtClean="0"/>
              <a:t>SAMs are flexible in aggregation and emphasis.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152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0482" grpId="0" autoUpdateAnimBg="0"/>
      <p:bldP spid="3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SAM Uses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SAMs are useful for:</a:t>
            </a:r>
          </a:p>
          <a:p>
            <a:pPr lvl="1" eaLnBrk="1" hangingPunct="1"/>
            <a:r>
              <a:rPr lang="en-US" dirty="0" smtClean="0">
                <a:solidFill>
                  <a:schemeClr val="accent6"/>
                </a:solidFill>
              </a:rPr>
              <a:t>Data Reconciliation. </a:t>
            </a:r>
            <a:r>
              <a:rPr lang="en-US" dirty="0" smtClean="0"/>
              <a:t>SAMs provide a coherent and consistent framework for bringing together data from many disparate sources, highlighting potential inconsistencies in data and thus improving data quality.</a:t>
            </a:r>
          </a:p>
          <a:p>
            <a:pPr lvl="1" eaLnBrk="1" hangingPunct="1"/>
            <a:r>
              <a:rPr lang="en-US" dirty="0" smtClean="0">
                <a:solidFill>
                  <a:schemeClr val="accent6"/>
                </a:solidFill>
              </a:rPr>
              <a:t>Structural Insights. </a:t>
            </a:r>
            <a:r>
              <a:rPr lang="en-US" dirty="0" smtClean="0"/>
              <a:t>SAMs show clearly the structural interdependencies underlying an economy. </a:t>
            </a:r>
          </a:p>
          <a:p>
            <a:pPr lvl="1" eaLnBrk="1" hangingPunct="1"/>
            <a:r>
              <a:rPr lang="en-US" dirty="0" smtClean="0">
                <a:solidFill>
                  <a:schemeClr val="accent6"/>
                </a:solidFill>
              </a:rPr>
              <a:t>Modeling. </a:t>
            </a:r>
            <a:r>
              <a:rPr lang="en-US" dirty="0" smtClean="0"/>
              <a:t>SAMs provide an accounting and analytical framework for fixed price multiplier (FPM) and CGE models.</a:t>
            </a:r>
          </a:p>
        </p:txBody>
      </p:sp>
    </p:spTree>
    <p:extLst>
      <p:ext uri="{BB962C8B-B14F-4D97-AF65-F5344CB8AC3E}">
        <p14:creationId xmlns:p14="http://schemas.microsoft.com/office/powerpoint/2010/main" val="74876084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1506" grpId="0" autoUpdateAnimBg="0"/>
      <p:bldP spid="21507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SAM Construction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will begin with a national macro SAM and work our way down to a regional micro SAM.</a:t>
            </a:r>
          </a:p>
          <a:p>
            <a:pPr eaLnBrk="1" hangingPunct="1"/>
            <a:r>
              <a:rPr lang="en-US" smtClean="0"/>
              <a:t>Because many of you are working on building sub-national SAMs, this approach is likely the approach that many of you will use in your projects.</a:t>
            </a:r>
          </a:p>
          <a:p>
            <a:pPr eaLnBrk="1" hangingPunct="1"/>
            <a:r>
              <a:rPr lang="en-US" smtClean="0"/>
              <a:t>These macro-micro and micro-macro directions are often complementary: We will use the macro SAM as a means to maintain consistency for the micro SAM, and the micro SAM as a means to check the accuracy of our data in the macro SAM.</a:t>
            </a:r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155768759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2530" grpId="0" autoUpdateAnimBg="0"/>
      <p:bldP spid="22531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SAMs from a Macroeconomic Perspective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73275"/>
            <a:ext cx="7772400" cy="405765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200" dirty="0"/>
              <a:t>A macroeconomic SAM is also an extension of basic national income identities:</a:t>
            </a:r>
          </a:p>
          <a:p>
            <a:pPr marL="609600" indent="-609600">
              <a:buFont typeface="Wingdings" pitchFamily="2" charset="2"/>
              <a:buNone/>
            </a:pPr>
            <a:endParaRPr lang="en-US" sz="2200" dirty="0"/>
          </a:p>
          <a:p>
            <a:pPr marL="609600" indent="-609600">
              <a:buFontTx/>
              <a:buAutoNum type="arabicPeriod"/>
            </a:pPr>
            <a:r>
              <a:rPr lang="en-US" sz="2200" dirty="0"/>
              <a:t>Y + M = C + G + I + E	(GNP)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C + T + </a:t>
            </a:r>
            <a:r>
              <a:rPr lang="en-US" sz="2200" dirty="0" err="1"/>
              <a:t>Sh</a:t>
            </a:r>
            <a:r>
              <a:rPr lang="en-US" sz="2200" dirty="0"/>
              <a:t> = Y		(Income)</a:t>
            </a:r>
            <a:endParaRPr lang="de-DE" sz="2200" dirty="0"/>
          </a:p>
          <a:p>
            <a:pPr marL="609600" indent="-609600">
              <a:buFontTx/>
              <a:buAutoNum type="arabicPeriod"/>
            </a:pPr>
            <a:r>
              <a:rPr lang="de-DE" sz="2200" dirty="0"/>
              <a:t>G + </a:t>
            </a:r>
            <a:r>
              <a:rPr lang="de-DE" sz="2200" dirty="0" err="1"/>
              <a:t>Sg</a:t>
            </a:r>
            <a:r>
              <a:rPr lang="de-DE" sz="2200" dirty="0"/>
              <a:t> = T		(</a:t>
            </a:r>
            <a:r>
              <a:rPr lang="de-DE" sz="2200" dirty="0" err="1"/>
              <a:t>Govt</a:t>
            </a:r>
            <a:r>
              <a:rPr lang="de-DE" sz="2200" dirty="0"/>
              <a:t>. </a:t>
            </a:r>
            <a:r>
              <a:rPr lang="en-US" sz="2200" dirty="0"/>
              <a:t>Budget)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I = </a:t>
            </a:r>
            <a:r>
              <a:rPr lang="en-US" sz="2200" dirty="0" err="1"/>
              <a:t>Sh</a:t>
            </a:r>
            <a:r>
              <a:rPr lang="en-US" sz="2200" dirty="0"/>
              <a:t> + </a:t>
            </a:r>
            <a:r>
              <a:rPr lang="en-US" sz="2200" dirty="0" err="1"/>
              <a:t>Sg</a:t>
            </a:r>
            <a:r>
              <a:rPr lang="en-US" sz="2200" dirty="0"/>
              <a:t> + </a:t>
            </a:r>
            <a:r>
              <a:rPr lang="en-US" sz="2200" dirty="0" err="1"/>
              <a:t>Sf</a:t>
            </a:r>
            <a:r>
              <a:rPr lang="en-US" sz="2200" dirty="0"/>
              <a:t>		(Savings-Investment)</a:t>
            </a:r>
          </a:p>
          <a:p>
            <a:pPr marL="609600" indent="-609600">
              <a:buFontTx/>
              <a:buAutoNum type="arabicPeriod"/>
            </a:pPr>
            <a:r>
              <a:rPr lang="en-US" sz="2200" dirty="0"/>
              <a:t>E + </a:t>
            </a:r>
            <a:r>
              <a:rPr lang="en-US" sz="2200" dirty="0" err="1"/>
              <a:t>Sf</a:t>
            </a:r>
            <a:r>
              <a:rPr lang="en-US" sz="2200" dirty="0"/>
              <a:t> = M		(Trade Balance)</a:t>
            </a:r>
          </a:p>
          <a:p>
            <a:pPr marL="609600" indent="-609600">
              <a:buFontTx/>
              <a:buNone/>
            </a:pPr>
            <a:endParaRPr lang="en-US" sz="2200" dirty="0"/>
          </a:p>
          <a:p>
            <a:pPr marL="609600" indent="-609600">
              <a:buFont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52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4" name="Rectangle 34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87425"/>
          </a:xfrm>
        </p:spPr>
        <p:txBody>
          <a:bodyPr/>
          <a:lstStyle/>
          <a:p>
            <a:r>
              <a:rPr lang="en-US" sz="3600" dirty="0"/>
              <a:t>Schematic Macroeconomic SAM</a:t>
            </a:r>
          </a:p>
        </p:txBody>
      </p:sp>
      <p:graphicFrame>
        <p:nvGraphicFramePr>
          <p:cNvPr id="5488" name="Group 368"/>
          <p:cNvGraphicFramePr>
            <a:graphicFrameLocks noGrp="1"/>
          </p:cNvGraphicFramePr>
          <p:nvPr>
            <p:ph idx="1"/>
          </p:nvPr>
        </p:nvGraphicFramePr>
        <p:xfrm>
          <a:off x="685800" y="2260600"/>
          <a:ext cx="7839075" cy="3909696"/>
        </p:xfrm>
        <a:graphic>
          <a:graphicData uri="http://schemas.openxmlformats.org/drawingml/2006/table">
            <a:tbl>
              <a:tblPr/>
              <a:tblGrid>
                <a:gridCol w="1665288"/>
                <a:gridCol w="847725"/>
                <a:gridCol w="1311275"/>
                <a:gridCol w="1289050"/>
                <a:gridCol w="1135062"/>
                <a:gridCol w="715963"/>
                <a:gridCol w="874712"/>
              </a:tblGrid>
              <a:tr h="5302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Expenditures                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Receipts        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Suppliers    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Demand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Households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Government 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-57150" algn="l"/>
                          <a:tab pos="457200" algn="l"/>
                          <a:tab pos="914400" algn="l"/>
                          <a:tab pos="5029200" algn="dec"/>
                        </a:tabLst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Receipts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Capital Acct.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Savings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Rest of World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Imports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Supply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Expenditure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Expenditure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Investment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ROW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da-DK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General SAM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81533"/>
              </p:ext>
            </p:extLst>
          </p:nvPr>
        </p:nvGraphicFramePr>
        <p:xfrm>
          <a:off x="533400" y="1752600"/>
          <a:ext cx="8077203" cy="4082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/>
                <a:gridCol w="897467"/>
                <a:gridCol w="897467"/>
                <a:gridCol w="812799"/>
                <a:gridCol w="982135"/>
                <a:gridCol w="897467"/>
                <a:gridCol w="897467"/>
                <a:gridCol w="897467"/>
                <a:gridCol w="897467"/>
              </a:tblGrid>
              <a:tr h="382641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ACT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COM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VA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HH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GOV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INV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ROW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rgbClr val="000000"/>
                          </a:solidFill>
                        </a:rPr>
                        <a:t>TOTALS</a:t>
                      </a:r>
                      <a:endParaRPr lang="en-US" sz="1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Gross Output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Receipts</a:t>
                      </a:r>
                      <a:endParaRPr lang="en-US" sz="1000" dirty="0"/>
                    </a:p>
                  </a:txBody>
                  <a:tcPr/>
                </a:tc>
              </a:tr>
              <a:tr h="57867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Intermed</a:t>
                      </a:r>
                      <a:r>
                        <a:rPr lang="en-US" sz="1000" dirty="0" smtClean="0"/>
                        <a:t>. Use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Consumption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</a:t>
                      </a:r>
                      <a:r>
                        <a:rPr lang="en-US" sz="1000" baseline="0" dirty="0" smtClean="0"/>
                        <a:t> Expenditure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Gross</a:t>
                      </a:r>
                      <a:r>
                        <a:rPr lang="en-US" sz="1000" baseline="0" dirty="0" smtClean="0"/>
                        <a:t> Investment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Exports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Demand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GDP at Factor</a:t>
                      </a:r>
                      <a:r>
                        <a:rPr lang="en-US" sz="1000" baseline="0" dirty="0" smtClean="0"/>
                        <a:t> Cost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Factor Income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GDP at Factor</a:t>
                      </a:r>
                      <a:r>
                        <a:rPr lang="en-US" sz="1000" baseline="0" dirty="0" smtClean="0"/>
                        <a:t> Cost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</a:t>
                      </a:r>
                      <a:r>
                        <a:rPr lang="en-US" sz="1000" baseline="0" dirty="0" smtClean="0"/>
                        <a:t> Trans. to HH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Income</a:t>
                      </a:r>
                      <a:endParaRPr lang="en-US" sz="1000" dirty="0"/>
                    </a:p>
                  </a:txBody>
                  <a:tcPr/>
                </a:tc>
              </a:tr>
              <a:tr h="45287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Net Indirect</a:t>
                      </a:r>
                      <a:r>
                        <a:rPr lang="en-US" sz="1000" baseline="0" dirty="0" smtClean="0"/>
                        <a:t> Taxes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Taxes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 Borrowing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 Revenue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Saving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 Saving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Current account balance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Savings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Imports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</a:t>
                      </a:r>
                      <a:endParaRPr lang="en-US" sz="1000" dirty="0"/>
                    </a:p>
                  </a:txBody>
                  <a:tcPr/>
                </a:tc>
              </a:tr>
              <a:tr h="3826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Payments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Supply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Factor Allocation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Household Expenditure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Government  Expenditure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Investment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ROW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0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Multipliers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SAM multipliers are similar to I/O multipliers in both their algebra and economic interpretation.</a:t>
            </a:r>
          </a:p>
          <a:p>
            <a:pPr>
              <a:defRPr/>
            </a:pPr>
            <a:r>
              <a:rPr lang="en-US" dirty="0" smtClean="0"/>
              <a:t>However, where the I/O multipliers are “open,” SAM multipliers reflect closed circular flow of income effects, so we can look at both:</a:t>
            </a:r>
          </a:p>
          <a:p>
            <a:pPr lvl="1">
              <a:defRPr/>
            </a:pPr>
            <a:r>
              <a:rPr lang="en-US" dirty="0" smtClean="0"/>
              <a:t>Induced effects through income-expenditure linkages</a:t>
            </a:r>
          </a:p>
          <a:p>
            <a:pPr lvl="1">
              <a:defRPr/>
            </a:pPr>
            <a:r>
              <a:rPr lang="en-US" dirty="0" smtClean="0"/>
              <a:t>Distribution of income through institutional accounts</a:t>
            </a:r>
          </a:p>
          <a:p>
            <a:pPr>
              <a:defRPr/>
            </a:pPr>
            <a:r>
              <a:rPr lang="en-US" dirty="0" smtClean="0"/>
              <a:t>The general idea with most SAM multiplier analyses is to examine two groups of actors (producers and households) interacting in two markets (commodity and factor).</a:t>
            </a:r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2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Endogenous and </a:t>
            </a:r>
            <a:br>
              <a:rPr lang="en-US" dirty="0" smtClean="0"/>
            </a:br>
            <a:r>
              <a:rPr lang="en-US" dirty="0" smtClean="0"/>
              <a:t>Exogenous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To calculate SAM multipliers we need to first separate the SAM into endogenous and exogenous accounts, both for economic and mathematical reasons.</a:t>
            </a:r>
          </a:p>
          <a:p>
            <a:pPr>
              <a:defRPr/>
            </a:pPr>
            <a:r>
              <a:rPr lang="en-US" dirty="0" smtClean="0"/>
              <a:t>Economically, the SAM does not describe all of the factors at work in an economy (e.g., government spending habits).</a:t>
            </a:r>
          </a:p>
          <a:p>
            <a:pPr>
              <a:defRPr/>
            </a:pPr>
            <a:r>
              <a:rPr lang="en-US" dirty="0" smtClean="0"/>
              <a:t>Mathematically, without some accounts exogenous we will end up with a singular A matrix and will not be able to calculate multipliers.</a:t>
            </a:r>
          </a:p>
        </p:txBody>
      </p:sp>
    </p:spTree>
    <p:extLst>
      <p:ext uri="{BB962C8B-B14F-4D97-AF65-F5344CB8AC3E}">
        <p14:creationId xmlns:p14="http://schemas.microsoft.com/office/powerpoint/2010/main" val="4163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to Social Accounting Matrices (SAMs)</a:t>
            </a:r>
            <a:endParaRPr lang="en-US" sz="400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SimSun" pitchFamily="2" charset="-122"/>
              </a:rPr>
              <a:t>Detailed and rigorous accounting practices always have been at the foundation of sound and sustainable economic policy.  </a:t>
            </a:r>
          </a:p>
          <a:p>
            <a:r>
              <a:rPr lang="en-US" altLang="zh-CN" sz="2800" dirty="0">
                <a:ea typeface="SimSun" pitchFamily="2" charset="-122"/>
              </a:rPr>
              <a:t>A consistent set of real data on the economy is likewise a prerequisite to serious empirical work with economic simulation model. </a:t>
            </a:r>
          </a:p>
          <a:p>
            <a:r>
              <a:rPr lang="en-US" altLang="zh-CN" sz="2800" dirty="0">
                <a:ea typeface="SimSun" pitchFamily="2" charset="-122"/>
              </a:rPr>
              <a:t>For this reason, a complete general equilibrium modeling facility stands on two legs:  </a:t>
            </a:r>
            <a:r>
              <a:rPr lang="en-US" altLang="zh-CN" sz="2800" dirty="0" smtClean="0">
                <a:ea typeface="SimSun" pitchFamily="2" charset="-122"/>
              </a:rPr>
              <a:t>consistent </a:t>
            </a:r>
            <a:r>
              <a:rPr lang="en-US" altLang="zh-CN" sz="2800" dirty="0">
                <a:ea typeface="SimSun" pitchFamily="2" charset="-122"/>
              </a:rPr>
              <a:t>economywide </a:t>
            </a:r>
            <a:r>
              <a:rPr lang="en-US" altLang="zh-CN" sz="2800" dirty="0" smtClean="0">
                <a:ea typeface="SimSun" pitchFamily="2" charset="-122"/>
              </a:rPr>
              <a:t>data </a:t>
            </a:r>
            <a:r>
              <a:rPr lang="en-US" altLang="zh-CN" sz="2800" dirty="0">
                <a:ea typeface="SimSun" pitchFamily="2" charset="-122"/>
              </a:rPr>
              <a:t>and </a:t>
            </a:r>
            <a:r>
              <a:rPr lang="en-US" altLang="zh-CN" sz="2800" dirty="0" smtClean="0">
                <a:ea typeface="SimSun" pitchFamily="2" charset="-122"/>
              </a:rPr>
              <a:t>analytical modeling methodology </a:t>
            </a:r>
            <a:endParaRPr lang="en-US" altLang="zh-CN" sz="2800" dirty="0">
              <a:ea typeface="SimSun" pitchFamily="2" charset="-122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74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Endogenous Accounts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Endogenous accounts include those accounts where income-expenditure is governed by mechanisms that operate entirely within the SAM framework.</a:t>
            </a:r>
          </a:p>
          <a:p>
            <a:r>
              <a:rPr lang="en-US" smtClean="0"/>
              <a:t>Typically, endogenous accounts include:</a:t>
            </a:r>
          </a:p>
          <a:p>
            <a:pPr lvl="1"/>
            <a:r>
              <a:rPr lang="en-US" smtClean="0"/>
              <a:t>Production-commodity accounts</a:t>
            </a:r>
          </a:p>
          <a:p>
            <a:pPr lvl="1"/>
            <a:r>
              <a:rPr lang="en-US" smtClean="0"/>
              <a:t>Factor accounts</a:t>
            </a:r>
          </a:p>
          <a:p>
            <a:pPr lvl="1"/>
            <a:r>
              <a:rPr lang="en-US" smtClean="0"/>
              <a:t>Household accounts</a:t>
            </a:r>
          </a:p>
          <a:p>
            <a:pPr lvl="1"/>
            <a:r>
              <a:rPr lang="en-US" smtClean="0"/>
              <a:t>Capital account (sometimes)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2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Exogenous Accounts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Exogenous accounts are those accounts where income and/or expenditure are governed by forces external to the SAM framework. </a:t>
            </a:r>
          </a:p>
          <a:p>
            <a:r>
              <a:rPr lang="en-US" smtClean="0"/>
              <a:t>Typically, exogenous accounts include the government, ROW, and sometimes the capital account.</a:t>
            </a:r>
          </a:p>
          <a:p>
            <a:r>
              <a:rPr lang="en-US" smtClean="0"/>
              <a:t>For government and ROW, it should be fairly intuitive why these accounts are exogenous: The SAM tells us nothing about how government will plan expenditures, or what is happening in ROW.</a:t>
            </a:r>
          </a:p>
        </p:txBody>
      </p:sp>
    </p:spTree>
    <p:extLst>
      <p:ext uri="{BB962C8B-B14F-4D97-AF65-F5344CB8AC3E}">
        <p14:creationId xmlns:p14="http://schemas.microsoft.com/office/powerpoint/2010/main" val="9727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Endogenous and Exogenous Accounts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In a SAM matrix framework, this endogenous-exogenous division gives us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   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where we can see that endogenous incomes are equal to incomes generated within endogenous accounts plus injections, or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	         y</a:t>
            </a:r>
            <a:r>
              <a:rPr lang="en-US" baseline="-25000" dirty="0" smtClean="0"/>
              <a:t>n</a:t>
            </a:r>
            <a:r>
              <a:rPr lang="en-US" dirty="0" smtClean="0"/>
              <a:t> = n + x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188" y="4495800"/>
            <a:ext cx="2436812" cy="323850"/>
          </a:xfrm>
          <a:prstGeom prst="rect">
            <a:avLst/>
          </a:prstGeom>
          <a:noFill/>
        </p:spPr>
        <p:txBody>
          <a:bodyPr wrap="none" lIns="91429" tIns="45715" rIns="91429" bIns="45715">
            <a:spAutoFit/>
          </a:bodyPr>
          <a:lstStyle/>
          <a:p>
            <a:pPr>
              <a:defRPr/>
            </a:pPr>
            <a:r>
              <a:rPr lang="en-US" sz="1500" i="1" dirty="0">
                <a:latin typeface="+mn-lt"/>
                <a:cs typeface="Arial" charset="0"/>
              </a:rPr>
              <a:t>Adapted from Khan, 2007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685800" y="2286000"/>
          <a:ext cx="8305801" cy="253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64"/>
                <a:gridCol w="1339596"/>
                <a:gridCol w="1323869"/>
                <a:gridCol w="1064921"/>
                <a:gridCol w="1308165"/>
                <a:gridCol w="1186543"/>
                <a:gridCol w="1186543"/>
              </a:tblGrid>
              <a:tr h="42310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Expenditure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</a:tr>
              <a:tr h="423103"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Endogenous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Exogenous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Sum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Total</a:t>
                      </a:r>
                      <a:endParaRPr lang="en-US" sz="1400" b="1" dirty="0"/>
                    </a:p>
                  </a:txBody>
                  <a:tcPr/>
                </a:tc>
              </a:tr>
              <a:tr h="526602">
                <a:tc rowSpan="2">
                  <a:txBody>
                    <a:bodyPr/>
                    <a:lstStyle/>
                    <a:p>
                      <a:r>
                        <a:rPr lang="en-US" sz="1400" b="1" dirty="0" smtClean="0"/>
                        <a:t>Income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Endogenous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r>
                        <a:rPr lang="en-US" sz="1400" b="1" baseline="-25000" dirty="0" smtClean="0"/>
                        <a:t>nn</a:t>
                      </a:r>
                      <a:endParaRPr lang="en-US" sz="14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</a:t>
                      </a:r>
                      <a:r>
                        <a:rPr lang="en-US" sz="1400" b="1" baseline="-25000" dirty="0" err="1" smtClean="0"/>
                        <a:t>nx</a:t>
                      </a:r>
                      <a:endParaRPr lang="en-US" sz="1400" b="1" dirty="0" smtClean="0"/>
                    </a:p>
                    <a:p>
                      <a:r>
                        <a:rPr lang="en-US" sz="1400" b="1" dirty="0" smtClean="0"/>
                        <a:t>(injections)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x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Y</a:t>
                      </a:r>
                      <a:r>
                        <a:rPr lang="en-US" sz="1400" b="1" baseline="-25000" dirty="0" smtClean="0"/>
                        <a:t>n</a:t>
                      </a:r>
                      <a:endParaRPr lang="en-US" sz="1400" b="1" dirty="0"/>
                    </a:p>
                  </a:txBody>
                  <a:tcPr/>
                </a:tc>
              </a:tr>
              <a:tr h="7377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Exogenous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</a:t>
                      </a:r>
                      <a:r>
                        <a:rPr lang="en-US" sz="1400" b="1" baseline="-25000" dirty="0" err="1" smtClean="0"/>
                        <a:t>xn</a:t>
                      </a:r>
                      <a:endParaRPr lang="en-US" sz="1400" b="1" baseline="-25000" dirty="0" smtClean="0"/>
                    </a:p>
                    <a:p>
                      <a:r>
                        <a:rPr lang="en-US" sz="1400" b="1" dirty="0" smtClean="0"/>
                        <a:t>(leakages)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T</a:t>
                      </a:r>
                      <a:r>
                        <a:rPr lang="en-US" sz="1400" b="1" baseline="-25000" dirty="0" err="1" smtClean="0"/>
                        <a:t>xx</a:t>
                      </a:r>
                      <a:r>
                        <a:rPr lang="en-US" sz="1400" b="1" dirty="0" smtClean="0"/>
                        <a:t> </a:t>
                      </a:r>
                    </a:p>
                    <a:p>
                      <a:r>
                        <a:rPr lang="en-US" sz="1400" b="1" dirty="0" smtClean="0"/>
                        <a:t>(residual balance)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Y</a:t>
                      </a:r>
                      <a:r>
                        <a:rPr lang="en-US" sz="1400" b="1" baseline="-25000" dirty="0" err="1" smtClean="0"/>
                        <a:t>x</a:t>
                      </a:r>
                      <a:endParaRPr lang="en-US" sz="1400" b="1" dirty="0"/>
                    </a:p>
                  </a:txBody>
                  <a:tcPr/>
                </a:tc>
              </a:tr>
              <a:tr h="42310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Totals</a:t>
                      </a:r>
                      <a:endParaRPr 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Yn’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Yx</a:t>
                      </a:r>
                      <a:r>
                        <a:rPr lang="en-US" sz="1400" b="1" dirty="0" smtClean="0"/>
                        <a:t>’</a:t>
                      </a:r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5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Injections and Leakages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Endogenous and exogenous accounts are connected by two mechanisms:</a:t>
            </a:r>
          </a:p>
          <a:p>
            <a:pPr lvl="1"/>
            <a:r>
              <a:rPr lang="en-US" smtClean="0"/>
              <a:t>Injections (T</a:t>
            </a:r>
            <a:r>
              <a:rPr lang="en-US" baseline="-25000" smtClean="0"/>
              <a:t>nx</a:t>
            </a:r>
            <a:r>
              <a:rPr lang="en-US" smtClean="0"/>
              <a:t>), usually denoted by the letter x. Injections, following the subscript notation, are exogenous account expenditures on endogenous accounts (e.g., agricultural subsidies).</a:t>
            </a:r>
          </a:p>
          <a:p>
            <a:pPr lvl="1"/>
            <a:r>
              <a:rPr lang="en-US" smtClean="0"/>
              <a:t>Leakages (T</a:t>
            </a:r>
            <a:r>
              <a:rPr lang="en-US" baseline="-25000" smtClean="0"/>
              <a:t>xn</a:t>
            </a:r>
            <a:r>
              <a:rPr lang="en-US" smtClean="0"/>
              <a:t>), which are endogenous account expenditures on exogenous accounts (e.g., income taxes).</a:t>
            </a:r>
          </a:p>
          <a:p>
            <a:pPr lvl="1"/>
            <a:r>
              <a:rPr lang="en-US" smtClean="0"/>
              <a:t>Residual balances  (T</a:t>
            </a:r>
            <a:r>
              <a:rPr lang="en-US" baseline="-25000" smtClean="0"/>
              <a:t>xx</a:t>
            </a:r>
            <a:r>
              <a:rPr lang="en-US" smtClean="0"/>
              <a:t>) consist of transfers between exogenous accounts (e.g., government savings). </a:t>
            </a:r>
          </a:p>
        </p:txBody>
      </p:sp>
    </p:spTree>
    <p:extLst>
      <p:ext uri="{BB962C8B-B14F-4D97-AF65-F5344CB8AC3E}">
        <p14:creationId xmlns:p14="http://schemas.microsoft.com/office/powerpoint/2010/main" val="1771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A Matrix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with the I/O table, for the SAM we can calculate a matrix of average expenditure propensities by dividing SAM entries by their column totals.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The total matrix 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is known as the A matrix.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2560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3300" y="3000376"/>
            <a:ext cx="1257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2560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57476" y="4915159"/>
            <a:ext cx="3286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69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Multipliers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calculate SAM multipliers using an approach similar to the material balance equation we used for calculating I/O multipliers.</a:t>
            </a:r>
          </a:p>
          <a:p>
            <a:r>
              <a:rPr lang="en-US" dirty="0" smtClean="0"/>
              <a:t>SAM endogenous incomes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		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n + x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can be rewritten as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		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x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which is equivalent to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(I-A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None/>
            </a:pPr>
            <a:r>
              <a:rPr lang="en-US" dirty="0" smtClean="0"/>
              <a:t>	and again 		</a:t>
            </a:r>
          </a:p>
          <a:p>
            <a:pPr>
              <a:buNone/>
            </a:pPr>
            <a:r>
              <a:rPr lang="en-US" dirty="0" smtClean="0"/>
              <a:t>				 </a:t>
            </a:r>
            <a:r>
              <a:rPr lang="en-US" dirty="0" err="1" smtClean="0"/>
              <a:t>dy</a:t>
            </a:r>
            <a:r>
              <a:rPr lang="en-US" baseline="-25000" dirty="0" err="1" smtClean="0"/>
              <a:t>n</a:t>
            </a:r>
            <a:r>
              <a:rPr lang="en-US" dirty="0" smtClean="0"/>
              <a:t> = (I-A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dx =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a</a:t>
            </a:r>
            <a:r>
              <a:rPr lang="en-US" dirty="0" err="1" smtClean="0"/>
              <a:t>dx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25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Multipliers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calculate leakage multipliers in a similar fashion. From </a:t>
            </a:r>
          </a:p>
          <a:p>
            <a:pPr>
              <a:buNone/>
            </a:pPr>
            <a:r>
              <a:rPr lang="en-US" dirty="0" smtClean="0"/>
              <a:t>				           </a:t>
            </a:r>
            <a:r>
              <a:rPr lang="el-GR" dirty="0" smtClean="0"/>
              <a:t>Λ</a:t>
            </a:r>
            <a:r>
              <a:rPr lang="en-US" dirty="0" smtClean="0"/>
              <a:t> = A</a:t>
            </a:r>
            <a:r>
              <a:rPr lang="el-GR" baseline="-25000" dirty="0" smtClean="0"/>
              <a:t>Λ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we can substitute</a:t>
            </a:r>
          </a:p>
          <a:p>
            <a:pPr>
              <a:buNone/>
            </a:pPr>
            <a:r>
              <a:rPr lang="en-US" dirty="0" smtClean="0"/>
              <a:t>				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(I-A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None/>
            </a:pPr>
            <a:r>
              <a:rPr lang="en-US" dirty="0" smtClean="0"/>
              <a:t>	which gives us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l-GR" dirty="0" smtClean="0"/>
              <a:t> </a:t>
            </a:r>
            <a:r>
              <a:rPr lang="en-US" dirty="0" smtClean="0"/>
              <a:t>      </a:t>
            </a:r>
            <a:r>
              <a:rPr lang="el-GR" dirty="0" smtClean="0"/>
              <a:t>Λ</a:t>
            </a:r>
            <a:r>
              <a:rPr lang="en-US" dirty="0" smtClean="0"/>
              <a:t> = A</a:t>
            </a:r>
            <a:r>
              <a:rPr lang="el-GR" baseline="-25000" dirty="0" smtClean="0"/>
              <a:t>Λ</a:t>
            </a:r>
            <a:r>
              <a:rPr lang="en-US" dirty="0" smtClean="0"/>
              <a:t>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None/>
            </a:pPr>
            <a:r>
              <a:rPr lang="en-US" dirty="0" smtClean="0"/>
              <a:t>	and similarly</a:t>
            </a:r>
          </a:p>
          <a:p>
            <a:pPr>
              <a:buNone/>
            </a:pPr>
            <a:r>
              <a:rPr lang="en-US" dirty="0" smtClean="0"/>
              <a:t>			                d</a:t>
            </a:r>
            <a:r>
              <a:rPr lang="el-GR" dirty="0" smtClean="0"/>
              <a:t>Λ</a:t>
            </a:r>
            <a:r>
              <a:rPr lang="en-US" dirty="0" smtClean="0"/>
              <a:t> = A</a:t>
            </a:r>
            <a:r>
              <a:rPr lang="el-GR" baseline="-25000" dirty="0" smtClean="0"/>
              <a:t>Λ</a:t>
            </a:r>
            <a:r>
              <a:rPr lang="en-US" dirty="0" err="1" smtClean="0"/>
              <a:t>M</a:t>
            </a:r>
            <a:r>
              <a:rPr lang="en-US" baseline="-25000" dirty="0" err="1" smtClean="0"/>
              <a:t>a</a:t>
            </a:r>
            <a:r>
              <a:rPr lang="en-US" dirty="0" err="1" smtClean="0"/>
              <a:t>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Multipliers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M</a:t>
            </a:r>
            <a:r>
              <a:rPr lang="en-US" baseline="-25000" dirty="0" smtClean="0"/>
              <a:t>a</a:t>
            </a:r>
            <a:r>
              <a:rPr lang="en-US" dirty="0" smtClean="0"/>
              <a:t>x suggests, the SAM multiplier M</a:t>
            </a:r>
            <a:r>
              <a:rPr lang="en-US" baseline="-25000" dirty="0" smtClean="0"/>
              <a:t>a</a:t>
            </a:r>
            <a:r>
              <a:rPr lang="en-US" dirty="0" smtClean="0"/>
              <a:t> captures the multiplier effects of an exogenous shock x on endogenous income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, where x is a vector of injections into endogenous (row) accounts.</a:t>
            </a:r>
          </a:p>
        </p:txBody>
      </p:sp>
    </p:spTree>
    <p:extLst>
      <p:ext uri="{BB962C8B-B14F-4D97-AF65-F5344CB8AC3E}">
        <p14:creationId xmlns:p14="http://schemas.microsoft.com/office/powerpoint/2010/main" val="14985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SAM Multiplier Limitations 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SAM multiplier limitations include:</a:t>
            </a:r>
          </a:p>
          <a:p>
            <a:pPr lvl="1" eaLnBrk="1" hangingPunct="1"/>
            <a:r>
              <a:rPr lang="en-US" dirty="0" smtClean="0"/>
              <a:t>Excess capacity in all sectors and unemployed or underemployed factors of production; multipliers will overstate the total effects if capacity constraints exist.</a:t>
            </a:r>
          </a:p>
          <a:p>
            <a:pPr lvl="1" eaLnBrk="1" hangingPunct="1"/>
            <a:r>
              <a:rPr lang="en-US" dirty="0" smtClean="0"/>
              <a:t>No allowance for substitution effects</a:t>
            </a:r>
          </a:p>
          <a:p>
            <a:pPr lvl="1" eaLnBrk="1" hangingPunct="1"/>
            <a:r>
              <a:rPr lang="en-US" dirty="0" smtClean="0"/>
              <a:t>Fixed prices</a:t>
            </a:r>
          </a:p>
          <a:p>
            <a:pPr lvl="1" eaLnBrk="1" hangingPunct="1"/>
            <a:r>
              <a:rPr lang="en-US" dirty="0" smtClean="0"/>
              <a:t>Limit to the endogenous effects that can be captured (exogenous accounts will be affected by initial shock, leakage from endogenous to exogenous)</a:t>
            </a:r>
          </a:p>
        </p:txBody>
      </p:sp>
    </p:spTree>
    <p:extLst>
      <p:ext uri="{BB962C8B-B14F-4D97-AF65-F5344CB8AC3E}">
        <p14:creationId xmlns:p14="http://schemas.microsoft.com/office/powerpoint/2010/main" val="1094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Fixed-Price Multiplier Models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SAM multipliers can reveal interesting and policy-relevant information about economic structure and living standards, they do not contain information about economic behavior and are still accounting multipliers.</a:t>
            </a:r>
          </a:p>
          <a:p>
            <a:r>
              <a:rPr lang="en-US" dirty="0" smtClean="0"/>
              <a:t>Fixed-price multiplier (FPM) models add some behavioral characteristics into the SAM accounting framework by converting the SAM A matrix of average expenditure propensities into a matrix of marginal expenditure propensities.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429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3100" dirty="0"/>
              <a:t>Macro policy is important, but so are economic structure and economic interactions.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3100" dirty="0"/>
              <a:t>Indeed, linkages and indirect effects are often more important than the direct targets of policy.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3100" dirty="0"/>
              <a:t>To improve visibility for policy makers and make appropriate recommendations, we need to understand these interactions.</a:t>
            </a:r>
            <a:endParaRPr lang="da-DK" sz="3100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685800"/>
          </a:xfrm>
        </p:spPr>
        <p:txBody>
          <a:bodyPr/>
          <a:lstStyle/>
          <a:p>
            <a:r>
              <a:rPr lang="en-US" sz="4000" dirty="0"/>
              <a:t>Multi-</a:t>
            </a:r>
            <a:r>
              <a:rPr lang="en-US" sz="4000" dirty="0" err="1"/>
              <a:t>Sectoral</a:t>
            </a:r>
            <a:r>
              <a:rPr lang="en-US" sz="4000" dirty="0"/>
              <a:t> Development Analysis</a:t>
            </a:r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28168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Partitioning the </a:t>
            </a:r>
            <a:br>
              <a:rPr lang="en-US" dirty="0" smtClean="0"/>
            </a:br>
            <a:r>
              <a:rPr lang="en-US" dirty="0" smtClean="0"/>
              <a:t>Endogenous </a:t>
            </a:r>
            <a:r>
              <a:rPr lang="en-US" dirty="0" err="1" smtClean="0"/>
              <a:t>SAM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been thinking about the endogenous SAM elements as part of one large matrix, but we can separate, or partition, the SAM endogenous A matrix into a 3 x 3 matrix of sub-matrices.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1010" y="3505200"/>
          <a:ext cx="7158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46"/>
                <a:gridCol w="1431646"/>
                <a:gridCol w="1431646"/>
                <a:gridCol w="1431646"/>
                <a:gridCol w="1431646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600" dirty="0" smtClean="0"/>
                        <a:t>Expenditures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Receipts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Institutions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11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Institutions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33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9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Partitioning the SAM</a:t>
            </a:r>
            <a:r>
              <a:rPr lang="en-US" baseline="-25000" dirty="0" smtClean="0"/>
              <a:t>n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z="1200"/>
          </a:p>
          <a:p>
            <a:r>
              <a:rPr lang="en-US" smtClean="0"/>
              <a:t>In this partitioned SAM: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11</a:t>
            </a:r>
            <a:r>
              <a:rPr lang="en-US" smtClean="0"/>
              <a:t> is the I/O transactions table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21</a:t>
            </a:r>
            <a:r>
              <a:rPr lang="en-US" smtClean="0"/>
              <a:t> represents payments from activities to factors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32</a:t>
            </a:r>
            <a:r>
              <a:rPr lang="en-US" smtClean="0"/>
              <a:t> represents payments from factors to institutions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13</a:t>
            </a:r>
            <a:r>
              <a:rPr lang="en-US" smtClean="0"/>
              <a:t> represents payments from institutions to activities</a:t>
            </a:r>
          </a:p>
          <a:p>
            <a:pPr lvl="1"/>
            <a:r>
              <a:rPr lang="en-US" smtClean="0"/>
              <a:t>A</a:t>
            </a:r>
            <a:r>
              <a:rPr lang="en-US" baseline="-25000" smtClean="0"/>
              <a:t>33</a:t>
            </a:r>
            <a:r>
              <a:rPr lang="en-US" smtClean="0"/>
              <a:t> represents inter-institutional transfers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76401"/>
          <a:ext cx="6096000" cy="1857375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Expenditures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Receipts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21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32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8" charset="0"/>
                          <a:cs typeface="Arial" pitchFamily="34" charset="0"/>
                        </a:rPr>
                        <a:t>33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Partitioning the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If we remove inter-industry transfers (transactions) and inter-institutional transfers from the partitioned SAM we can see the circular flow of income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Again, activities pay factors, factor income maps to institutions, and institutions pay activities for goods and services.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69865" y="2775533"/>
          <a:ext cx="6350135" cy="2208605"/>
        </p:xfrm>
        <a:graphic>
          <a:graphicData uri="http://schemas.openxmlformats.org/drawingml/2006/table">
            <a:tbl>
              <a:tblPr/>
              <a:tblGrid>
                <a:gridCol w="1270027"/>
                <a:gridCol w="1270027"/>
                <a:gridCol w="1270027"/>
                <a:gridCol w="1270027"/>
                <a:gridCol w="1270027"/>
              </a:tblGrid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/>
                          <a:cs typeface="Tahoma"/>
                        </a:rPr>
                        <a:t>Expenditures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Receipts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Activities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Factors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21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441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A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32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/>
                        <a:cs typeface="Tahom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Multiplier decomposition techniques allow us to separate multipliers into their component parts to examine different mechanisms within the economy.</a:t>
            </a:r>
          </a:p>
          <a:p>
            <a:pPr>
              <a:defRPr/>
            </a:pPr>
            <a:r>
              <a:rPr lang="en-US" dirty="0" smtClean="0"/>
              <a:t>Multiplier components can be additive or multiplicative; in other words, multipliers can be the sum or the product of their component parts. </a:t>
            </a:r>
          </a:p>
          <a:p>
            <a:pPr>
              <a:defRPr/>
            </a:pPr>
            <a:r>
              <a:rPr lang="en-US" dirty="0" smtClean="0"/>
              <a:t>We will begin with multiplicative SAM components, examine additive components, and finally demonstrate relationships among all three forms.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The mathematics behind multiplier decomposition are fairly intuitive. From our earlier SAM accounting identity we have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	    y</a:t>
            </a:r>
            <a:r>
              <a:rPr lang="en-US" baseline="-25000" dirty="0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For any sub-matrix of A</a:t>
            </a:r>
            <a:r>
              <a:rPr lang="en-US" baseline="-25000" dirty="0" smtClean="0"/>
              <a:t>n</a:t>
            </a:r>
            <a:r>
              <a:rPr lang="en-US" dirty="0" smtClean="0"/>
              <a:t> we can rewrite this as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y</a:t>
            </a:r>
            <a:r>
              <a:rPr lang="en-US" baseline="-25000" dirty="0" smtClean="0"/>
              <a:t>n</a:t>
            </a:r>
            <a:r>
              <a:rPr lang="en-US" dirty="0" smtClean="0"/>
              <a:t> = (A</a:t>
            </a:r>
            <a:r>
              <a:rPr lang="en-US" baseline="-25000" dirty="0" smtClean="0"/>
              <a:t>n</a:t>
            </a:r>
            <a:r>
              <a:rPr lang="en-US" dirty="0" smtClean="0"/>
              <a:t>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)y</a:t>
            </a:r>
            <a:r>
              <a:rPr lang="en-US" baseline="-25000" dirty="0" smtClean="0"/>
              <a:t>n</a:t>
            </a:r>
            <a:r>
              <a:rPr lang="en-US" dirty="0" smtClean="0"/>
              <a:t> + </a:t>
            </a:r>
            <a:r>
              <a:rPr lang="en-US" dirty="0" err="1" smtClean="0"/>
              <a:t>A</a:t>
            </a:r>
            <a:r>
              <a:rPr lang="en-US" baseline="30000" dirty="0" err="1" smtClean="0"/>
              <a:t>o</a:t>
            </a:r>
            <a:r>
              <a:rPr lang="en-US" baseline="-25000" dirty="0" err="1" smtClean="0"/>
              <a:t>n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 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(A</a:t>
            </a:r>
            <a:r>
              <a:rPr lang="en-US" baseline="-25000" dirty="0" smtClean="0"/>
              <a:t>n</a:t>
            </a:r>
            <a:r>
              <a:rPr lang="en-US" dirty="0" smtClean="0"/>
              <a:t>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  = A*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where A*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(A</a:t>
            </a:r>
            <a:r>
              <a:rPr lang="en-US" baseline="-25000" dirty="0" smtClean="0"/>
              <a:t>n</a:t>
            </a:r>
            <a:r>
              <a:rPr lang="en-US" dirty="0" smtClean="0"/>
              <a:t>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If we multiply both sides of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      y</a:t>
            </a:r>
            <a:r>
              <a:rPr lang="en-US" baseline="-25000" dirty="0" smtClean="0"/>
              <a:t>n</a:t>
            </a:r>
            <a:r>
              <a:rPr lang="en-US" dirty="0" smtClean="0"/>
              <a:t> = A*y</a:t>
            </a:r>
            <a:r>
              <a:rPr lang="en-US" baseline="-25000" dirty="0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None/>
              <a:defRPr/>
            </a:pPr>
            <a:r>
              <a:rPr lang="en-US" dirty="0" smtClean="0"/>
              <a:t>	by A* and substitute the A*y</a:t>
            </a:r>
            <a:r>
              <a:rPr lang="en-US" baseline="-25000" dirty="0" smtClean="0"/>
              <a:t>n</a:t>
            </a:r>
            <a:r>
              <a:rPr lang="en-US" dirty="0" smtClean="0"/>
              <a:t> term on the LHS with the A*y</a:t>
            </a:r>
            <a:r>
              <a:rPr lang="en-US" baseline="-25000" dirty="0" smtClean="0"/>
              <a:t>n</a:t>
            </a:r>
            <a:r>
              <a:rPr lang="en-US" dirty="0" smtClean="0"/>
              <a:t> =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–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term from the RHS, we get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                            A*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A*(I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None/>
              <a:defRPr/>
            </a:pPr>
            <a:r>
              <a:rPr lang="en-US" dirty="0" smtClean="0"/>
              <a:t>		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–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A*(I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          y</a:t>
            </a:r>
            <a:r>
              <a:rPr lang="en-US" baseline="-25000" dirty="0" smtClean="0"/>
              <a:t>n</a:t>
            </a:r>
            <a:r>
              <a:rPr lang="en-US" dirty="0" smtClean="0"/>
              <a:t> =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+ A*(I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y</a:t>
            </a:r>
            <a:r>
              <a:rPr lang="en-US" baseline="-25000" dirty="0" smtClean="0"/>
              <a:t>n</a:t>
            </a:r>
            <a:r>
              <a:rPr lang="en-US" dirty="0" smtClean="0"/>
              <a:t> =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(I + A*)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None/>
              <a:defRPr/>
            </a:pPr>
            <a:r>
              <a:rPr lang="en-US" dirty="0" smtClean="0"/>
              <a:t>	           	 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 – A*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(I + A*)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We can continue to do this indefinitely. For the next round, we multiply both sides of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       y</a:t>
            </a:r>
            <a:r>
              <a:rPr lang="en-US" baseline="-25000" dirty="0" smtClean="0"/>
              <a:t>n</a:t>
            </a:r>
            <a:r>
              <a:rPr lang="en-US" dirty="0" smtClean="0"/>
              <a:t> = A*y</a:t>
            </a:r>
            <a:r>
              <a:rPr lang="en-US" baseline="-25000" dirty="0" smtClean="0"/>
              <a:t>n</a:t>
            </a:r>
            <a:r>
              <a:rPr lang="en-US" dirty="0" smtClean="0"/>
              <a:t> +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by A*</a:t>
            </a:r>
            <a:r>
              <a:rPr lang="en-US" baseline="30000" dirty="0" smtClean="0"/>
              <a:t>2</a:t>
            </a:r>
            <a:r>
              <a:rPr lang="en-US" dirty="0" smtClean="0"/>
              <a:t> and substitute for A*</a:t>
            </a:r>
            <a:r>
              <a:rPr lang="en-US" baseline="30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, which gives us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    y</a:t>
            </a:r>
            <a:r>
              <a:rPr lang="en-US" baseline="-25000" dirty="0" smtClean="0"/>
              <a:t>n</a:t>
            </a:r>
            <a:r>
              <a:rPr lang="en-US" dirty="0" smtClean="0"/>
              <a:t> = A*</a:t>
            </a:r>
            <a:r>
              <a:rPr lang="en-US" baseline="30000" dirty="0" smtClean="0"/>
              <a:t>3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  <a:r>
              <a:rPr lang="en-US" dirty="0" smtClean="0"/>
              <a:t> + (I + A* + A*</a:t>
            </a:r>
            <a:r>
              <a:rPr lang="en-US" baseline="30000" dirty="0" smtClean="0"/>
              <a:t>2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         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 </a:t>
            </a:r>
            <a:r>
              <a:rPr lang="en-US" dirty="0" smtClean="0"/>
              <a:t> (I + A* + A*</a:t>
            </a:r>
            <a:r>
              <a:rPr lang="en-US" baseline="30000" dirty="0" smtClean="0"/>
              <a:t>2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and ultimately to the more general result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  y</a:t>
            </a:r>
            <a:r>
              <a:rPr lang="en-US" baseline="-25000" dirty="0" smtClean="0"/>
              <a:t>n</a:t>
            </a:r>
            <a:r>
              <a:rPr lang="en-US" dirty="0" smtClean="0"/>
              <a:t> = (I – A*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  <a:r>
              <a:rPr lang="en-US" baseline="30000" dirty="0" smtClean="0"/>
              <a:t>-1 </a:t>
            </a:r>
            <a:r>
              <a:rPr lang="en-US" dirty="0" smtClean="0"/>
              <a:t> (I + A* + A*</a:t>
            </a:r>
            <a:r>
              <a:rPr lang="en-US" baseline="30000" dirty="0" smtClean="0"/>
              <a:t>2</a:t>
            </a:r>
            <a:r>
              <a:rPr lang="en-US" dirty="0" smtClean="0"/>
              <a:t> + … + A*</a:t>
            </a:r>
            <a:r>
              <a:rPr lang="en-US" baseline="30000" dirty="0" smtClean="0"/>
              <a:t>(k-1)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Decomposition Algebra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we could do decomposition indefinitely, we typically stop at k = 3 steps because 3 is the number of endogenous accounts within the SAM. In other words, the flow of income around the SAM undergoes 3 steps.</a:t>
            </a:r>
          </a:p>
        </p:txBody>
      </p:sp>
    </p:spTree>
    <p:extLst>
      <p:ext uri="{BB962C8B-B14F-4D97-AF65-F5344CB8AC3E}">
        <p14:creationId xmlns:p14="http://schemas.microsoft.com/office/powerpoint/2010/main" val="3438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</a:t>
            </a:r>
            <a:r>
              <a:rPr lang="en-US" baseline="-25000" dirty="0" smtClean="0"/>
              <a:t>n </a:t>
            </a:r>
            <a:r>
              <a:rPr lang="en-US" dirty="0" smtClean="0"/>
              <a:t>and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start by defining three matrices: A</a:t>
            </a:r>
            <a:r>
              <a:rPr lang="en-US" baseline="-25000" smtClean="0"/>
              <a:t>n</a:t>
            </a:r>
            <a:r>
              <a:rPr lang="en-US" smtClean="0"/>
              <a:t>,  A</a:t>
            </a:r>
            <a:r>
              <a:rPr lang="en-US" baseline="30000" smtClean="0"/>
              <a:t>o</a:t>
            </a:r>
            <a:r>
              <a:rPr lang="en-US" baseline="-25000" smtClean="0"/>
              <a:t>n</a:t>
            </a:r>
            <a:r>
              <a:rPr lang="en-US" smtClean="0"/>
              <a:t>, and A*.</a:t>
            </a:r>
          </a:p>
          <a:p>
            <a:r>
              <a:rPr lang="en-US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is the A matrix for our complete partitioned SAM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</a:t>
            </a:r>
            <a:r>
              <a:rPr lang="en-US" baseline="30000" smtClean="0"/>
              <a:t>o</a:t>
            </a:r>
            <a:r>
              <a:rPr lang="en-US" baseline="-25000" smtClean="0"/>
              <a:t>n</a:t>
            </a:r>
            <a:r>
              <a:rPr lang="en-US" smtClean="0"/>
              <a:t> is the sub-matrix of inter-industry and inter-institutional transfers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096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3676" y="4953000"/>
            <a:ext cx="3286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096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1300" y="2676526"/>
            <a:ext cx="3467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13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Remember that A* = (I – A</a:t>
            </a:r>
            <a:r>
              <a:rPr lang="en-US" baseline="-25000" smtClean="0"/>
              <a:t>n</a:t>
            </a:r>
            <a:r>
              <a:rPr lang="en-US" smtClean="0"/>
              <a:t>)</a:t>
            </a:r>
            <a:r>
              <a:rPr lang="en-US" baseline="30000" smtClean="0"/>
              <a:t>-1</a:t>
            </a:r>
            <a:r>
              <a:rPr lang="en-US" smtClean="0"/>
              <a:t> (A</a:t>
            </a:r>
            <a:r>
              <a:rPr lang="en-US" baseline="-25000" smtClean="0"/>
              <a:t>n</a:t>
            </a:r>
            <a:r>
              <a:rPr lang="en-US" smtClean="0"/>
              <a:t> – A</a:t>
            </a:r>
            <a:r>
              <a:rPr lang="en-US" baseline="30000" smtClean="0"/>
              <a:t>o</a:t>
            </a:r>
            <a:r>
              <a:rPr lang="en-US" baseline="-25000" smtClean="0"/>
              <a:t>n</a:t>
            </a:r>
            <a:r>
              <a:rPr lang="en-US" smtClean="0"/>
              <a:t>), where the first term is equivalent to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and the second term is equivalent to</a:t>
            </a:r>
          </a:p>
          <a:p>
            <a:endParaRPr lang="en-US" smtClean="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4394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1101215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1993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572000"/>
            <a:ext cx="7410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4" name="Rectangle 11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1995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914" y="2590800"/>
            <a:ext cx="86756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13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is needed?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To successfully develop a detailed, consistent, and up-to-date SAM, four ingredients are needed: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Official commitment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Component data resources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Methodology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Expertise and, where this is lacking, talent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Computer hardware and software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140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/>
              <a:t>Fortunately, we are in a strong position in all these areas.</a:t>
            </a:r>
          </a:p>
        </p:txBody>
      </p:sp>
    </p:spTree>
    <p:extLst>
      <p:ext uri="{BB962C8B-B14F-4D97-AF65-F5344CB8AC3E}">
        <p14:creationId xmlns:p14="http://schemas.microsoft.com/office/powerpoint/2010/main" val="33910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Multiplying these two terms gives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	Note that we can define the elements of A* as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400" dirty="0"/>
              <a:t>	(I – A</a:t>
            </a:r>
            <a:r>
              <a:rPr lang="en-US" sz="2400" baseline="-25000" dirty="0"/>
              <a:t>11</a:t>
            </a:r>
            <a:r>
              <a:rPr lang="en-US" sz="2400" dirty="0"/>
              <a:t>)</a:t>
            </a:r>
            <a:r>
              <a:rPr lang="en-US" sz="2400" baseline="30000" dirty="0"/>
              <a:t>-1</a:t>
            </a:r>
            <a:r>
              <a:rPr lang="en-US" sz="2400" dirty="0"/>
              <a:t>A</a:t>
            </a:r>
            <a:r>
              <a:rPr lang="en-US" sz="2400" baseline="-25000" dirty="0"/>
              <a:t>13</a:t>
            </a:r>
            <a:r>
              <a:rPr lang="en-US" sz="2400" dirty="0"/>
              <a:t> = A*</a:t>
            </a:r>
            <a:r>
              <a:rPr lang="en-US" sz="2400" baseline="-25000" dirty="0"/>
              <a:t>13</a:t>
            </a:r>
            <a:r>
              <a:rPr lang="en-US" sz="2400" dirty="0"/>
              <a:t>     A</a:t>
            </a:r>
            <a:r>
              <a:rPr lang="en-US" sz="2400" baseline="-25000" dirty="0"/>
              <a:t>21</a:t>
            </a:r>
            <a:r>
              <a:rPr lang="en-US" sz="2400" dirty="0"/>
              <a:t> = A*</a:t>
            </a:r>
            <a:r>
              <a:rPr lang="en-US" sz="2400" baseline="-25000" dirty="0"/>
              <a:t>21</a:t>
            </a:r>
            <a:r>
              <a:rPr lang="en-US" sz="2400" dirty="0"/>
              <a:t>     (I – A</a:t>
            </a:r>
            <a:r>
              <a:rPr lang="en-US" sz="2400" baseline="-25000" dirty="0"/>
              <a:t>33</a:t>
            </a:r>
            <a:r>
              <a:rPr lang="en-US" sz="2400" dirty="0"/>
              <a:t>)</a:t>
            </a:r>
            <a:r>
              <a:rPr lang="en-US" sz="2400" baseline="30000" dirty="0"/>
              <a:t> -1</a:t>
            </a:r>
            <a:r>
              <a:rPr lang="en-US" sz="2400" dirty="0"/>
              <a:t>A</a:t>
            </a:r>
            <a:r>
              <a:rPr lang="en-US" sz="2400" baseline="-25000" dirty="0"/>
              <a:t>32</a:t>
            </a:r>
            <a:r>
              <a:rPr lang="en-US" sz="2400" dirty="0"/>
              <a:t> = A*</a:t>
            </a:r>
            <a:r>
              <a:rPr lang="en-US" sz="2400" baseline="-25000" dirty="0"/>
              <a:t>32</a:t>
            </a:r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sz="2400" baseline="-25000" dirty="0"/>
          </a:p>
          <a:p>
            <a:pPr>
              <a:buNone/>
              <a:defRPr/>
            </a:pPr>
            <a:r>
              <a:rPr lang="en-US" sz="2400" baseline="-25000" dirty="0"/>
              <a:t>	</a:t>
            </a:r>
            <a:r>
              <a:rPr lang="en-US" sz="2400" dirty="0"/>
              <a:t>such that A* follows the circular income flow in the SAM.</a:t>
            </a:r>
            <a:endParaRPr lang="en-US" sz="2400" baseline="-25000" dirty="0"/>
          </a:p>
          <a:p>
            <a:pPr>
              <a:buFont typeface="Wingdings 2" pitchFamily="18" charset="2"/>
              <a:buNone/>
              <a:defRPr/>
            </a:pPr>
            <a:endParaRPr lang="en-US" baseline="-25000" dirty="0" smtClean="0"/>
          </a:p>
          <a:p>
            <a:pPr>
              <a:buFont typeface="Wingdings 2" pitchFamily="18" charset="2"/>
              <a:buNone/>
              <a:defRPr/>
            </a:pPr>
            <a:endParaRPr lang="en-US" baseline="-250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   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324350"/>
            <a:ext cx="3810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0" y="4394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0" y="1615565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0" y="4394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301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76" y="2057401"/>
            <a:ext cx="54578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7" name="Rectangle 6"/>
          <p:cNvSpPr>
            <a:spLocks noChangeArrowheads="1"/>
          </p:cNvSpPr>
          <p:nvPr/>
        </p:nvSpPr>
        <p:spPr bwMode="auto">
          <a:xfrm>
            <a:off x="0" y="1615565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a3</a:t>
            </a: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With</a:t>
            </a:r>
          </a:p>
          <a:p>
            <a:pPr>
              <a:buNone/>
              <a:defRPr/>
            </a:pPr>
            <a:r>
              <a:rPr lang="en-US" dirty="0" smtClean="0"/>
              <a:t>	   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 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 </a:t>
            </a:r>
            <a:r>
              <a:rPr lang="en-US" dirty="0" smtClean="0"/>
              <a:t> (I + A* + A*</a:t>
            </a:r>
            <a:r>
              <a:rPr lang="en-US" baseline="30000" dirty="0" smtClean="0"/>
              <a:t>2</a:t>
            </a:r>
            <a:r>
              <a:rPr lang="en-US" dirty="0" smtClean="0"/>
              <a:t>)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x = M</a:t>
            </a:r>
            <a:r>
              <a:rPr lang="en-US" baseline="-25000" dirty="0" smtClean="0"/>
              <a:t>a</a:t>
            </a:r>
            <a:r>
              <a:rPr lang="en-US" dirty="0" smtClean="0"/>
              <a:t>x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we can define the SAM multiplier M</a:t>
            </a:r>
            <a:r>
              <a:rPr lang="en-US" baseline="-25000" dirty="0" smtClean="0"/>
              <a:t>a </a:t>
            </a:r>
            <a:r>
              <a:rPr lang="en-US" dirty="0" smtClean="0"/>
              <a:t>as the product of three matrices: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		M</a:t>
            </a:r>
            <a:r>
              <a:rPr lang="en-US" baseline="-25000" dirty="0" smtClean="0"/>
              <a:t>a</a:t>
            </a:r>
            <a:r>
              <a:rPr lang="en-US" dirty="0" smtClean="0"/>
              <a:t> = M</a:t>
            </a:r>
            <a:r>
              <a:rPr lang="en-US" baseline="-25000" dirty="0" smtClean="0"/>
              <a:t>a3</a:t>
            </a: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where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M</a:t>
            </a:r>
            <a:r>
              <a:rPr lang="en-US" baseline="-25000" dirty="0" smtClean="0"/>
              <a:t>a1</a:t>
            </a:r>
            <a:r>
              <a:rPr lang="en-US" dirty="0" smtClean="0"/>
              <a:t>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M</a:t>
            </a:r>
            <a:r>
              <a:rPr lang="en-US" baseline="-25000" dirty="0" smtClean="0"/>
              <a:t>a2</a:t>
            </a:r>
            <a:r>
              <a:rPr lang="en-US" dirty="0" smtClean="0"/>
              <a:t> = (I + A* + A*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		M</a:t>
            </a:r>
            <a:r>
              <a:rPr lang="en-US" baseline="-25000" dirty="0" smtClean="0"/>
              <a:t>a3</a:t>
            </a:r>
            <a:r>
              <a:rPr lang="en-US" dirty="0" smtClean="0"/>
              <a:t> 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baseline="-25000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</a:t>
            </a:r>
            <a:r>
              <a:rPr lang="en-US" baseline="-25000" dirty="0" smtClean="0"/>
              <a:t>a1</a:t>
            </a:r>
            <a:r>
              <a:rPr lang="en-US" dirty="0" smtClean="0"/>
              <a:t> = (I –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Remember that in our partitioned SAM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Thus 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60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" y="4829176"/>
            <a:ext cx="57435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" y="2990850"/>
            <a:ext cx="3286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12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(I-A</a:t>
            </a:r>
            <a:r>
              <a:rPr lang="en-US" baseline="-25000" dirty="0" smtClean="0"/>
              <a:t>11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and (I-A</a:t>
            </a:r>
            <a:r>
              <a:rPr lang="en-US" baseline="-25000" dirty="0" smtClean="0"/>
              <a:t>33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elements of M</a:t>
            </a:r>
            <a:r>
              <a:rPr lang="en-US" baseline="-25000" dirty="0" smtClean="0"/>
              <a:t>a1 </a:t>
            </a:r>
            <a:r>
              <a:rPr lang="en-US" dirty="0" smtClean="0"/>
              <a:t>you can begin to develop some intuition about how to interpret the decomposed multipliers.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r>
              <a:rPr lang="en-US" dirty="0" smtClean="0"/>
              <a:t> is typically referred to as the transfers, or direct effects, multiplier, because it captures the multiplier effects of transfers within accounts; in this case industries, i.e. (I-A</a:t>
            </a:r>
            <a:r>
              <a:rPr lang="en-US" baseline="-25000" dirty="0" smtClean="0"/>
              <a:t>11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, and institutions, i.e. (I-A</a:t>
            </a:r>
            <a:r>
              <a:rPr lang="en-US" baseline="-25000" dirty="0" smtClean="0"/>
              <a:t>33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.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a1</a:t>
            </a:r>
            <a:r>
              <a:rPr lang="en-US" dirty="0" smtClean="0"/>
              <a:t> only captures within account effects; it tells us nothing about factors or institutions.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sz="1500" dirty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6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Similarly, for M</a:t>
            </a:r>
            <a:r>
              <a:rPr lang="en-US" baseline="-25000" smtClean="0"/>
              <a:t>a2</a:t>
            </a:r>
            <a:r>
              <a:rPr lang="en-US" smtClean="0"/>
              <a:t> = (I + A* + A*</a:t>
            </a:r>
            <a:r>
              <a:rPr lang="en-US" baseline="30000" smtClean="0"/>
              <a:t>2</a:t>
            </a:r>
            <a:r>
              <a:rPr lang="en-US" smtClean="0"/>
              <a:t>), where A*</a:t>
            </a:r>
            <a:r>
              <a:rPr lang="en-US" baseline="30000" smtClean="0"/>
              <a:t>2</a:t>
            </a:r>
            <a:r>
              <a:rPr lang="en-US" smtClean="0"/>
              <a:t> is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or more simply </a:t>
            </a:r>
          </a:p>
          <a:p>
            <a:endParaRPr lang="en-US" smtClean="0"/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4394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0" y="116789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ctr">
            <a:spAutoFit/>
          </a:bodyPr>
          <a:lstStyle/>
          <a:p>
            <a:endParaRPr lang="en-US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286000"/>
            <a:ext cx="76279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4114800"/>
            <a:ext cx="516255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23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M</a:t>
            </a:r>
            <a:r>
              <a:rPr lang="en-US" baseline="-25000" dirty="0" smtClean="0"/>
              <a:t>a2</a:t>
            </a:r>
            <a:r>
              <a:rPr lang="en-US" dirty="0" smtClean="0"/>
              <a:t> = (I + A* + A*</a:t>
            </a:r>
            <a:r>
              <a:rPr lang="en-US" baseline="30000" dirty="0" smtClean="0"/>
              <a:t>2</a:t>
            </a:r>
            <a:r>
              <a:rPr lang="en-US" dirty="0" smtClean="0"/>
              <a:t>)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or 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5740" y="2209800"/>
            <a:ext cx="7838661" cy="990600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1" y="3886200"/>
            <a:ext cx="4619625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5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 is the only matrix with off-diagonal elements, and is referred to as the cross-effects, or open-loop, multiplier.</a:t>
            </a:r>
          </a:p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a2</a:t>
            </a:r>
            <a:r>
              <a:rPr lang="en-US" dirty="0" smtClean="0"/>
              <a:t> captures the effects of an injection into the system as it moves through the system without coming back to its origin (hence the name ‘open-loop’). In other words, M</a:t>
            </a:r>
            <a:r>
              <a:rPr lang="en-US" baseline="-25000" dirty="0" smtClean="0"/>
              <a:t>a2 </a:t>
            </a:r>
            <a:r>
              <a:rPr lang="en-US" dirty="0" smtClean="0"/>
              <a:t>shows how an external injection travels from endogenous demand to income (“across” institutions), but not from income to demand. </a:t>
            </a:r>
          </a:p>
        </p:txBody>
      </p:sp>
    </p:spTree>
    <p:extLst>
      <p:ext uri="{BB962C8B-B14F-4D97-AF65-F5344CB8AC3E}">
        <p14:creationId xmlns:p14="http://schemas.microsoft.com/office/powerpoint/2010/main" val="11123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a3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a3 </a:t>
            </a:r>
            <a:r>
              <a:rPr lang="en-US" dirty="0" smtClean="0"/>
              <a:t>=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, where A*</a:t>
            </a:r>
            <a:r>
              <a:rPr lang="en-US" baseline="30000" dirty="0" smtClean="0"/>
              <a:t>3</a:t>
            </a:r>
            <a:r>
              <a:rPr lang="en-US" dirty="0" smtClean="0"/>
              <a:t>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and (I – A*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 is</a:t>
            </a:r>
          </a:p>
          <a:p>
            <a:pPr>
              <a:buNone/>
            </a:pP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944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1" y="2209800"/>
            <a:ext cx="6467475" cy="1219200"/>
          </a:xfrm>
          <a:prstGeom prst="rect">
            <a:avLst/>
          </a:prstGeom>
          <a:noFill/>
        </p:spPr>
      </p:pic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0" y="-184660"/>
            <a:ext cx="184644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4191000"/>
            <a:ext cx="6858000" cy="1009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63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</a:t>
            </a:r>
            <a:r>
              <a:rPr lang="en-US" baseline="-25000" dirty="0" smtClean="0"/>
              <a:t>a3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-25000" dirty="0" smtClean="0"/>
              <a:t>a3 </a:t>
            </a:r>
            <a:r>
              <a:rPr lang="en-US" dirty="0" smtClean="0"/>
              <a:t>is typically referred to as the circular, or closed loop, multiplier. 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a3 </a:t>
            </a:r>
            <a:r>
              <a:rPr lang="en-US" dirty="0" smtClean="0"/>
              <a:t>captures the full circular effects of an exogenous income injection on one account, once the circular flow of income returns to the account where the injection took place.</a:t>
            </a:r>
          </a:p>
          <a:p>
            <a:r>
              <a:rPr lang="en-US" dirty="0" smtClean="0"/>
              <a:t>In other words, M</a:t>
            </a:r>
            <a:r>
              <a:rPr lang="en-US" baseline="-25000" dirty="0" smtClean="0"/>
              <a:t>a3 </a:t>
            </a:r>
            <a:r>
              <a:rPr lang="en-US" dirty="0" smtClean="0"/>
              <a:t>represents the full circular multiplier effects net of M</a:t>
            </a:r>
            <a:r>
              <a:rPr lang="en-US" baseline="-25000" dirty="0" smtClean="0"/>
              <a:t>a1</a:t>
            </a:r>
            <a:r>
              <a:rPr lang="en-US" dirty="0" smtClean="0"/>
              <a:t> and M</a:t>
            </a:r>
            <a:r>
              <a:rPr lang="en-US" baseline="-25000" dirty="0" smtClean="0"/>
              <a:t>a2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3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Additive Multipliers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three multiplier forms — aggregate, multiplicative, and additive — are related by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	       M</a:t>
            </a:r>
            <a:r>
              <a:rPr lang="en-US" baseline="-25000" dirty="0" smtClean="0"/>
              <a:t>a</a:t>
            </a:r>
            <a:r>
              <a:rPr lang="en-US" dirty="0" smtClean="0"/>
              <a:t> = M</a:t>
            </a:r>
            <a:r>
              <a:rPr lang="en-US" baseline="-25000" dirty="0" smtClean="0"/>
              <a:t>3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= I + T + O + C </a:t>
            </a:r>
            <a:endParaRPr lang="en-US" baseline="-25000" dirty="0" smtClean="0"/>
          </a:p>
          <a:p>
            <a:pPr>
              <a:buFont typeface="Wingdings 2" pitchFamily="18" charset="2"/>
              <a:buNone/>
            </a:pPr>
            <a:r>
              <a:rPr lang="en-US" baseline="-25000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baseline="-25000" dirty="0" smtClean="0"/>
              <a:t>	</a:t>
            </a:r>
            <a:r>
              <a:rPr lang="en-US" dirty="0" smtClean="0"/>
              <a:t>where </a:t>
            </a:r>
          </a:p>
          <a:p>
            <a:pPr lvl="1"/>
            <a:r>
              <a:rPr lang="en-US" dirty="0" smtClean="0"/>
              <a:t>I = Identity multiplier</a:t>
            </a:r>
          </a:p>
          <a:p>
            <a:pPr lvl="1"/>
            <a:r>
              <a:rPr lang="en-US" dirty="0" smtClean="0"/>
              <a:t>T = (M</a:t>
            </a:r>
            <a:r>
              <a:rPr lang="en-US" baseline="-25000" dirty="0" smtClean="0"/>
              <a:t>1</a:t>
            </a:r>
            <a:r>
              <a:rPr lang="en-US" dirty="0" smtClean="0"/>
              <a:t>– I) = Net transfer multiplier</a:t>
            </a:r>
          </a:p>
          <a:p>
            <a:pPr lvl="1"/>
            <a:r>
              <a:rPr lang="en-US" dirty="0" smtClean="0"/>
              <a:t>O = (M</a:t>
            </a:r>
            <a:r>
              <a:rPr lang="en-US" baseline="-25000" dirty="0" smtClean="0"/>
              <a:t>2</a:t>
            </a:r>
            <a:r>
              <a:rPr lang="en-US" dirty="0" smtClean="0"/>
              <a:t>– I)M</a:t>
            </a:r>
            <a:r>
              <a:rPr lang="en-US" baseline="-25000" dirty="0" smtClean="0"/>
              <a:t>1</a:t>
            </a:r>
            <a:r>
              <a:rPr lang="en-US" dirty="0" smtClean="0"/>
              <a:t> = (M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– M</a:t>
            </a:r>
            <a:r>
              <a:rPr lang="en-US" baseline="-25000" dirty="0" smtClean="0"/>
              <a:t>1</a:t>
            </a:r>
            <a:r>
              <a:rPr lang="en-US" dirty="0" smtClean="0"/>
              <a:t>) = Open-loop multiplier</a:t>
            </a:r>
          </a:p>
          <a:p>
            <a:pPr lvl="1"/>
            <a:r>
              <a:rPr lang="en-US" dirty="0" smtClean="0"/>
              <a:t>C = (M</a:t>
            </a:r>
            <a:r>
              <a:rPr lang="en-US" baseline="-25000" dirty="0" smtClean="0"/>
              <a:t>3</a:t>
            </a:r>
            <a:r>
              <a:rPr lang="en-US" dirty="0" smtClean="0"/>
              <a:t>– I)M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 </a:t>
            </a:r>
            <a:r>
              <a:rPr lang="en-US" dirty="0" smtClean="0"/>
              <a:t>= (M</a:t>
            </a:r>
            <a:r>
              <a:rPr lang="en-US" baseline="-25000" dirty="0" smtClean="0"/>
              <a:t>3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– 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) = Closed-loop multiplier</a:t>
            </a:r>
          </a:p>
        </p:txBody>
      </p:sp>
    </p:spTree>
    <p:extLst>
      <p:ext uri="{BB962C8B-B14F-4D97-AF65-F5344CB8AC3E}">
        <p14:creationId xmlns:p14="http://schemas.microsoft.com/office/powerpoint/2010/main" val="6602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is a SAM?</a:t>
            </a:r>
            <a:endParaRPr lang="da-DK" sz="360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100"/>
              <a:t>An economy-wide accounting device to capture detailed interdependencies between institutions and sectors/regions. An extension of input-output analysis.</a:t>
            </a:r>
          </a:p>
          <a:p>
            <a:pPr>
              <a:lnSpc>
                <a:spcPct val="80000"/>
              </a:lnSpc>
            </a:pPr>
            <a:r>
              <a:rPr lang="en-US" sz="3100"/>
              <a:t>A SAM is a form of double entry book keeping that itemizes detailed income and expenditure linkages across the economy.</a:t>
            </a:r>
          </a:p>
          <a:p>
            <a:pPr>
              <a:lnSpc>
                <a:spcPct val="80000"/>
              </a:lnSpc>
            </a:pPr>
            <a:r>
              <a:rPr lang="en-US" sz="3100"/>
              <a:t>It is a closed form accounting system, reflecting the general equilibrium structure of the underlying economic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4217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C000"/>
                </a:solidFill>
              </a:rPr>
              <a:t>Applications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Standard multiplier decomposition presents an interesting way of separating out the structural effects of exogenous shocks.</a:t>
            </a:r>
          </a:p>
          <a:p>
            <a:pPr eaLnBrk="1" hangingPunct="1"/>
            <a:r>
              <a:rPr lang="en-US" sz="3200" dirty="0" smtClean="0"/>
              <a:t>For instance, in their study of Sri Lanka, </a:t>
            </a:r>
            <a:r>
              <a:rPr lang="en-US" sz="3200" dirty="0" err="1" smtClean="0"/>
              <a:t>Pyatt</a:t>
            </a:r>
            <a:r>
              <a:rPr lang="en-US" sz="3200" dirty="0" smtClean="0"/>
              <a:t> and Round (1979) found that transfer multipliers were significantly lower than open-loop (between-account) multipliers, suggesting that indirect effects can far </a:t>
            </a:r>
            <a:r>
              <a:rPr lang="en-US" sz="3200" dirty="0" err="1" smtClean="0"/>
              <a:t>outweight</a:t>
            </a:r>
            <a:r>
              <a:rPr lang="en-US" sz="3200" dirty="0" smtClean="0"/>
              <a:t> direct effects.</a:t>
            </a:r>
          </a:p>
          <a:p>
            <a:pPr eaLnBrk="1" hangingPunct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080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interesting application for multiplier decomposition is the MRSAM trade matrix that we saw in lecture 3.</a:t>
            </a:r>
          </a:p>
          <a:p>
            <a:r>
              <a:rPr lang="en-US" dirty="0" smtClean="0"/>
              <a:t>For instance, we can create a 3 region transactions matrix where, as we saw previously, bilateral trade flows are on the off-diagonals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47800" y="4307840"/>
          <a:ext cx="6096000" cy="1889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11</a:t>
                      </a:r>
                      <a:endParaRPr lang="en-US" sz="2500" u="none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12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13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1</a:t>
                      </a:r>
                      <a:endParaRPr lang="en-US" sz="2500" u="none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21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22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23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2</a:t>
                      </a:r>
                      <a:endParaRPr lang="en-US" sz="2500" u="none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31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32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33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3</a:t>
                      </a:r>
                      <a:endParaRPr lang="en-US" sz="2500" u="none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1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2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3</a:t>
                      </a:r>
                      <a:endParaRPr lang="en-US" sz="25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X</a:t>
                      </a:r>
                      <a:endParaRPr lang="en-US" sz="250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transactions sub-matrix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we can examine regional trade multipliers through the same approach as above, although in this case our A</a:t>
            </a:r>
            <a:r>
              <a:rPr lang="en-US" baseline="30000" dirty="0" smtClean="0"/>
              <a:t>o</a:t>
            </a:r>
            <a:r>
              <a:rPr lang="en-US" baseline="-25000" dirty="0" smtClean="0"/>
              <a:t>n </a:t>
            </a:r>
            <a:r>
              <a:rPr lang="en-US" dirty="0" smtClean="0"/>
              <a:t>matrix would include T</a:t>
            </a:r>
            <a:r>
              <a:rPr lang="en-US" baseline="-25000" dirty="0" smtClean="0"/>
              <a:t>11</a:t>
            </a:r>
            <a:r>
              <a:rPr lang="en-US" dirty="0" smtClean="0"/>
              <a:t>, T</a:t>
            </a:r>
            <a:r>
              <a:rPr lang="en-US" baseline="-25000" dirty="0" smtClean="0"/>
              <a:t>22</a:t>
            </a:r>
            <a:r>
              <a:rPr lang="en-US" dirty="0" smtClean="0"/>
              <a:t>, and T</a:t>
            </a:r>
            <a:r>
              <a:rPr lang="en-US" baseline="-25000" dirty="0" smtClean="0"/>
              <a:t>33</a:t>
            </a:r>
            <a:r>
              <a:rPr lang="en-US" dirty="0" smtClean="0"/>
              <a:t> along its block diagonal.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2209800"/>
          <a:ext cx="6096000" cy="1889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11</a:t>
                      </a:r>
                      <a:endParaRPr lang="en-US" sz="2500" b="0" u="none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13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1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21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23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31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T</a:t>
                      </a:r>
                      <a:r>
                        <a:rPr lang="en-US" sz="2500" u="none" baseline="-25000" dirty="0" smtClean="0"/>
                        <a:t>33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F</a:t>
                      </a:r>
                      <a:r>
                        <a:rPr lang="en-US" sz="2500" u="none" baseline="-25000" dirty="0" smtClean="0"/>
                        <a:t>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1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2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V</a:t>
                      </a:r>
                      <a:r>
                        <a:rPr lang="en-US" sz="2500" u="none" baseline="-25000" dirty="0" smtClean="0"/>
                        <a:t>3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X</a:t>
                      </a:r>
                      <a:endParaRPr lang="en-US" sz="2500" b="0" u="none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2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resulting three matrices separate regional linkages into intra-region (M</a:t>
            </a:r>
            <a:r>
              <a:rPr lang="en-US" baseline="-25000" dirty="0" smtClean="0"/>
              <a:t>1</a:t>
            </a:r>
            <a:r>
              <a:rPr lang="en-US" dirty="0" smtClean="0"/>
              <a:t>), inter-region (M</a:t>
            </a:r>
            <a:r>
              <a:rPr lang="en-US" baseline="-25000" dirty="0" smtClean="0"/>
              <a:t>2</a:t>
            </a:r>
            <a:r>
              <a:rPr lang="en-US" dirty="0" smtClean="0"/>
              <a:t>), and equilibrium direct (M</a:t>
            </a:r>
            <a:r>
              <a:rPr lang="en-US" baseline="-25000" dirty="0" smtClean="0"/>
              <a:t>3</a:t>
            </a:r>
            <a:r>
              <a:rPr lang="en-US" dirty="0" smtClean="0"/>
              <a:t>) multipliers: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3200400"/>
          <a:ext cx="4572000" cy="14173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24000"/>
                <a:gridCol w="1524000"/>
                <a:gridCol w="152400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11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endParaRPr lang="en-US" sz="25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b="0" u="none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22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u="sng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u="none" dirty="0" smtClean="0"/>
                        <a:t>0</a:t>
                      </a:r>
                      <a:endParaRPr lang="en-US" sz="25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33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500736"/>
            <a:ext cx="838200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400" dirty="0">
                <a:latin typeface="+mn-lt"/>
              </a:rPr>
              <a:t>M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=</a:t>
            </a:r>
            <a:endParaRPr lang="en-US" sz="2400" baseline="-25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177136"/>
            <a:ext cx="838200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400" dirty="0">
                <a:latin typeface="+mn-lt"/>
              </a:rPr>
              <a:t>M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=</a:t>
            </a:r>
            <a:endParaRPr lang="en-US" sz="2400" baseline="-250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76400" y="4876800"/>
          <a:ext cx="6520011" cy="1600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173337"/>
                <a:gridCol w="2173337"/>
                <a:gridCol w="217333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</a:t>
                      </a:r>
                      <a:endParaRPr lang="en-US" sz="25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11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12</a:t>
                      </a:r>
                      <a:endParaRPr lang="en-US" sz="2500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11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13</a:t>
                      </a:r>
                      <a:endParaRPr lang="en-US" sz="2500" u="sng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22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21</a:t>
                      </a:r>
                      <a:endParaRPr lang="en-US" sz="2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22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32</a:t>
                      </a:r>
                      <a:endParaRPr lang="en-US" sz="25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33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31</a:t>
                      </a:r>
                      <a:endParaRPr lang="en-US" sz="25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(I-A</a:t>
                      </a:r>
                      <a:r>
                        <a:rPr lang="en-US" sz="2500" baseline="-25000" dirty="0" smtClean="0"/>
                        <a:t>33</a:t>
                      </a:r>
                      <a:r>
                        <a:rPr lang="en-US" sz="2500" dirty="0" smtClean="0"/>
                        <a:t>)</a:t>
                      </a:r>
                      <a:r>
                        <a:rPr lang="en-US" sz="2500" baseline="30000" dirty="0" smtClean="0"/>
                        <a:t>-1</a:t>
                      </a:r>
                      <a:r>
                        <a:rPr lang="en-US" sz="2500" dirty="0" smtClean="0"/>
                        <a:t>A</a:t>
                      </a:r>
                      <a:r>
                        <a:rPr lang="en-US" sz="2500" baseline="-25000" dirty="0" smtClean="0"/>
                        <a:t>32</a:t>
                      </a:r>
                      <a:endParaRPr lang="en-US" sz="2500" u="sng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</a:t>
                      </a:r>
                      <a:endParaRPr 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Multiplier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D = (I-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ii</a:t>
            </a:r>
            <a:r>
              <a:rPr lang="en-US" dirty="0" smtClean="0"/>
              <a:t>)</a:t>
            </a:r>
            <a:r>
              <a:rPr lang="en-US" baseline="30000" dirty="0" smtClean="0"/>
              <a:t>-1</a:t>
            </a:r>
            <a:r>
              <a:rPr lang="en-US" dirty="0" smtClean="0"/>
              <a:t>A</a:t>
            </a:r>
            <a:r>
              <a:rPr lang="en-US" baseline="-25000" dirty="0" smtClean="0"/>
              <a:t>ij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00200" y="1828800"/>
          <a:ext cx="6096000" cy="25603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I-D</a:t>
                      </a:r>
                      <a:r>
                        <a:rPr lang="en-US" sz="2000" baseline="-25000" dirty="0" smtClean="0"/>
                        <a:t>12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21</a:t>
                      </a:r>
                      <a:r>
                        <a:rPr lang="en-US" sz="2000" dirty="0" smtClean="0"/>
                        <a:t>-D</a:t>
                      </a:r>
                      <a:r>
                        <a:rPr lang="en-US" sz="2000" baseline="-25000" dirty="0" smtClean="0"/>
                        <a:t>13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31</a:t>
                      </a:r>
                      <a:endParaRPr lang="en-US" sz="2000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21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12</a:t>
                      </a:r>
                      <a:endParaRPr lang="en-US" sz="2000" b="0" u="none" dirty="0" smtClean="0"/>
                    </a:p>
                    <a:p>
                      <a:endParaRPr lang="en-US" sz="2000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31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13</a:t>
                      </a:r>
                      <a:endParaRPr lang="en-US" sz="2000" b="0" u="non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12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21</a:t>
                      </a:r>
                      <a:endParaRPr lang="en-US" sz="2000" b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I-D</a:t>
                      </a:r>
                      <a:r>
                        <a:rPr lang="en-US" sz="2000" baseline="-25000" dirty="0" smtClean="0"/>
                        <a:t>21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12</a:t>
                      </a:r>
                      <a:r>
                        <a:rPr lang="en-US" sz="2000" dirty="0" smtClean="0"/>
                        <a:t>-D</a:t>
                      </a:r>
                      <a:r>
                        <a:rPr lang="en-US" sz="2000" baseline="-25000" dirty="0" smtClean="0"/>
                        <a:t>23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32</a:t>
                      </a:r>
                      <a:endParaRPr lang="en-US" sz="2000" u="sn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31</a:t>
                      </a:r>
                      <a:endParaRPr lang="en-US" sz="20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23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32</a:t>
                      </a:r>
                      <a:endParaRPr lang="en-US" sz="2000" u="sng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I-D</a:t>
                      </a:r>
                      <a:r>
                        <a:rPr lang="en-US" sz="2000" baseline="-25000" dirty="0" smtClean="0"/>
                        <a:t>31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13</a:t>
                      </a:r>
                      <a:r>
                        <a:rPr lang="en-US" sz="2000" dirty="0" smtClean="0"/>
                        <a:t>-D</a:t>
                      </a:r>
                      <a:r>
                        <a:rPr lang="en-US" sz="2000" baseline="-25000" dirty="0" smtClean="0"/>
                        <a:t>23</a:t>
                      </a:r>
                      <a:r>
                        <a:rPr lang="en-US" sz="2000" dirty="0" smtClean="0"/>
                        <a:t>D</a:t>
                      </a:r>
                      <a:r>
                        <a:rPr lang="en-US" sz="2000" baseline="-25000" dirty="0" smtClean="0"/>
                        <a:t>32</a:t>
                      </a:r>
                      <a:endParaRPr lang="en-US" sz="2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129136"/>
            <a:ext cx="838200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400" dirty="0">
                <a:latin typeface="+mn-lt"/>
              </a:rPr>
              <a:t>M</a:t>
            </a:r>
            <a:r>
              <a:rPr lang="en-US" sz="2400" baseline="-25000" dirty="0">
                <a:latin typeface="+mn-lt"/>
              </a:rPr>
              <a:t>3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=</a:t>
            </a:r>
            <a:endParaRPr lang="en-US" sz="24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20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Questions?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305800" cy="609600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 SAM Concepts</a:t>
            </a:r>
            <a:endParaRPr lang="da-DK" sz="3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50292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A SAM is a square matrix that builds on the input-output table - but it goes further.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A SAM considers not only production (Input-Output</a:t>
            </a:r>
            <a:r>
              <a:rPr lang="en-US" sz="2400" dirty="0" smtClean="0"/>
              <a:t>) linkages</a:t>
            </a:r>
            <a:r>
              <a:rPr lang="en-US" sz="2400" dirty="0"/>
              <a:t>, but tracks income-expenditure feedbacks (institutions are introduced).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Each </a:t>
            </a:r>
            <a:r>
              <a:rPr lang="en-US" sz="2400" dirty="0" err="1"/>
              <a:t>transactor</a:t>
            </a:r>
            <a:r>
              <a:rPr lang="en-US" sz="2400" dirty="0"/>
              <a:t> (such as factors of production, households, enterprises, the government and the ROW) has a row (income sources) and a column (expenditures) – double entry national income accounting.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dirty="0"/>
              <a:t>A SAM is consistent data system that provides a snapshot of the economy – note that the SAM reconciles data from different sources.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da-DK" sz="2400" dirty="0"/>
              <a:t>Detail is on the the biggest virtues of the SAM approach, but we actually build SAMs from the top down.</a:t>
            </a:r>
          </a:p>
        </p:txBody>
      </p:sp>
    </p:spTree>
    <p:extLst>
      <p:ext uri="{BB962C8B-B14F-4D97-AF65-F5344CB8AC3E}">
        <p14:creationId xmlns:p14="http://schemas.microsoft.com/office/powerpoint/2010/main" val="25238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to SAM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a basic level, the SAM extends the I/O by adding income and transfer accounts, thereby closing the flow of income, i.e.,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where L is the matrix of I/O intermediate transactions, V is value added, F is final demand expenditure, Y is the domestic income, and T represents institutional transfers.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4721224" y="2590800"/>
          <a:ext cx="3965576" cy="154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4"/>
                <a:gridCol w="991394"/>
                <a:gridCol w="991394"/>
                <a:gridCol w="991394"/>
              </a:tblGrid>
              <a:tr h="5135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55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556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65212" y="2895600"/>
          <a:ext cx="1982788" cy="102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394"/>
                <a:gridCol w="991394"/>
              </a:tblGrid>
              <a:tr h="5135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35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3200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I/O</a:t>
            </a:r>
            <a:endParaRPr lang="en-US" sz="20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08412" y="3200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</a:rPr>
              <a:t>SAM</a:t>
            </a:r>
            <a:endParaRPr lang="en-US" sz="2000" b="1" dirty="0"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00400" y="3352800"/>
            <a:ext cx="533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727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9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Circular Flow of Income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simplified circular flow of income is clearly visible from the SAM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 maps income to factors, Y maps factors to institutions, F maps institutional income to A, A pays V.</a:t>
            </a:r>
          </a:p>
          <a:p>
            <a:endParaRPr lang="en-US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2667000" y="2209800"/>
            <a:ext cx="3276600" cy="2743200"/>
            <a:chOff x="2209800" y="2590800"/>
            <a:chExt cx="3505200" cy="2895600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3429000" y="2590800"/>
              <a:ext cx="1066800" cy="9144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5" name="Flowchart: Alternate Process 4"/>
            <p:cNvSpPr/>
            <p:nvPr/>
          </p:nvSpPr>
          <p:spPr>
            <a:xfrm>
              <a:off x="4648200" y="3581400"/>
              <a:ext cx="1066800" cy="914400"/>
            </a:xfrm>
            <a:prstGeom prst="flowChartAlternate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</a:t>
              </a:r>
            </a:p>
          </p:txBody>
        </p:sp>
        <p:sp>
          <p:nvSpPr>
            <p:cNvPr id="6" name="Flowchart: Alternate Process 5"/>
            <p:cNvSpPr/>
            <p:nvPr/>
          </p:nvSpPr>
          <p:spPr>
            <a:xfrm>
              <a:off x="3429000" y="4572000"/>
              <a:ext cx="1066800" cy="914400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2209800" y="3581400"/>
              <a:ext cx="1066800" cy="914400"/>
            </a:xfrm>
            <a:prstGeom prst="flowChartAlternate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F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V="1">
              <a:off x="2475707" y="4761706"/>
              <a:ext cx="53340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1"/>
            </p:cNvCxnSpPr>
            <p:nvPr/>
          </p:nvCxnSpPr>
          <p:spPr>
            <a:xfrm rot="10800000">
              <a:off x="2743200" y="5029200"/>
              <a:ext cx="685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743200" y="3048000"/>
              <a:ext cx="6842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2476500" y="33147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495800" y="3048001"/>
              <a:ext cx="6842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4916487" y="3314701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495800" y="5029200"/>
              <a:ext cx="6842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4916487" y="4762501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48485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67587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Circular Flow of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detailed mapping of income flows: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810000" y="3276600"/>
            <a:ext cx="1222513" cy="4572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Households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254487" y="3276600"/>
            <a:ext cx="1222513" cy="4572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Enterprises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6781800" y="3276600"/>
            <a:ext cx="1222513" cy="4572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Government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254487" y="5410200"/>
            <a:ext cx="1222513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Capital 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2438400" y="2514600"/>
            <a:ext cx="1222513" cy="4572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Factor Markets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209800" y="5257800"/>
            <a:ext cx="1222513" cy="4572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ROW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1180703" y="3009503"/>
            <a:ext cx="533400" cy="794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1447800" y="2743200"/>
            <a:ext cx="990600" cy="1588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0"/>
          </p:cNvCxnSpPr>
          <p:nvPr/>
        </p:nvCxnSpPr>
        <p:spPr>
          <a:xfrm rot="16200000" flipH="1">
            <a:off x="2439625" y="3733368"/>
            <a:ext cx="762000" cy="863"/>
          </a:xfrm>
          <a:prstGeom prst="straightConnector1">
            <a:avLst/>
          </a:prstGeom>
          <a:ln w="254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208212" y="4876800"/>
            <a:ext cx="611188" cy="158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2819400" y="4875213"/>
            <a:ext cx="608012" cy="158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57400" y="3352800"/>
            <a:ext cx="762000" cy="158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1067197" y="3962003"/>
            <a:ext cx="762000" cy="79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447800" y="4343400"/>
            <a:ext cx="685800" cy="158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2209800" y="4114800"/>
            <a:ext cx="1222513" cy="4572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Commodity</a:t>
            </a:r>
          </a:p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Markets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1" name="Straight Arrow Connector 40"/>
          <p:cNvCxnSpPr>
            <a:stCxn id="10" idx="3"/>
          </p:cNvCxnSpPr>
          <p:nvPr/>
        </p:nvCxnSpPr>
        <p:spPr>
          <a:xfrm>
            <a:off x="3660913" y="2743200"/>
            <a:ext cx="3273287" cy="158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734594" y="2971800"/>
            <a:ext cx="457200" cy="158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343400" y="2971800"/>
            <a:ext cx="30480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4191000" y="3123406"/>
            <a:ext cx="3048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7239000" y="3124200"/>
            <a:ext cx="3048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5182394" y="2971006"/>
            <a:ext cx="457200" cy="158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6706394" y="2971006"/>
            <a:ext cx="457200" cy="1588"/>
          </a:xfrm>
          <a:prstGeom prst="straightConnector1">
            <a:avLst/>
          </a:prstGeom>
          <a:ln w="2222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5714206" y="3123406"/>
            <a:ext cx="304800" cy="15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344194" y="4037806"/>
            <a:ext cx="304800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4191794" y="3885406"/>
            <a:ext cx="304800" cy="1588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7239794" y="3885406"/>
            <a:ext cx="30480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715000" y="3885406"/>
            <a:ext cx="304800" cy="1588"/>
          </a:xfrm>
          <a:prstGeom prst="line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94057" y="2438400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Factor Income</a:t>
            </a:r>
            <a:endParaRPr lang="en-US" sz="900" b="1" dirty="0"/>
          </a:p>
        </p:txBody>
      </p:sp>
      <p:sp>
        <p:nvSpPr>
          <p:cNvPr id="75" name="Rectangle 74"/>
          <p:cNvSpPr/>
          <p:nvPr/>
        </p:nvSpPr>
        <p:spPr>
          <a:xfrm>
            <a:off x="5584321" y="2743200"/>
            <a:ext cx="8707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Direct Taxes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486400" y="4036368"/>
            <a:ext cx="7104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Transfers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 flipH="1" flipV="1">
            <a:off x="3658394" y="4037806"/>
            <a:ext cx="609600" cy="1588"/>
          </a:xfrm>
          <a:prstGeom prst="line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5106194" y="4037806"/>
            <a:ext cx="609600" cy="1588"/>
          </a:xfrm>
          <a:prstGeom prst="line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 flipH="1" flipV="1">
            <a:off x="6628606" y="4037806"/>
            <a:ext cx="609600" cy="1588"/>
          </a:xfrm>
          <a:prstGeom prst="line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429000" y="4343400"/>
            <a:ext cx="3505200" cy="158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486400" y="4343400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Final Use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rot="5400000" flipH="1" flipV="1">
            <a:off x="646906" y="2781300"/>
            <a:ext cx="991394" cy="79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9600" y="2286000"/>
            <a:ext cx="70104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7124700" y="2781300"/>
            <a:ext cx="990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/>
          <p:cNvSpPr/>
          <p:nvPr/>
        </p:nvSpPr>
        <p:spPr>
          <a:xfrm>
            <a:off x="838200" y="3124200"/>
            <a:ext cx="1222513" cy="4572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Activities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57600" y="2055168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Indirect Taxes and Tariffs</a:t>
            </a:r>
            <a:endParaRPr lang="en-US" sz="900" b="1" dirty="0"/>
          </a:p>
        </p:txBody>
      </p:sp>
      <p:sp>
        <p:nvSpPr>
          <p:cNvPr id="106" name="Rectangle 105"/>
          <p:cNvSpPr/>
          <p:nvPr/>
        </p:nvSpPr>
        <p:spPr>
          <a:xfrm rot="16200000">
            <a:off x="2021287" y="4838454"/>
            <a:ext cx="6078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Imports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 rot="16200000">
            <a:off x="2627681" y="4835248"/>
            <a:ext cx="6142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Exports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609600" y="4495800"/>
            <a:ext cx="15240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 flipH="1" flipV="1">
            <a:off x="-496094" y="3390900"/>
            <a:ext cx="2210594" cy="79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429000" y="5484812"/>
            <a:ext cx="129540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9" idx="1"/>
          </p:cNvCxnSpPr>
          <p:nvPr/>
        </p:nvCxnSpPr>
        <p:spPr>
          <a:xfrm>
            <a:off x="3429000" y="5637212"/>
            <a:ext cx="1825487" cy="1588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806532" y="571500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Net Capital Flows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>
            <a:off x="4000500" y="4762500"/>
            <a:ext cx="1447800" cy="1588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995777" y="4572000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Sales Taxes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833632" y="3827771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" b="1" dirty="0" smtClean="0">
                <a:solidFill>
                  <a:prstClr val="black"/>
                </a:solidFill>
              </a:rPr>
              <a:t>Intermediate</a:t>
            </a:r>
          </a:p>
          <a:p>
            <a:pPr lvl="0" algn="ctr"/>
            <a:r>
              <a:rPr lang="en-US" sz="800" b="1" dirty="0" smtClean="0">
                <a:solidFill>
                  <a:prstClr val="black"/>
                </a:solidFill>
              </a:rPr>
              <a:t>Consumption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2745661" y="3576832"/>
            <a:ext cx="4860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b="1" dirty="0" smtClean="0">
                <a:solidFill>
                  <a:prstClr val="black"/>
                </a:solidFill>
              </a:rPr>
              <a:t>Sales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rot="5400000" flipH="1" flipV="1">
            <a:off x="4229894" y="4380706"/>
            <a:ext cx="1295400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5676106" y="4380706"/>
            <a:ext cx="1295400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 flipV="1">
            <a:off x="7200105" y="4380706"/>
            <a:ext cx="1295400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0800000">
            <a:off x="4878388" y="5027611"/>
            <a:ext cx="2970212" cy="1588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" idx="0"/>
          </p:cNvCxnSpPr>
          <p:nvPr/>
        </p:nvCxnSpPr>
        <p:spPr>
          <a:xfrm rot="5400000" flipH="1" flipV="1">
            <a:off x="5676866" y="5218078"/>
            <a:ext cx="381000" cy="3244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096000" y="5029200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</a:rPr>
              <a:t>Savings</a:t>
            </a:r>
            <a:endParaRPr lang="en-US" sz="900" b="1" dirty="0">
              <a:solidFill>
                <a:prstClr val="black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rot="5400000" flipH="1" flipV="1">
            <a:off x="4877594" y="4876006"/>
            <a:ext cx="1066800" cy="1588"/>
          </a:xfrm>
          <a:prstGeom prst="line">
            <a:avLst/>
          </a:prstGeom>
          <a:ln w="25400">
            <a:solidFill>
              <a:schemeClr val="accent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2490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 autoUpdateAnimBg="0"/>
      <p:bldP spid="3" grpId="0" build="p" autoUpdateAnimBg="0" advAuto="0"/>
    </p:bldLst>
  </p:timing>
</p:sld>
</file>

<file path=ppt/theme/theme1.xml><?xml version="1.0" encoding="utf-8"?>
<a:theme xmlns:a="http://schemas.openxmlformats.org/drawingml/2006/main" name="ERINA_NSO_UCB_Lecture">
  <a:themeElements>
    <a:clrScheme name="">
      <a:dk1>
        <a:srgbClr val="000000"/>
      </a:dk1>
      <a:lt1>
        <a:srgbClr val="C0C0C0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CDCDC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P_BGLOB_TXT_Global12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P_BGLOB_TXT_Global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BGLOB_TXT_Global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BGLOB_TXT_Global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ERINA_NSO_UCB_Lecture.pot</Template>
  <TotalTime>22083</TotalTime>
  <Words>2685</Words>
  <Application>Microsoft Macintosh PowerPoint</Application>
  <PresentationFormat>On-screen Show (4:3)</PresentationFormat>
  <Paragraphs>673</Paragraphs>
  <Slides>55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Calibri</vt:lpstr>
      <vt:lpstr>Georgia</vt:lpstr>
      <vt:lpstr>Helvetica</vt:lpstr>
      <vt:lpstr>ＭＳ Ｐゴシック</vt:lpstr>
      <vt:lpstr>SimSun</vt:lpstr>
      <vt:lpstr>Tahoma</vt:lpstr>
      <vt:lpstr>Times New Roman</vt:lpstr>
      <vt:lpstr>Wingdings</vt:lpstr>
      <vt:lpstr>Wingdings 2</vt:lpstr>
      <vt:lpstr>Arial</vt:lpstr>
      <vt:lpstr>ERINA_NSO_UCB_Lecture</vt:lpstr>
      <vt:lpstr>Lecture 2: Social Accounting and Multiplier Analysis</vt:lpstr>
      <vt:lpstr>Introduction to Social Accounting Matrices (SAMs)</vt:lpstr>
      <vt:lpstr>Multi-Sectoral Development Analysis</vt:lpstr>
      <vt:lpstr>What is needed?</vt:lpstr>
      <vt:lpstr>What is a SAM?</vt:lpstr>
      <vt:lpstr>  SAM Concepts</vt:lpstr>
      <vt:lpstr>I/O to SAM</vt:lpstr>
      <vt:lpstr>SAM Circular Flow of Income</vt:lpstr>
      <vt:lpstr>SAM Circular Flow of Income</vt:lpstr>
      <vt:lpstr>SAM Feedbacks</vt:lpstr>
      <vt:lpstr>SAM Interdependency</vt:lpstr>
      <vt:lpstr>Main Features of a SAM</vt:lpstr>
      <vt:lpstr>SAM Uses</vt:lpstr>
      <vt:lpstr>SAM Construction</vt:lpstr>
      <vt:lpstr>SAMs from a Macroeconomic Perspective</vt:lpstr>
      <vt:lpstr>Schematic Macroeconomic SAM</vt:lpstr>
      <vt:lpstr>More General SAM</vt:lpstr>
      <vt:lpstr>SAM Multipliers</vt:lpstr>
      <vt:lpstr>Endogenous and  Exogenous Accounts</vt:lpstr>
      <vt:lpstr>Endogenous Accounts</vt:lpstr>
      <vt:lpstr>Exogenous Accounts</vt:lpstr>
      <vt:lpstr>Endogenous and Exogenous Accounts</vt:lpstr>
      <vt:lpstr>Injections and Leakages</vt:lpstr>
      <vt:lpstr>SAM A Matrix</vt:lpstr>
      <vt:lpstr>SAM Multipliers</vt:lpstr>
      <vt:lpstr>SAM Multipliers</vt:lpstr>
      <vt:lpstr>SAM Multipliers</vt:lpstr>
      <vt:lpstr>SAM Multiplier Limitations </vt:lpstr>
      <vt:lpstr>Fixed-Price Multiplier Models</vt:lpstr>
      <vt:lpstr>Partitioning the  Endogenous SAMn</vt:lpstr>
      <vt:lpstr>Partitioning the SAMn</vt:lpstr>
      <vt:lpstr>Partitioning the SAM</vt:lpstr>
      <vt:lpstr>SAM Multiplier Decomposition</vt:lpstr>
      <vt:lpstr>Decomposition Algebra</vt:lpstr>
      <vt:lpstr>Decomposition Algebra</vt:lpstr>
      <vt:lpstr>Decomposition Algebra</vt:lpstr>
      <vt:lpstr>Decomposition Algebra</vt:lpstr>
      <vt:lpstr>An and Aon</vt:lpstr>
      <vt:lpstr>A*</vt:lpstr>
      <vt:lpstr>A*</vt:lpstr>
      <vt:lpstr>Ma3Ma2Ma1</vt:lpstr>
      <vt:lpstr>Ma1</vt:lpstr>
      <vt:lpstr>Ma1</vt:lpstr>
      <vt:lpstr>Ma2</vt:lpstr>
      <vt:lpstr>Ma2</vt:lpstr>
      <vt:lpstr>Ma2</vt:lpstr>
      <vt:lpstr>Ma3</vt:lpstr>
      <vt:lpstr>Ma3</vt:lpstr>
      <vt:lpstr>Additive Multipliers</vt:lpstr>
      <vt:lpstr>Applications</vt:lpstr>
      <vt:lpstr>Regional Multiplier Decomposition</vt:lpstr>
      <vt:lpstr>Regional Multiplier Decomposition</vt:lpstr>
      <vt:lpstr>Regional Multiplier Decomposition</vt:lpstr>
      <vt:lpstr>Regional Multiplier Decomposition</vt:lpstr>
      <vt:lpstr>Questions?</vt:lpstr>
    </vt:vector>
  </TitlesOfParts>
  <Manager/>
  <Company>UC Berkeley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 Intro</dc:title>
  <dc:subject/>
  <dc:creator>dwrh</dc:creator>
  <cp:keywords/>
  <dc:description/>
  <cp:lastModifiedBy>David Wells Roland-Holst</cp:lastModifiedBy>
  <cp:revision>563</cp:revision>
  <dcterms:created xsi:type="dcterms:W3CDTF">2007-11-30T06:54:43Z</dcterms:created>
  <dcterms:modified xsi:type="dcterms:W3CDTF">2015-12-03T00:01:04Z</dcterms:modified>
  <cp:category/>
</cp:coreProperties>
</file>