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6" r:id="rId1"/>
  </p:sldMasterIdLst>
  <p:notesMasterIdLst>
    <p:notesMasterId r:id="rId34"/>
  </p:notesMasterIdLst>
  <p:handoutMasterIdLst>
    <p:handoutMasterId r:id="rId35"/>
  </p:handoutMasterIdLst>
  <p:sldIdLst>
    <p:sldId id="385" r:id="rId2"/>
    <p:sldId id="429" r:id="rId3"/>
    <p:sldId id="430" r:id="rId4"/>
    <p:sldId id="431" r:id="rId5"/>
    <p:sldId id="432" r:id="rId6"/>
    <p:sldId id="435" r:id="rId7"/>
    <p:sldId id="456" r:id="rId8"/>
    <p:sldId id="457" r:id="rId9"/>
    <p:sldId id="458" r:id="rId10"/>
    <p:sldId id="459" r:id="rId11"/>
    <p:sldId id="460" r:id="rId12"/>
    <p:sldId id="461" r:id="rId13"/>
    <p:sldId id="462" r:id="rId14"/>
    <p:sldId id="463" r:id="rId15"/>
    <p:sldId id="467" r:id="rId16"/>
    <p:sldId id="439" r:id="rId17"/>
    <p:sldId id="440" r:id="rId18"/>
    <p:sldId id="441" r:id="rId19"/>
    <p:sldId id="442" r:id="rId20"/>
    <p:sldId id="443" r:id="rId21"/>
    <p:sldId id="444" r:id="rId22"/>
    <p:sldId id="445" r:id="rId23"/>
    <p:sldId id="446" r:id="rId24"/>
    <p:sldId id="447" r:id="rId25"/>
    <p:sldId id="448" r:id="rId26"/>
    <p:sldId id="449" r:id="rId27"/>
    <p:sldId id="450" r:id="rId28"/>
    <p:sldId id="451" r:id="rId29"/>
    <p:sldId id="452" r:id="rId30"/>
    <p:sldId id="453" r:id="rId31"/>
    <p:sldId id="454" r:id="rId32"/>
    <p:sldId id="427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0"/>
    <p:restoredTop sz="93632"/>
  </p:normalViewPr>
  <p:slideViewPr>
    <p:cSldViewPr>
      <p:cViewPr varScale="1">
        <p:scale>
          <a:sx n="102" d="100"/>
          <a:sy n="102" d="100"/>
        </p:scale>
        <p:origin x="19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57450562-AF42-564B-B0CA-9F7483A9D443}" type="datetimeFigureOut">
              <a:rPr lang="en-US"/>
              <a:pPr>
                <a:defRPr/>
              </a:pPr>
              <a:t>12/2/15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405F7A29-1386-AE45-BC97-08E3D57FF0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85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074C605-9C1C-BB4A-9F5A-EAD79F4E76A5}" type="datetimeFigureOut">
              <a:rPr lang="en-US"/>
              <a:pPr>
                <a:defRPr/>
              </a:pPr>
              <a:t>12/2/15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BBA38F0-539B-B542-8643-3F9C4288ED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737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2B25A3A-549E-2543-9439-E9909FA30E21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3825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60000"/>
              </a:spcAft>
              <a:buFont typeface="Wingdings" charset="2"/>
              <a:buNone/>
            </a:pPr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358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rgbClr val="0033CC"/>
                </a:solidFill>
                <a:latin typeface="Arial" charset="0"/>
              </a:defRPr>
            </a:lvl1pPr>
            <a:lvl2pPr marL="704794" indent="-271075">
              <a:defRPr sz="2300">
                <a:solidFill>
                  <a:srgbClr val="0033CC"/>
                </a:solidFill>
                <a:latin typeface="Arial" charset="0"/>
              </a:defRPr>
            </a:lvl2pPr>
            <a:lvl3pPr marL="1084299" indent="-216860">
              <a:defRPr sz="2300">
                <a:solidFill>
                  <a:srgbClr val="0033CC"/>
                </a:solidFill>
                <a:latin typeface="Arial" charset="0"/>
              </a:defRPr>
            </a:lvl3pPr>
            <a:lvl4pPr marL="1518019" indent="-216860">
              <a:defRPr sz="2300">
                <a:solidFill>
                  <a:srgbClr val="0033CC"/>
                </a:solidFill>
                <a:latin typeface="Arial" charset="0"/>
              </a:defRPr>
            </a:lvl4pPr>
            <a:lvl5pPr marL="1951739" indent="-216860">
              <a:defRPr sz="2300">
                <a:solidFill>
                  <a:srgbClr val="0033CC"/>
                </a:solidFill>
                <a:latin typeface="Arial" charset="0"/>
              </a:defRPr>
            </a:lvl5pPr>
            <a:lvl6pPr marL="2385458" indent="-21686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rgbClr val="0033CC"/>
                </a:solidFill>
                <a:latin typeface="Arial" charset="0"/>
              </a:defRPr>
            </a:lvl6pPr>
            <a:lvl7pPr marL="2819178" indent="-21686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rgbClr val="0033CC"/>
                </a:solidFill>
                <a:latin typeface="Arial" charset="0"/>
              </a:defRPr>
            </a:lvl7pPr>
            <a:lvl8pPr marL="3252897" indent="-21686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rgbClr val="0033CC"/>
                </a:solidFill>
                <a:latin typeface="Arial" charset="0"/>
              </a:defRPr>
            </a:lvl8pPr>
            <a:lvl9pPr marL="3686617" indent="-21686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rgbClr val="0033CC"/>
                </a:solidFill>
                <a:latin typeface="Arial" charset="0"/>
              </a:defRPr>
            </a:lvl9pPr>
          </a:lstStyle>
          <a:p>
            <a:fld id="{AFE26D89-1E14-42D6-98B9-D0D315403F8E}" type="slidenum">
              <a:rPr lang="en-US" sz="1200">
                <a:solidFill>
                  <a:schemeClr val="tx1"/>
                </a:solidFill>
              </a:rPr>
              <a:pPr/>
              <a:t>21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24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rgbClr val="0033CC"/>
                </a:solidFill>
                <a:latin typeface="Arial" charset="0"/>
              </a:defRPr>
            </a:lvl1pPr>
            <a:lvl2pPr marL="704794" indent="-271075">
              <a:defRPr sz="2300">
                <a:solidFill>
                  <a:srgbClr val="0033CC"/>
                </a:solidFill>
                <a:latin typeface="Arial" charset="0"/>
              </a:defRPr>
            </a:lvl2pPr>
            <a:lvl3pPr marL="1084299" indent="-216860">
              <a:defRPr sz="2300">
                <a:solidFill>
                  <a:srgbClr val="0033CC"/>
                </a:solidFill>
                <a:latin typeface="Arial" charset="0"/>
              </a:defRPr>
            </a:lvl3pPr>
            <a:lvl4pPr marL="1518019" indent="-216860">
              <a:defRPr sz="2300">
                <a:solidFill>
                  <a:srgbClr val="0033CC"/>
                </a:solidFill>
                <a:latin typeface="Arial" charset="0"/>
              </a:defRPr>
            </a:lvl4pPr>
            <a:lvl5pPr marL="1951739" indent="-216860">
              <a:defRPr sz="2300">
                <a:solidFill>
                  <a:srgbClr val="0033CC"/>
                </a:solidFill>
                <a:latin typeface="Arial" charset="0"/>
              </a:defRPr>
            </a:lvl5pPr>
            <a:lvl6pPr marL="2385458" indent="-21686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rgbClr val="0033CC"/>
                </a:solidFill>
                <a:latin typeface="Arial" charset="0"/>
              </a:defRPr>
            </a:lvl6pPr>
            <a:lvl7pPr marL="2819178" indent="-21686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rgbClr val="0033CC"/>
                </a:solidFill>
                <a:latin typeface="Arial" charset="0"/>
              </a:defRPr>
            </a:lvl7pPr>
            <a:lvl8pPr marL="3252897" indent="-21686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rgbClr val="0033CC"/>
                </a:solidFill>
                <a:latin typeface="Arial" charset="0"/>
              </a:defRPr>
            </a:lvl8pPr>
            <a:lvl9pPr marL="3686617" indent="-21686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rgbClr val="0033CC"/>
                </a:solidFill>
                <a:latin typeface="Arial" charset="0"/>
              </a:defRPr>
            </a:lvl9pPr>
          </a:lstStyle>
          <a:p>
            <a:fld id="{FF4D2967-CCAD-4E58-89B0-4DA66FD37B7E}" type="slidenum">
              <a:rPr lang="en-US" sz="1200">
                <a:solidFill>
                  <a:schemeClr val="tx1"/>
                </a:solidFill>
              </a:rPr>
              <a:pPr/>
              <a:t>22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18" tIns="45710" rIns="91418" bIns="45710" anchor="ctr"/>
          <a:lstStyle/>
          <a:p>
            <a:endParaRPr lang="en-US" sz="180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6472238"/>
            <a:ext cx="9144000" cy="38576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1418" tIns="45710" rIns="91418" bIns="45710" anchor="ctr"/>
          <a:lstStyle/>
          <a:p>
            <a:endParaRPr lang="en-US" sz="18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2667000"/>
            <a:ext cx="9144000" cy="4191000"/>
          </a:xfrm>
          <a:prstGeom prst="rect">
            <a:avLst/>
          </a:prstGeom>
          <a:gradFill rotWithShape="1">
            <a:gsLst>
              <a:gs pos="0">
                <a:srgbClr val="18472F"/>
              </a:gs>
              <a:gs pos="50000">
                <a:srgbClr val="339966"/>
              </a:gs>
              <a:gs pos="100000">
                <a:srgbClr val="18472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10" rIns="91418" bIns="45710" anchor="ctr"/>
          <a:lstStyle/>
          <a:p>
            <a:endParaRPr lang="en-US" sz="1800"/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4775"/>
            <a:ext cx="9161463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3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06375" y="3305176"/>
            <a:ext cx="8731250" cy="1141413"/>
          </a:xfrm>
        </p:spPr>
        <p:txBody>
          <a:bodyPr/>
          <a:lstStyle>
            <a:lvl1pPr algn="ctr">
              <a:defRPr>
                <a:latin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6375" y="4545014"/>
            <a:ext cx="8731250" cy="113188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CC0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72238"/>
            <a:ext cx="1905000" cy="344487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1800" smtClean="0">
                <a:solidFill>
                  <a:srgbClr val="FFFFFF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421D167-8F1D-B344-AF5C-C824724D57DF}" type="datetimeFigureOut">
              <a:rPr lang="en-US"/>
              <a:pPr>
                <a:defRPr/>
              </a:pPr>
              <a:t>12/2/15</a:t>
            </a:fld>
            <a:endParaRPr lang="en-US"/>
          </a:p>
        </p:txBody>
      </p:sp>
      <p:sp>
        <p:nvSpPr>
          <p:cNvPr id="9" name="Footer Placeholder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72238"/>
            <a:ext cx="2895600" cy="34448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4" tIns="45707" rIns="91414" bIns="45707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5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1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138114"/>
            <a:ext cx="2247900" cy="63388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38114"/>
            <a:ext cx="6591300" cy="6338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20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lIns="91418" tIns="45710" rIns="91418" bIns="45710"/>
          <a:lstStyle>
            <a:lvl1pPr>
              <a:defRPr sz="1800" smtClean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FA1A841F-AF04-A741-9290-327205B0B8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5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926" y="96838"/>
            <a:ext cx="768826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852613" y="1584325"/>
            <a:ext cx="7002462" cy="47498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513513"/>
            <a:ext cx="1905000" cy="303212"/>
          </a:xfrm>
          <a:prstGeom prst="rect">
            <a:avLst/>
          </a:prstGeom>
        </p:spPr>
        <p:txBody>
          <a:bodyPr lIns="65306" tIns="32653" rIns="65306" bIns="32653"/>
          <a:lstStyle>
            <a:lvl1pPr>
              <a:defRPr sz="1800" smtClean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B614F606-E4A4-9742-8AED-5221D541F430}" type="datetimeFigureOut">
              <a:rPr lang="en-US"/>
              <a:pPr>
                <a:defRPr/>
              </a:pPr>
              <a:t>12/2/15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089275" y="6400800"/>
            <a:ext cx="2894013" cy="457200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18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1800" smtClean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CF34F5B6-8A20-6243-9D4C-C0845B808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21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33626" y="138113"/>
            <a:ext cx="6810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85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77000"/>
            <a:ext cx="1905000" cy="3032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25" tIns="45712" rIns="91425" bIns="45712" numCol="1" anchor="t" anchorCtr="0" compatLnSpc="1">
            <a:prstTxWarp prst="textNoShape">
              <a:avLst/>
            </a:prstTxWarp>
          </a:bodyPr>
          <a:lstStyle>
            <a:lvl1pPr>
              <a:defRPr sz="1400" b="1" i="1" smtClean="0">
                <a:solidFill>
                  <a:schemeClr val="accent2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BFDE4059-D829-3A4F-A9F1-44E406373E1E}" type="datetimeFigureOut">
              <a:rPr lang="en-US"/>
              <a:pPr>
                <a:defRPr/>
              </a:pPr>
              <a:t>12/2/15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3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9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333625" y="138113"/>
            <a:ext cx="6810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4" tIns="45707" rIns="91414" bIns="45707" anchor="ctr"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5pPr>
            <a:lvl6pPr marL="64008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6pPr>
            <a:lvl7pPr marL="128016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7pPr>
            <a:lvl8pPr marL="192024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8pPr>
            <a:lvl9pPr marL="256032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333625" y="138113"/>
            <a:ext cx="6810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2" rIns="91425" bIns="45712" anchor="ctr"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5pPr>
            <a:lvl6pPr marL="64008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6pPr>
            <a:lvl7pPr marL="128016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7pPr>
            <a:lvl8pPr marL="192024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8pPr>
            <a:lvl9pPr marL="256032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90" indent="0">
              <a:buNone/>
              <a:defRPr sz="1800"/>
            </a:lvl2pPr>
            <a:lvl3pPr marL="914180" indent="0">
              <a:buNone/>
              <a:defRPr sz="1600"/>
            </a:lvl3pPr>
            <a:lvl4pPr marL="1371270" indent="0">
              <a:buNone/>
              <a:defRPr sz="1400"/>
            </a:lvl4pPr>
            <a:lvl5pPr marL="1828361" indent="0">
              <a:buNone/>
              <a:defRPr sz="1400"/>
            </a:lvl5pPr>
            <a:lvl6pPr marL="2285451" indent="0">
              <a:buNone/>
              <a:defRPr sz="1400"/>
            </a:lvl6pPr>
            <a:lvl7pPr marL="2742542" indent="0">
              <a:buNone/>
              <a:defRPr sz="1400"/>
            </a:lvl7pPr>
            <a:lvl8pPr marL="3199632" indent="0">
              <a:buNone/>
              <a:defRPr sz="1400"/>
            </a:lvl8pPr>
            <a:lvl9pPr marL="3656722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886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1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0" indent="0">
              <a:buNone/>
              <a:defRPr sz="2000" b="1"/>
            </a:lvl2pPr>
            <a:lvl3pPr marL="914180" indent="0">
              <a:buNone/>
              <a:defRPr sz="1800" b="1"/>
            </a:lvl3pPr>
            <a:lvl4pPr marL="1371270" indent="0">
              <a:buNone/>
              <a:defRPr sz="1600" b="1"/>
            </a:lvl4pPr>
            <a:lvl5pPr marL="1828361" indent="0">
              <a:buNone/>
              <a:defRPr sz="1600" b="1"/>
            </a:lvl5pPr>
            <a:lvl6pPr marL="2285451" indent="0">
              <a:buNone/>
              <a:defRPr sz="1600" b="1"/>
            </a:lvl6pPr>
            <a:lvl7pPr marL="2742542" indent="0">
              <a:buNone/>
              <a:defRPr sz="1600" b="1"/>
            </a:lvl7pPr>
            <a:lvl8pPr marL="3199632" indent="0">
              <a:buNone/>
              <a:defRPr sz="1600" b="1"/>
            </a:lvl8pPr>
            <a:lvl9pPr marL="365672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0" indent="0">
              <a:buNone/>
              <a:defRPr sz="2000" b="1"/>
            </a:lvl2pPr>
            <a:lvl3pPr marL="914180" indent="0">
              <a:buNone/>
              <a:defRPr sz="1800" b="1"/>
            </a:lvl3pPr>
            <a:lvl4pPr marL="1371270" indent="0">
              <a:buNone/>
              <a:defRPr sz="1600" b="1"/>
            </a:lvl4pPr>
            <a:lvl5pPr marL="1828361" indent="0">
              <a:buNone/>
              <a:defRPr sz="1600" b="1"/>
            </a:lvl5pPr>
            <a:lvl6pPr marL="2285451" indent="0">
              <a:buNone/>
              <a:defRPr sz="1600" b="1"/>
            </a:lvl6pPr>
            <a:lvl7pPr marL="2742542" indent="0">
              <a:buNone/>
              <a:defRPr sz="1600" b="1"/>
            </a:lvl7pPr>
            <a:lvl8pPr marL="3199632" indent="0">
              <a:buNone/>
              <a:defRPr sz="1600" b="1"/>
            </a:lvl8pPr>
            <a:lvl9pPr marL="365672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8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7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33627" y="138113"/>
            <a:ext cx="6810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6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>
                <a:solidFill>
                  <a:srgbClr val="FFC000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90" indent="0">
              <a:buNone/>
              <a:defRPr sz="1200"/>
            </a:lvl2pPr>
            <a:lvl3pPr marL="914180" indent="0">
              <a:buNone/>
              <a:defRPr sz="1000"/>
            </a:lvl3pPr>
            <a:lvl4pPr marL="1371270" indent="0">
              <a:buNone/>
              <a:defRPr sz="900"/>
            </a:lvl4pPr>
            <a:lvl5pPr marL="1828361" indent="0">
              <a:buNone/>
              <a:defRPr sz="900"/>
            </a:lvl5pPr>
            <a:lvl6pPr marL="2285451" indent="0">
              <a:buNone/>
              <a:defRPr sz="900"/>
            </a:lvl6pPr>
            <a:lvl7pPr marL="2742542" indent="0">
              <a:buNone/>
              <a:defRPr sz="900"/>
            </a:lvl7pPr>
            <a:lvl8pPr marL="3199632" indent="0">
              <a:buNone/>
              <a:defRPr sz="900"/>
            </a:lvl8pPr>
            <a:lvl9pPr marL="365672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056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FFC000"/>
                </a:solidFill>
              </a:defRPr>
            </a:lvl1pPr>
            <a:lvl2pPr marL="457090" indent="0">
              <a:buNone/>
              <a:defRPr sz="2800"/>
            </a:lvl2pPr>
            <a:lvl3pPr marL="914180" indent="0">
              <a:buNone/>
              <a:defRPr sz="2400"/>
            </a:lvl3pPr>
            <a:lvl4pPr marL="1371270" indent="0">
              <a:buNone/>
              <a:defRPr sz="2000"/>
            </a:lvl4pPr>
            <a:lvl5pPr marL="1828361" indent="0">
              <a:buNone/>
              <a:defRPr sz="2000"/>
            </a:lvl5pPr>
            <a:lvl6pPr marL="2285451" indent="0">
              <a:buNone/>
              <a:defRPr sz="2000"/>
            </a:lvl6pPr>
            <a:lvl7pPr marL="2742542" indent="0">
              <a:buNone/>
              <a:defRPr sz="2000"/>
            </a:lvl7pPr>
            <a:lvl8pPr marL="3199632" indent="0">
              <a:buNone/>
              <a:defRPr sz="2000"/>
            </a:lvl8pPr>
            <a:lvl9pPr marL="3656722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90" indent="0">
              <a:buNone/>
              <a:defRPr sz="1200"/>
            </a:lvl2pPr>
            <a:lvl3pPr marL="914180" indent="0">
              <a:buNone/>
              <a:defRPr sz="1000"/>
            </a:lvl3pPr>
            <a:lvl4pPr marL="1371270" indent="0">
              <a:buNone/>
              <a:defRPr sz="900"/>
            </a:lvl4pPr>
            <a:lvl5pPr marL="1828361" indent="0">
              <a:buNone/>
              <a:defRPr sz="900"/>
            </a:lvl5pPr>
            <a:lvl6pPr marL="2285451" indent="0">
              <a:buNone/>
              <a:defRPr sz="900"/>
            </a:lvl6pPr>
            <a:lvl7pPr marL="2742542" indent="0">
              <a:buNone/>
              <a:defRPr sz="900"/>
            </a:lvl7pPr>
            <a:lvl8pPr marL="3199632" indent="0">
              <a:buNone/>
              <a:defRPr sz="900"/>
            </a:lvl8pPr>
            <a:lvl9pPr marL="365672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742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33625" y="138113"/>
            <a:ext cx="6810375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7" rIns="91414" bIns="457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39200" cy="487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7" rIns="91414" bIns="457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652" name="Rectangle 17"/>
          <p:cNvSpPr>
            <a:spLocks noChangeArrowheads="1"/>
          </p:cNvSpPr>
          <p:nvPr/>
        </p:nvSpPr>
        <p:spPr bwMode="auto">
          <a:xfrm>
            <a:off x="5029200" y="6553200"/>
            <a:ext cx="4060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45707" rIns="91414" bIns="45707"/>
          <a:lstStyle/>
          <a:p>
            <a:pPr algn="r"/>
            <a:r>
              <a:rPr lang="en-US" sz="1400" dirty="0">
                <a:solidFill>
                  <a:srgbClr val="800000"/>
                </a:solidFill>
              </a:rPr>
              <a:t>Roland-Holst </a:t>
            </a:r>
            <a:r>
              <a:rPr lang="en-US" sz="1400" dirty="0" smtClean="0">
                <a:solidFill>
                  <a:srgbClr val="800000"/>
                </a:solidFill>
              </a:rPr>
              <a:t>&amp; Evans    </a:t>
            </a:r>
            <a:fld id="{5EC211CC-0B33-1942-A8D2-2707303DA975}" type="slidenum">
              <a:rPr lang="en-US" sz="1400">
                <a:solidFill>
                  <a:srgbClr val="800000"/>
                </a:solidFill>
              </a:rPr>
              <a:pPr algn="r"/>
              <a:t>‹#›</a:t>
            </a:fld>
            <a:endParaRPr lang="en-US" sz="1400" dirty="0">
              <a:solidFill>
                <a:srgbClr val="800000"/>
              </a:solidFill>
            </a:endParaRPr>
          </a:p>
        </p:txBody>
      </p:sp>
      <p:pic>
        <p:nvPicPr>
          <p:cNvPr id="27653" name="Picture 1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9003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17"/>
          <p:cNvSpPr>
            <a:spLocks noChangeArrowheads="1"/>
          </p:cNvSpPr>
          <p:nvPr/>
        </p:nvSpPr>
        <p:spPr bwMode="auto">
          <a:xfrm>
            <a:off x="53975" y="6494463"/>
            <a:ext cx="24384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45707" rIns="91414" bIns="45707"/>
          <a:lstStyle/>
          <a:p>
            <a:r>
              <a:rPr lang="en-US" sz="1400" dirty="0" smtClean="0">
                <a:solidFill>
                  <a:srgbClr val="800000"/>
                </a:solidFill>
              </a:rPr>
              <a:t>4 December 2015</a:t>
            </a:r>
            <a:endParaRPr lang="en-US" sz="1400" dirty="0">
              <a:solidFill>
                <a:srgbClr val="8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17" r:id="rId2"/>
    <p:sldLayoutId id="2147484128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29" r:id="rId12"/>
    <p:sldLayoutId id="2147484130" r:id="rId13"/>
    <p:sldLayoutId id="2147484126" r:id="rId14"/>
    <p:sldLayoutId id="2147484131" r:id="rId1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autoUpdateAnimBg="0"/>
      <p:bldP spid="1028" grpId="0" build="p" autoUpdateAnimBg="0" advAuto="0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+mj-lt"/>
          <a:ea typeface="ＭＳ Ｐゴシック" charset="0"/>
          <a:cs typeface="ＭＳ Ｐゴシック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  <a:ea typeface="ＭＳ Ｐゴシック" charset="0"/>
          <a:cs typeface="ＭＳ Ｐゴシック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  <a:ea typeface="ＭＳ Ｐゴシック" charset="0"/>
          <a:cs typeface="ＭＳ Ｐゴシック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  <a:ea typeface="ＭＳ Ｐゴシック" charset="0"/>
          <a:cs typeface="ＭＳ Ｐゴシック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  <a:ea typeface="ＭＳ Ｐゴシック" charset="0"/>
          <a:cs typeface="ＭＳ Ｐゴシック" charset="0"/>
        </a:defRPr>
      </a:lvl5pPr>
      <a:lvl6pPr marL="457090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</a:defRPr>
      </a:lvl6pPr>
      <a:lvl7pPr marL="914180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</a:defRPr>
      </a:lvl7pPr>
      <a:lvl8pPr marL="1371270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</a:defRPr>
      </a:lvl8pPr>
      <a:lvl9pPr marL="1828361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1363" indent="-284163" algn="l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141413" indent="-227013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ＭＳ Ｐゴシック" charset="0"/>
        </a:defRPr>
      </a:lvl3pPr>
      <a:lvl4pPr marL="1598613" indent="-227013" algn="l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  <a:ea typeface="ＭＳ Ｐゴシック" charset="0"/>
        </a:defRPr>
      </a:lvl4pPr>
      <a:lvl5pPr marL="2055813" indent="-227013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  <a:ea typeface="ＭＳ Ｐゴシック" charset="0"/>
        </a:defRPr>
      </a:lvl5pPr>
      <a:lvl6pPr marL="2513996" indent="-228545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2971086" indent="-228545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3428178" indent="-228545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3885268" indent="-228545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61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51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2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32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22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dwrh@berkeley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6200" y="2667000"/>
            <a:ext cx="8991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algn="ctr" eaLnBrk="1" hangingPunct="1">
              <a:spcBef>
                <a:spcPct val="0"/>
              </a:spcBef>
              <a:defRPr/>
            </a:pPr>
            <a:r>
              <a:rPr lang="en-US" sz="3600" kern="0" dirty="0">
                <a:solidFill>
                  <a:srgbClr val="FFCC00"/>
                </a:solidFill>
                <a:latin typeface="Tahoma" pitchFamily="34" charset="0"/>
                <a:ea typeface="+mj-ea"/>
                <a:cs typeface="+mj-cs"/>
              </a:rPr>
              <a:t>Lecture </a:t>
            </a:r>
            <a:r>
              <a:rPr lang="en-US" sz="3600" kern="0" dirty="0">
                <a:solidFill>
                  <a:srgbClr val="FFCC00"/>
                </a:solidFill>
                <a:latin typeface="Tahoma" pitchFamily="34" charset="0"/>
                <a:ea typeface="+mj-ea"/>
                <a:cs typeface="+mj-cs"/>
              </a:rPr>
              <a:t>4</a:t>
            </a:r>
            <a:endParaRPr lang="en-US" sz="3600" kern="0" dirty="0">
              <a:solidFill>
                <a:srgbClr val="FFCC00"/>
              </a:solidFill>
              <a:latin typeface="Tahoma" pitchFamily="34" charset="0"/>
              <a:ea typeface="+mj-ea"/>
              <a:cs typeface="+mj-cs"/>
            </a:endParaRPr>
          </a:p>
          <a:p>
            <a:pPr algn="ctr" eaLnBrk="1" hangingPunct="1">
              <a:spcBef>
                <a:spcPct val="0"/>
              </a:spcBef>
              <a:defRPr/>
            </a:pPr>
            <a:r>
              <a:rPr lang="en-US" sz="4800" kern="0" dirty="0" smtClean="0">
                <a:solidFill>
                  <a:srgbClr val="FFCC00"/>
                </a:solidFill>
                <a:latin typeface="Tahoma" pitchFamily="34" charset="0"/>
                <a:ea typeface="+mj-ea"/>
                <a:cs typeface="+mj-cs"/>
              </a:rPr>
              <a:t>Regional CGE Modeling</a:t>
            </a:r>
            <a:endParaRPr lang="en-US" sz="4800" kern="0" dirty="0">
              <a:solidFill>
                <a:srgbClr val="FFCC00"/>
              </a:solidFill>
              <a:latin typeface="Tahoma" pitchFamily="34" charset="0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4191000"/>
            <a:ext cx="8731250" cy="77309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600">
                <a:solidFill>
                  <a:srgbClr val="FFCC0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2400" i="1" dirty="0" smtClean="0">
                <a:latin typeface="Tahoma" charset="0"/>
                <a:ea typeface="Helvetica" charset="0"/>
                <a:cs typeface="Tahoma" charset="0"/>
              </a:rPr>
              <a:t>David Roland-Holst and Samuel Evans</a:t>
            </a:r>
          </a:p>
          <a:p>
            <a:pPr eaLnBrk="1" hangingPunct="1"/>
            <a:r>
              <a:rPr lang="en-US" sz="2000" i="1" dirty="0" smtClean="0">
                <a:latin typeface="Tahoma" charset="0"/>
                <a:ea typeface="Helvetica" charset="0"/>
                <a:cs typeface="Tahoma" charset="0"/>
              </a:rPr>
              <a:t>UC Berkeley</a:t>
            </a:r>
            <a:endParaRPr lang="en-US" sz="1100" dirty="0" smtClean="0">
              <a:latin typeface="Tahoma" charset="0"/>
              <a:ea typeface="Helvetica" charset="0"/>
              <a:cs typeface="Tahoma" charset="0"/>
            </a:endParaRPr>
          </a:p>
          <a:p>
            <a:pPr eaLnBrk="1" hangingPunct="1"/>
            <a:endParaRPr lang="en-US" sz="1400" dirty="0" smtClean="0">
              <a:latin typeface="Tahoma" charset="0"/>
              <a:ea typeface="Helvetica" charset="0"/>
              <a:cs typeface="Tahoma" charset="0"/>
            </a:endParaRPr>
          </a:p>
          <a:p>
            <a:pPr eaLnBrk="1" hangingPunct="1"/>
            <a:r>
              <a:rPr lang="en-US" sz="1400" dirty="0" smtClean="0">
                <a:latin typeface="Tahoma" charset="0"/>
                <a:ea typeface="Helvetica" charset="0"/>
                <a:cs typeface="Tahoma" charset="0"/>
              </a:rPr>
              <a:t>Computable </a:t>
            </a:r>
            <a:r>
              <a:rPr lang="en-US" sz="1400" dirty="0">
                <a:latin typeface="Tahoma" charset="0"/>
                <a:ea typeface="Helvetica" charset="0"/>
                <a:cs typeface="Tahoma" charset="0"/>
              </a:rPr>
              <a:t>General Equilibrium (CGE) Model Training </a:t>
            </a:r>
            <a:r>
              <a:rPr lang="en-US" sz="1400" dirty="0" smtClean="0">
                <a:latin typeface="Tahoma" charset="0"/>
                <a:ea typeface="Helvetica" charset="0"/>
                <a:cs typeface="Tahoma" charset="0"/>
              </a:rPr>
              <a:t>Workshop</a:t>
            </a:r>
          </a:p>
          <a:p>
            <a:r>
              <a:rPr lang="en-US" sz="1400" dirty="0">
                <a:latin typeface="Tahoma" charset="0"/>
                <a:ea typeface="Helvetica" charset="0"/>
                <a:cs typeface="Tahoma" charset="0"/>
              </a:rPr>
              <a:t>Workshop on Regional Economic Cooperation Database and Modeling</a:t>
            </a:r>
          </a:p>
          <a:p>
            <a:pPr eaLnBrk="1" hangingPunct="1"/>
            <a:r>
              <a:rPr lang="en-US" sz="1400" dirty="0" smtClean="0">
                <a:latin typeface="Tahoma" charset="0"/>
                <a:ea typeface="Helvetica" charset="0"/>
                <a:cs typeface="Tahoma" charset="0"/>
              </a:rPr>
              <a:t>2-4 December 2015</a:t>
            </a:r>
          </a:p>
          <a:p>
            <a:pPr eaLnBrk="1" hangingPunct="1"/>
            <a:r>
              <a:rPr lang="en-US" sz="1400" dirty="0" smtClean="0">
                <a:latin typeface="Tahoma" charset="0"/>
                <a:ea typeface="Helvetica" charset="0"/>
                <a:cs typeface="Tahoma" charset="0"/>
              </a:rPr>
              <a:t>CAREC Institute, Urumqi, PRC</a:t>
            </a:r>
          </a:p>
          <a:p>
            <a:pPr>
              <a:spcBef>
                <a:spcPct val="0"/>
              </a:spcBef>
            </a:pPr>
            <a:r>
              <a:rPr lang="en-US" sz="1400" b="1" i="1" dirty="0">
                <a:hlinkClick r:id="rId2"/>
              </a:rPr>
              <a:t>dwrh@berkeley.edu</a:t>
            </a:r>
            <a:r>
              <a:rPr lang="en-US" sz="1400" b="1" i="1" dirty="0"/>
              <a:t> 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117122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991600" cy="1143000"/>
          </a:xfrm>
        </p:spPr>
        <p:txBody>
          <a:bodyPr/>
          <a:lstStyle/>
          <a:p>
            <a:r>
              <a:rPr lang="en-US" altLang="en-US"/>
              <a:t>Real GDP Growth Premium by Scenario</a:t>
            </a:r>
            <a:br>
              <a:rPr lang="en-US" altLang="en-US"/>
            </a:br>
            <a:r>
              <a:rPr lang="en-US" altLang="en-US" sz="2800"/>
              <a:t>(Percent wrt 2030 Baseline)</a:t>
            </a:r>
            <a:br>
              <a:rPr lang="en-US" altLang="en-US" sz="2800"/>
            </a:br>
            <a:endParaRPr lang="en-US" altLang="en-US" sz="240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68463"/>
            <a:ext cx="7827963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762000" y="1447800"/>
            <a:ext cx="7772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600" b="1">
                <a:solidFill>
                  <a:schemeClr val="accent2"/>
                </a:solidFill>
                <a:latin typeface="Calibri" charset="0"/>
              </a:rPr>
              <a:t>Neoclassical effects dominate the growth stimulus, but trade and product conservation are also significant.</a:t>
            </a:r>
          </a:p>
        </p:txBody>
      </p:sp>
    </p:spTree>
    <p:extLst>
      <p:ext uri="{BB962C8B-B14F-4D97-AF65-F5344CB8AC3E}">
        <p14:creationId xmlns:p14="http://schemas.microsoft.com/office/powerpoint/2010/main" val="11338423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1143000"/>
          </a:xfrm>
        </p:spPr>
        <p:txBody>
          <a:bodyPr/>
          <a:lstStyle/>
          <a:p>
            <a:r>
              <a:rPr lang="en-US" altLang="en-US"/>
              <a:t>Growth of Output by Sector and Scenario</a:t>
            </a:r>
            <a:br>
              <a:rPr lang="en-US" altLang="en-US"/>
            </a:br>
            <a:r>
              <a:rPr lang="en-US" altLang="en-US" sz="2800"/>
              <a:t>(Percent wrt 2030 Baseline)</a:t>
            </a:r>
            <a:br>
              <a:rPr lang="en-US" altLang="en-US" sz="2800"/>
            </a:br>
            <a:endParaRPr lang="en-US" altLang="en-US" sz="240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1600200"/>
            <a:ext cx="7856537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762000" y="1447800"/>
            <a:ext cx="7772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 b="1">
                <a:solidFill>
                  <a:schemeClr val="accent2"/>
                </a:solidFill>
                <a:latin typeface="Calibri" charset="0"/>
              </a:rPr>
              <a:t>Productivity effects are even more important to supply and employment responses.</a:t>
            </a:r>
          </a:p>
        </p:txBody>
      </p:sp>
    </p:spTree>
    <p:extLst>
      <p:ext uri="{BB962C8B-B14F-4D97-AF65-F5344CB8AC3E}">
        <p14:creationId xmlns:p14="http://schemas.microsoft.com/office/powerpoint/2010/main" val="18655396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91600" cy="1143000"/>
          </a:xfrm>
        </p:spPr>
        <p:txBody>
          <a:bodyPr/>
          <a:lstStyle/>
          <a:p>
            <a:r>
              <a:rPr lang="en-US" altLang="en-US"/>
              <a:t>Sectoral Output Growth</a:t>
            </a:r>
            <a:br>
              <a:rPr lang="en-US" altLang="en-US"/>
            </a:br>
            <a:r>
              <a:rPr lang="en-US" altLang="en-US" sz="2800"/>
              <a:t>(Multiple of Baseline in 2030)</a:t>
            </a:r>
          </a:p>
        </p:txBody>
      </p:sp>
      <p:pic>
        <p:nvPicPr>
          <p:cNvPr id="2355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4650" y="1563688"/>
            <a:ext cx="9894888" cy="567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762000" y="1447800"/>
            <a:ext cx="815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 b="1">
                <a:solidFill>
                  <a:schemeClr val="accent2"/>
                </a:solidFill>
                <a:latin typeface="Calibri" charset="0"/>
              </a:rPr>
              <a:t>Sectoral benefits are relative uniform for local economies, more varied for trading partners.</a:t>
            </a:r>
          </a:p>
        </p:txBody>
      </p:sp>
    </p:spTree>
    <p:extLst>
      <p:ext uri="{BB962C8B-B14F-4D97-AF65-F5344CB8AC3E}">
        <p14:creationId xmlns:p14="http://schemas.microsoft.com/office/powerpoint/2010/main" val="863432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7563" y="1557338"/>
            <a:ext cx="10875963" cy="568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91600" cy="1143000"/>
          </a:xfrm>
        </p:spPr>
        <p:txBody>
          <a:bodyPr/>
          <a:lstStyle/>
          <a:p>
            <a:r>
              <a:rPr lang="en-US" altLang="en-US"/>
              <a:t>Sectoral Output Growth</a:t>
            </a:r>
            <a:br>
              <a:rPr lang="en-US" altLang="en-US"/>
            </a:br>
            <a:r>
              <a:rPr lang="en-US" altLang="en-US" sz="2800"/>
              <a:t>(USD 2010 Millions wrt Baseline in 2030)</a:t>
            </a: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762000" y="1447800"/>
            <a:ext cx="7772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600" b="1">
                <a:solidFill>
                  <a:schemeClr val="accent2"/>
                </a:solidFill>
                <a:latin typeface="Calibri" charset="0"/>
              </a:rPr>
              <a:t>Nominal gains are much more varied, depending on initial scale and trade shares.</a:t>
            </a:r>
          </a:p>
        </p:txBody>
      </p:sp>
    </p:spTree>
    <p:extLst>
      <p:ext uri="{BB962C8B-B14F-4D97-AF65-F5344CB8AC3E}">
        <p14:creationId xmlns:p14="http://schemas.microsoft.com/office/powerpoint/2010/main" val="11690584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65288"/>
            <a:ext cx="7086600" cy="519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1143000"/>
          </a:xfrm>
        </p:spPr>
        <p:txBody>
          <a:bodyPr/>
          <a:lstStyle/>
          <a:p>
            <a:r>
              <a:rPr lang="en-US" altLang="en-US"/>
              <a:t>Real Household Income Growth</a:t>
            </a:r>
            <a:br>
              <a:rPr lang="en-US" altLang="en-US"/>
            </a:br>
            <a:r>
              <a:rPr lang="en-US" altLang="en-US" sz="2800"/>
              <a:t>(Percent wrt 2030 Baseline)</a:t>
            </a:r>
            <a:br>
              <a:rPr lang="en-US" altLang="en-US" sz="2800"/>
            </a:br>
            <a:endParaRPr lang="en-US" altLang="en-US" sz="240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762000" y="1447800"/>
            <a:ext cx="7772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600" b="1">
                <a:solidFill>
                  <a:schemeClr val="accent2"/>
                </a:solidFill>
                <a:latin typeface="Calibri" charset="0"/>
              </a:rPr>
              <a:t>Households gain as much from trade as other sources of stimulus, with greater marketing opportunities and increased purchasing power for imports.</a:t>
            </a:r>
          </a:p>
        </p:txBody>
      </p:sp>
    </p:spTree>
    <p:extLst>
      <p:ext uri="{BB962C8B-B14F-4D97-AF65-F5344CB8AC3E}">
        <p14:creationId xmlns:p14="http://schemas.microsoft.com/office/powerpoint/2010/main" val="1037213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Scenarios for Asian Food Trade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457200" y="1543050"/>
            <a:ext cx="8229600" cy="4324350"/>
          </a:xfrm>
        </p:spPr>
        <p:txBody>
          <a:bodyPr/>
          <a:lstStyle/>
          <a:p>
            <a:r>
              <a:rPr lang="en-US" altLang="en-US"/>
              <a:t>Substantial uncertainty remains about China</a:t>
            </a:r>
            <a:r>
              <a:rPr lang="ja-JP" altLang="en-US"/>
              <a:t>’</a:t>
            </a:r>
            <a:r>
              <a:rPr lang="en-US" altLang="ja-JP"/>
              <a:t>s future food self-sufficiency</a:t>
            </a:r>
          </a:p>
          <a:p>
            <a:r>
              <a:rPr lang="en-US" altLang="en-US"/>
              <a:t>If import trends continue, there are significant opportunities to alleviate rural poverty at home and elsewhere in Asia</a:t>
            </a:r>
          </a:p>
          <a:p>
            <a:r>
              <a:rPr lang="en-US" altLang="en-US"/>
              <a:t>If China</a:t>
            </a:r>
            <a:r>
              <a:rPr lang="ja-JP" altLang="en-US"/>
              <a:t>’</a:t>
            </a:r>
            <a:r>
              <a:rPr lang="en-US" altLang="ja-JP"/>
              <a:t>s agricultural productivity accelerates sharply, expanded agricultural capacity in Asia will need other outlets</a:t>
            </a:r>
          </a:p>
          <a:p>
            <a:r>
              <a:rPr lang="en-US" altLang="en-US"/>
              <a:t>We are developing a global GE model to assess these issues empirically</a:t>
            </a: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7924800" y="6477000"/>
            <a:ext cx="1219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/>
              <a:t>18 May 2008</a:t>
            </a:r>
          </a:p>
        </p:txBody>
      </p:sp>
    </p:spTree>
    <p:extLst>
      <p:ext uri="{BB962C8B-B14F-4D97-AF65-F5344CB8AC3E}">
        <p14:creationId xmlns:p14="http://schemas.microsoft.com/office/powerpoint/2010/main" val="77274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evidence-based forecasting can help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7630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 ante perspective: look before you leap</a:t>
            </a:r>
          </a:p>
          <a:p>
            <a:r>
              <a:rPr lang="en-US" dirty="0" smtClean="0"/>
              <a:t>Identify/quantify real impacts: - how much and for whom? </a:t>
            </a:r>
          </a:p>
          <a:p>
            <a:pPr lvl="1"/>
            <a:r>
              <a:rPr lang="en-US" dirty="0" smtClean="0"/>
              <a:t>Reduced costs (TTT, VOC, time, etc.)</a:t>
            </a:r>
          </a:p>
          <a:p>
            <a:pPr lvl="1"/>
            <a:r>
              <a:rPr lang="en-US" dirty="0" smtClean="0"/>
              <a:t>Expanded investment horizons</a:t>
            </a:r>
          </a:p>
          <a:p>
            <a:pPr lvl="1"/>
            <a:r>
              <a:rPr lang="en-US" dirty="0" smtClean="0"/>
              <a:t>Larger markets</a:t>
            </a:r>
            <a:endParaRPr lang="en-US" dirty="0"/>
          </a:p>
          <a:p>
            <a:r>
              <a:rPr lang="en-US" dirty="0" smtClean="0"/>
              <a:t>Transport vs. </a:t>
            </a:r>
            <a:r>
              <a:rPr lang="en-US" u="sng" dirty="0" smtClean="0"/>
              <a:t>Development</a:t>
            </a:r>
            <a:r>
              <a:rPr lang="en-US" dirty="0" smtClean="0"/>
              <a:t> – capture </a:t>
            </a:r>
            <a:r>
              <a:rPr lang="en-US" u="sng" dirty="0" smtClean="0"/>
              <a:t>integrated,</a:t>
            </a:r>
            <a:r>
              <a:rPr lang="en-US" dirty="0" smtClean="0"/>
              <a:t> </a:t>
            </a:r>
            <a:r>
              <a:rPr lang="en-US" u="sng" dirty="0" smtClean="0"/>
              <a:t>indirect</a:t>
            </a:r>
            <a:r>
              <a:rPr lang="en-US" dirty="0" smtClean="0"/>
              <a:t>, and  </a:t>
            </a:r>
            <a:r>
              <a:rPr lang="en-US" u="sng" dirty="0" smtClean="0"/>
              <a:t>longer term</a:t>
            </a:r>
            <a:r>
              <a:rPr lang="en-US" dirty="0" smtClean="0"/>
              <a:t> impacts</a:t>
            </a:r>
          </a:p>
          <a:p>
            <a:r>
              <a:rPr lang="en-US" dirty="0" smtClean="0"/>
              <a:t>Second-generation infrastructure – find the next level</a:t>
            </a:r>
          </a:p>
          <a:p>
            <a:r>
              <a:rPr lang="en-US" dirty="0" smtClean="0"/>
              <a:t>Adjustment assistance</a:t>
            </a:r>
          </a:p>
          <a:p>
            <a:pPr lvl="1"/>
            <a:r>
              <a:rPr lang="en-US" dirty="0" smtClean="0"/>
              <a:t>Identify adjustment needs </a:t>
            </a:r>
            <a:r>
              <a:rPr lang="en-US" u="sng" dirty="0" smtClean="0"/>
              <a:t>before</a:t>
            </a:r>
            <a:r>
              <a:rPr lang="en-US" dirty="0" smtClean="0"/>
              <a:t> they lead to problems</a:t>
            </a:r>
          </a:p>
          <a:p>
            <a:r>
              <a:rPr lang="en-US" dirty="0" smtClean="0"/>
              <a:t>Support dialog</a:t>
            </a:r>
          </a:p>
          <a:p>
            <a:pPr lvl="1"/>
            <a:r>
              <a:rPr lang="en-US" dirty="0" smtClean="0"/>
              <a:t>Public: local, national, regional coherence/coordination</a:t>
            </a:r>
          </a:p>
          <a:p>
            <a:pPr lvl="1"/>
            <a:r>
              <a:rPr lang="en-US" dirty="0" smtClean="0"/>
              <a:t>Private: arouse private stakeholders to complete the Commitment Game</a:t>
            </a:r>
          </a:p>
        </p:txBody>
      </p:sp>
    </p:spTree>
    <p:extLst>
      <p:ext uri="{BB962C8B-B14F-4D97-AF65-F5344CB8AC3E}">
        <p14:creationId xmlns:p14="http://schemas.microsoft.com/office/powerpoint/2010/main" val="202004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8113"/>
            <a:ext cx="8001000" cy="1143000"/>
          </a:xfrm>
        </p:spPr>
        <p:txBody>
          <a:bodyPr/>
          <a:lstStyle/>
          <a:p>
            <a:r>
              <a:rPr lang="en-US" dirty="0" smtClean="0"/>
              <a:t>CARGO:</a:t>
            </a:r>
            <a:br>
              <a:rPr lang="en-US" dirty="0" smtClean="0"/>
            </a:br>
            <a:r>
              <a:rPr lang="en-US" sz="3200" dirty="0" smtClean="0"/>
              <a:t>Central Asian Policy Simulation Model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876800"/>
          </a:xfrm>
        </p:spPr>
        <p:txBody>
          <a:bodyPr>
            <a:noAutofit/>
          </a:bodyPr>
          <a:lstStyle/>
          <a:p>
            <a:r>
              <a:rPr lang="en-US" sz="2800" dirty="0"/>
              <a:t>The basic architecture of this regional modeling facility </a:t>
            </a:r>
            <a:r>
              <a:rPr lang="en-US" sz="2800" dirty="0" smtClean="0"/>
              <a:t>is </a:t>
            </a:r>
            <a:r>
              <a:rPr lang="en-US" sz="2800" dirty="0"/>
              <a:t>based on a global </a:t>
            </a:r>
            <a:r>
              <a:rPr lang="en-US" sz="2800" dirty="0" smtClean="0"/>
              <a:t>prototype designed at the University of California, Berkeley. </a:t>
            </a:r>
          </a:p>
          <a:p>
            <a:r>
              <a:rPr lang="en-US" sz="2800" dirty="0" smtClean="0"/>
              <a:t>This combines a multi</a:t>
            </a:r>
            <a:r>
              <a:rPr lang="en-US" sz="2800" dirty="0"/>
              <a:t>-country </a:t>
            </a:r>
            <a:r>
              <a:rPr lang="en-US" sz="2800" dirty="0" smtClean="0"/>
              <a:t>Computable General </a:t>
            </a:r>
            <a:r>
              <a:rPr lang="en-US" sz="2800" dirty="0"/>
              <a:t>Equilibrium (CGE) forecasting model with </a:t>
            </a:r>
            <a:r>
              <a:rPr lang="en-US" sz="2800" dirty="0" smtClean="0"/>
              <a:t>an interactive, user-friendly, browser-based “dashboard” for decision makers. </a:t>
            </a:r>
          </a:p>
          <a:p>
            <a:r>
              <a:rPr lang="en-US" sz="2800" dirty="0" smtClean="0"/>
              <a:t>These </a:t>
            </a:r>
            <a:r>
              <a:rPr lang="en-US" sz="2800" dirty="0"/>
              <a:t>tools </a:t>
            </a:r>
            <a:r>
              <a:rPr lang="en-US" sz="2800" dirty="0" smtClean="0"/>
              <a:t>are designed to be </a:t>
            </a:r>
            <a:r>
              <a:rPr lang="en-US" sz="2800" dirty="0"/>
              <a:t>implemented on local </a:t>
            </a:r>
            <a:r>
              <a:rPr lang="en-US" sz="2800" dirty="0" smtClean="0"/>
              <a:t>computers/tablets with a browser interface.</a:t>
            </a:r>
          </a:p>
        </p:txBody>
      </p:sp>
    </p:spTree>
    <p:extLst>
      <p:ext uri="{BB962C8B-B14F-4D97-AF65-F5344CB8AC3E}">
        <p14:creationId xmlns:p14="http://schemas.microsoft.com/office/powerpoint/2010/main" val="137658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10668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Basic CARGO Ingredients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029200"/>
          </a:xfrm>
        </p:spPr>
        <p:txBody>
          <a:bodyPr>
            <a:normAutofit lnSpcReduction="10000"/>
          </a:bodyPr>
          <a:lstStyle/>
          <a:p>
            <a:pPr marL="9525" indent="0">
              <a:buNone/>
            </a:pPr>
            <a:r>
              <a:rPr lang="en-US" dirty="0" smtClean="0"/>
              <a:t>Like all good economic policy, CARGO stands on two legs, highest quality data and analytical methods:</a:t>
            </a:r>
          </a:p>
          <a:p>
            <a:r>
              <a:rPr lang="en-US" dirty="0" smtClean="0"/>
              <a:t>Data: A country-by-country, integrated database for assessing economic </a:t>
            </a:r>
            <a:r>
              <a:rPr lang="en-US" dirty="0"/>
              <a:t>l</a:t>
            </a:r>
            <a:r>
              <a:rPr lang="en-US" dirty="0" smtClean="0"/>
              <a:t>inkages, policy and market outcomes, energy flows, and environmental impacts</a:t>
            </a:r>
          </a:p>
          <a:p>
            <a:pPr lvl="1"/>
            <a:r>
              <a:rPr lang="en-US" dirty="0"/>
              <a:t>Calibrated to GTAP-8, plus estimated </a:t>
            </a:r>
            <a:r>
              <a:rPr lang="en-US" dirty="0" smtClean="0"/>
              <a:t>Social Accounting Matrices for </a:t>
            </a:r>
            <a:r>
              <a:rPr lang="en-US" dirty="0"/>
              <a:t>other CAREC economies</a:t>
            </a:r>
          </a:p>
          <a:p>
            <a:pPr lvl="1"/>
            <a:r>
              <a:rPr lang="en-US" dirty="0"/>
              <a:t>Up to 57 sectors/commodities</a:t>
            </a:r>
          </a:p>
          <a:p>
            <a:pPr lvl="1"/>
            <a:r>
              <a:rPr lang="en-US" dirty="0"/>
              <a:t>Annual projections to </a:t>
            </a:r>
            <a:r>
              <a:rPr lang="en-US" dirty="0" smtClean="0"/>
              <a:t>2050</a:t>
            </a:r>
            <a:endParaRPr lang="en-US" dirty="0"/>
          </a:p>
          <a:p>
            <a:r>
              <a:rPr lang="en-US" dirty="0" smtClean="0"/>
              <a:t>Model: A state-of-the-art, economic scenario forecasting tool – downscaled from a global CGE developed at UC Berkeley</a:t>
            </a:r>
          </a:p>
        </p:txBody>
      </p:sp>
    </p:spTree>
    <p:extLst>
      <p:ext uri="{BB962C8B-B14F-4D97-AF65-F5344CB8AC3E}">
        <p14:creationId xmlns:p14="http://schemas.microsoft.com/office/powerpoint/2010/main" val="140742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Regional Modeling Capacity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98613"/>
            <a:ext cx="8991600" cy="487838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new CAREC regional model has been developed as part </a:t>
            </a:r>
            <a:r>
              <a:rPr lang="en-US" dirty="0"/>
              <a:t>of TA-8259, </a:t>
            </a:r>
            <a:r>
              <a:rPr lang="en-US" dirty="0" smtClean="0"/>
              <a:t>Assisting The Central Asia Regional Economic Cooperation Institute Knowledge Program</a:t>
            </a:r>
          </a:p>
          <a:p>
            <a:r>
              <a:rPr lang="en-US" dirty="0" smtClean="0"/>
              <a:t>The most advanced, up-to-date, and detailed model of its kind.</a:t>
            </a:r>
          </a:p>
          <a:p>
            <a:r>
              <a:rPr lang="en-US" dirty="0" smtClean="0"/>
              <a:t>The current version has 19 countries/regions, up to 57 sectors</a:t>
            </a:r>
          </a:p>
          <a:p>
            <a:r>
              <a:rPr lang="en-US" dirty="0" smtClean="0"/>
              <a:t>Could be decomposed into individual member country models (e.g. TA-8259, Phase II)</a:t>
            </a:r>
          </a:p>
          <a:p>
            <a:r>
              <a:rPr lang="en-US" dirty="0" smtClean="0"/>
              <a:t>Results communication takes two forms:</a:t>
            </a:r>
          </a:p>
          <a:p>
            <a:pPr lvl="1"/>
            <a:r>
              <a:rPr lang="en-US" dirty="0" smtClean="0"/>
              <a:t>Traditional technical reporting</a:t>
            </a:r>
          </a:p>
          <a:p>
            <a:pPr lvl="1"/>
            <a:r>
              <a:rPr lang="en-US" dirty="0" smtClean="0"/>
              <a:t>A user-friendly data/results browsing app for dissemination to decision makers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6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4324350"/>
          </a:xfrm>
        </p:spPr>
        <p:txBody>
          <a:bodyPr>
            <a:noAutofit/>
          </a:bodyPr>
          <a:lstStyle/>
          <a:p>
            <a:pPr marL="623887" indent="-514350"/>
            <a:r>
              <a:rPr lang="en-US" sz="2400" dirty="0"/>
              <a:t>Regional economic integration is accelerating in Central Asia, </a:t>
            </a:r>
            <a:r>
              <a:rPr lang="en-US" sz="2400" dirty="0" smtClean="0"/>
              <a:t>significantly because of </a:t>
            </a:r>
            <a:r>
              <a:rPr lang="en-US" sz="2400" dirty="0"/>
              <a:t>determined national and international commitments to infrastructure and other investments. </a:t>
            </a:r>
            <a:endParaRPr lang="en-US" sz="2400" dirty="0" smtClean="0"/>
          </a:p>
          <a:p>
            <a:pPr marL="623887" indent="-514350"/>
            <a:r>
              <a:rPr lang="en-US" sz="2400" dirty="0" smtClean="0"/>
              <a:t>This </a:t>
            </a:r>
            <a:r>
              <a:rPr lang="en-US" sz="2400" dirty="0"/>
              <a:t>has been </a:t>
            </a:r>
            <a:r>
              <a:rPr lang="en-US" sz="2400" dirty="0" smtClean="0"/>
              <a:t>complemented </a:t>
            </a:r>
            <a:r>
              <a:rPr lang="en-US" sz="2400" dirty="0"/>
              <a:t>by substantial progress on the institutional side, promoting a more open multilateral trade and investment environment. </a:t>
            </a:r>
            <a:endParaRPr lang="en-US" sz="2400" dirty="0" smtClean="0"/>
          </a:p>
          <a:p>
            <a:pPr marL="623887" indent="-514350"/>
            <a:r>
              <a:rPr lang="en-US" sz="2400" dirty="0" smtClean="0"/>
              <a:t>In </a:t>
            </a:r>
            <a:r>
              <a:rPr lang="en-US" sz="2400" dirty="0"/>
              <a:t>a rapidly evolving regional economy, however, decision makers need support for more </a:t>
            </a:r>
            <a:r>
              <a:rPr lang="en-US" sz="2400" dirty="0" smtClean="0"/>
              <a:t>evidence-based </a:t>
            </a:r>
            <a:r>
              <a:rPr lang="en-US" sz="2400" dirty="0"/>
              <a:t>strategic planning and engagement. </a:t>
            </a:r>
            <a:endParaRPr lang="en-US" sz="2400" dirty="0" smtClean="0"/>
          </a:p>
          <a:p>
            <a:pPr marL="623887" indent="-514350"/>
            <a:r>
              <a:rPr lang="en-US" sz="2400" dirty="0" smtClean="0"/>
              <a:t>This </a:t>
            </a:r>
            <a:r>
              <a:rPr lang="en-US" sz="2400" dirty="0"/>
              <a:t>project </a:t>
            </a:r>
            <a:r>
              <a:rPr lang="en-US" sz="2400" dirty="0" smtClean="0"/>
              <a:t>develops a </a:t>
            </a:r>
            <a:r>
              <a:rPr lang="en-US" sz="2400" dirty="0"/>
              <a:t>new generation of decision tools for </a:t>
            </a:r>
            <a:r>
              <a:rPr lang="en-US" sz="2400" dirty="0" smtClean="0"/>
              <a:t>economic assessment and </a:t>
            </a:r>
            <a:r>
              <a:rPr lang="en-US" sz="2400" dirty="0"/>
              <a:t>policy dialog, nationally, </a:t>
            </a:r>
            <a:r>
              <a:rPr lang="en-US" sz="2400" dirty="0" smtClean="0"/>
              <a:t>regionally, </a:t>
            </a:r>
            <a:r>
              <a:rPr lang="en-US" sz="2400" dirty="0"/>
              <a:t>and with international development partners. </a:t>
            </a:r>
            <a:endParaRPr lang="en-US" sz="2400" dirty="0" smtClean="0"/>
          </a:p>
          <a:p>
            <a:pPr marL="623887" indent="-514350"/>
            <a:endParaRPr lang="en-US" sz="2400" dirty="0" smtClean="0"/>
          </a:p>
          <a:p>
            <a:pPr marL="623887" indent="-51435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814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</a:t>
            </a:r>
            <a:r>
              <a:rPr lang="en-US" dirty="0"/>
              <a:t>Asian Regional General equilibrium </a:t>
            </a:r>
            <a:r>
              <a:rPr lang="en-US" dirty="0" err="1"/>
              <a:t>mOdel</a:t>
            </a:r>
            <a:r>
              <a:rPr lang="en-US" dirty="0"/>
              <a:t> (CARGO)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458200" cy="527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3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mtClean="0"/>
              <a:t>How we Forecast</a:t>
            </a:r>
          </a:p>
        </p:txBody>
      </p:sp>
      <p:sp>
        <p:nvSpPr>
          <p:cNvPr id="445443" name="AutoShape 3"/>
          <p:cNvSpPr>
            <a:spLocks noChangeArrowheads="1"/>
          </p:cNvSpPr>
          <p:nvPr/>
        </p:nvSpPr>
        <p:spPr bwMode="auto">
          <a:xfrm rot="-5400000">
            <a:off x="4310856" y="1621632"/>
            <a:ext cx="2068513" cy="2178050"/>
          </a:xfrm>
          <a:prstGeom prst="rtTriangle">
            <a:avLst/>
          </a:prstGeom>
          <a:solidFill>
            <a:srgbClr val="A0B2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65306" tIns="32653" rIns="65306" bIns="32653" anchor="ctr"/>
          <a:lstStyle/>
          <a:p>
            <a:pPr algn="r" eaLnBrk="1" hangingPunct="1">
              <a:spcBef>
                <a:spcPct val="0"/>
              </a:spcBef>
              <a:buFontTx/>
              <a:buNone/>
            </a:pPr>
            <a:endParaRPr lang="en-US" sz="2000" dirty="0"/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sz="2000" dirty="0" smtClean="0"/>
              <a:t>Global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GE Model</a:t>
            </a:r>
          </a:p>
        </p:txBody>
      </p:sp>
      <p:sp>
        <p:nvSpPr>
          <p:cNvPr id="445444" name="AutoShape 4"/>
          <p:cNvSpPr>
            <a:spLocks noChangeArrowheads="1"/>
          </p:cNvSpPr>
          <p:nvPr/>
        </p:nvSpPr>
        <p:spPr bwMode="auto">
          <a:xfrm rot="5400000" flipV="1">
            <a:off x="4310857" y="3690144"/>
            <a:ext cx="2068512" cy="2178050"/>
          </a:xfrm>
          <a:prstGeom prst="rtTriangle">
            <a:avLst/>
          </a:prstGeom>
          <a:solidFill>
            <a:srgbClr val="A0B2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65306" tIns="32653" rIns="65306" bIns="32653" anchor="t" anchorCtr="0"/>
          <a:lstStyle/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sz="2000" dirty="0" smtClean="0"/>
              <a:t>Emissions</a:t>
            </a:r>
            <a:endParaRPr lang="en-US" sz="2000" dirty="0"/>
          </a:p>
        </p:txBody>
      </p:sp>
      <p:sp>
        <p:nvSpPr>
          <p:cNvPr id="445445" name="AutoShape 5"/>
          <p:cNvSpPr>
            <a:spLocks noChangeArrowheads="1"/>
          </p:cNvSpPr>
          <p:nvPr/>
        </p:nvSpPr>
        <p:spPr bwMode="auto">
          <a:xfrm rot="5400000">
            <a:off x="6488113" y="3690938"/>
            <a:ext cx="2068512" cy="2176462"/>
          </a:xfrm>
          <a:prstGeom prst="rtTriangle">
            <a:avLst/>
          </a:prstGeom>
          <a:solidFill>
            <a:srgbClr val="A0B2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65306" tIns="32653" rIns="65306" bIns="32653"/>
          <a:lstStyle/>
          <a:p>
            <a:pPr algn="dist" eaLnBrk="1" hangingPunct="1">
              <a:spcBef>
                <a:spcPct val="50000"/>
              </a:spcBef>
              <a:buFontTx/>
              <a:buNone/>
            </a:pPr>
            <a:r>
              <a:rPr lang="en-US" sz="2000" dirty="0" smtClean="0"/>
              <a:t>Energy</a:t>
            </a:r>
            <a:endParaRPr lang="en-US" sz="2000" dirty="0"/>
          </a:p>
        </p:txBody>
      </p:sp>
      <p:sp>
        <p:nvSpPr>
          <p:cNvPr id="445446" name="AutoShape 6"/>
          <p:cNvSpPr>
            <a:spLocks noChangeArrowheads="1"/>
          </p:cNvSpPr>
          <p:nvPr/>
        </p:nvSpPr>
        <p:spPr bwMode="auto">
          <a:xfrm>
            <a:off x="6434138" y="1676400"/>
            <a:ext cx="2176462" cy="2068513"/>
          </a:xfrm>
          <a:prstGeom prst="rtTriangle">
            <a:avLst/>
          </a:prstGeom>
          <a:solidFill>
            <a:srgbClr val="A0B2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5306" tIns="32653" rIns="65306" bIns="32653" anchor="ctr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 smtClean="0"/>
              <a:t>Transport</a:t>
            </a:r>
            <a:endParaRPr lang="en-US" sz="2000" dirty="0"/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1577975" y="2557463"/>
            <a:ext cx="11430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>
              <a:defRPr sz="2400">
                <a:solidFill>
                  <a:srgbClr val="0033CC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33CC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33CC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33CC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33C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321" name="Text Box 8"/>
          <p:cNvSpPr txBox="1">
            <a:spLocks noChangeArrowheads="1"/>
          </p:cNvSpPr>
          <p:nvPr/>
        </p:nvSpPr>
        <p:spPr bwMode="auto">
          <a:xfrm>
            <a:off x="533400" y="1905000"/>
            <a:ext cx="5060950" cy="835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 marL="342900" indent="-342900">
              <a:defRPr sz="2400">
                <a:solidFill>
                  <a:srgbClr val="0033CC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33CC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33CC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33CC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33C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500" dirty="0" smtClean="0"/>
              <a:t>The CARGO model has been </a:t>
            </a:r>
            <a:r>
              <a:rPr lang="en-US" sz="2500" dirty="0"/>
              <a:t>developed in </a:t>
            </a:r>
            <a:r>
              <a:rPr lang="en-US" sz="2500" dirty="0" smtClean="0"/>
              <a:t>four components:</a:t>
            </a:r>
            <a:endParaRPr lang="en-US" sz="2500" dirty="0"/>
          </a:p>
        </p:txBody>
      </p:sp>
      <p:sp>
        <p:nvSpPr>
          <p:cNvPr id="445449" name="Text Box 9"/>
          <p:cNvSpPr txBox="1">
            <a:spLocks noChangeArrowheads="1"/>
          </p:cNvSpPr>
          <p:nvPr/>
        </p:nvSpPr>
        <p:spPr bwMode="auto">
          <a:xfrm>
            <a:off x="622300" y="3352800"/>
            <a:ext cx="5060950" cy="389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 marL="342900" indent="-342900">
              <a:defRPr sz="2400">
                <a:solidFill>
                  <a:srgbClr val="0033CC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33CC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33CC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33CC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33C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100" dirty="0" smtClean="0"/>
              <a:t>1</a:t>
            </a:r>
            <a:r>
              <a:rPr lang="en-US" sz="2100" dirty="0"/>
              <a:t>. Core </a:t>
            </a:r>
            <a:r>
              <a:rPr lang="en-US" sz="2100" dirty="0" smtClean="0"/>
              <a:t>Economic model</a:t>
            </a:r>
            <a:endParaRPr lang="en-US" sz="2100" dirty="0"/>
          </a:p>
        </p:txBody>
      </p:sp>
      <p:sp>
        <p:nvSpPr>
          <p:cNvPr id="445450" name="Text Box 10"/>
          <p:cNvSpPr txBox="1">
            <a:spLocks noChangeArrowheads="1"/>
          </p:cNvSpPr>
          <p:nvPr/>
        </p:nvSpPr>
        <p:spPr bwMode="auto">
          <a:xfrm>
            <a:off x="806450" y="3840162"/>
            <a:ext cx="50609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 marL="342900" indent="-342900">
              <a:defRPr sz="2400">
                <a:solidFill>
                  <a:srgbClr val="0033CC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33CC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33CC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33CC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33C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100" dirty="0"/>
              <a:t>2. </a:t>
            </a:r>
            <a:r>
              <a:rPr lang="en-US" sz="2100" dirty="0" smtClean="0"/>
              <a:t>Transport module</a:t>
            </a:r>
            <a:endParaRPr lang="en-US" sz="2100" dirty="0"/>
          </a:p>
        </p:txBody>
      </p:sp>
      <p:sp>
        <p:nvSpPr>
          <p:cNvPr id="445451" name="Text Box 11"/>
          <p:cNvSpPr txBox="1">
            <a:spLocks noChangeArrowheads="1"/>
          </p:cNvSpPr>
          <p:nvPr/>
        </p:nvSpPr>
        <p:spPr bwMode="auto">
          <a:xfrm>
            <a:off x="958850" y="4297362"/>
            <a:ext cx="5060950" cy="389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 marL="342900" indent="-342900">
              <a:defRPr sz="2400">
                <a:solidFill>
                  <a:srgbClr val="0033CC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33CC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33CC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33CC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33C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100" dirty="0"/>
              <a:t>3. </a:t>
            </a:r>
            <a:r>
              <a:rPr lang="en-US" sz="2100" dirty="0" smtClean="0"/>
              <a:t>Energy production/distribution</a:t>
            </a:r>
            <a:endParaRPr lang="en-US" sz="2100" dirty="0"/>
          </a:p>
        </p:txBody>
      </p:sp>
      <p:sp>
        <p:nvSpPr>
          <p:cNvPr id="445452" name="Text Box 12"/>
          <p:cNvSpPr txBox="1">
            <a:spLocks noChangeArrowheads="1"/>
          </p:cNvSpPr>
          <p:nvPr/>
        </p:nvSpPr>
        <p:spPr bwMode="auto">
          <a:xfrm>
            <a:off x="1111250" y="4754562"/>
            <a:ext cx="50609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 marL="342900" indent="-342900">
              <a:defRPr sz="2400">
                <a:solidFill>
                  <a:srgbClr val="0033CC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33CC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33CC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33CC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33C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100" dirty="0"/>
              <a:t>4. </a:t>
            </a:r>
            <a:r>
              <a:rPr lang="en-US" sz="2100" dirty="0" smtClean="0"/>
              <a:t>Emissions module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282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5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5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5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5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5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5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5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5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5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5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3" grpId="0" animBg="1"/>
      <p:bldP spid="445444" grpId="0" animBg="1"/>
      <p:bldP spid="445445" grpId="0" animBg="1"/>
      <p:bldP spid="44544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229600" cy="1066800"/>
          </a:xfrm>
        </p:spPr>
        <p:txBody>
          <a:bodyPr/>
          <a:lstStyle/>
          <a:p>
            <a:r>
              <a:rPr lang="en-US" dirty="0" smtClean="0"/>
              <a:t>Detailed CARGO Framework</a:t>
            </a:r>
          </a:p>
        </p:txBody>
      </p:sp>
      <p:sp>
        <p:nvSpPr>
          <p:cNvPr id="446467" name="AutoShape 3"/>
          <p:cNvSpPr>
            <a:spLocks noChangeArrowheads="1"/>
          </p:cNvSpPr>
          <p:nvPr/>
        </p:nvSpPr>
        <p:spPr bwMode="auto">
          <a:xfrm>
            <a:off x="228600" y="1404938"/>
            <a:ext cx="2547938" cy="804862"/>
          </a:xfrm>
          <a:prstGeom prst="foldedCorner">
            <a:avLst>
              <a:gd name="adj" fmla="val 12500"/>
            </a:avLst>
          </a:prstGeom>
          <a:noFill/>
          <a:ln w="28575">
            <a:solidFill>
              <a:srgbClr val="00E2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65306" tIns="32653" rIns="65306" bIns="32653" anchor="ctr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/>
              <a:t>National and International</a:t>
            </a:r>
            <a:br>
              <a:rPr lang="en-US" sz="1200" b="1"/>
            </a:br>
            <a:r>
              <a:rPr lang="en-US" sz="1200" b="1"/>
              <a:t>Initial Conditions, Trends,</a:t>
            </a:r>
            <a:br>
              <a:rPr lang="en-US" sz="1200" b="1"/>
            </a:br>
            <a:r>
              <a:rPr lang="en-US" sz="1200" b="1"/>
              <a:t>and External Shocks</a:t>
            </a:r>
            <a:endParaRPr lang="en-US" sz="1200"/>
          </a:p>
        </p:txBody>
      </p:sp>
      <p:sp>
        <p:nvSpPr>
          <p:cNvPr id="446468" name="AutoShape 4"/>
          <p:cNvSpPr>
            <a:spLocks noChangeArrowheads="1"/>
          </p:cNvSpPr>
          <p:nvPr/>
        </p:nvSpPr>
        <p:spPr bwMode="auto">
          <a:xfrm>
            <a:off x="6662738" y="1371600"/>
            <a:ext cx="2252662" cy="838200"/>
          </a:xfrm>
          <a:prstGeom prst="foldedCorner">
            <a:avLst>
              <a:gd name="adj" fmla="val 12500"/>
            </a:avLst>
          </a:prstGeom>
          <a:noFill/>
          <a:ln w="28575">
            <a:solidFill>
              <a:srgbClr val="00E2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65306" tIns="32653" rIns="65306" bIns="32653" anchor="ctr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/>
              <a:t>Use </a:t>
            </a:r>
            <a:r>
              <a:rPr lang="en-US" sz="1200" b="1" dirty="0"/>
              <a:t>Data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/>
              <a:t>Engineering Estimates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/>
              <a:t>Infrastructure Data</a:t>
            </a:r>
            <a:endParaRPr lang="en-US" sz="1200" dirty="0"/>
          </a:p>
        </p:txBody>
      </p:sp>
      <p:sp>
        <p:nvSpPr>
          <p:cNvPr id="446469" name="AutoShape 5"/>
          <p:cNvSpPr>
            <a:spLocks noChangeArrowheads="1"/>
          </p:cNvSpPr>
          <p:nvPr/>
        </p:nvSpPr>
        <p:spPr bwMode="auto">
          <a:xfrm>
            <a:off x="3756025" y="1752600"/>
            <a:ext cx="1524000" cy="838200"/>
          </a:xfrm>
          <a:prstGeom prst="flowChartDocument">
            <a:avLst/>
          </a:prstGeom>
          <a:noFill/>
          <a:ln w="28575">
            <a:solidFill>
              <a:srgbClr val="99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65306" tIns="32653" rIns="65306" bIns="32653" anchor="ctr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/>
              <a:t>Prices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/>
              <a:t>Demand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/>
              <a:t>Sectoral Outputs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/>
              <a:t>Resource Use</a:t>
            </a:r>
          </a:p>
        </p:txBody>
      </p:sp>
      <p:sp>
        <p:nvSpPr>
          <p:cNvPr id="446470" name="AutoShape 6"/>
          <p:cNvSpPr>
            <a:spLocks noChangeArrowheads="1"/>
          </p:cNvSpPr>
          <p:nvPr/>
        </p:nvSpPr>
        <p:spPr bwMode="auto">
          <a:xfrm>
            <a:off x="3624263" y="4560888"/>
            <a:ext cx="1785937" cy="1154112"/>
          </a:xfrm>
          <a:prstGeom prst="flowChartDocument">
            <a:avLst/>
          </a:prstGeom>
          <a:noFill/>
          <a:ln w="28575">
            <a:solidFill>
              <a:srgbClr val="99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65306" tIns="32653" rIns="65306" bIns="32653" anchor="ctr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/>
              <a:t>Detailed State Output,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/>
              <a:t>Trade, Employment,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/>
              <a:t>Income, Consumption,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/>
              <a:t>Govt. Balance Sheets</a:t>
            </a:r>
          </a:p>
        </p:txBody>
      </p:sp>
      <p:sp>
        <p:nvSpPr>
          <p:cNvPr id="446471" name="AutoShape 7"/>
          <p:cNvSpPr>
            <a:spLocks noChangeArrowheads="1"/>
          </p:cNvSpPr>
          <p:nvPr/>
        </p:nvSpPr>
        <p:spPr bwMode="auto">
          <a:xfrm>
            <a:off x="228600" y="2286000"/>
            <a:ext cx="1795463" cy="838200"/>
          </a:xfrm>
          <a:prstGeom prst="flowChartTerminator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65306" tIns="32653" rIns="65306" bIns="32653" anchor="ctr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/>
              <a:t>Trade promotion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/>
              <a:t>Financial and labor </a:t>
            </a:r>
            <a:br>
              <a:rPr lang="en-US" sz="1200" b="1" dirty="0" smtClean="0"/>
            </a:br>
            <a:r>
              <a:rPr lang="en-US" sz="1200" b="1" dirty="0" smtClean="0"/>
              <a:t>   reform</a:t>
            </a:r>
            <a:endParaRPr lang="en-US" sz="12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/>
              <a:t>Industrial Policies</a:t>
            </a:r>
            <a:endParaRPr lang="en-US" sz="1200" b="1" dirty="0"/>
          </a:p>
        </p:txBody>
      </p:sp>
      <p:sp>
        <p:nvSpPr>
          <p:cNvPr id="446472" name="AutoShape 8"/>
          <p:cNvSpPr>
            <a:spLocks noChangeArrowheads="1"/>
          </p:cNvSpPr>
          <p:nvPr/>
        </p:nvSpPr>
        <p:spPr bwMode="auto">
          <a:xfrm>
            <a:off x="7227888" y="2438400"/>
            <a:ext cx="1763712" cy="708025"/>
          </a:xfrm>
          <a:prstGeom prst="flowChartTerminator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65306" tIns="32653" rIns="65306" bIns="32653" anchor="ctr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/>
              <a:t>Investment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/>
              <a:t>TT Policies</a:t>
            </a:r>
            <a:endParaRPr lang="en-US" sz="1200" b="1" dirty="0"/>
          </a:p>
        </p:txBody>
      </p:sp>
      <p:sp>
        <p:nvSpPr>
          <p:cNvPr id="19466" name="AutoShape 9"/>
          <p:cNvSpPr>
            <a:spLocks noChangeArrowheads="1"/>
          </p:cNvSpPr>
          <p:nvPr/>
        </p:nvSpPr>
        <p:spPr bwMode="auto">
          <a:xfrm rot="-5400000">
            <a:off x="1714500" y="1768476"/>
            <a:ext cx="1633537" cy="1687512"/>
          </a:xfrm>
          <a:prstGeom prst="rtTriangle">
            <a:avLst/>
          </a:prstGeom>
          <a:solidFill>
            <a:srgbClr val="A0B2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65306" tIns="32653" rIns="65306" bIns="32653" anchor="ctr"/>
          <a:lstStyle/>
          <a:p>
            <a:pPr algn="r" eaLnBrk="1" hangingPunct="1">
              <a:spcBef>
                <a:spcPct val="0"/>
              </a:spcBef>
              <a:buFontTx/>
              <a:buNone/>
            </a:pPr>
            <a:endParaRPr lang="en-US" sz="1500" b="1" dirty="0"/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sz="1500" b="1" dirty="0" smtClean="0"/>
              <a:t>Global</a:t>
            </a:r>
            <a:r>
              <a:rPr lang="en-US" sz="1500" b="1" dirty="0"/>
              <a:t/>
            </a:r>
            <a:br>
              <a:rPr lang="en-US" sz="1500" b="1" dirty="0"/>
            </a:br>
            <a:r>
              <a:rPr lang="en-US" sz="1500" b="1" dirty="0"/>
              <a:t>GE Model</a:t>
            </a:r>
          </a:p>
        </p:txBody>
      </p:sp>
      <p:sp>
        <p:nvSpPr>
          <p:cNvPr id="19468" name="AutoShape 11"/>
          <p:cNvSpPr>
            <a:spLocks noChangeArrowheads="1"/>
          </p:cNvSpPr>
          <p:nvPr/>
        </p:nvSpPr>
        <p:spPr bwMode="auto">
          <a:xfrm rot="5400000">
            <a:off x="5688013" y="4468812"/>
            <a:ext cx="1633538" cy="1687513"/>
          </a:xfrm>
          <a:prstGeom prst="rtTriangle">
            <a:avLst/>
          </a:prstGeom>
          <a:solidFill>
            <a:srgbClr val="A0B2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65306" tIns="32653" rIns="65306" bIns="32653" anchor="ctr"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400" b="1" dirty="0" smtClean="0"/>
              <a:t>Energy</a:t>
            </a:r>
            <a:r>
              <a:rPr lang="en-US" sz="1400" b="1" dirty="0"/>
              <a:t/>
            </a:r>
            <a:br>
              <a:rPr lang="en-US" sz="1400" b="1" dirty="0"/>
            </a:br>
            <a:endParaRPr lang="en-US" sz="1400" b="1" dirty="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sz="1400" b="1" dirty="0"/>
          </a:p>
        </p:txBody>
      </p:sp>
      <p:sp>
        <p:nvSpPr>
          <p:cNvPr id="19469" name="AutoShape 12"/>
          <p:cNvSpPr>
            <a:spLocks noChangeArrowheads="1"/>
          </p:cNvSpPr>
          <p:nvPr/>
        </p:nvSpPr>
        <p:spPr bwMode="auto">
          <a:xfrm>
            <a:off x="5661025" y="1795463"/>
            <a:ext cx="1687513" cy="1633537"/>
          </a:xfrm>
          <a:prstGeom prst="rtTriangle">
            <a:avLst/>
          </a:prstGeom>
          <a:solidFill>
            <a:srgbClr val="A0B2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5306" tIns="32653" rIns="65306" bIns="32653" anchor="ctr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500" dirty="0"/>
              <a:t/>
            </a:r>
            <a:br>
              <a:rPr lang="en-US" sz="1500" dirty="0"/>
            </a:br>
            <a:r>
              <a:rPr lang="en-US" sz="1500" b="1" dirty="0" smtClean="0"/>
              <a:t>Transport</a:t>
            </a:r>
            <a:endParaRPr lang="en-US" sz="1500" b="1" dirty="0"/>
          </a:p>
        </p:txBody>
      </p:sp>
      <p:cxnSp>
        <p:nvCxnSpPr>
          <p:cNvPr id="446477" name="AutoShape 13"/>
          <p:cNvCxnSpPr>
            <a:cxnSpLocks noChangeShapeType="1"/>
            <a:stCxn id="19466" idx="3"/>
            <a:endCxn id="446469" idx="1"/>
          </p:cNvCxnSpPr>
          <p:nvPr/>
        </p:nvCxnSpPr>
        <p:spPr bwMode="auto">
          <a:xfrm flipV="1">
            <a:off x="3376613" y="2171700"/>
            <a:ext cx="365125" cy="442913"/>
          </a:xfrm>
          <a:prstGeom prst="straightConnector1">
            <a:avLst/>
          </a:prstGeom>
          <a:noFill/>
          <a:ln w="50800">
            <a:solidFill>
              <a:srgbClr val="00CC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6478" name="AutoShape 14"/>
          <p:cNvCxnSpPr>
            <a:cxnSpLocks noChangeShapeType="1"/>
            <a:stCxn id="19469" idx="1"/>
            <a:endCxn id="446489" idx="3"/>
          </p:cNvCxnSpPr>
          <p:nvPr/>
        </p:nvCxnSpPr>
        <p:spPr bwMode="auto">
          <a:xfrm flipH="1">
            <a:off x="5348288" y="2611438"/>
            <a:ext cx="312737" cy="530225"/>
          </a:xfrm>
          <a:prstGeom prst="straightConnector1">
            <a:avLst/>
          </a:prstGeom>
          <a:noFill/>
          <a:ln w="50800">
            <a:solidFill>
              <a:srgbClr val="00CC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6479" name="AutoShape 15"/>
          <p:cNvCxnSpPr>
            <a:cxnSpLocks noChangeShapeType="1"/>
            <a:stCxn id="19466" idx="2"/>
            <a:endCxn id="446470" idx="1"/>
          </p:cNvCxnSpPr>
          <p:nvPr/>
        </p:nvCxnSpPr>
        <p:spPr bwMode="auto">
          <a:xfrm>
            <a:off x="3376613" y="3432175"/>
            <a:ext cx="233362" cy="1706563"/>
          </a:xfrm>
          <a:prstGeom prst="straightConnector1">
            <a:avLst/>
          </a:prstGeom>
          <a:noFill/>
          <a:ln w="50800">
            <a:solidFill>
              <a:srgbClr val="00CC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6480" name="AutoShape 16"/>
          <p:cNvCxnSpPr>
            <a:cxnSpLocks noChangeShapeType="1"/>
            <a:stCxn id="446469" idx="3"/>
            <a:endCxn id="19469" idx="1"/>
          </p:cNvCxnSpPr>
          <p:nvPr/>
        </p:nvCxnSpPr>
        <p:spPr bwMode="auto">
          <a:xfrm>
            <a:off x="5294313" y="2171700"/>
            <a:ext cx="366712" cy="439738"/>
          </a:xfrm>
          <a:prstGeom prst="straightConnector1">
            <a:avLst/>
          </a:prstGeom>
          <a:noFill/>
          <a:ln w="50800">
            <a:solidFill>
              <a:srgbClr val="00CC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6481" name="AutoShape 17"/>
          <p:cNvCxnSpPr>
            <a:cxnSpLocks noChangeShapeType="1"/>
            <a:stCxn id="446467" idx="3"/>
            <a:endCxn id="19466" idx="4"/>
          </p:cNvCxnSpPr>
          <p:nvPr/>
        </p:nvCxnSpPr>
        <p:spPr bwMode="auto">
          <a:xfrm flipV="1">
            <a:off x="2790825" y="1798638"/>
            <a:ext cx="585788" cy="9525"/>
          </a:xfrm>
          <a:prstGeom prst="straightConnector1">
            <a:avLst/>
          </a:prstGeom>
          <a:noFill/>
          <a:ln w="50800">
            <a:solidFill>
              <a:srgbClr val="00CC99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6482" name="AutoShape 18"/>
          <p:cNvCxnSpPr>
            <a:cxnSpLocks noChangeShapeType="1"/>
            <a:stCxn id="446468" idx="1"/>
            <a:endCxn id="19469" idx="0"/>
          </p:cNvCxnSpPr>
          <p:nvPr/>
        </p:nvCxnSpPr>
        <p:spPr bwMode="auto">
          <a:xfrm flipH="1">
            <a:off x="5661025" y="1790700"/>
            <a:ext cx="987425" cy="3175"/>
          </a:xfrm>
          <a:prstGeom prst="straightConnector1">
            <a:avLst/>
          </a:prstGeom>
          <a:noFill/>
          <a:ln w="50800">
            <a:solidFill>
              <a:srgbClr val="00CC99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6483" name="AutoShape 19"/>
          <p:cNvCxnSpPr>
            <a:cxnSpLocks noChangeShapeType="1"/>
            <a:stCxn id="446471" idx="2"/>
            <a:endCxn id="19466" idx="0"/>
          </p:cNvCxnSpPr>
          <p:nvPr/>
        </p:nvCxnSpPr>
        <p:spPr bwMode="auto">
          <a:xfrm>
            <a:off x="1127125" y="3138488"/>
            <a:ext cx="561975" cy="293687"/>
          </a:xfrm>
          <a:prstGeom prst="straightConnector1">
            <a:avLst/>
          </a:prstGeom>
          <a:noFill/>
          <a:ln w="50800">
            <a:solidFill>
              <a:srgbClr val="FFCC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6484" name="AutoShape 20"/>
          <p:cNvCxnSpPr>
            <a:cxnSpLocks noChangeShapeType="1"/>
            <a:stCxn id="446472" idx="2"/>
            <a:endCxn id="19469" idx="4"/>
          </p:cNvCxnSpPr>
          <p:nvPr/>
        </p:nvCxnSpPr>
        <p:spPr bwMode="auto">
          <a:xfrm flipH="1">
            <a:off x="7348538" y="3160713"/>
            <a:ext cx="762000" cy="268287"/>
          </a:xfrm>
          <a:prstGeom prst="straightConnector1">
            <a:avLst/>
          </a:prstGeom>
          <a:noFill/>
          <a:ln w="50800">
            <a:solidFill>
              <a:srgbClr val="FFCC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46485" name="AutoShape 21"/>
          <p:cNvSpPr>
            <a:spLocks noChangeArrowheads="1"/>
          </p:cNvSpPr>
          <p:nvPr/>
        </p:nvSpPr>
        <p:spPr bwMode="auto">
          <a:xfrm>
            <a:off x="6858000" y="5692775"/>
            <a:ext cx="2057400" cy="860425"/>
          </a:xfrm>
          <a:prstGeom prst="foldedCorner">
            <a:avLst>
              <a:gd name="adj" fmla="val 12500"/>
            </a:avLst>
          </a:prstGeom>
          <a:noFill/>
          <a:ln w="28575">
            <a:solidFill>
              <a:srgbClr val="00E2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65306" tIns="32653" rIns="65306" bIns="32653" anchor="ctr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/>
              <a:t>IEA </a:t>
            </a:r>
            <a:r>
              <a:rPr lang="en-US" sz="1200" b="1" dirty="0"/>
              <a:t>Energy Balances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/>
              <a:t>Elect </a:t>
            </a:r>
            <a:r>
              <a:rPr lang="en-US" sz="1200" b="1" dirty="0"/>
              <a:t>Generation Data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/>
              <a:t>Engineering Estimates</a:t>
            </a:r>
          </a:p>
        </p:txBody>
      </p:sp>
      <p:cxnSp>
        <p:nvCxnSpPr>
          <p:cNvPr id="446486" name="AutoShape 22"/>
          <p:cNvCxnSpPr>
            <a:cxnSpLocks noChangeShapeType="1"/>
            <a:stCxn id="446485" idx="1"/>
            <a:endCxn id="19468" idx="4"/>
          </p:cNvCxnSpPr>
          <p:nvPr/>
        </p:nvCxnSpPr>
        <p:spPr bwMode="auto">
          <a:xfrm rot="10800000" flipV="1">
            <a:off x="5661025" y="6122988"/>
            <a:ext cx="1196975" cy="6350"/>
          </a:xfrm>
          <a:prstGeom prst="straightConnector1">
            <a:avLst/>
          </a:prstGeom>
          <a:noFill/>
          <a:ln w="50800">
            <a:solidFill>
              <a:srgbClr val="00CC99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46487" name="AutoShape 23"/>
          <p:cNvSpPr>
            <a:spLocks noChangeArrowheads="1"/>
          </p:cNvSpPr>
          <p:nvPr/>
        </p:nvSpPr>
        <p:spPr bwMode="auto">
          <a:xfrm>
            <a:off x="6021388" y="3386138"/>
            <a:ext cx="271462" cy="1165225"/>
          </a:xfrm>
          <a:prstGeom prst="curvedRightArrow">
            <a:avLst>
              <a:gd name="adj1" fmla="val 40162"/>
              <a:gd name="adj2" fmla="val 126010"/>
              <a:gd name="adj3" fmla="val 33333"/>
            </a:avLst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6488" name="AutoShape 24"/>
          <p:cNvSpPr>
            <a:spLocks noChangeArrowheads="1"/>
          </p:cNvSpPr>
          <p:nvPr/>
        </p:nvSpPr>
        <p:spPr bwMode="auto">
          <a:xfrm rot="10637042">
            <a:off x="6508750" y="3276600"/>
            <a:ext cx="273050" cy="1165225"/>
          </a:xfrm>
          <a:prstGeom prst="curvedRightArrow">
            <a:avLst>
              <a:gd name="adj1" fmla="val 39928"/>
              <a:gd name="adj2" fmla="val 125277"/>
              <a:gd name="adj3" fmla="val 33333"/>
            </a:avLst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6489" name="AutoShape 25"/>
          <p:cNvSpPr>
            <a:spLocks noChangeArrowheads="1"/>
          </p:cNvSpPr>
          <p:nvPr/>
        </p:nvSpPr>
        <p:spPr bwMode="auto">
          <a:xfrm>
            <a:off x="3700463" y="2776538"/>
            <a:ext cx="1633537" cy="728662"/>
          </a:xfrm>
          <a:prstGeom prst="flowChartDocument">
            <a:avLst/>
          </a:prstGeom>
          <a:noFill/>
          <a:ln w="28575">
            <a:solidFill>
              <a:srgbClr val="99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65306" tIns="32653" rIns="65306" bIns="32653" anchor="ctr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/>
              <a:t>Innovation: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/>
              <a:t>  Production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/>
              <a:t>  Consumer Demand</a:t>
            </a:r>
          </a:p>
        </p:txBody>
      </p:sp>
      <p:sp>
        <p:nvSpPr>
          <p:cNvPr id="446490" name="AutoShape 26"/>
          <p:cNvSpPr>
            <a:spLocks noChangeArrowheads="1"/>
          </p:cNvSpPr>
          <p:nvPr/>
        </p:nvSpPr>
        <p:spPr bwMode="auto">
          <a:xfrm>
            <a:off x="7335838" y="4876800"/>
            <a:ext cx="1579562" cy="708025"/>
          </a:xfrm>
          <a:prstGeom prst="flowChartTerminator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65306" tIns="32653" rIns="65306" bIns="32653" anchor="ctr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/>
              <a:t>Energy </a:t>
            </a:r>
            <a:r>
              <a:rPr lang="en-US" sz="1200" b="1" dirty="0" smtClean="0"/>
              <a:t>Regulation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/>
              <a:t>Oil Market</a:t>
            </a:r>
            <a:endParaRPr lang="en-US" sz="1200" b="1" dirty="0"/>
          </a:p>
        </p:txBody>
      </p:sp>
      <p:cxnSp>
        <p:nvCxnSpPr>
          <p:cNvPr id="446491" name="AutoShape 27"/>
          <p:cNvCxnSpPr>
            <a:cxnSpLocks noChangeShapeType="1"/>
            <a:stCxn id="446490" idx="0"/>
            <a:endCxn id="19468" idx="0"/>
          </p:cNvCxnSpPr>
          <p:nvPr/>
        </p:nvCxnSpPr>
        <p:spPr bwMode="auto">
          <a:xfrm flipH="1" flipV="1">
            <a:off x="7351713" y="4497388"/>
            <a:ext cx="774700" cy="365125"/>
          </a:xfrm>
          <a:prstGeom prst="straightConnector1">
            <a:avLst/>
          </a:prstGeom>
          <a:noFill/>
          <a:ln w="50800">
            <a:solidFill>
              <a:srgbClr val="FFCC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46492" name="Rectangle 28"/>
          <p:cNvSpPr>
            <a:spLocks noChangeArrowheads="1"/>
          </p:cNvSpPr>
          <p:nvPr/>
        </p:nvSpPr>
        <p:spPr bwMode="auto">
          <a:xfrm>
            <a:off x="2438400" y="6338888"/>
            <a:ext cx="304800" cy="1524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6493" name="Text Box 29"/>
          <p:cNvSpPr txBox="1">
            <a:spLocks noChangeArrowheads="1"/>
          </p:cNvSpPr>
          <p:nvPr/>
        </p:nvSpPr>
        <p:spPr bwMode="auto">
          <a:xfrm>
            <a:off x="2743200" y="6262688"/>
            <a:ext cx="12954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79525">
              <a:defRPr sz="2400">
                <a:solidFill>
                  <a:srgbClr val="0033CC"/>
                </a:solidFill>
                <a:latin typeface="Arial" charset="0"/>
              </a:defRPr>
            </a:lvl1pPr>
            <a:lvl2pPr marL="742950" indent="-285750" defTabSz="1279525">
              <a:defRPr sz="2400">
                <a:solidFill>
                  <a:srgbClr val="0033CC"/>
                </a:solidFill>
                <a:latin typeface="Arial" charset="0"/>
              </a:defRPr>
            </a:lvl2pPr>
            <a:lvl3pPr marL="1143000" indent="-228600" defTabSz="1279525">
              <a:defRPr sz="2400">
                <a:solidFill>
                  <a:srgbClr val="0033CC"/>
                </a:solidFill>
                <a:latin typeface="Arial" charset="0"/>
              </a:defRPr>
            </a:lvl3pPr>
            <a:lvl4pPr marL="1600200" indent="-228600" defTabSz="1279525">
              <a:defRPr sz="2400">
                <a:solidFill>
                  <a:srgbClr val="0033CC"/>
                </a:solidFill>
                <a:latin typeface="Arial" charset="0"/>
              </a:defRPr>
            </a:lvl4pPr>
            <a:lvl5pPr marL="2057400" indent="-228600" defTabSz="1279525">
              <a:defRPr sz="2400">
                <a:solidFill>
                  <a:srgbClr val="0033CC"/>
                </a:solidFill>
                <a:latin typeface="Arial" charset="0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300" b="1"/>
              <a:t>- Data</a:t>
            </a:r>
          </a:p>
        </p:txBody>
      </p:sp>
      <p:sp>
        <p:nvSpPr>
          <p:cNvPr id="446494" name="Rectangle 30"/>
          <p:cNvSpPr>
            <a:spLocks noChangeArrowheads="1"/>
          </p:cNvSpPr>
          <p:nvPr/>
        </p:nvSpPr>
        <p:spPr bwMode="auto">
          <a:xfrm>
            <a:off x="3505200" y="6338888"/>
            <a:ext cx="304800" cy="152400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6495" name="Text Box 31"/>
          <p:cNvSpPr txBox="1">
            <a:spLocks noChangeArrowheads="1"/>
          </p:cNvSpPr>
          <p:nvPr/>
        </p:nvSpPr>
        <p:spPr bwMode="auto">
          <a:xfrm>
            <a:off x="3810000" y="6262688"/>
            <a:ext cx="12954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79525">
              <a:defRPr sz="2400">
                <a:solidFill>
                  <a:srgbClr val="0033CC"/>
                </a:solidFill>
                <a:latin typeface="Arial" charset="0"/>
              </a:defRPr>
            </a:lvl1pPr>
            <a:lvl2pPr marL="742950" indent="-285750" defTabSz="1279525">
              <a:defRPr sz="2400">
                <a:solidFill>
                  <a:srgbClr val="0033CC"/>
                </a:solidFill>
                <a:latin typeface="Arial" charset="0"/>
              </a:defRPr>
            </a:lvl2pPr>
            <a:lvl3pPr marL="1143000" indent="-228600" defTabSz="1279525">
              <a:defRPr sz="2400">
                <a:solidFill>
                  <a:srgbClr val="0033CC"/>
                </a:solidFill>
                <a:latin typeface="Arial" charset="0"/>
              </a:defRPr>
            </a:lvl3pPr>
            <a:lvl4pPr marL="1600200" indent="-228600" defTabSz="1279525">
              <a:defRPr sz="2400">
                <a:solidFill>
                  <a:srgbClr val="0033CC"/>
                </a:solidFill>
                <a:latin typeface="Arial" charset="0"/>
              </a:defRPr>
            </a:lvl4pPr>
            <a:lvl5pPr marL="2057400" indent="-228600" defTabSz="1279525">
              <a:defRPr sz="2400">
                <a:solidFill>
                  <a:srgbClr val="0033CC"/>
                </a:solidFill>
                <a:latin typeface="Arial" charset="0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300" b="1"/>
              <a:t>- Results</a:t>
            </a:r>
          </a:p>
        </p:txBody>
      </p:sp>
      <p:sp>
        <p:nvSpPr>
          <p:cNvPr id="446496" name="Rectangle 32"/>
          <p:cNvSpPr>
            <a:spLocks noChangeArrowheads="1"/>
          </p:cNvSpPr>
          <p:nvPr/>
        </p:nvSpPr>
        <p:spPr bwMode="auto">
          <a:xfrm>
            <a:off x="4800600" y="6338888"/>
            <a:ext cx="304800" cy="152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6497" name="Text Box 33"/>
          <p:cNvSpPr txBox="1">
            <a:spLocks noChangeArrowheads="1"/>
          </p:cNvSpPr>
          <p:nvPr/>
        </p:nvSpPr>
        <p:spPr bwMode="auto">
          <a:xfrm>
            <a:off x="5105400" y="6262688"/>
            <a:ext cx="20574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79525">
              <a:defRPr sz="2400">
                <a:solidFill>
                  <a:srgbClr val="0033CC"/>
                </a:solidFill>
                <a:latin typeface="Arial" charset="0"/>
              </a:defRPr>
            </a:lvl1pPr>
            <a:lvl2pPr marL="742950" indent="-285750" defTabSz="1279525">
              <a:defRPr sz="2400">
                <a:solidFill>
                  <a:srgbClr val="0033CC"/>
                </a:solidFill>
                <a:latin typeface="Arial" charset="0"/>
              </a:defRPr>
            </a:lvl2pPr>
            <a:lvl3pPr marL="1143000" indent="-228600" defTabSz="1279525">
              <a:defRPr sz="2400">
                <a:solidFill>
                  <a:srgbClr val="0033CC"/>
                </a:solidFill>
                <a:latin typeface="Arial" charset="0"/>
              </a:defRPr>
            </a:lvl3pPr>
            <a:lvl4pPr marL="1600200" indent="-228600" defTabSz="1279525">
              <a:defRPr sz="2400">
                <a:solidFill>
                  <a:srgbClr val="0033CC"/>
                </a:solidFill>
                <a:latin typeface="Arial" charset="0"/>
              </a:defRPr>
            </a:lvl4pPr>
            <a:lvl5pPr marL="2057400" indent="-228600" defTabSz="1279525">
              <a:defRPr sz="2400">
                <a:solidFill>
                  <a:srgbClr val="0033CC"/>
                </a:solidFill>
                <a:latin typeface="Arial" charset="0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300" b="1"/>
              <a:t>- Policy Intervention</a:t>
            </a:r>
          </a:p>
        </p:txBody>
      </p:sp>
      <p:sp>
        <p:nvSpPr>
          <p:cNvPr id="446498" name="AutoShape 34"/>
          <p:cNvSpPr>
            <a:spLocks noChangeArrowheads="1"/>
          </p:cNvSpPr>
          <p:nvPr/>
        </p:nvSpPr>
        <p:spPr bwMode="auto">
          <a:xfrm>
            <a:off x="304800" y="5638800"/>
            <a:ext cx="1295400" cy="914400"/>
          </a:xfrm>
          <a:prstGeom prst="foldedCorner">
            <a:avLst>
              <a:gd name="adj" fmla="val 12500"/>
            </a:avLst>
          </a:prstGeom>
          <a:noFill/>
          <a:ln w="28575">
            <a:solidFill>
              <a:srgbClr val="00E2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65306" tIns="32653" rIns="65306" bIns="32653" anchor="ctr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/>
              <a:t>Detailed</a:t>
            </a:r>
            <a:br>
              <a:rPr lang="en-US" sz="1200" b="1" dirty="0" smtClean="0"/>
            </a:br>
            <a:r>
              <a:rPr lang="en-US" sz="1200" b="1" dirty="0" smtClean="0"/>
              <a:t>Emission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/>
              <a:t>Database</a:t>
            </a:r>
            <a:endParaRPr lang="en-US" sz="1200" dirty="0"/>
          </a:p>
        </p:txBody>
      </p:sp>
      <p:cxnSp>
        <p:nvCxnSpPr>
          <p:cNvPr id="446499" name="AutoShape 35"/>
          <p:cNvCxnSpPr>
            <a:cxnSpLocks noChangeShapeType="1"/>
            <a:stCxn id="446498" idx="3"/>
          </p:cNvCxnSpPr>
          <p:nvPr/>
        </p:nvCxnSpPr>
        <p:spPr bwMode="auto">
          <a:xfrm>
            <a:off x="1614488" y="6096000"/>
            <a:ext cx="1762125" cy="34925"/>
          </a:xfrm>
          <a:prstGeom prst="straightConnector1">
            <a:avLst/>
          </a:prstGeom>
          <a:noFill/>
          <a:ln w="50800">
            <a:solidFill>
              <a:srgbClr val="00CC99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46500" name="AutoShape 36"/>
          <p:cNvSpPr>
            <a:spLocks noChangeArrowheads="1"/>
          </p:cNvSpPr>
          <p:nvPr/>
        </p:nvSpPr>
        <p:spPr bwMode="auto">
          <a:xfrm>
            <a:off x="228600" y="4800600"/>
            <a:ext cx="1795463" cy="685800"/>
          </a:xfrm>
          <a:prstGeom prst="flowChartTerminator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65306" tIns="32653" rIns="65306" bIns="32653" anchor="ctr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/>
              <a:t>Efficiency incentives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/>
              <a:t>Emissions standards</a:t>
            </a:r>
            <a:endParaRPr lang="en-US" sz="1200" b="1" dirty="0"/>
          </a:p>
        </p:txBody>
      </p:sp>
      <p:cxnSp>
        <p:nvCxnSpPr>
          <p:cNvPr id="446501" name="AutoShape 37"/>
          <p:cNvCxnSpPr>
            <a:cxnSpLocks noChangeShapeType="1"/>
            <a:stCxn id="446500" idx="0"/>
          </p:cNvCxnSpPr>
          <p:nvPr/>
        </p:nvCxnSpPr>
        <p:spPr bwMode="auto">
          <a:xfrm flipV="1">
            <a:off x="1127125" y="4497388"/>
            <a:ext cx="561975" cy="288925"/>
          </a:xfrm>
          <a:prstGeom prst="straightConnector1">
            <a:avLst/>
          </a:prstGeom>
          <a:noFill/>
          <a:ln w="50800">
            <a:solidFill>
              <a:srgbClr val="FFCC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6502" name="AutoShape 38"/>
          <p:cNvCxnSpPr>
            <a:cxnSpLocks noChangeShapeType="1"/>
            <a:stCxn id="446489" idx="1"/>
            <a:endCxn id="19466" idx="3"/>
          </p:cNvCxnSpPr>
          <p:nvPr/>
        </p:nvCxnSpPr>
        <p:spPr bwMode="auto">
          <a:xfrm flipH="1" flipV="1">
            <a:off x="3376613" y="2614613"/>
            <a:ext cx="309562" cy="527050"/>
          </a:xfrm>
          <a:prstGeom prst="straightConnector1">
            <a:avLst/>
          </a:prstGeom>
          <a:noFill/>
          <a:ln w="50800">
            <a:solidFill>
              <a:srgbClr val="00CC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46503" name="AutoShape 39"/>
          <p:cNvSpPr>
            <a:spLocks noChangeArrowheads="1"/>
          </p:cNvSpPr>
          <p:nvPr/>
        </p:nvSpPr>
        <p:spPr bwMode="auto">
          <a:xfrm>
            <a:off x="2211388" y="3386138"/>
            <a:ext cx="271462" cy="1165225"/>
          </a:xfrm>
          <a:prstGeom prst="curvedRightArrow">
            <a:avLst>
              <a:gd name="adj1" fmla="val 40162"/>
              <a:gd name="adj2" fmla="val 126010"/>
              <a:gd name="adj3" fmla="val 33333"/>
            </a:avLst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6504" name="AutoShape 40"/>
          <p:cNvSpPr>
            <a:spLocks noChangeArrowheads="1"/>
          </p:cNvSpPr>
          <p:nvPr/>
        </p:nvSpPr>
        <p:spPr bwMode="auto">
          <a:xfrm rot="10637042">
            <a:off x="2698750" y="3276600"/>
            <a:ext cx="273050" cy="1165225"/>
          </a:xfrm>
          <a:prstGeom prst="curvedRightArrow">
            <a:avLst>
              <a:gd name="adj1" fmla="val 39928"/>
              <a:gd name="adj2" fmla="val 125277"/>
              <a:gd name="adj3" fmla="val 33333"/>
            </a:avLst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6505" name="AutoShape 41"/>
          <p:cNvSpPr>
            <a:spLocks noChangeArrowheads="1"/>
          </p:cNvSpPr>
          <p:nvPr/>
        </p:nvSpPr>
        <p:spPr bwMode="auto">
          <a:xfrm>
            <a:off x="3700463" y="3657600"/>
            <a:ext cx="1633537" cy="728663"/>
          </a:xfrm>
          <a:prstGeom prst="flowChartDocument">
            <a:avLst/>
          </a:prstGeom>
          <a:noFill/>
          <a:ln w="28575">
            <a:solidFill>
              <a:srgbClr val="99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65306" tIns="32653" rIns="65306" bIns="32653" anchor="ctr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/>
              <a:t>Detailed Emissions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/>
              <a:t> of C02 and non-C02</a:t>
            </a:r>
          </a:p>
        </p:txBody>
      </p:sp>
      <p:cxnSp>
        <p:nvCxnSpPr>
          <p:cNvPr id="446506" name="AutoShape 42"/>
          <p:cNvCxnSpPr>
            <a:cxnSpLocks noChangeShapeType="1"/>
            <a:endCxn id="446505" idx="1"/>
          </p:cNvCxnSpPr>
          <p:nvPr/>
        </p:nvCxnSpPr>
        <p:spPr bwMode="auto">
          <a:xfrm flipV="1">
            <a:off x="3376613" y="4022725"/>
            <a:ext cx="309562" cy="474663"/>
          </a:xfrm>
          <a:prstGeom prst="straightConnector1">
            <a:avLst/>
          </a:prstGeom>
          <a:noFill/>
          <a:ln w="50800">
            <a:solidFill>
              <a:srgbClr val="00CC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6507" name="AutoShape 43"/>
          <p:cNvCxnSpPr>
            <a:cxnSpLocks noChangeShapeType="1"/>
            <a:stCxn id="19469" idx="2"/>
            <a:endCxn id="446505" idx="3"/>
          </p:cNvCxnSpPr>
          <p:nvPr/>
        </p:nvCxnSpPr>
        <p:spPr bwMode="auto">
          <a:xfrm flipH="1">
            <a:off x="5348288" y="3427413"/>
            <a:ext cx="311150" cy="595312"/>
          </a:xfrm>
          <a:prstGeom prst="straightConnector1">
            <a:avLst/>
          </a:prstGeom>
          <a:noFill/>
          <a:ln w="50800">
            <a:solidFill>
              <a:srgbClr val="00CC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6508" name="AutoShape 44"/>
          <p:cNvCxnSpPr>
            <a:cxnSpLocks noChangeShapeType="1"/>
            <a:stCxn id="19466" idx="2"/>
            <a:endCxn id="446505" idx="1"/>
          </p:cNvCxnSpPr>
          <p:nvPr/>
        </p:nvCxnSpPr>
        <p:spPr bwMode="auto">
          <a:xfrm>
            <a:off x="3376613" y="3432175"/>
            <a:ext cx="309562" cy="590550"/>
          </a:xfrm>
          <a:prstGeom prst="straightConnector1">
            <a:avLst/>
          </a:prstGeom>
          <a:noFill/>
          <a:ln w="50800">
            <a:solidFill>
              <a:srgbClr val="00CC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6509" name="AutoShape 45"/>
          <p:cNvCxnSpPr>
            <a:cxnSpLocks noChangeShapeType="1"/>
            <a:stCxn id="19468" idx="2"/>
            <a:endCxn id="446505" idx="3"/>
          </p:cNvCxnSpPr>
          <p:nvPr/>
        </p:nvCxnSpPr>
        <p:spPr bwMode="auto">
          <a:xfrm flipH="1" flipV="1">
            <a:off x="5348288" y="4022725"/>
            <a:ext cx="315912" cy="474663"/>
          </a:xfrm>
          <a:prstGeom prst="straightConnector1">
            <a:avLst/>
          </a:prstGeom>
          <a:noFill/>
          <a:ln w="50800">
            <a:solidFill>
              <a:srgbClr val="00CC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8" name="AutoShape 4"/>
          <p:cNvSpPr>
            <a:spLocks noChangeArrowheads="1"/>
          </p:cNvSpPr>
          <p:nvPr/>
        </p:nvSpPr>
        <p:spPr bwMode="auto">
          <a:xfrm rot="5400000" flipV="1">
            <a:off x="1681957" y="4490244"/>
            <a:ext cx="1698625" cy="1709738"/>
          </a:xfrm>
          <a:prstGeom prst="rtTriangle">
            <a:avLst/>
          </a:prstGeom>
          <a:solidFill>
            <a:srgbClr val="A0B2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65306" tIns="32653" rIns="65306" bIns="32653" anchor="t" anchorCtr="0"/>
          <a:lstStyle/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sz="1400" b="1" dirty="0" smtClean="0"/>
              <a:t>Emissions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9217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6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6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6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6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6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6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6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6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6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6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6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6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6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6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6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6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6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6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6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6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6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46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6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6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46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46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46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46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6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6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46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46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46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46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6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6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46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46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46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46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46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46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46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46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46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46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46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46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46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46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6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46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6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46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46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46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46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46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46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46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46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46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46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46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46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46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4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4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46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46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46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46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 animBg="1"/>
      <p:bldP spid="446468" grpId="0" animBg="1"/>
      <p:bldP spid="446469" grpId="0" animBg="1"/>
      <p:bldP spid="446470" grpId="0" animBg="1"/>
      <p:bldP spid="446471" grpId="0" animBg="1"/>
      <p:bldP spid="446472" grpId="0" animBg="1"/>
      <p:bldP spid="446485" grpId="0" animBg="1"/>
      <p:bldP spid="446487" grpId="0" animBg="1"/>
      <p:bldP spid="446488" grpId="0" animBg="1"/>
      <p:bldP spid="446489" grpId="0" animBg="1"/>
      <p:bldP spid="446490" grpId="0" animBg="1"/>
      <p:bldP spid="446492" grpId="0" animBg="1"/>
      <p:bldP spid="446493" grpId="0"/>
      <p:bldP spid="446494" grpId="0" animBg="1"/>
      <p:bldP spid="446494" grpId="1" animBg="1"/>
      <p:bldP spid="446495" grpId="0"/>
      <p:bldP spid="446495" grpId="1"/>
      <p:bldP spid="446496" grpId="0" animBg="1"/>
      <p:bldP spid="446497" grpId="0"/>
      <p:bldP spid="446498" grpId="0" animBg="1"/>
      <p:bldP spid="446500" grpId="0" animBg="1"/>
      <p:bldP spid="446503" grpId="0" animBg="1"/>
      <p:bldP spid="446504" grpId="0" animBg="1"/>
      <p:bldP spid="44650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804" y="2943017"/>
            <a:ext cx="2095500" cy="2362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23" y="2741647"/>
            <a:ext cx="3060700" cy="2654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489" y="2281937"/>
            <a:ext cx="1409450" cy="12223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489" y="4623657"/>
            <a:ext cx="1409450" cy="122230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11119" y="3706955"/>
            <a:ext cx="154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FFCC00"/>
                </a:solidFill>
                <a:latin typeface="+mn-lt"/>
              </a:rPr>
              <a:t>CAREC</a:t>
            </a:r>
            <a:endParaRPr lang="en-US" dirty="0">
              <a:solidFill>
                <a:srgbClr val="FFCC00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03093" y="2633243"/>
            <a:ext cx="1548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400" dirty="0" smtClean="0">
                <a:solidFill>
                  <a:srgbClr val="FFCC00"/>
                </a:solidFill>
                <a:latin typeface="+mn-lt"/>
              </a:rPr>
              <a:t>Afghanistan</a:t>
            </a:r>
            <a:endParaRPr lang="en-US" sz="1400" dirty="0">
              <a:solidFill>
                <a:srgbClr val="FFCC00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23163" y="5000618"/>
            <a:ext cx="1548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400" dirty="0" smtClean="0">
                <a:solidFill>
                  <a:srgbClr val="FFCC00"/>
                </a:solidFill>
                <a:latin typeface="+mn-lt"/>
              </a:rPr>
              <a:t>Xinjiang</a:t>
            </a:r>
            <a:endParaRPr lang="en-US" sz="1400" dirty="0">
              <a:solidFill>
                <a:srgbClr val="FFCC00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67329" y="2664211"/>
            <a:ext cx="1538883" cy="213798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>
              <a:buNone/>
            </a:pPr>
            <a:r>
              <a:rPr lang="en-US" sz="8800" dirty="0" smtClean="0"/>
              <a:t>.…</a:t>
            </a:r>
            <a:endParaRPr lang="en-US" sz="8800" dirty="0"/>
          </a:p>
        </p:txBody>
      </p:sp>
      <p:sp>
        <p:nvSpPr>
          <p:cNvPr id="17" name="TextBox 16"/>
          <p:cNvSpPr txBox="1"/>
          <p:nvPr/>
        </p:nvSpPr>
        <p:spPr>
          <a:xfrm>
            <a:off x="7031752" y="1845718"/>
            <a:ext cx="1951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008000"/>
                </a:solidFill>
                <a:latin typeface="+mn-lt"/>
              </a:rPr>
              <a:t>Graphic User Interface</a:t>
            </a:r>
            <a:endParaRPr lang="en-US" sz="20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4161" y="1676400"/>
            <a:ext cx="1951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008000"/>
                </a:solidFill>
                <a:latin typeface="+mn-lt"/>
              </a:rPr>
              <a:t>National Models</a:t>
            </a:r>
            <a:endParaRPr lang="en-US" sz="20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7816" y="1905000"/>
            <a:ext cx="1951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008000"/>
                </a:solidFill>
                <a:latin typeface="+mn-lt"/>
              </a:rPr>
              <a:t>Regional Model</a:t>
            </a:r>
            <a:endParaRPr lang="en-US" sz="20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29272" y="5777678"/>
            <a:ext cx="1951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Policy Makers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81681" y="5777678"/>
            <a:ext cx="1951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National Capitals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5336" y="5777678"/>
            <a:ext cx="1951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ADB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25" name="Straight Arrow Connector 24"/>
          <p:cNvCxnSpPr>
            <a:stCxn id="10" idx="3"/>
          </p:cNvCxnSpPr>
          <p:nvPr/>
        </p:nvCxnSpPr>
        <p:spPr bwMode="auto">
          <a:xfrm flipV="1">
            <a:off x="3190623" y="2663212"/>
            <a:ext cx="883155" cy="1405585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headEnd type="none" w="med" len="med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12" idx="1"/>
          </p:cNvCxnSpPr>
          <p:nvPr/>
        </p:nvCxnSpPr>
        <p:spPr bwMode="auto">
          <a:xfrm>
            <a:off x="3190623" y="4068797"/>
            <a:ext cx="851866" cy="1166012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headEnd type="none" w="med" len="med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9" idx="1"/>
          </p:cNvCxnSpPr>
          <p:nvPr/>
        </p:nvCxnSpPr>
        <p:spPr bwMode="auto">
          <a:xfrm>
            <a:off x="3190623" y="4068797"/>
            <a:ext cx="3730181" cy="5532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headEnd type="none" w="med" len="med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 bwMode="auto">
          <a:xfrm>
            <a:off x="427038" y="220663"/>
            <a:ext cx="7688262" cy="114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None/>
            </a:pPr>
            <a:r>
              <a:rPr lang="en-US" smtClean="0"/>
              <a:t>CARGO System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0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Model Inputs:</a:t>
            </a:r>
            <a:br>
              <a:rPr lang="en-US" dirty="0" smtClean="0"/>
            </a:br>
            <a:r>
              <a:rPr lang="en-US" dirty="0" smtClean="0"/>
              <a:t>CAREC </a:t>
            </a:r>
            <a:r>
              <a:rPr lang="en-US" dirty="0"/>
              <a:t>Modeling </a:t>
            </a:r>
            <a:r>
              <a:rPr lang="en-US" dirty="0" smtClean="0"/>
              <a:t>Scenarios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14400" y="3217026"/>
            <a:ext cx="7543800" cy="2329306"/>
            <a:chOff x="381000" y="1301196"/>
            <a:chExt cx="8001000" cy="2658346"/>
          </a:xfrm>
        </p:grpSpPr>
        <p:sp>
          <p:nvSpPr>
            <p:cNvPr id="6" name="Rectangle 5"/>
            <p:cNvSpPr/>
            <p:nvPr/>
          </p:nvSpPr>
          <p:spPr>
            <a:xfrm>
              <a:off x="381000" y="1301196"/>
              <a:ext cx="8001000" cy="1981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en-US" sz="2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1" y="1325142"/>
              <a:ext cx="5257800" cy="2634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800" b="1" dirty="0" smtClean="0"/>
                <a:t>Trade Facilitation and Trade Policies</a:t>
              </a:r>
            </a:p>
            <a:p>
              <a:pPr>
                <a:buNone/>
              </a:pPr>
              <a:r>
                <a:rPr lang="en-US" sz="1800" dirty="0" smtClean="0"/>
                <a:t>Asian regional integration – national, regional, 	and global implications</a:t>
              </a:r>
              <a:endParaRPr lang="en-US" sz="1800" dirty="0"/>
            </a:p>
            <a:p>
              <a:pPr>
                <a:buNone/>
              </a:pPr>
              <a:r>
                <a:rPr lang="en-US" sz="1800" dirty="0" smtClean="0"/>
                <a:t>Bilateral and regional TT measures</a:t>
              </a:r>
            </a:p>
            <a:p>
              <a:pPr>
                <a:buNone/>
              </a:pPr>
              <a:r>
                <a:rPr lang="en-US" sz="1800" dirty="0" smtClean="0"/>
                <a:t>Integrated Trade Facilitation</a:t>
              </a:r>
            </a:p>
            <a:p>
              <a:pPr>
                <a:buNone/>
              </a:pPr>
              <a:endParaRPr lang="en-US" sz="1800" dirty="0" smtClean="0"/>
            </a:p>
            <a:p>
              <a:pPr>
                <a:buNone/>
              </a:pPr>
              <a:endParaRPr lang="en-US" sz="1800" dirty="0" smtClean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14400" y="5029200"/>
            <a:ext cx="7543800" cy="1735975"/>
            <a:chOff x="381000" y="1066800"/>
            <a:chExt cx="8001000" cy="1981200"/>
          </a:xfrm>
        </p:grpSpPr>
        <p:sp>
          <p:nvSpPr>
            <p:cNvPr id="9" name="Rectangle 8"/>
            <p:cNvSpPr/>
            <p:nvPr/>
          </p:nvSpPr>
          <p:spPr>
            <a:xfrm>
              <a:off x="381000" y="1066800"/>
              <a:ext cx="8001000" cy="1981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en-US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1" y="1066800"/>
              <a:ext cx="5257800" cy="1875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800" b="1" dirty="0" smtClean="0"/>
                <a:t>Energy Policies</a:t>
              </a:r>
            </a:p>
            <a:p>
              <a:pPr>
                <a:buNone/>
              </a:pPr>
              <a:r>
                <a:rPr lang="en-US" sz="1800" dirty="0" smtClean="0"/>
                <a:t>Strategy </a:t>
              </a:r>
              <a:r>
                <a:rPr lang="en-US" sz="1800" dirty="0"/>
                <a:t>for Regional Cooperation in the </a:t>
              </a:r>
              <a:r>
                <a:rPr lang="en-US" sz="1800" dirty="0" smtClean="0"/>
                <a:t>	Energy Sector</a:t>
              </a:r>
            </a:p>
            <a:p>
              <a:pPr>
                <a:buNone/>
              </a:pPr>
              <a:r>
                <a:rPr lang="en-US" sz="1800" dirty="0" smtClean="0"/>
                <a:t>Energy </a:t>
              </a:r>
              <a:r>
                <a:rPr lang="en-US" sz="1800" dirty="0"/>
                <a:t>Action Plan Framework </a:t>
              </a:r>
              <a:endParaRPr lang="en-US" sz="1800" dirty="0" smtClean="0"/>
            </a:p>
            <a:p>
              <a:pPr>
                <a:buNone/>
              </a:pPr>
              <a:r>
                <a:rPr lang="en-US" sz="1800" dirty="0" smtClean="0"/>
                <a:t>Regional energy security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14400" y="1404473"/>
            <a:ext cx="7543800" cy="1735975"/>
            <a:chOff x="381000" y="1066800"/>
            <a:chExt cx="8001000" cy="1981200"/>
          </a:xfrm>
        </p:grpSpPr>
        <p:sp>
          <p:nvSpPr>
            <p:cNvPr id="12" name="Rectangle 11"/>
            <p:cNvSpPr/>
            <p:nvPr/>
          </p:nvSpPr>
          <p:spPr>
            <a:xfrm>
              <a:off x="381000" y="1066800"/>
              <a:ext cx="8001000" cy="1981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48001" y="1066800"/>
              <a:ext cx="5257800" cy="1875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800" b="1" dirty="0" smtClean="0"/>
                <a:t>Transport and Infrastructure Policies</a:t>
              </a:r>
            </a:p>
            <a:p>
              <a:pPr>
                <a:buNone/>
              </a:pPr>
              <a:r>
                <a:rPr lang="en-US" sz="1800" dirty="0" smtClean="0"/>
                <a:t>Regional corridor schemes for national,    	regional, and global perspectives</a:t>
              </a:r>
            </a:p>
            <a:p>
              <a:pPr>
                <a:buNone/>
              </a:pPr>
              <a:r>
                <a:rPr lang="en-US" sz="1800" dirty="0" smtClean="0"/>
                <a:t>Regional implications of national investments</a:t>
              </a:r>
            </a:p>
            <a:p>
              <a:pPr>
                <a:buNone/>
              </a:pPr>
              <a:r>
                <a:rPr lang="en-US" sz="1800" dirty="0" smtClean="0"/>
                <a:t>Motorization and urbanization</a:t>
              </a:r>
              <a:endParaRPr lang="en-US" sz="18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6" y="1524000"/>
            <a:ext cx="2275114" cy="13770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352800"/>
            <a:ext cx="2275114" cy="13770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486" y="5176157"/>
            <a:ext cx="2275114" cy="137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0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Model </a:t>
            </a:r>
            <a:r>
              <a:rPr lang="en-US" dirty="0" smtClean="0"/>
              <a:t>Outputs:</a:t>
            </a:r>
            <a:br>
              <a:rPr lang="en-US" dirty="0" smtClean="0"/>
            </a:br>
            <a:r>
              <a:rPr lang="en-US" dirty="0" smtClean="0"/>
              <a:t>What we forecast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85800" y="1524000"/>
          <a:ext cx="7848600" cy="5024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2691"/>
                <a:gridCol w="5945909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Economic Structure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Sectoral output, demand</a:t>
                      </a:r>
                      <a:r>
                        <a:rPr lang="en-US" baseline="0" dirty="0" smtClean="0"/>
                        <a:t>, imports, and exports for each country.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0600">
                <a:tc>
                  <a:txBody>
                    <a:bodyPr/>
                    <a:lstStyle/>
                    <a:p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and per capita GDP by region</a:t>
                      </a:r>
                    </a:p>
                    <a:p>
                      <a:r>
                        <a:rPr lang="en-US" dirty="0" smtClean="0"/>
                        <a:t>Value added and employment by sector and country</a:t>
                      </a:r>
                    </a:p>
                    <a:p>
                      <a:r>
                        <a:rPr lang="en-US" dirty="0" smtClean="0"/>
                        <a:t>Household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income by household category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Employment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employment</a:t>
                      </a:r>
                      <a:r>
                        <a:rPr lang="en-US" baseline="0" dirty="0" smtClean="0"/>
                        <a:t> by sector and country</a:t>
                      </a:r>
                    </a:p>
                    <a:p>
                      <a:r>
                        <a:rPr lang="en-US" baseline="0" dirty="0" smtClean="0"/>
                        <a:t>Employment rates by household category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Total energy</a:t>
                      </a:r>
                      <a:r>
                        <a:rPr lang="en-US" baseline="0" dirty="0" smtClean="0"/>
                        <a:t> use by sector and country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Energy trade, production and usage mix by country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Energy use by household type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99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Emissions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GHG</a:t>
                      </a:r>
                      <a:r>
                        <a:rPr lang="en-US" baseline="0" dirty="0" smtClean="0"/>
                        <a:t> emissions (CO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, CH</a:t>
                      </a:r>
                      <a:r>
                        <a:rPr lang="en-US" baseline="-25000" dirty="0" smtClean="0"/>
                        <a:t>4</a:t>
                      </a:r>
                      <a:r>
                        <a:rPr lang="en-US" baseline="0" dirty="0" smtClean="0"/>
                        <a:t>, N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O) by source, use, and region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82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5410200"/>
          </a:xfrm>
        </p:spPr>
        <p:txBody>
          <a:bodyPr>
            <a:normAutofit fontScale="92500" lnSpcReduction="10000"/>
          </a:bodyPr>
          <a:lstStyle/>
          <a:p>
            <a:pPr marL="523875" lvl="0" indent="-514350">
              <a:buFont typeface="+mj-lt"/>
              <a:buAutoNum type="arabicPeriod"/>
            </a:pPr>
            <a:r>
              <a:rPr lang="en-US" dirty="0"/>
              <a:t>Regional assessment of trade and investment </a:t>
            </a:r>
            <a:r>
              <a:rPr lang="en-US" dirty="0" smtClean="0"/>
              <a:t>potential. </a:t>
            </a:r>
            <a:endParaRPr lang="en-US" dirty="0"/>
          </a:p>
          <a:p>
            <a:pPr marL="523875" lvl="0" indent="-514350">
              <a:buFont typeface="+mj-lt"/>
              <a:buAutoNum type="arabicPeriod"/>
            </a:pPr>
            <a:r>
              <a:rPr lang="en-US" dirty="0"/>
              <a:t>Transport pathways: Detailed regional </a:t>
            </a:r>
            <a:r>
              <a:rPr lang="en-US" dirty="0" smtClean="0"/>
              <a:t>impact evaluation.</a:t>
            </a:r>
            <a:endParaRPr lang="en-US" dirty="0"/>
          </a:p>
          <a:p>
            <a:pPr marL="523875" lvl="0" indent="-514350">
              <a:buFont typeface="+mj-lt"/>
              <a:buAutoNum type="arabicPeriod"/>
            </a:pPr>
            <a:r>
              <a:rPr lang="en-US" dirty="0"/>
              <a:t>Energy pathways: Detailed regional </a:t>
            </a:r>
            <a:r>
              <a:rPr lang="en-US" dirty="0" smtClean="0"/>
              <a:t>impact evaluation.</a:t>
            </a:r>
            <a:endParaRPr lang="en-US" dirty="0"/>
          </a:p>
          <a:p>
            <a:pPr marL="523875" lvl="0" indent="-514350">
              <a:buFont typeface="+mj-lt"/>
              <a:buAutoNum type="arabicPeriod"/>
            </a:pPr>
            <a:r>
              <a:rPr lang="en-US" dirty="0"/>
              <a:t>Dynamics of regional growth and poverty reduction.</a:t>
            </a:r>
          </a:p>
          <a:p>
            <a:pPr marL="523875" indent="-51435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olicy </a:t>
            </a:r>
            <a:r>
              <a:rPr lang="en-US" dirty="0"/>
              <a:t>impacts on development indicators, MDG’s, </a:t>
            </a:r>
            <a:r>
              <a:rPr lang="en-US" dirty="0" smtClean="0"/>
              <a:t>etc.</a:t>
            </a:r>
            <a:endParaRPr lang="en-US" dirty="0"/>
          </a:p>
          <a:p>
            <a:pPr marL="523875" lvl="0" indent="-514350">
              <a:buFont typeface="+mj-lt"/>
              <a:buAutoNum type="arabicPeriod"/>
            </a:pPr>
            <a:r>
              <a:rPr lang="en-US" dirty="0" smtClean="0"/>
              <a:t>Trends </a:t>
            </a:r>
            <a:r>
              <a:rPr lang="en-US" dirty="0"/>
              <a:t>in urbanization and rural development.</a:t>
            </a:r>
          </a:p>
          <a:p>
            <a:pPr marL="523875" lvl="0" indent="-514350">
              <a:buFont typeface="+mj-lt"/>
              <a:buAutoNum type="arabicPeriod"/>
            </a:pPr>
            <a:r>
              <a:rPr lang="en-US" dirty="0"/>
              <a:t>Resource development, public investment, and fiscal </a:t>
            </a:r>
            <a:r>
              <a:rPr lang="en-US" dirty="0" smtClean="0"/>
              <a:t>impacts.</a:t>
            </a:r>
            <a:endParaRPr lang="en-US" dirty="0"/>
          </a:p>
          <a:p>
            <a:pPr marL="523875" lvl="0" indent="-514350">
              <a:buFont typeface="+mj-lt"/>
              <a:buAutoNum type="arabicPeriod"/>
            </a:pPr>
            <a:r>
              <a:rPr lang="en-US" dirty="0"/>
              <a:t>Demographic assessment, including </a:t>
            </a:r>
            <a:r>
              <a:rPr lang="en-US" dirty="0" smtClean="0"/>
              <a:t>migration</a:t>
            </a:r>
            <a:r>
              <a:rPr lang="en-US" dirty="0"/>
              <a:t>, labor force development and employment patterns, and other socioeconomic trends.</a:t>
            </a:r>
          </a:p>
          <a:p>
            <a:pPr marL="523875" lvl="0" indent="-514350">
              <a:buFont typeface="+mj-lt"/>
              <a:buAutoNum type="arabicPeriod"/>
            </a:pPr>
            <a:r>
              <a:rPr lang="en-US" dirty="0" smtClean="0"/>
              <a:t>More detailed </a:t>
            </a:r>
            <a:r>
              <a:rPr lang="en-US" dirty="0"/>
              <a:t>agent-based GIS modeling to improve policy targeting and impact evaluation.</a:t>
            </a:r>
          </a:p>
        </p:txBody>
      </p:sp>
    </p:spTree>
    <p:extLst>
      <p:ext uri="{BB962C8B-B14F-4D97-AF65-F5344CB8AC3E}">
        <p14:creationId xmlns:p14="http://schemas.microsoft.com/office/powerpoint/2010/main" val="43804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38" y="76200"/>
            <a:ext cx="8069262" cy="1144587"/>
          </a:xfrm>
        </p:spPr>
        <p:txBody>
          <a:bodyPr/>
          <a:lstStyle/>
          <a:p>
            <a:r>
              <a:rPr lang="en-US" dirty="0" smtClean="0"/>
              <a:t>Sample CARGO Map 1:</a:t>
            </a:r>
            <a:br>
              <a:rPr lang="en-US" dirty="0" smtClean="0"/>
            </a:br>
            <a:r>
              <a:rPr lang="en-US" sz="2400" dirty="0" smtClean="0"/>
              <a:t>CAREC </a:t>
            </a:r>
            <a:r>
              <a:rPr lang="en-US" sz="2400" dirty="0"/>
              <a:t>Corridor Shipments by Country and </a:t>
            </a:r>
            <a:r>
              <a:rPr lang="en-US" sz="2400" dirty="0" smtClean="0"/>
              <a:t>Commodity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47012"/>
            <a:ext cx="7620000" cy="533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4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183562" cy="1144587"/>
          </a:xfrm>
        </p:spPr>
        <p:txBody>
          <a:bodyPr/>
          <a:lstStyle/>
          <a:p>
            <a:r>
              <a:rPr lang="en-US" dirty="0" smtClean="0"/>
              <a:t>Sample CARGO Map 2: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 smtClean="0"/>
              <a:t>Kazakhstan - Oblast </a:t>
            </a:r>
            <a:r>
              <a:rPr lang="en-US" sz="2800" dirty="0"/>
              <a:t>GRP and Income per Capita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23372"/>
            <a:ext cx="7620000" cy="53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9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Policy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CARGO represents a new generation of policy simulation models, combining</a:t>
            </a:r>
          </a:p>
          <a:p>
            <a:pPr lvl="1"/>
            <a:r>
              <a:rPr lang="en-US" dirty="0" smtClean="0"/>
              <a:t>Detailed structural data</a:t>
            </a:r>
          </a:p>
          <a:p>
            <a:pPr lvl="1"/>
            <a:r>
              <a:rPr lang="en-US" dirty="0" smtClean="0"/>
              <a:t>A s</a:t>
            </a:r>
            <a:r>
              <a:rPr lang="en-US" dirty="0" smtClean="0"/>
              <a:t>tate-of-the-art </a:t>
            </a:r>
            <a:r>
              <a:rPr lang="en-US" dirty="0" smtClean="0"/>
              <a:t>forecasting model</a:t>
            </a:r>
          </a:p>
          <a:p>
            <a:pPr marL="9525" indent="0">
              <a:buNone/>
            </a:pPr>
            <a:endParaRPr lang="en-US" dirty="0" smtClean="0"/>
          </a:p>
          <a:p>
            <a:r>
              <a:rPr lang="en-US" dirty="0" smtClean="0"/>
              <a:t>The Policy Dashboard </a:t>
            </a:r>
            <a:r>
              <a:rPr lang="en-US" dirty="0"/>
              <a:t>is a </a:t>
            </a:r>
            <a:r>
              <a:rPr lang="en-US" dirty="0" smtClean="0"/>
              <a:t>user</a:t>
            </a:r>
            <a:r>
              <a:rPr lang="en-US" dirty="0"/>
              <a:t>-friendly, </a:t>
            </a:r>
            <a:r>
              <a:rPr lang="en-US" dirty="0" smtClean="0"/>
              <a:t>graphic </a:t>
            </a:r>
            <a:r>
              <a:rPr lang="en-US" dirty="0"/>
              <a:t>interface </a:t>
            </a:r>
            <a:r>
              <a:rPr lang="en-US" dirty="0" smtClean="0"/>
              <a:t>that allows visualization of policy impacts.</a:t>
            </a:r>
          </a:p>
        </p:txBody>
      </p:sp>
    </p:spTree>
    <p:extLst>
      <p:ext uri="{BB962C8B-B14F-4D97-AF65-F5344CB8AC3E}">
        <p14:creationId xmlns:p14="http://schemas.microsoft.com/office/powerpoint/2010/main" val="44261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9525" indent="0">
              <a:buNone/>
            </a:pPr>
            <a:r>
              <a:rPr lang="en-US" dirty="0" smtClean="0"/>
              <a:t>At our last ADB meeting on this subject, an expert group proposed a four-part information services strategy:</a:t>
            </a:r>
          </a:p>
          <a:p>
            <a:pPr marL="523875" lvl="0" indent="-514350">
              <a:buFont typeface="+mj-lt"/>
              <a:buAutoNum type="arabicPeriod"/>
            </a:pPr>
            <a:r>
              <a:rPr lang="en-US" sz="3200" dirty="0" smtClean="0"/>
              <a:t>Host </a:t>
            </a:r>
            <a:r>
              <a:rPr lang="en-US" sz="3200" dirty="0"/>
              <a:t>an online </a:t>
            </a:r>
            <a:r>
              <a:rPr lang="en-US" sz="3200" dirty="0" smtClean="0"/>
              <a:t>data portal covering trade</a:t>
            </a:r>
            <a:r>
              <a:rPr lang="en-US" sz="3200" dirty="0"/>
              <a:t>, infrastructure, and related economic activity. </a:t>
            </a:r>
            <a:endParaRPr lang="en-US" sz="3200" dirty="0" smtClean="0"/>
          </a:p>
          <a:p>
            <a:pPr marL="523875" lvl="0" indent="-514350">
              <a:buFont typeface="+mj-lt"/>
              <a:buAutoNum type="arabicPeriod"/>
            </a:pPr>
            <a:r>
              <a:rPr lang="en-US" sz="3200" dirty="0" smtClean="0"/>
              <a:t>Develop indicators </a:t>
            </a:r>
            <a:r>
              <a:rPr lang="en-US" sz="3200" dirty="0"/>
              <a:t>related to </a:t>
            </a:r>
            <a:r>
              <a:rPr lang="en-US" sz="3200" dirty="0" smtClean="0"/>
              <a:t>trade, corridors, </a:t>
            </a:r>
            <a:r>
              <a:rPr lang="en-US" sz="3200" dirty="0"/>
              <a:t>and infrastructure generally. </a:t>
            </a:r>
            <a:endParaRPr lang="en-US" sz="3200" dirty="0" smtClean="0"/>
          </a:p>
          <a:p>
            <a:pPr marL="523875" lvl="0" indent="-514350">
              <a:buFont typeface="+mj-lt"/>
              <a:buAutoNum type="arabicPeriod"/>
            </a:pPr>
            <a:r>
              <a:rPr lang="en-US" sz="3200" dirty="0" smtClean="0"/>
              <a:t>Develop </a:t>
            </a:r>
            <a:r>
              <a:rPr lang="en-US" sz="3200" dirty="0"/>
              <a:t>decision tools that make effective use of the first two </a:t>
            </a:r>
            <a:r>
              <a:rPr lang="en-US" sz="3200" dirty="0" smtClean="0"/>
              <a:t>resources. </a:t>
            </a:r>
            <a:endParaRPr lang="en-US" sz="3200" dirty="0"/>
          </a:p>
          <a:p>
            <a:pPr marL="523875" lvl="0" indent="-514350">
              <a:buFont typeface="+mj-lt"/>
              <a:buAutoNum type="arabicPeriod"/>
            </a:pPr>
            <a:r>
              <a:rPr lang="en-US" sz="3200" dirty="0" smtClean="0"/>
              <a:t>Disseminate </a:t>
            </a:r>
            <a:r>
              <a:rPr lang="en-US" sz="3200" dirty="0"/>
              <a:t>these data, indicators, and decision tools across the </a:t>
            </a:r>
            <a:r>
              <a:rPr lang="en-US" sz="3200" dirty="0" smtClean="0"/>
              <a:t>regional </a:t>
            </a:r>
            <a:r>
              <a:rPr lang="en-US" sz="3200" dirty="0"/>
              <a:t>policy </a:t>
            </a:r>
            <a:r>
              <a:rPr lang="en-US" sz="3200" dirty="0" smtClean="0"/>
              <a:t>community, </a:t>
            </a:r>
            <a:r>
              <a:rPr lang="en-US" sz="3200" dirty="0"/>
              <a:t>with </a:t>
            </a:r>
            <a:r>
              <a:rPr lang="en-US" sz="3200" dirty="0" smtClean="0"/>
              <a:t>emphasis </a:t>
            </a:r>
            <a:r>
              <a:rPr lang="en-US" sz="3200" dirty="0"/>
              <a:t>on capacity </a:t>
            </a:r>
            <a:r>
              <a:rPr lang="en-US" sz="3200" dirty="0" smtClean="0"/>
              <a:t>building.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1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switch to a browser.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7391400" cy="4343400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endParaRPr lang="en-US" sz="3600" i="1" dirty="0" smtClean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buFontTx/>
              <a:buNone/>
              <a:defRPr/>
            </a:pPr>
            <a:r>
              <a:rPr lang="en-US" sz="6000" i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585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sz="6000" i="1">
                <a:latin typeface="Arial" charset="0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48651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Monitoring:</a:t>
            </a:r>
            <a:br>
              <a:rPr lang="en-US" dirty="0" smtClean="0"/>
            </a:br>
            <a:r>
              <a:rPr lang="en-US" dirty="0" smtClean="0"/>
              <a:t>Indicators and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74813"/>
            <a:ext cx="8839200" cy="4497387"/>
          </a:xfrm>
        </p:spPr>
        <p:txBody>
          <a:bodyPr/>
          <a:lstStyle/>
          <a:p>
            <a:pPr marL="109537" indent="0">
              <a:buNone/>
            </a:pPr>
            <a:r>
              <a:rPr lang="en-US" sz="3200" dirty="0"/>
              <a:t>System performance - how </a:t>
            </a:r>
            <a:r>
              <a:rPr lang="en-US" sz="3200" dirty="0" smtClean="0"/>
              <a:t>effective are regional commitments/</a:t>
            </a:r>
            <a:r>
              <a:rPr lang="en-US" sz="3200" dirty="0"/>
              <a:t>investments</a:t>
            </a:r>
            <a:r>
              <a:rPr lang="en-US" sz="3200" dirty="0" smtClean="0"/>
              <a:t>?</a:t>
            </a:r>
          </a:p>
          <a:p>
            <a:pPr marL="109537" indent="0">
              <a:buNone/>
            </a:pPr>
            <a:r>
              <a:rPr lang="en-US" sz="3200" dirty="0" smtClean="0"/>
              <a:t> </a:t>
            </a:r>
            <a:endParaRPr lang="en-US" sz="3200" dirty="0"/>
          </a:p>
          <a:p>
            <a:pPr marL="623887" indent="-514350"/>
            <a:r>
              <a:rPr lang="en-US" sz="3200" dirty="0" smtClean="0"/>
              <a:t>Public Agency: Metrics </a:t>
            </a:r>
            <a:r>
              <a:rPr lang="en-US" sz="3200" dirty="0"/>
              <a:t>and </a:t>
            </a:r>
            <a:r>
              <a:rPr lang="en-US" sz="3200" dirty="0" smtClean="0"/>
              <a:t>indicators </a:t>
            </a:r>
          </a:p>
          <a:p>
            <a:pPr marL="1133475" lvl="1" indent="-514350"/>
            <a:r>
              <a:rPr lang="en-US" sz="3200" dirty="0" smtClean="0"/>
              <a:t>Trade Facilitation</a:t>
            </a:r>
          </a:p>
          <a:p>
            <a:pPr marL="1133475" lvl="1" indent="-514350"/>
            <a:r>
              <a:rPr lang="en-US" sz="3200" dirty="0" smtClean="0"/>
              <a:t>Infrastructure and logistics performance</a:t>
            </a:r>
            <a:endParaRPr lang="en-US" sz="3200" dirty="0"/>
          </a:p>
          <a:p>
            <a:pPr marL="623887" indent="-514350"/>
            <a:r>
              <a:rPr lang="en-US" sz="3200" dirty="0" smtClean="0"/>
              <a:t>Private Agency: Investment climate, </a:t>
            </a:r>
            <a:r>
              <a:rPr lang="en-US" sz="3200" dirty="0"/>
              <a:t>standards and indicators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2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537" indent="0">
              <a:buNone/>
            </a:pPr>
            <a:r>
              <a:rPr lang="en-US" sz="2800" dirty="0" smtClean="0"/>
              <a:t>How </a:t>
            </a:r>
            <a:r>
              <a:rPr lang="en-US" sz="2800" dirty="0"/>
              <a:t>are </a:t>
            </a:r>
            <a:r>
              <a:rPr lang="en-US" sz="2800" dirty="0" smtClean="0"/>
              <a:t>economic activities </a:t>
            </a:r>
            <a:r>
              <a:rPr lang="en-US" sz="2800" dirty="0"/>
              <a:t>and livelihoods changed by </a:t>
            </a:r>
            <a:r>
              <a:rPr lang="en-US" sz="2800" dirty="0" smtClean="0"/>
              <a:t>regional integration?</a:t>
            </a:r>
            <a:endParaRPr lang="en-US" sz="2800" dirty="0"/>
          </a:p>
          <a:p>
            <a:pPr marL="623887" indent="-514350"/>
            <a:r>
              <a:rPr lang="en-US" sz="2800" dirty="0" smtClean="0"/>
              <a:t>Need </a:t>
            </a:r>
            <a:r>
              <a:rPr lang="en-US" sz="2800" dirty="0"/>
              <a:t>to capture heterogeneity and </a:t>
            </a:r>
            <a:r>
              <a:rPr lang="en-US" sz="2800" dirty="0" smtClean="0"/>
              <a:t>net </a:t>
            </a:r>
            <a:r>
              <a:rPr lang="en-US" sz="2800" dirty="0"/>
              <a:t>benefits across </a:t>
            </a:r>
            <a:r>
              <a:rPr lang="en-US" sz="2800" dirty="0" smtClean="0"/>
              <a:t>diverse stakeholder </a:t>
            </a:r>
            <a:r>
              <a:rPr lang="en-US" sz="2800" dirty="0"/>
              <a:t>groups</a:t>
            </a:r>
          </a:p>
          <a:p>
            <a:pPr marL="623887" indent="-514350"/>
            <a:r>
              <a:rPr lang="en-US" sz="2800" dirty="0" smtClean="0"/>
              <a:t>Beyond macro </a:t>
            </a:r>
            <a:r>
              <a:rPr lang="en-US" sz="2800" dirty="0"/>
              <a:t>aggregates - Explicitly spatial and more detailed</a:t>
            </a:r>
          </a:p>
          <a:p>
            <a:pPr marL="623887" indent="-514350"/>
            <a:r>
              <a:rPr lang="en-US" sz="2800" dirty="0" smtClean="0"/>
              <a:t>Beyond </a:t>
            </a:r>
            <a:r>
              <a:rPr lang="en-US" sz="2800" dirty="0"/>
              <a:t>point estimates - </a:t>
            </a:r>
            <a:r>
              <a:rPr lang="en-US" sz="2800" dirty="0" smtClean="0"/>
              <a:t>Need </a:t>
            </a:r>
            <a:r>
              <a:rPr lang="en-US" sz="2800" dirty="0"/>
              <a:t>to recognize and </a:t>
            </a:r>
            <a:r>
              <a:rPr lang="en-US" sz="2800" dirty="0" smtClean="0"/>
              <a:t>estimate the </a:t>
            </a:r>
            <a:r>
              <a:rPr lang="en-US" sz="2800" dirty="0"/>
              <a:t>role of risk and uncertainty</a:t>
            </a:r>
          </a:p>
          <a:p>
            <a:pPr marL="623887" indent="-514350"/>
            <a:endParaRPr lang="en-US" sz="2800" dirty="0"/>
          </a:p>
          <a:p>
            <a:pPr marL="109537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3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Kazakhstan Corridor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2" name="Rectangle 9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817966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163721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274638" y="68263"/>
            <a:ext cx="8347075" cy="1144587"/>
          </a:xfrm>
        </p:spPr>
        <p:txBody>
          <a:bodyPr/>
          <a:lstStyle/>
          <a:p>
            <a:r>
              <a:rPr lang="en-US" altLang="en-US"/>
              <a:t>The Project is Very Large at Inception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9938" y="1676400"/>
            <a:ext cx="10447338" cy="484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5699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772400" cy="457200"/>
          </a:xfrm>
        </p:spPr>
        <p:txBody>
          <a:bodyPr/>
          <a:lstStyle/>
          <a:p>
            <a:r>
              <a:rPr lang="en-US" altLang="en-US">
                <a:solidFill>
                  <a:srgbClr val="FFC000"/>
                </a:solidFill>
              </a:rPr>
              <a:t>Scenarios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534400" cy="5334000"/>
          </a:xfrm>
        </p:spPr>
        <p:txBody>
          <a:bodyPr/>
          <a:lstStyle/>
          <a:p>
            <a:pPr marL="460375" indent="-460375">
              <a:lnSpc>
                <a:spcPct val="90000"/>
              </a:lnSpc>
              <a:spcBef>
                <a:spcPct val="0"/>
              </a:spcBef>
              <a:buFont typeface="Wingdings" charset="2"/>
              <a:buNone/>
            </a:pPr>
            <a:r>
              <a:rPr lang="en-US" altLang="en-US" sz="2400"/>
              <a:t>To elucidate the effects of this large scale infrastructure project, we decompose it</a:t>
            </a:r>
            <a:r>
              <a:rPr lang="ja-JP" altLang="en-US" sz="2400"/>
              <a:t>’</a:t>
            </a:r>
            <a:r>
              <a:rPr lang="en-US" altLang="ja-JP" sz="2400"/>
              <a:t>s properties into one business as usual and four incremental policy impact scenarios:</a:t>
            </a:r>
          </a:p>
          <a:p>
            <a:pPr marL="460375" indent="-460375">
              <a:lnSpc>
                <a:spcPct val="90000"/>
              </a:lnSpc>
              <a:spcBef>
                <a:spcPct val="0"/>
              </a:spcBef>
              <a:buFont typeface="Wingdings" charset="2"/>
              <a:buNone/>
            </a:pPr>
            <a:endParaRPr lang="en-US" altLang="en-US" sz="1400"/>
          </a:p>
          <a:p>
            <a:pPr marL="460375" indent="-460375">
              <a:lnSpc>
                <a:spcPct val="90000"/>
              </a:lnSpc>
              <a:spcBef>
                <a:spcPct val="0"/>
              </a:spcBef>
              <a:buFont typeface="Wingdings" charset="2"/>
              <a:buNone/>
            </a:pPr>
            <a:r>
              <a:rPr lang="en-US" altLang="en-US" sz="2400"/>
              <a:t>0.   Baseline (</a:t>
            </a:r>
            <a:r>
              <a:rPr lang="ja-JP" altLang="en-US" sz="2400"/>
              <a:t>“</a:t>
            </a:r>
            <a:r>
              <a:rPr lang="en-US" altLang="ja-JP" sz="2400"/>
              <a:t>no investment</a:t>
            </a:r>
            <a:r>
              <a:rPr lang="ja-JP" altLang="en-US" sz="2400"/>
              <a:t>”</a:t>
            </a:r>
            <a:r>
              <a:rPr lang="en-US" altLang="ja-JP" sz="2400"/>
              <a:t>) scenario</a:t>
            </a:r>
          </a:p>
          <a:p>
            <a:pPr marL="460375" indent="-460375">
              <a:lnSpc>
                <a:spcPct val="90000"/>
              </a:lnSpc>
              <a:spcBef>
                <a:spcPct val="0"/>
              </a:spcBef>
              <a:buFont typeface="Wingdings" charset="2"/>
              <a:buAutoNum type="arabicPeriod"/>
            </a:pPr>
            <a:r>
              <a:rPr lang="en-US" altLang="en-US" sz="2400"/>
              <a:t>Vehicle Operating Costs – Includes complete project outlays and estimated economic benefits from improved safety, travel time, and reduced vehicle depreciation.</a:t>
            </a:r>
          </a:p>
          <a:p>
            <a:pPr marL="460375" indent="-460375">
              <a:lnSpc>
                <a:spcPct val="90000"/>
              </a:lnSpc>
              <a:spcBef>
                <a:spcPct val="0"/>
              </a:spcBef>
              <a:buFont typeface="Wingdings" charset="2"/>
              <a:buAutoNum type="arabicPeriod"/>
            </a:pPr>
            <a:r>
              <a:rPr lang="en-US" altLang="en-US" sz="2400"/>
              <a:t>Productivity – Includes above and estimates of productivity gains for transport and distribution sectors.</a:t>
            </a:r>
          </a:p>
          <a:p>
            <a:pPr marL="460375" indent="-460375">
              <a:lnSpc>
                <a:spcPct val="90000"/>
              </a:lnSpc>
              <a:spcBef>
                <a:spcPct val="0"/>
              </a:spcBef>
              <a:buFont typeface="Wingdings" charset="2"/>
              <a:buAutoNum type="arabicPeriod"/>
            </a:pPr>
            <a:r>
              <a:rPr lang="en-US" altLang="en-US" sz="2400"/>
              <a:t>Losses – Includes above and reductions in product losses due to spoilage, damage, delays, and other adverse effects of roadway inefficiency.</a:t>
            </a:r>
          </a:p>
          <a:p>
            <a:pPr marL="460375" indent="-460375">
              <a:lnSpc>
                <a:spcPct val="90000"/>
              </a:lnSpc>
              <a:spcBef>
                <a:spcPct val="0"/>
              </a:spcBef>
              <a:buFont typeface="Wingdings" charset="2"/>
              <a:buAutoNum type="arabicPeriod"/>
            </a:pPr>
            <a:r>
              <a:rPr lang="en-US" altLang="en-US" sz="2400"/>
              <a:t>Trade – Includes above and estimates of reduced trade and transport cost margins.</a:t>
            </a:r>
          </a:p>
        </p:txBody>
      </p:sp>
    </p:spTree>
    <p:extLst>
      <p:ext uri="{BB962C8B-B14F-4D97-AF65-F5344CB8AC3E}">
        <p14:creationId xmlns:p14="http://schemas.microsoft.com/office/powerpoint/2010/main" val="1931694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52400" y="138113"/>
            <a:ext cx="8991600" cy="1143000"/>
          </a:xfrm>
        </p:spPr>
        <p:txBody>
          <a:bodyPr/>
          <a:lstStyle/>
          <a:p>
            <a:r>
              <a:rPr lang="en-US" altLang="en-US"/>
              <a:t>Real GDP Growth </a:t>
            </a:r>
            <a:br>
              <a:rPr lang="en-US" altLang="en-US"/>
            </a:br>
            <a:r>
              <a:rPr lang="en-US" altLang="en-US" sz="2400"/>
              <a:t>(Percent of 2010, annual with respect to Baseline)</a:t>
            </a:r>
          </a:p>
        </p:txBody>
      </p:sp>
      <p:sp>
        <p:nvSpPr>
          <p:cNvPr id="16388" name="TextBox 6"/>
          <p:cNvSpPr txBox="1">
            <a:spLocks noChangeArrowheads="1"/>
          </p:cNvSpPr>
          <p:nvPr/>
        </p:nvSpPr>
        <p:spPr bwMode="auto">
          <a:xfrm>
            <a:off x="762000" y="1447800"/>
            <a:ext cx="7772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 b="1">
                <a:solidFill>
                  <a:schemeClr val="accent2"/>
                </a:solidFill>
                <a:latin typeface="Calibri" charset="0"/>
              </a:rPr>
              <a:t>The main beneficiaries in relative growth terms are Kazakhstan and proximate economies.</a:t>
            </a:r>
          </a:p>
        </p:txBody>
      </p:sp>
      <p:sp>
        <p:nvSpPr>
          <p:cNvPr id="20483" name="TextBox 6"/>
          <p:cNvSpPr txBox="1">
            <a:spLocks noChangeArrowheads="1"/>
          </p:cNvSpPr>
          <p:nvPr/>
        </p:nvSpPr>
        <p:spPr bwMode="auto">
          <a:xfrm>
            <a:off x="762000" y="1719263"/>
            <a:ext cx="7772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600" b="1">
                <a:solidFill>
                  <a:schemeClr val="accent2"/>
                </a:solidFill>
                <a:latin typeface="Calibri" charset="0"/>
              </a:rPr>
              <a:t>Regional spillovers are quite significant. </a:t>
            </a: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1371600"/>
            <a:ext cx="10356850" cy="577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3019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</p:bldLst>
  </p:timing>
</p:sld>
</file>

<file path=ppt/theme/theme1.xml><?xml version="1.0" encoding="utf-8"?>
<a:theme xmlns:a="http://schemas.openxmlformats.org/drawingml/2006/main" name="ERINA_NSO_UCB_Lecture">
  <a:themeElements>
    <a:clrScheme name="">
      <a:dk1>
        <a:srgbClr val="000000"/>
      </a:dk1>
      <a:lt1>
        <a:srgbClr val="C0C0C0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DCDCDC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PP_BGLOB_TXT_Global12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P_BGLOB_TXT_Global1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BGLOB_TXT_Global1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BGLOB_TXT_Global1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BGLOB_TXT_Global1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BGLOB_TXT_Global1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BGLOB_TXT_Global1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BGLOB_TXT_Global1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ERINA_NSO_UCB_Lecture.pot</Template>
  <TotalTime>23159</TotalTime>
  <Words>1369</Words>
  <Application>Microsoft Macintosh PowerPoint</Application>
  <PresentationFormat>On-screen Show (4:3)</PresentationFormat>
  <Paragraphs>215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Helvetica</vt:lpstr>
      <vt:lpstr>ＭＳ Ｐゴシック</vt:lpstr>
      <vt:lpstr>Arial</vt:lpstr>
      <vt:lpstr>Calibri</vt:lpstr>
      <vt:lpstr>Tahoma</vt:lpstr>
      <vt:lpstr>Times New Roman</vt:lpstr>
      <vt:lpstr>Wingdings</vt:lpstr>
      <vt:lpstr>ERINA_NSO_UCB_Lecture</vt:lpstr>
      <vt:lpstr>PowerPoint Presentation</vt:lpstr>
      <vt:lpstr>Overview</vt:lpstr>
      <vt:lpstr>Information Sharing</vt:lpstr>
      <vt:lpstr>Monitoring: Indicators and Metrics</vt:lpstr>
      <vt:lpstr>Impact Evaluation</vt:lpstr>
      <vt:lpstr>Example 2: Kazakhstan Corridor</vt:lpstr>
      <vt:lpstr>The Project is Very Large at Inception</vt:lpstr>
      <vt:lpstr>Scenarios</vt:lpstr>
      <vt:lpstr>Real GDP Growth  (Percent of 2010, annual with respect to Baseline)</vt:lpstr>
      <vt:lpstr>Real GDP Growth Premium by Scenario (Percent wrt 2030 Baseline) </vt:lpstr>
      <vt:lpstr>Growth of Output by Sector and Scenario (Percent wrt 2030 Baseline) </vt:lpstr>
      <vt:lpstr>Sectoral Output Growth (Multiple of Baseline in 2030)</vt:lpstr>
      <vt:lpstr>Sectoral Output Growth (USD 2010 Millions wrt Baseline in 2030)</vt:lpstr>
      <vt:lpstr>Real Household Income Growth (Percent wrt 2030 Baseline) </vt:lpstr>
      <vt:lpstr>Scenarios for Asian Food Trade</vt:lpstr>
      <vt:lpstr>How evidence-based forecasting can help policy</vt:lpstr>
      <vt:lpstr>CARGO: Central Asian Policy Simulation Model</vt:lpstr>
      <vt:lpstr>Basic CARGO Ingredients</vt:lpstr>
      <vt:lpstr>Regional Modeling Capacity</vt:lpstr>
      <vt:lpstr>Central Asian Regional General equilibrium mOdel (CARGO) </vt:lpstr>
      <vt:lpstr>How we Forecast</vt:lpstr>
      <vt:lpstr>Detailed CARGO Framework</vt:lpstr>
      <vt:lpstr> </vt:lpstr>
      <vt:lpstr>Sample Model Inputs: CAREC Modeling Scenarios</vt:lpstr>
      <vt:lpstr>Sample Model Outputs: What we forecast</vt:lpstr>
      <vt:lpstr>Extensions</vt:lpstr>
      <vt:lpstr>Sample CARGO Map 1: CAREC Corridor Shipments by Country and Commodity</vt:lpstr>
      <vt:lpstr>Sample CARGO Map 2: Kazakhstan - Oblast GRP and Income per Capita</vt:lpstr>
      <vt:lpstr>The Policy Dashboard</vt:lpstr>
      <vt:lpstr>Demonstration </vt:lpstr>
      <vt:lpstr>PowerPoint Presentation</vt:lpstr>
      <vt:lpstr>Discussion</vt:lpstr>
    </vt:vector>
  </TitlesOfParts>
  <Manager/>
  <Company>UC Berkeley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CGE Intro</dc:title>
  <dc:subject/>
  <dc:creator>dwrh</dc:creator>
  <cp:keywords/>
  <dc:description/>
  <cp:lastModifiedBy>David Wells Roland-Holst</cp:lastModifiedBy>
  <cp:revision>555</cp:revision>
  <dcterms:created xsi:type="dcterms:W3CDTF">2007-11-30T06:54:43Z</dcterms:created>
  <dcterms:modified xsi:type="dcterms:W3CDTF">2015-12-04T00:24:25Z</dcterms:modified>
  <cp:category/>
</cp:coreProperties>
</file>