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9" r:id="rId1"/>
  </p:sldMasterIdLst>
  <p:notesMasterIdLst>
    <p:notesMasterId r:id="rId48"/>
  </p:notesMasterIdLst>
  <p:sldIdLst>
    <p:sldId id="502" r:id="rId2"/>
    <p:sldId id="397" r:id="rId3"/>
    <p:sldId id="395" r:id="rId4"/>
    <p:sldId id="392" r:id="rId5"/>
    <p:sldId id="394" r:id="rId6"/>
    <p:sldId id="422" r:id="rId7"/>
    <p:sldId id="393" r:id="rId8"/>
    <p:sldId id="396" r:id="rId9"/>
    <p:sldId id="303" r:id="rId10"/>
    <p:sldId id="305" r:id="rId11"/>
    <p:sldId id="372" r:id="rId12"/>
    <p:sldId id="319" r:id="rId13"/>
    <p:sldId id="264" r:id="rId14"/>
    <p:sldId id="270" r:id="rId15"/>
    <p:sldId id="274" r:id="rId16"/>
    <p:sldId id="320" r:id="rId17"/>
    <p:sldId id="341" r:id="rId18"/>
    <p:sldId id="279" r:id="rId19"/>
    <p:sldId id="376" r:id="rId20"/>
    <p:sldId id="356" r:id="rId21"/>
    <p:sldId id="280" r:id="rId22"/>
    <p:sldId id="377" r:id="rId23"/>
    <p:sldId id="357" r:id="rId24"/>
    <p:sldId id="378" r:id="rId25"/>
    <p:sldId id="390" r:id="rId26"/>
    <p:sldId id="355" r:id="rId27"/>
    <p:sldId id="444" r:id="rId28"/>
    <p:sldId id="445" r:id="rId29"/>
    <p:sldId id="446" r:id="rId30"/>
    <p:sldId id="450" r:id="rId31"/>
    <p:sldId id="370" r:id="rId32"/>
    <p:sldId id="454" r:id="rId33"/>
    <p:sldId id="308" r:id="rId34"/>
    <p:sldId id="366" r:id="rId35"/>
    <p:sldId id="389" r:id="rId36"/>
    <p:sldId id="443" r:id="rId37"/>
    <p:sldId id="368" r:id="rId38"/>
    <p:sldId id="404" r:id="rId39"/>
    <p:sldId id="452" r:id="rId40"/>
    <p:sldId id="426" r:id="rId41"/>
    <p:sldId id="403" r:id="rId42"/>
    <p:sldId id="371" r:id="rId43"/>
    <p:sldId id="282" r:id="rId44"/>
    <p:sldId id="283" r:id="rId45"/>
    <p:sldId id="503" r:id="rId46"/>
    <p:sldId id="500" r:id="rId47"/>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145" algn="l" rtl="0" fontAlgn="base">
      <a:spcBef>
        <a:spcPct val="0"/>
      </a:spcBef>
      <a:spcAft>
        <a:spcPct val="0"/>
      </a:spcAft>
      <a:defRPr kern="1200">
        <a:solidFill>
          <a:schemeClr val="tx1"/>
        </a:solidFill>
        <a:latin typeface="Arial" pitchFamily="34" charset="0"/>
        <a:ea typeface="+mn-ea"/>
        <a:cs typeface="Arial" pitchFamily="34" charset="0"/>
      </a:defRPr>
    </a:lvl2pPr>
    <a:lvl3pPr marL="914290" algn="l" rtl="0" fontAlgn="base">
      <a:spcBef>
        <a:spcPct val="0"/>
      </a:spcBef>
      <a:spcAft>
        <a:spcPct val="0"/>
      </a:spcAft>
      <a:defRPr kern="1200">
        <a:solidFill>
          <a:schemeClr val="tx1"/>
        </a:solidFill>
        <a:latin typeface="Arial" pitchFamily="34" charset="0"/>
        <a:ea typeface="+mn-ea"/>
        <a:cs typeface="Arial" pitchFamily="34" charset="0"/>
      </a:defRPr>
    </a:lvl3pPr>
    <a:lvl4pPr marL="1371435" algn="l" rtl="0" fontAlgn="base">
      <a:spcBef>
        <a:spcPct val="0"/>
      </a:spcBef>
      <a:spcAft>
        <a:spcPct val="0"/>
      </a:spcAft>
      <a:defRPr kern="1200">
        <a:solidFill>
          <a:schemeClr val="tx1"/>
        </a:solidFill>
        <a:latin typeface="Arial" pitchFamily="34" charset="0"/>
        <a:ea typeface="+mn-ea"/>
        <a:cs typeface="Arial" pitchFamily="34" charset="0"/>
      </a:defRPr>
    </a:lvl4pPr>
    <a:lvl5pPr marL="1828581" algn="l" rtl="0" fontAlgn="base">
      <a:spcBef>
        <a:spcPct val="0"/>
      </a:spcBef>
      <a:spcAft>
        <a:spcPct val="0"/>
      </a:spcAft>
      <a:defRPr kern="1200">
        <a:solidFill>
          <a:schemeClr val="tx1"/>
        </a:solidFill>
        <a:latin typeface="Arial" pitchFamily="34" charset="0"/>
        <a:ea typeface="+mn-ea"/>
        <a:cs typeface="Arial" pitchFamily="34" charset="0"/>
      </a:defRPr>
    </a:lvl5pPr>
    <a:lvl6pPr marL="2285726" algn="l" defTabSz="914290" rtl="0" eaLnBrk="1" latinLnBrk="0" hangingPunct="1">
      <a:defRPr kern="1200">
        <a:solidFill>
          <a:schemeClr val="tx1"/>
        </a:solidFill>
        <a:latin typeface="Arial" pitchFamily="34" charset="0"/>
        <a:ea typeface="+mn-ea"/>
        <a:cs typeface="Arial" pitchFamily="34" charset="0"/>
      </a:defRPr>
    </a:lvl6pPr>
    <a:lvl7pPr marL="2742871" algn="l" defTabSz="914290" rtl="0" eaLnBrk="1" latinLnBrk="0" hangingPunct="1">
      <a:defRPr kern="1200">
        <a:solidFill>
          <a:schemeClr val="tx1"/>
        </a:solidFill>
        <a:latin typeface="Arial" pitchFamily="34" charset="0"/>
        <a:ea typeface="+mn-ea"/>
        <a:cs typeface="Arial" pitchFamily="34" charset="0"/>
      </a:defRPr>
    </a:lvl7pPr>
    <a:lvl8pPr marL="3200016" algn="l" defTabSz="914290" rtl="0" eaLnBrk="1" latinLnBrk="0" hangingPunct="1">
      <a:defRPr kern="1200">
        <a:solidFill>
          <a:schemeClr val="tx1"/>
        </a:solidFill>
        <a:latin typeface="Arial" pitchFamily="34" charset="0"/>
        <a:ea typeface="+mn-ea"/>
        <a:cs typeface="Arial" pitchFamily="34" charset="0"/>
      </a:defRPr>
    </a:lvl8pPr>
    <a:lvl9pPr marL="3657161" algn="l" defTabSz="91429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D44A"/>
    <a:srgbClr val="FFFFCC"/>
    <a:srgbClr val="EEF2EE"/>
    <a:srgbClr val="DBE4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672" y="-1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2A30D737-587E-427B-8C7A-C34DEA05883F}" type="datetimeFigureOut">
              <a:rPr lang="en-US"/>
              <a:pPr>
                <a:defRPr/>
              </a:pPr>
              <a:t>1/13/13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D878FD22-B27B-44F6-92A9-9A505825490A}" type="slidenum">
              <a:rPr lang="en-US"/>
              <a:pPr>
                <a:defRPr/>
              </a:pPr>
              <a:t>‹#›</a:t>
            </a:fld>
            <a:endParaRPr lang="en-US"/>
          </a:p>
        </p:txBody>
      </p:sp>
    </p:spTree>
    <p:extLst>
      <p:ext uri="{BB962C8B-B14F-4D97-AF65-F5344CB8AC3E}">
        <p14:creationId xmlns:p14="http://schemas.microsoft.com/office/powerpoint/2010/main" val="9418920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145" algn="l" rtl="0" eaLnBrk="0" fontAlgn="base" hangingPunct="0">
      <a:spcBef>
        <a:spcPct val="30000"/>
      </a:spcBef>
      <a:spcAft>
        <a:spcPct val="0"/>
      </a:spcAft>
      <a:defRPr sz="1200" kern="1200">
        <a:solidFill>
          <a:schemeClr val="tx1"/>
        </a:solidFill>
        <a:latin typeface="+mn-lt"/>
        <a:ea typeface="+mn-ea"/>
        <a:cs typeface="+mn-cs"/>
      </a:defRPr>
    </a:lvl2pPr>
    <a:lvl3pPr marL="914290" algn="l" rtl="0" eaLnBrk="0" fontAlgn="base" hangingPunct="0">
      <a:spcBef>
        <a:spcPct val="30000"/>
      </a:spcBef>
      <a:spcAft>
        <a:spcPct val="0"/>
      </a:spcAft>
      <a:defRPr sz="1200" kern="1200">
        <a:solidFill>
          <a:schemeClr val="tx1"/>
        </a:solidFill>
        <a:latin typeface="+mn-lt"/>
        <a:ea typeface="+mn-ea"/>
        <a:cs typeface="+mn-cs"/>
      </a:defRPr>
    </a:lvl3pPr>
    <a:lvl4pPr marL="1371435" algn="l" rtl="0" eaLnBrk="0" fontAlgn="base" hangingPunct="0">
      <a:spcBef>
        <a:spcPct val="30000"/>
      </a:spcBef>
      <a:spcAft>
        <a:spcPct val="0"/>
      </a:spcAft>
      <a:defRPr sz="1200" kern="1200">
        <a:solidFill>
          <a:schemeClr val="tx1"/>
        </a:solidFill>
        <a:latin typeface="+mn-lt"/>
        <a:ea typeface="+mn-ea"/>
        <a:cs typeface="+mn-cs"/>
      </a:defRPr>
    </a:lvl4pPr>
    <a:lvl5pPr marL="1828581" algn="l" rtl="0" eaLnBrk="0" fontAlgn="base" hangingPunct="0">
      <a:spcBef>
        <a:spcPct val="30000"/>
      </a:spcBef>
      <a:spcAft>
        <a:spcPct val="0"/>
      </a:spcAft>
      <a:defRPr sz="1200" kern="1200">
        <a:solidFill>
          <a:schemeClr val="tx1"/>
        </a:solidFill>
        <a:latin typeface="+mn-lt"/>
        <a:ea typeface="+mn-ea"/>
        <a:cs typeface="+mn-cs"/>
      </a:defRPr>
    </a:lvl5pPr>
    <a:lvl6pPr marL="2285726" algn="l" defTabSz="914290" rtl="0" eaLnBrk="1" latinLnBrk="0" hangingPunct="1">
      <a:defRPr sz="1200" kern="1200">
        <a:solidFill>
          <a:schemeClr val="tx1"/>
        </a:solidFill>
        <a:latin typeface="+mn-lt"/>
        <a:ea typeface="+mn-ea"/>
        <a:cs typeface="+mn-cs"/>
      </a:defRPr>
    </a:lvl6pPr>
    <a:lvl7pPr marL="2742871" algn="l" defTabSz="914290" rtl="0" eaLnBrk="1" latinLnBrk="0" hangingPunct="1">
      <a:defRPr sz="1200" kern="1200">
        <a:solidFill>
          <a:schemeClr val="tx1"/>
        </a:solidFill>
        <a:latin typeface="+mn-lt"/>
        <a:ea typeface="+mn-ea"/>
        <a:cs typeface="+mn-cs"/>
      </a:defRPr>
    </a:lvl7pPr>
    <a:lvl8pPr marL="3200016" algn="l" defTabSz="914290" rtl="0" eaLnBrk="1" latinLnBrk="0" hangingPunct="1">
      <a:defRPr sz="1200" kern="1200">
        <a:solidFill>
          <a:schemeClr val="tx1"/>
        </a:solidFill>
        <a:latin typeface="+mn-lt"/>
        <a:ea typeface="+mn-ea"/>
        <a:cs typeface="+mn-cs"/>
      </a:defRPr>
    </a:lvl8pPr>
    <a:lvl9pPr marL="3657161" algn="l" defTabSz="91429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xfrm>
            <a:off x="1257300" y="720725"/>
            <a:ext cx="48006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883" indent="-285725" eaLnBrk="0" hangingPunct="0">
              <a:defRPr>
                <a:solidFill>
                  <a:schemeClr val="tx1"/>
                </a:solidFill>
                <a:latin typeface="Arial" charset="0"/>
                <a:ea typeface="Arial" charset="0"/>
                <a:cs typeface="Arial" charset="0"/>
              </a:defRPr>
            </a:lvl2pPr>
            <a:lvl3pPr marL="1142898" indent="-228580" eaLnBrk="0" hangingPunct="0">
              <a:defRPr>
                <a:solidFill>
                  <a:schemeClr val="tx1"/>
                </a:solidFill>
                <a:latin typeface="Arial" charset="0"/>
                <a:ea typeface="Arial" charset="0"/>
                <a:cs typeface="Arial" charset="0"/>
              </a:defRPr>
            </a:lvl3pPr>
            <a:lvl4pPr marL="1600057" indent="-228580" eaLnBrk="0" hangingPunct="0">
              <a:defRPr>
                <a:solidFill>
                  <a:schemeClr val="tx1"/>
                </a:solidFill>
                <a:latin typeface="Arial" charset="0"/>
                <a:ea typeface="Arial" charset="0"/>
                <a:cs typeface="Arial" charset="0"/>
              </a:defRPr>
            </a:lvl4pPr>
            <a:lvl5pPr marL="2057217" indent="-228580" eaLnBrk="0" hangingPunct="0">
              <a:defRPr>
                <a:solidFill>
                  <a:schemeClr val="tx1"/>
                </a:solidFill>
                <a:latin typeface="Arial" charset="0"/>
                <a:ea typeface="Arial" charset="0"/>
                <a:cs typeface="Arial" charset="0"/>
              </a:defRPr>
            </a:lvl5pPr>
            <a:lvl6pPr marL="2514376" indent="-228580" eaLnBrk="0" fontAlgn="base" hangingPunct="0">
              <a:spcBef>
                <a:spcPct val="0"/>
              </a:spcBef>
              <a:spcAft>
                <a:spcPct val="0"/>
              </a:spcAft>
              <a:defRPr>
                <a:solidFill>
                  <a:schemeClr val="tx1"/>
                </a:solidFill>
                <a:latin typeface="Arial" charset="0"/>
                <a:ea typeface="Arial" charset="0"/>
                <a:cs typeface="Arial" charset="0"/>
              </a:defRPr>
            </a:lvl6pPr>
            <a:lvl7pPr marL="2971536" indent="-228580" eaLnBrk="0" fontAlgn="base" hangingPunct="0">
              <a:spcBef>
                <a:spcPct val="0"/>
              </a:spcBef>
              <a:spcAft>
                <a:spcPct val="0"/>
              </a:spcAft>
              <a:defRPr>
                <a:solidFill>
                  <a:schemeClr val="tx1"/>
                </a:solidFill>
                <a:latin typeface="Arial" charset="0"/>
                <a:ea typeface="Arial" charset="0"/>
                <a:cs typeface="Arial" charset="0"/>
              </a:defRPr>
            </a:lvl7pPr>
            <a:lvl8pPr marL="3428694" indent="-228580" eaLnBrk="0" fontAlgn="base" hangingPunct="0">
              <a:spcBef>
                <a:spcPct val="0"/>
              </a:spcBef>
              <a:spcAft>
                <a:spcPct val="0"/>
              </a:spcAft>
              <a:defRPr>
                <a:solidFill>
                  <a:schemeClr val="tx1"/>
                </a:solidFill>
                <a:latin typeface="Arial" charset="0"/>
                <a:ea typeface="Arial" charset="0"/>
                <a:cs typeface="Arial" charset="0"/>
              </a:defRPr>
            </a:lvl8pPr>
            <a:lvl9pPr marL="3885854" indent="-22858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7B453714-45DA-7C48-96DB-2DBA0A95DF82}" type="slidenum">
              <a:rPr lang="en-US">
                <a:latin typeface="Calibri" charset="0"/>
              </a:rPr>
              <a:pPr eaLnBrk="1" hangingPunct="1"/>
              <a:t>1</a:t>
            </a:fld>
            <a:endParaRPr lang="en-US">
              <a:latin typeface="Calibri"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p:spPr>
      </p:sp>
      <p:sp>
        <p:nvSpPr>
          <p:cNvPr id="1003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37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867B444-8E21-41CE-8E69-C3F3E574CB0D}" type="slidenum">
              <a:rPr lang="en-US" smtClean="0"/>
              <a:pPr fontAlgn="base">
                <a:spcBef>
                  <a:spcPct val="0"/>
                </a:spcBef>
                <a:spcAft>
                  <a:spcPct val="0"/>
                </a:spcAft>
                <a:defRPr/>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878FD22-B27B-44F6-92A9-9A505825490A}"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p:spPr>
      </p:sp>
      <p:sp>
        <p:nvSpPr>
          <p:cNvPr id="1013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47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0040F62-7BF9-4CA1-BE4D-1E0D64AEEADB}" type="slidenum">
              <a:rPr lang="en-US" smtClean="0"/>
              <a:pPr fontAlgn="base">
                <a:spcBef>
                  <a:spcPct val="0"/>
                </a:spcBef>
                <a:spcAft>
                  <a:spcPct val="0"/>
                </a:spcAft>
                <a:defRPr/>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68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07C1A4B-0B01-4632-B8A8-7CE2E7EE5797}" type="slidenum">
              <a:rPr lang="en-US" smtClean="0"/>
              <a:pPr fontAlgn="base">
                <a:spcBef>
                  <a:spcPct val="0"/>
                </a:spcBef>
                <a:spcAft>
                  <a:spcPct val="0"/>
                </a:spcAft>
                <a:defRPr/>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p:spPr>
      </p:sp>
      <p:sp>
        <p:nvSpPr>
          <p:cNvPr id="1034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78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D8636-7E96-4669-ABCB-2712F268E43F}" type="slidenum">
              <a:rPr lang="en-US" smtClean="0"/>
              <a:pPr fontAlgn="base">
                <a:spcBef>
                  <a:spcPct val="0"/>
                </a:spcBef>
                <a:spcAft>
                  <a:spcPct val="0"/>
                </a:spcAft>
                <a:defRPr/>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88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36159F3-09BA-4E21-9409-D20B825E6313}" type="slidenum">
              <a:rPr lang="en-US" smtClean="0"/>
              <a:pPr fontAlgn="base">
                <a:spcBef>
                  <a:spcPct val="0"/>
                </a:spcBef>
                <a:spcAft>
                  <a:spcPct val="0"/>
                </a:spcAft>
                <a:defRPr/>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p:spPr>
      </p:sp>
      <p:sp>
        <p:nvSpPr>
          <p:cNvPr id="1054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98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90D40C6-7393-4D13-989F-F6D1A3403DAC}" type="slidenum">
              <a:rPr lang="en-US" smtClean="0"/>
              <a:pPr fontAlgn="base">
                <a:spcBef>
                  <a:spcPct val="0"/>
                </a:spcBef>
                <a:spcAft>
                  <a:spcPct val="0"/>
                </a:spcAft>
                <a:defRPr/>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p:spPr>
      </p:sp>
      <p:sp>
        <p:nvSpPr>
          <p:cNvPr id="1064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EDC8689E-47D7-42BD-88A3-81ED376589C9}"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p:spPr>
      </p:sp>
      <p:sp>
        <p:nvSpPr>
          <p:cNvPr id="1075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09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50F9229-7DE8-4BB7-BCB2-6943BE48CA33}" type="slidenum">
              <a:rPr lang="en-US" smtClean="0"/>
              <a:pPr fontAlgn="base">
                <a:spcBef>
                  <a:spcPct val="0"/>
                </a:spcBef>
                <a:spcAft>
                  <a:spcPct val="0"/>
                </a:spcAft>
                <a:defRPr/>
              </a:pPr>
              <a:t>18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878FD22-B27B-44F6-92A9-9A505825490A}"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878FD22-B27B-44F6-92A9-9A505825490A}"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p:spPr>
      </p:sp>
      <p:sp>
        <p:nvSpPr>
          <p:cNvPr id="1085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C0345720-5B49-45F4-8D65-6560876E8618}"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p:spPr>
      </p:sp>
      <p:sp>
        <p:nvSpPr>
          <p:cNvPr id="1095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19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AFC825A-913D-4306-96E6-52D4DDF856A7}" type="slidenum">
              <a:rPr lang="en-US" smtClean="0"/>
              <a:pPr fontAlgn="base">
                <a:spcBef>
                  <a:spcPct val="0"/>
                </a:spcBef>
                <a:spcAft>
                  <a:spcPct val="0"/>
                </a:spcAft>
                <a:defRPr/>
              </a:pPr>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878FD22-B27B-44F6-92A9-9A505825490A}"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p:spPr>
      </p:sp>
      <p:sp>
        <p:nvSpPr>
          <p:cNvPr id="1105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0696DCC3-C1CF-4DF7-8781-73021095EAED}"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878FD22-B27B-44F6-92A9-9A505825490A}"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p:spPr>
      </p:sp>
      <p:sp>
        <p:nvSpPr>
          <p:cNvPr id="132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62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2F2B727-7823-4251-8B5D-FA194154EE91}" type="slidenum">
              <a:rPr lang="en-US" smtClean="0"/>
              <a:pPr fontAlgn="base">
                <a:spcBef>
                  <a:spcPct val="0"/>
                </a:spcBef>
                <a:spcAft>
                  <a:spcPct val="0"/>
                </a:spcAft>
                <a:defRPr/>
              </a:pPr>
              <a:t>25</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p:spPr>
      </p:sp>
      <p:sp>
        <p:nvSpPr>
          <p:cNvPr id="1116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AD7E299F-EE69-45B8-9E88-16DC851C5B32}"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878FD22-B27B-44F6-92A9-9A505825490A}" type="slidenum">
              <a:rPr lang="en-US" smtClean="0"/>
              <a:pPr>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878FD22-B27B-44F6-92A9-9A505825490A}" type="slidenum">
              <a:rPr lang="en-US" smtClean="0"/>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878FD22-B27B-44F6-92A9-9A505825490A}"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878FD22-B27B-44F6-92A9-9A505825490A}"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878FD22-B27B-44F6-92A9-9A505825490A}" type="slidenum">
              <a:rPr lang="en-US" smtClean="0"/>
              <a:pPr>
                <a:defRPr/>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878FD22-B27B-44F6-92A9-9A505825490A}" type="slidenum">
              <a:rPr lang="en-US" smtClean="0"/>
              <a:pPr>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p:spPr>
      </p:sp>
      <p:sp>
        <p:nvSpPr>
          <p:cNvPr id="1310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52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7607EB1-01E2-4EC5-9EEB-19340F785FDD}" type="slidenum">
              <a:rPr lang="en-US" smtClean="0"/>
              <a:pPr fontAlgn="base">
                <a:spcBef>
                  <a:spcPct val="0"/>
                </a:spcBef>
                <a:spcAft>
                  <a:spcPct val="0"/>
                </a:spcAft>
                <a:defRPr/>
              </a:pPr>
              <a:t>32</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p:spPr>
      </p:sp>
      <p:sp>
        <p:nvSpPr>
          <p:cNvPr id="1310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52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7607EB1-01E2-4EC5-9EEB-19340F785FDD}" type="slidenum">
              <a:rPr lang="en-US" smtClean="0"/>
              <a:pPr fontAlgn="base">
                <a:spcBef>
                  <a:spcPct val="0"/>
                </a:spcBef>
                <a:spcAft>
                  <a:spcPct val="0"/>
                </a:spcAft>
                <a:defRPr/>
              </a:pPr>
              <a:t>33</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878FD22-B27B-44F6-92A9-9A505825490A}" type="slidenum">
              <a:rPr lang="en-US" smtClean="0"/>
              <a:pPr>
                <a:defRPr/>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878FD22-B27B-44F6-92A9-9A505825490A}" type="slidenum">
              <a:rPr lang="en-US" smtClean="0"/>
              <a:pPr>
                <a:defRPr/>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878FD22-B27B-44F6-92A9-9A505825490A}" type="slidenum">
              <a:rPr lang="en-US" smtClean="0"/>
              <a:pPr>
                <a:defRPr/>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878FD22-B27B-44F6-92A9-9A505825490A}" type="slidenum">
              <a:rPr lang="en-US" smtClean="0"/>
              <a:pPr>
                <a:defRPr/>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878FD22-B27B-44F6-92A9-9A505825490A}" type="slidenum">
              <a:rPr lang="en-US" smtClean="0"/>
              <a:pPr>
                <a:defRPr/>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3BB2B59-0C66-446C-B5AB-2964D59921A0}" type="slidenum">
              <a:rPr lang="da-DK" smtClean="0"/>
              <a:pPr/>
              <a:t>39</a:t>
            </a:fld>
            <a:endParaRPr lang="da-DK"/>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878FD22-B27B-44F6-92A9-9A505825490A}" type="slidenum">
              <a:rPr lang="en-US" smtClean="0"/>
              <a:pPr>
                <a:defRPr/>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878FD22-B27B-44F6-92A9-9A505825490A}" type="slidenum">
              <a:rPr lang="en-US" smtClean="0"/>
              <a:pPr>
                <a:defRPr/>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878FD22-B27B-44F6-92A9-9A505825490A}" type="slidenum">
              <a:rPr lang="en-US" smtClean="0"/>
              <a:pPr>
                <a:defRPr/>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878FD22-B27B-44F6-92A9-9A505825490A}" type="slidenum">
              <a:rPr lang="en-US" smtClean="0"/>
              <a:pPr>
                <a:defRPr/>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p:spPr>
      </p:sp>
      <p:sp>
        <p:nvSpPr>
          <p:cNvPr id="133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72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97DD0C5-50F2-4AC0-9706-F47010A7A283}" type="slidenum">
              <a:rPr lang="en-US" smtClean="0"/>
              <a:pPr fontAlgn="base">
                <a:spcBef>
                  <a:spcPct val="0"/>
                </a:spcBef>
                <a:spcAft>
                  <a:spcPct val="0"/>
                </a:spcAft>
                <a:defRPr/>
              </a:pPr>
              <a:t>43</a:t>
            </a:fld>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noFill/>
          <a:ln>
            <a:solidFill>
              <a:srgbClr val="000000"/>
            </a:solidFill>
            <a:miter lim="800000"/>
            <a:headEnd/>
            <a:tailEnd/>
          </a:ln>
        </p:spPr>
      </p:sp>
      <p:sp>
        <p:nvSpPr>
          <p:cNvPr id="1341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83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1C6A47B-07A5-4416-AA9C-6CE5889DD37D}" type="slidenum">
              <a:rPr lang="en-US" smtClean="0"/>
              <a:pPr fontAlgn="base">
                <a:spcBef>
                  <a:spcPct val="0"/>
                </a:spcBef>
                <a:spcAft>
                  <a:spcPct val="0"/>
                </a:spcAft>
                <a:defRPr/>
              </a:pPr>
              <a:t>44</a:t>
            </a:fld>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noFill/>
          <a:ln>
            <a:solidFill>
              <a:srgbClr val="000000"/>
            </a:solidFill>
            <a:miter lim="800000"/>
            <a:headEnd/>
            <a:tailEnd/>
          </a:ln>
        </p:spPr>
      </p:sp>
      <p:sp>
        <p:nvSpPr>
          <p:cNvPr id="1341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83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1C6A47B-07A5-4416-AA9C-6CE5889DD37D}" type="slidenum">
              <a:rPr lang="en-US" smtClean="0"/>
              <a:pPr fontAlgn="base">
                <a:spcBef>
                  <a:spcPct val="0"/>
                </a:spcBef>
                <a:spcAft>
                  <a:spcPct val="0"/>
                </a:spcAft>
                <a:defRPr/>
              </a:pPr>
              <a:t>45</a:t>
            </a:fld>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7C886B8-9CCF-45A7-8C51-75F0D8E4A8CB}" type="slidenum">
              <a:rPr lang="en-US" smtClean="0"/>
              <a:pPr>
                <a:defRPr/>
              </a:pPr>
              <a:t>46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bwMode="auto">
          <a:noFill/>
          <a:ln>
            <a:solidFill>
              <a:srgbClr val="000000"/>
            </a:solidFill>
            <a:miter lim="800000"/>
            <a:headEnd/>
            <a:tailEnd/>
          </a:ln>
        </p:spPr>
      </p:sp>
      <p:sp>
        <p:nvSpPr>
          <p:cNvPr id="1464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531A1D3D-5FDB-4680-B618-BB90C2BA8AF7}"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878FD22-B27B-44F6-92A9-9A505825490A}"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878FD22-B27B-44F6-92A9-9A505825490A}"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878FD22-B27B-44F6-92A9-9A505825490A}"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p:spPr>
      </p:sp>
      <p:sp>
        <p:nvSpPr>
          <p:cNvPr id="993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27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9A729F1-EF8E-4EB8-8E48-C5E6A2E1A5F4}" type="slidenum">
              <a:rPr lang="en-US" smtClean="0"/>
              <a:pPr fontAlgn="base">
                <a:spcBef>
                  <a:spcPct val="0"/>
                </a:spcBef>
                <a:spcAft>
                  <a:spcPct val="0"/>
                </a:spcAft>
                <a:defRPr/>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6858000"/>
          </a:xfrm>
          <a:prstGeom prst="rect">
            <a:avLst/>
          </a:prstGeom>
          <a:solidFill>
            <a:schemeClr val="tx1"/>
          </a:solidFill>
          <a:ln w="9525">
            <a:solidFill>
              <a:schemeClr val="tx1"/>
            </a:solidFill>
            <a:miter lim="800000"/>
            <a:headEnd/>
            <a:tailEnd/>
          </a:ln>
          <a:effectLst/>
        </p:spPr>
        <p:txBody>
          <a:bodyPr wrap="none" lIns="91407" tIns="45705" rIns="91407" bIns="45705" anchor="ctr"/>
          <a:lstStyle/>
          <a:p>
            <a:pPr>
              <a:defRPr/>
            </a:pPr>
            <a:endParaRPr lang="en-US"/>
          </a:p>
        </p:txBody>
      </p:sp>
      <p:sp>
        <p:nvSpPr>
          <p:cNvPr id="5" name="Rectangle 3"/>
          <p:cNvSpPr>
            <a:spLocks noChangeArrowheads="1"/>
          </p:cNvSpPr>
          <p:nvPr/>
        </p:nvSpPr>
        <p:spPr bwMode="auto">
          <a:xfrm>
            <a:off x="0" y="6472238"/>
            <a:ext cx="9144000" cy="385762"/>
          </a:xfrm>
          <a:prstGeom prst="rect">
            <a:avLst/>
          </a:prstGeom>
          <a:solidFill>
            <a:srgbClr val="FFFFFF"/>
          </a:solidFill>
          <a:ln w="9525">
            <a:solidFill>
              <a:srgbClr val="FFFFFF"/>
            </a:solidFill>
            <a:miter lim="800000"/>
            <a:headEnd/>
            <a:tailEnd/>
          </a:ln>
          <a:effectLst/>
        </p:spPr>
        <p:txBody>
          <a:bodyPr wrap="none" lIns="91407" tIns="45705" rIns="91407" bIns="45705" anchor="ctr"/>
          <a:lstStyle/>
          <a:p>
            <a:pPr>
              <a:defRPr/>
            </a:pPr>
            <a:endParaRPr lang="en-US"/>
          </a:p>
        </p:txBody>
      </p:sp>
      <p:sp>
        <p:nvSpPr>
          <p:cNvPr id="6" name="Rectangle 4"/>
          <p:cNvSpPr>
            <a:spLocks noChangeArrowheads="1"/>
          </p:cNvSpPr>
          <p:nvPr/>
        </p:nvSpPr>
        <p:spPr bwMode="auto">
          <a:xfrm>
            <a:off x="0" y="2667000"/>
            <a:ext cx="9144000" cy="4191000"/>
          </a:xfrm>
          <a:prstGeom prst="rect">
            <a:avLst/>
          </a:prstGeom>
          <a:gradFill rotWithShape="1">
            <a:gsLst>
              <a:gs pos="0">
                <a:srgbClr val="339966">
                  <a:gamma/>
                  <a:shade val="46275"/>
                  <a:invGamma/>
                </a:srgbClr>
              </a:gs>
              <a:gs pos="50000">
                <a:srgbClr val="339966"/>
              </a:gs>
              <a:gs pos="100000">
                <a:srgbClr val="339966">
                  <a:gamma/>
                  <a:shade val="46275"/>
                  <a:invGamma/>
                </a:srgbClr>
              </a:gs>
            </a:gsLst>
            <a:lin ang="5400000" scaled="1"/>
          </a:gradFill>
          <a:ln w="9525">
            <a:noFill/>
            <a:miter lim="800000"/>
            <a:headEnd/>
            <a:tailEnd/>
          </a:ln>
          <a:effectLst/>
        </p:spPr>
        <p:txBody>
          <a:bodyPr wrap="none" lIns="91407" tIns="45705" rIns="91407" bIns="45705" anchor="ctr"/>
          <a:lstStyle/>
          <a:p>
            <a:pPr>
              <a:defRPr/>
            </a:pPr>
            <a:endParaRPr lang="en-US"/>
          </a:p>
        </p:txBody>
      </p:sp>
      <p:pic>
        <p:nvPicPr>
          <p:cNvPr id="7" name="Picture 11"/>
          <p:cNvPicPr>
            <a:picLocks noChangeAspect="1" noChangeArrowheads="1"/>
          </p:cNvPicPr>
          <p:nvPr/>
        </p:nvPicPr>
        <p:blipFill>
          <a:blip r:embed="rId2"/>
          <a:srcRect/>
          <a:stretch>
            <a:fillRect/>
          </a:stretch>
        </p:blipFill>
        <p:spPr bwMode="auto">
          <a:xfrm>
            <a:off x="1" y="-104775"/>
            <a:ext cx="9161463" cy="2749550"/>
          </a:xfrm>
          <a:prstGeom prst="rect">
            <a:avLst/>
          </a:prstGeom>
          <a:noFill/>
          <a:ln w="9525">
            <a:noFill/>
            <a:miter lim="800000"/>
            <a:headEnd/>
            <a:tailEnd/>
          </a:ln>
        </p:spPr>
      </p:pic>
      <p:sp>
        <p:nvSpPr>
          <p:cNvPr id="176133" name="Rectangle 5"/>
          <p:cNvSpPr>
            <a:spLocks noGrp="1" noChangeArrowheads="1"/>
          </p:cNvSpPr>
          <p:nvPr>
            <p:ph type="ctrTitle"/>
          </p:nvPr>
        </p:nvSpPr>
        <p:spPr>
          <a:xfrm>
            <a:off x="206375" y="3305176"/>
            <a:ext cx="8731250" cy="1141413"/>
          </a:xfrm>
        </p:spPr>
        <p:txBody>
          <a:bodyPr/>
          <a:lstStyle>
            <a:lvl1pPr algn="ctr">
              <a:defRPr>
                <a:latin typeface="Tahoma" pitchFamily="34" charset="0"/>
              </a:defRPr>
            </a:lvl1pPr>
          </a:lstStyle>
          <a:p>
            <a:r>
              <a:rPr lang="en-US" smtClean="0"/>
              <a:t>Click to edit Master title style</a:t>
            </a:r>
            <a:endParaRPr lang="en-US"/>
          </a:p>
        </p:txBody>
      </p:sp>
      <p:sp>
        <p:nvSpPr>
          <p:cNvPr id="176134" name="Rectangle 6"/>
          <p:cNvSpPr>
            <a:spLocks noGrp="1" noChangeArrowheads="1"/>
          </p:cNvSpPr>
          <p:nvPr>
            <p:ph type="subTitle" idx="1"/>
          </p:nvPr>
        </p:nvSpPr>
        <p:spPr>
          <a:xfrm>
            <a:off x="206375" y="4545014"/>
            <a:ext cx="8731250" cy="1131887"/>
          </a:xfrm>
        </p:spPr>
        <p:txBody>
          <a:bodyPr/>
          <a:lstStyle>
            <a:lvl1pPr marL="0" indent="0" algn="ctr">
              <a:buFontTx/>
              <a:buNone/>
              <a:defRPr>
                <a:solidFill>
                  <a:srgbClr val="FFCC00"/>
                </a:solidFill>
              </a:defRPr>
            </a:lvl1pPr>
          </a:lstStyle>
          <a:p>
            <a:r>
              <a:rPr lang="en-US" smtClean="0"/>
              <a:t>Click to edit Master subtitle style</a:t>
            </a:r>
            <a:endParaRPr lang="en-US"/>
          </a:p>
        </p:txBody>
      </p:sp>
      <p:sp>
        <p:nvSpPr>
          <p:cNvPr id="8" name="Date Placeholder 7"/>
          <p:cNvSpPr>
            <a:spLocks noGrp="1" noChangeArrowheads="1"/>
          </p:cNvSpPr>
          <p:nvPr>
            <p:ph type="dt" sz="half" idx="10"/>
          </p:nvPr>
        </p:nvSpPr>
        <p:spPr>
          <a:xfrm>
            <a:off x="685800" y="6472239"/>
            <a:ext cx="1905000" cy="344487"/>
          </a:xfrm>
          <a:prstGeom prst="rect">
            <a:avLst/>
          </a:prstGeom>
        </p:spPr>
        <p:txBody>
          <a:bodyPr lIns="91418" tIns="45710" rIns="91418" bIns="45710"/>
          <a:lstStyle>
            <a:lvl1pPr>
              <a:defRPr>
                <a:solidFill>
                  <a:srgbClr val="FFFFFF"/>
                </a:solidFill>
                <a:latin typeface="Times New Roman" charset="0"/>
                <a:cs typeface="+mn-cs"/>
              </a:defRPr>
            </a:lvl1pPr>
          </a:lstStyle>
          <a:p>
            <a:pPr>
              <a:defRPr/>
            </a:pPr>
            <a:fld id="{F4841A59-D33F-4056-B8DE-B53DCA87399E}" type="datetimeFigureOut">
              <a:rPr lang="en-US" smtClean="0"/>
              <a:pPr>
                <a:defRPr/>
              </a:pPr>
              <a:t>1/13/13</a:t>
            </a:fld>
            <a:endParaRPr lang="en-US"/>
          </a:p>
        </p:txBody>
      </p:sp>
      <p:sp>
        <p:nvSpPr>
          <p:cNvPr id="9" name="Footer Placeholder 8"/>
          <p:cNvSpPr>
            <a:spLocks noGrp="1" noChangeArrowheads="1"/>
          </p:cNvSpPr>
          <p:nvPr>
            <p:ph type="ftr" sz="quarter" idx="11"/>
          </p:nvPr>
        </p:nvSpPr>
        <p:spPr bwMode="auto">
          <a:xfrm>
            <a:off x="3124200" y="6472239"/>
            <a:ext cx="2895600" cy="344487"/>
          </a:xfrm>
          <a:prstGeom prst="rect">
            <a:avLst/>
          </a:prstGeom>
          <a:ln>
            <a:miter lim="800000"/>
            <a:headEnd/>
            <a:tailEnd/>
          </a:ln>
        </p:spPr>
        <p:txBody>
          <a:bodyPr vert="horz" wrap="square" lIns="91403" tIns="45702" rIns="91403" bIns="45702" numCol="1" anchor="t" anchorCtr="0" compatLnSpc="1">
            <a:prstTxWarp prst="textNoShape">
              <a:avLst/>
            </a:prstTxWarp>
          </a:bodyPr>
          <a:lstStyle>
            <a:lvl1pPr algn="ctr">
              <a:defRPr sz="1400">
                <a:solidFill>
                  <a:srgbClr val="FFFFFF"/>
                </a:solidFill>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138114"/>
            <a:ext cx="2247900" cy="63388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38114"/>
            <a:ext cx="6591300" cy="63388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r>
              <a:rPr lang="en-US" noProof="0" smtClean="0"/>
              <a:t>Click icon to add table</a:t>
            </a:r>
            <a:endParaRPr lang="en-US" noProof="0"/>
          </a:p>
        </p:txBody>
      </p:sp>
      <p:sp>
        <p:nvSpPr>
          <p:cNvPr id="6" name="Slide Number Placeholder 5"/>
          <p:cNvSpPr>
            <a:spLocks noGrp="1"/>
          </p:cNvSpPr>
          <p:nvPr>
            <p:ph type="sldNum" sz="quarter" idx="12"/>
          </p:nvPr>
        </p:nvSpPr>
        <p:spPr>
          <a:xfrm>
            <a:off x="6553200" y="6248400"/>
            <a:ext cx="1905000" cy="457200"/>
          </a:xfrm>
          <a:prstGeom prst="rect">
            <a:avLst/>
          </a:prstGeom>
        </p:spPr>
        <p:txBody>
          <a:bodyPr lIns="91407" tIns="45705" rIns="91407" bIns="45705"/>
          <a:lstStyle>
            <a:lvl1pPr>
              <a:defRPr/>
            </a:lvl1pPr>
          </a:lstStyle>
          <a:p>
            <a:fld id="{CD8C0BE5-3E70-4E78-852E-90C7CC00A058}"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304926" y="96838"/>
            <a:ext cx="7688263"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1852613" y="1584325"/>
            <a:ext cx="7002462" cy="4749800"/>
          </a:xfrm>
        </p:spPr>
        <p:txBody>
          <a:bodyPr/>
          <a:lstStyle/>
          <a:p>
            <a:pPr lvl="0"/>
            <a:r>
              <a:rPr lang="en-US" noProof="0" smtClean="0"/>
              <a:t>Click icon to add chart</a:t>
            </a:r>
          </a:p>
        </p:txBody>
      </p:sp>
      <p:sp>
        <p:nvSpPr>
          <p:cNvPr id="4" name="Rectangle 2"/>
          <p:cNvSpPr>
            <a:spLocks noGrp="1" noChangeArrowheads="1"/>
          </p:cNvSpPr>
          <p:nvPr>
            <p:ph type="dt" sz="half" idx="10"/>
          </p:nvPr>
        </p:nvSpPr>
        <p:spPr>
          <a:xfrm>
            <a:off x="685800" y="6513513"/>
            <a:ext cx="1905000" cy="303212"/>
          </a:xfrm>
          <a:prstGeom prst="rect">
            <a:avLst/>
          </a:prstGeom>
          <a:ln/>
        </p:spPr>
        <p:txBody>
          <a:bodyPr lIns="65298" tIns="32649" rIns="65298" bIns="32649"/>
          <a:lstStyle>
            <a:lvl1pPr>
              <a:defRPr/>
            </a:lvl1pPr>
          </a:lstStyle>
          <a:p>
            <a:pPr>
              <a:defRPr/>
            </a:pPr>
            <a:fld id="{92A93C43-816D-45C6-A106-44C0BDC564F0}" type="datetimeFigureOut">
              <a:rPr lang="en-US" smtClean="0"/>
              <a:pPr>
                <a:defRPr/>
              </a:pPr>
              <a:t>1/13/13</a:t>
            </a:fld>
            <a:endParaRPr lang="en-US"/>
          </a:p>
        </p:txBody>
      </p:sp>
      <p:sp>
        <p:nvSpPr>
          <p:cNvPr id="5" name="Rectangle 3"/>
          <p:cNvSpPr>
            <a:spLocks noGrp="1" noChangeArrowheads="1"/>
          </p:cNvSpPr>
          <p:nvPr>
            <p:ph type="ftr" sz="quarter" idx="11"/>
          </p:nvPr>
        </p:nvSpPr>
        <p:spPr>
          <a:xfrm>
            <a:off x="3089276" y="6400800"/>
            <a:ext cx="2894013" cy="457200"/>
          </a:xfrm>
          <a:prstGeom prst="rect">
            <a:avLst/>
          </a:prstGeom>
          <a:ln/>
        </p:spPr>
        <p:txBody>
          <a:bodyPr lIns="91418" tIns="45710" rIns="91418" bIns="45710"/>
          <a:lstStyle>
            <a:lvl1pPr>
              <a:defRPr/>
            </a:lvl1pPr>
          </a:lstStyle>
          <a:p>
            <a:pPr>
              <a:defRPr/>
            </a:pPr>
            <a:endParaRPr lang="en-US"/>
          </a:p>
        </p:txBody>
      </p:sp>
      <p:sp>
        <p:nvSpPr>
          <p:cNvPr id="6" name="Rectangle 4"/>
          <p:cNvSpPr>
            <a:spLocks noGrp="1" noChangeArrowheads="1"/>
          </p:cNvSpPr>
          <p:nvPr>
            <p:ph type="sldNum" sz="quarter" idx="12"/>
          </p:nvPr>
        </p:nvSpPr>
        <p:spPr>
          <a:xfrm>
            <a:off x="7239000" y="6400800"/>
            <a:ext cx="1905000" cy="457200"/>
          </a:xfrm>
          <a:prstGeom prst="rect">
            <a:avLst/>
          </a:prstGeom>
          <a:ln/>
        </p:spPr>
        <p:txBody>
          <a:bodyPr lIns="91418" tIns="45710" rIns="91418" bIns="45710"/>
          <a:lstStyle>
            <a:lvl1pPr>
              <a:defRPr/>
            </a:lvl1pPr>
          </a:lstStyle>
          <a:p>
            <a:pPr>
              <a:defRPr/>
            </a:pPr>
            <a:fld id="{8641BE95-CAAB-413F-B8D4-5CD3A29E3B56}" type="slidenum">
              <a:rPr lang="en-US" smtClean="0"/>
              <a:pPr>
                <a:defRPr/>
              </a:pPr>
              <a:t>‹#›</a:t>
            </a:fld>
            <a:endParaRPr lang="en-US"/>
          </a:p>
        </p:txBody>
      </p:sp>
    </p:spTree>
    <p:extLst>
      <p:ext uri="{BB962C8B-B14F-4D97-AF65-F5344CB8AC3E}">
        <p14:creationId xmlns:p14="http://schemas.microsoft.com/office/powerpoint/2010/main" val="1928566382"/>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3" name="Title 1"/>
          <p:cNvSpPr>
            <a:spLocks noGrp="1"/>
          </p:cNvSpPr>
          <p:nvPr>
            <p:ph type="title"/>
          </p:nvPr>
        </p:nvSpPr>
        <p:spPr>
          <a:xfrm>
            <a:off x="2333627" y="138113"/>
            <a:ext cx="6810375" cy="1143000"/>
          </a:xfrm>
        </p:spPr>
        <p:txBody>
          <a:bodyPr/>
          <a:lstStyle/>
          <a:p>
            <a:r>
              <a:rPr lang="en-US" smtClean="0"/>
              <a:t>Click to edit Master title style</a:t>
            </a:r>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2_Blank">
    <p:spTree>
      <p:nvGrpSpPr>
        <p:cNvPr id="1" name=""/>
        <p:cNvGrpSpPr/>
        <p:nvPr/>
      </p:nvGrpSpPr>
      <p:grpSpPr>
        <a:xfrm>
          <a:off x="0" y="0"/>
          <a:ext cx="0" cy="0"/>
          <a:chOff x="0" y="0"/>
          <a:chExt cx="0" cy="0"/>
        </a:xfrm>
      </p:grpSpPr>
      <p:sp>
        <p:nvSpPr>
          <p:cNvPr id="3" name="Rectangle 7"/>
          <p:cNvSpPr>
            <a:spLocks noGrp="1" noChangeArrowheads="1"/>
          </p:cNvSpPr>
          <p:nvPr>
            <p:ph type="dt" sz="half" idx="2"/>
          </p:nvPr>
        </p:nvSpPr>
        <p:spPr bwMode="auto">
          <a:xfrm>
            <a:off x="457200" y="6477000"/>
            <a:ext cx="1905000" cy="303212"/>
          </a:xfrm>
          <a:prstGeom prst="rect">
            <a:avLst/>
          </a:prstGeom>
          <a:noFill/>
          <a:ln w="9525">
            <a:noFill/>
            <a:miter lim="800000"/>
            <a:headEnd/>
            <a:tailEnd/>
          </a:ln>
          <a:effectLst/>
        </p:spPr>
        <p:txBody>
          <a:bodyPr vert="horz" wrap="square" lIns="91414" tIns="45707" rIns="91414" bIns="45707" numCol="1" anchor="t" anchorCtr="0" compatLnSpc="1">
            <a:prstTxWarp prst="textNoShape">
              <a:avLst/>
            </a:prstTxWarp>
          </a:bodyPr>
          <a:lstStyle>
            <a:lvl1pPr>
              <a:defRPr sz="1400" b="1" i="1">
                <a:solidFill>
                  <a:schemeClr val="accent2"/>
                </a:solidFill>
                <a:latin typeface="+mn-lt"/>
                <a:cs typeface="Arial" pitchFamily="34" charset="0"/>
              </a:defRPr>
            </a:lvl1pPr>
          </a:lstStyle>
          <a:p>
            <a:pPr>
              <a:defRPr/>
            </a:pPr>
            <a:fld id="{92A93C43-816D-45C6-A106-44C0BDC564F0}" type="datetimeFigureOut">
              <a:rPr lang="en-US" smtClean="0"/>
              <a:pPr>
                <a:defRPr/>
              </a:pPr>
              <a:t>1/13/13</a:t>
            </a:fld>
            <a:endParaRPr lang="en-US"/>
          </a:p>
        </p:txBody>
      </p:sp>
    </p:spTree>
    <p:extLst>
      <p:ext uri="{BB962C8B-B14F-4D97-AF65-F5344CB8AC3E}">
        <p14:creationId xmlns:p14="http://schemas.microsoft.com/office/powerpoint/2010/main" val="1367154644"/>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035" indent="0">
              <a:buNone/>
              <a:defRPr sz="1800"/>
            </a:lvl2pPr>
            <a:lvl3pPr marL="914070" indent="0">
              <a:buNone/>
              <a:defRPr sz="1600"/>
            </a:lvl3pPr>
            <a:lvl4pPr marL="1371105" indent="0">
              <a:buNone/>
              <a:defRPr sz="1400"/>
            </a:lvl4pPr>
            <a:lvl5pPr marL="1828141" indent="0">
              <a:buNone/>
              <a:defRPr sz="1400"/>
            </a:lvl5pPr>
            <a:lvl6pPr marL="2285176" indent="0">
              <a:buNone/>
              <a:defRPr sz="1400"/>
            </a:lvl6pPr>
            <a:lvl7pPr marL="2742213" indent="0">
              <a:buNone/>
              <a:defRPr sz="1400"/>
            </a:lvl7pPr>
            <a:lvl8pPr marL="3199248" indent="0">
              <a:buNone/>
              <a:defRPr sz="1400"/>
            </a:lvl8pPr>
            <a:lvl9pPr marL="3656283" indent="0">
              <a:buNone/>
              <a:defRPr sz="1400"/>
            </a:lvl9pPr>
          </a:lstStyle>
          <a:p>
            <a:pPr lvl="0"/>
            <a:r>
              <a:rPr lang="en-US" smtClean="0"/>
              <a:t>Click to edit Master text styles</a:t>
            </a:r>
          </a:p>
        </p:txBody>
      </p:sp>
      <p:sp>
        <p:nvSpPr>
          <p:cNvPr id="5" name="Title 1"/>
          <p:cNvSpPr txBox="1">
            <a:spLocks/>
          </p:cNvSpPr>
          <p:nvPr/>
        </p:nvSpPr>
        <p:spPr bwMode="auto">
          <a:xfrm>
            <a:off x="2333628" y="138113"/>
            <a:ext cx="6810375" cy="1143000"/>
          </a:xfrm>
          <a:prstGeom prst="rect">
            <a:avLst/>
          </a:prstGeom>
          <a:noFill/>
          <a:ln w="9525">
            <a:noFill/>
            <a:miter lim="800000"/>
            <a:headEnd/>
            <a:tailEnd/>
          </a:ln>
        </p:spPr>
        <p:txBody>
          <a:bodyPr vert="horz" wrap="square" lIns="91403" tIns="45702" rIns="91403" bIns="45702" numCol="1" anchor="ctr" anchorCtr="0" compatLnSpc="1">
            <a:prstTxWarp prst="textNoShape">
              <a:avLst/>
            </a:prstTxWarp>
          </a:bodyPr>
          <a:lstStyle>
            <a:lvl1pPr algn="r" rtl="0" eaLnBrk="1" fontAlgn="base" hangingPunct="1">
              <a:spcBef>
                <a:spcPct val="0"/>
              </a:spcBef>
              <a:spcAft>
                <a:spcPct val="0"/>
              </a:spcAft>
              <a:defRPr sz="5000">
                <a:solidFill>
                  <a:srgbClr val="FFCC00"/>
                </a:solidFill>
                <a:latin typeface="+mj-lt"/>
                <a:ea typeface="+mj-ea"/>
                <a:cs typeface="+mj-cs"/>
              </a:defRPr>
            </a:lvl1pPr>
            <a:lvl2pPr algn="r" rtl="0" eaLnBrk="1" fontAlgn="base" hangingPunct="1">
              <a:spcBef>
                <a:spcPct val="0"/>
              </a:spcBef>
              <a:spcAft>
                <a:spcPct val="0"/>
              </a:spcAft>
              <a:defRPr sz="5000">
                <a:solidFill>
                  <a:srgbClr val="FFCC00"/>
                </a:solidFill>
                <a:latin typeface="Arial" charset="0"/>
              </a:defRPr>
            </a:lvl2pPr>
            <a:lvl3pPr algn="r" rtl="0" eaLnBrk="1" fontAlgn="base" hangingPunct="1">
              <a:spcBef>
                <a:spcPct val="0"/>
              </a:spcBef>
              <a:spcAft>
                <a:spcPct val="0"/>
              </a:spcAft>
              <a:defRPr sz="5000">
                <a:solidFill>
                  <a:srgbClr val="FFCC00"/>
                </a:solidFill>
                <a:latin typeface="Arial" charset="0"/>
              </a:defRPr>
            </a:lvl3pPr>
            <a:lvl4pPr algn="r" rtl="0" eaLnBrk="1" fontAlgn="base" hangingPunct="1">
              <a:spcBef>
                <a:spcPct val="0"/>
              </a:spcBef>
              <a:spcAft>
                <a:spcPct val="0"/>
              </a:spcAft>
              <a:defRPr sz="5000">
                <a:solidFill>
                  <a:srgbClr val="FFCC00"/>
                </a:solidFill>
                <a:latin typeface="Arial" charset="0"/>
              </a:defRPr>
            </a:lvl4pPr>
            <a:lvl5pPr algn="r" rtl="0" eaLnBrk="1" fontAlgn="base" hangingPunct="1">
              <a:spcBef>
                <a:spcPct val="0"/>
              </a:spcBef>
              <a:spcAft>
                <a:spcPct val="0"/>
              </a:spcAft>
              <a:defRPr sz="5000">
                <a:solidFill>
                  <a:srgbClr val="FFCC00"/>
                </a:solidFill>
                <a:latin typeface="Arial" charset="0"/>
              </a:defRPr>
            </a:lvl5pPr>
            <a:lvl6pPr marL="640080" algn="r" rtl="0" eaLnBrk="1" fontAlgn="base" hangingPunct="1">
              <a:spcBef>
                <a:spcPct val="0"/>
              </a:spcBef>
              <a:spcAft>
                <a:spcPct val="0"/>
              </a:spcAft>
              <a:defRPr sz="5000">
                <a:solidFill>
                  <a:srgbClr val="FFCC00"/>
                </a:solidFill>
                <a:latin typeface="Arial" charset="0"/>
              </a:defRPr>
            </a:lvl6pPr>
            <a:lvl7pPr marL="1280160" algn="r" rtl="0" eaLnBrk="1" fontAlgn="base" hangingPunct="1">
              <a:spcBef>
                <a:spcPct val="0"/>
              </a:spcBef>
              <a:spcAft>
                <a:spcPct val="0"/>
              </a:spcAft>
              <a:defRPr sz="5000">
                <a:solidFill>
                  <a:srgbClr val="FFCC00"/>
                </a:solidFill>
                <a:latin typeface="Arial" charset="0"/>
              </a:defRPr>
            </a:lvl7pPr>
            <a:lvl8pPr marL="1920240" algn="r" rtl="0" eaLnBrk="1" fontAlgn="base" hangingPunct="1">
              <a:spcBef>
                <a:spcPct val="0"/>
              </a:spcBef>
              <a:spcAft>
                <a:spcPct val="0"/>
              </a:spcAft>
              <a:defRPr sz="5000">
                <a:solidFill>
                  <a:srgbClr val="FFCC00"/>
                </a:solidFill>
                <a:latin typeface="Arial" charset="0"/>
              </a:defRPr>
            </a:lvl8pPr>
            <a:lvl9pPr marL="2560320" algn="r" rtl="0" eaLnBrk="1" fontAlgn="base" hangingPunct="1">
              <a:spcBef>
                <a:spcPct val="0"/>
              </a:spcBef>
              <a:spcAft>
                <a:spcPct val="0"/>
              </a:spcAft>
              <a:defRPr sz="5000">
                <a:solidFill>
                  <a:srgbClr val="FFCC00"/>
                </a:solidFill>
                <a:latin typeface="Arial" charset="0"/>
              </a:defRPr>
            </a:lvl9pPr>
          </a:lstStyle>
          <a:p>
            <a:r>
              <a:rPr lang="en-US" smtClean="0"/>
              <a:t>Click to edit Master title style</a:t>
            </a:r>
            <a:endParaRPr lang="en-US"/>
          </a:p>
        </p:txBody>
      </p:sp>
      <p:sp>
        <p:nvSpPr>
          <p:cNvPr id="6" name="Title 1"/>
          <p:cNvSpPr txBox="1">
            <a:spLocks/>
          </p:cNvSpPr>
          <p:nvPr/>
        </p:nvSpPr>
        <p:spPr bwMode="auto">
          <a:xfrm>
            <a:off x="2333627" y="138113"/>
            <a:ext cx="6810375" cy="1143000"/>
          </a:xfrm>
          <a:prstGeom prst="rect">
            <a:avLst/>
          </a:prstGeom>
          <a:noFill/>
          <a:ln w="9525">
            <a:noFill/>
            <a:miter lim="800000"/>
            <a:headEnd/>
            <a:tailEnd/>
          </a:ln>
        </p:spPr>
        <p:txBody>
          <a:bodyPr vert="horz" wrap="square" lIns="91414" tIns="45707" rIns="91414" bIns="45707" numCol="1" anchor="ctr" anchorCtr="0" compatLnSpc="1">
            <a:prstTxWarp prst="textNoShape">
              <a:avLst/>
            </a:prstTxWarp>
          </a:bodyPr>
          <a:lstStyle>
            <a:lvl1pPr algn="r" rtl="0" eaLnBrk="1" fontAlgn="base" hangingPunct="1">
              <a:spcBef>
                <a:spcPct val="0"/>
              </a:spcBef>
              <a:spcAft>
                <a:spcPct val="0"/>
              </a:spcAft>
              <a:defRPr sz="5000">
                <a:solidFill>
                  <a:srgbClr val="FFCC00"/>
                </a:solidFill>
                <a:latin typeface="+mj-lt"/>
                <a:ea typeface="+mj-ea"/>
                <a:cs typeface="+mj-cs"/>
              </a:defRPr>
            </a:lvl1pPr>
            <a:lvl2pPr algn="r" rtl="0" eaLnBrk="1" fontAlgn="base" hangingPunct="1">
              <a:spcBef>
                <a:spcPct val="0"/>
              </a:spcBef>
              <a:spcAft>
                <a:spcPct val="0"/>
              </a:spcAft>
              <a:defRPr sz="5000">
                <a:solidFill>
                  <a:srgbClr val="FFCC00"/>
                </a:solidFill>
                <a:latin typeface="Arial" charset="0"/>
              </a:defRPr>
            </a:lvl2pPr>
            <a:lvl3pPr algn="r" rtl="0" eaLnBrk="1" fontAlgn="base" hangingPunct="1">
              <a:spcBef>
                <a:spcPct val="0"/>
              </a:spcBef>
              <a:spcAft>
                <a:spcPct val="0"/>
              </a:spcAft>
              <a:defRPr sz="5000">
                <a:solidFill>
                  <a:srgbClr val="FFCC00"/>
                </a:solidFill>
                <a:latin typeface="Arial" charset="0"/>
              </a:defRPr>
            </a:lvl3pPr>
            <a:lvl4pPr algn="r" rtl="0" eaLnBrk="1" fontAlgn="base" hangingPunct="1">
              <a:spcBef>
                <a:spcPct val="0"/>
              </a:spcBef>
              <a:spcAft>
                <a:spcPct val="0"/>
              </a:spcAft>
              <a:defRPr sz="5000">
                <a:solidFill>
                  <a:srgbClr val="FFCC00"/>
                </a:solidFill>
                <a:latin typeface="Arial" charset="0"/>
              </a:defRPr>
            </a:lvl4pPr>
            <a:lvl5pPr algn="r" rtl="0" eaLnBrk="1" fontAlgn="base" hangingPunct="1">
              <a:spcBef>
                <a:spcPct val="0"/>
              </a:spcBef>
              <a:spcAft>
                <a:spcPct val="0"/>
              </a:spcAft>
              <a:defRPr sz="5000">
                <a:solidFill>
                  <a:srgbClr val="FFCC00"/>
                </a:solidFill>
                <a:latin typeface="Arial" charset="0"/>
              </a:defRPr>
            </a:lvl5pPr>
            <a:lvl6pPr marL="640080" algn="r" rtl="0" eaLnBrk="1" fontAlgn="base" hangingPunct="1">
              <a:spcBef>
                <a:spcPct val="0"/>
              </a:spcBef>
              <a:spcAft>
                <a:spcPct val="0"/>
              </a:spcAft>
              <a:defRPr sz="5000">
                <a:solidFill>
                  <a:srgbClr val="FFCC00"/>
                </a:solidFill>
                <a:latin typeface="Arial" charset="0"/>
              </a:defRPr>
            </a:lvl6pPr>
            <a:lvl7pPr marL="1280160" algn="r" rtl="0" eaLnBrk="1" fontAlgn="base" hangingPunct="1">
              <a:spcBef>
                <a:spcPct val="0"/>
              </a:spcBef>
              <a:spcAft>
                <a:spcPct val="0"/>
              </a:spcAft>
              <a:defRPr sz="5000">
                <a:solidFill>
                  <a:srgbClr val="FFCC00"/>
                </a:solidFill>
                <a:latin typeface="Arial" charset="0"/>
              </a:defRPr>
            </a:lvl7pPr>
            <a:lvl8pPr marL="1920240" algn="r" rtl="0" eaLnBrk="1" fontAlgn="base" hangingPunct="1">
              <a:spcBef>
                <a:spcPct val="0"/>
              </a:spcBef>
              <a:spcAft>
                <a:spcPct val="0"/>
              </a:spcAft>
              <a:defRPr sz="5000">
                <a:solidFill>
                  <a:srgbClr val="FFCC00"/>
                </a:solidFill>
                <a:latin typeface="Arial" charset="0"/>
              </a:defRPr>
            </a:lvl8pPr>
            <a:lvl9pPr marL="2560320" algn="r" rtl="0" eaLnBrk="1" fontAlgn="base" hangingPunct="1">
              <a:spcBef>
                <a:spcPct val="0"/>
              </a:spcBef>
              <a:spcAft>
                <a:spcPct val="0"/>
              </a:spcAft>
              <a:defRPr sz="5000">
                <a:solidFill>
                  <a:srgbClr val="FFCC00"/>
                </a:solidFill>
                <a:latin typeface="Arial" charset="0"/>
              </a:defRPr>
            </a:lvl9p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600200"/>
            <a:ext cx="4343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343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035" indent="0">
              <a:buNone/>
              <a:defRPr sz="2000" b="1"/>
            </a:lvl2pPr>
            <a:lvl3pPr marL="914070" indent="0">
              <a:buNone/>
              <a:defRPr sz="1800" b="1"/>
            </a:lvl3pPr>
            <a:lvl4pPr marL="1371105" indent="0">
              <a:buNone/>
              <a:defRPr sz="1600" b="1"/>
            </a:lvl4pPr>
            <a:lvl5pPr marL="1828141" indent="0">
              <a:buNone/>
              <a:defRPr sz="1600" b="1"/>
            </a:lvl5pPr>
            <a:lvl6pPr marL="2285176" indent="0">
              <a:buNone/>
              <a:defRPr sz="1600" b="1"/>
            </a:lvl6pPr>
            <a:lvl7pPr marL="2742213" indent="0">
              <a:buNone/>
              <a:defRPr sz="1600" b="1"/>
            </a:lvl7pPr>
            <a:lvl8pPr marL="3199248" indent="0">
              <a:buNone/>
              <a:defRPr sz="1600" b="1"/>
            </a:lvl8pPr>
            <a:lvl9pPr marL="365628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035" indent="0">
              <a:buNone/>
              <a:defRPr sz="2000" b="1"/>
            </a:lvl2pPr>
            <a:lvl3pPr marL="914070" indent="0">
              <a:buNone/>
              <a:defRPr sz="1800" b="1"/>
            </a:lvl3pPr>
            <a:lvl4pPr marL="1371105" indent="0">
              <a:buNone/>
              <a:defRPr sz="1600" b="1"/>
            </a:lvl4pPr>
            <a:lvl5pPr marL="1828141" indent="0">
              <a:buNone/>
              <a:defRPr sz="1600" b="1"/>
            </a:lvl5pPr>
            <a:lvl6pPr marL="2285176" indent="0">
              <a:buNone/>
              <a:defRPr sz="1600" b="1"/>
            </a:lvl6pPr>
            <a:lvl7pPr marL="2742213" indent="0">
              <a:buNone/>
              <a:defRPr sz="1600" b="1"/>
            </a:lvl7pPr>
            <a:lvl8pPr marL="3199248" indent="0">
              <a:buNone/>
              <a:defRPr sz="1600" b="1"/>
            </a:lvl8pPr>
            <a:lvl9pPr marL="365628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itle 1"/>
          <p:cNvSpPr>
            <a:spLocks noGrp="1"/>
          </p:cNvSpPr>
          <p:nvPr>
            <p:ph type="title"/>
          </p:nvPr>
        </p:nvSpPr>
        <p:spPr>
          <a:xfrm>
            <a:off x="2333628" y="138113"/>
            <a:ext cx="6810375" cy="1143000"/>
          </a:xfrm>
        </p:spPr>
        <p:txBody>
          <a:bodyPr/>
          <a:lstStyle/>
          <a:p>
            <a:r>
              <a:rPr lang="en-US" smtClean="0"/>
              <a:t>Click to edit Master title style</a:t>
            </a:r>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p:spPr>
        <p:txBody>
          <a:bodyPr/>
          <a:lstStyle>
            <a:lvl1pPr>
              <a:defRPr sz="3200">
                <a:solidFill>
                  <a:srgbClr val="FFC000"/>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035" indent="0">
              <a:buNone/>
              <a:defRPr sz="1200"/>
            </a:lvl2pPr>
            <a:lvl3pPr marL="914070" indent="0">
              <a:buNone/>
              <a:defRPr sz="1000"/>
            </a:lvl3pPr>
            <a:lvl4pPr marL="1371105" indent="0">
              <a:buNone/>
              <a:defRPr sz="900"/>
            </a:lvl4pPr>
            <a:lvl5pPr marL="1828141" indent="0">
              <a:buNone/>
              <a:defRPr sz="900"/>
            </a:lvl5pPr>
            <a:lvl6pPr marL="2285176" indent="0">
              <a:buNone/>
              <a:defRPr sz="900"/>
            </a:lvl6pPr>
            <a:lvl7pPr marL="2742213" indent="0">
              <a:buNone/>
              <a:defRPr sz="900"/>
            </a:lvl7pPr>
            <a:lvl8pPr marL="3199248" indent="0">
              <a:buNone/>
              <a:defRPr sz="900"/>
            </a:lvl8pPr>
            <a:lvl9pPr marL="3656283"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solidFill>
                  <a:srgbClr val="FFC000"/>
                </a:solidFill>
              </a:defRPr>
            </a:lvl1pPr>
            <a:lvl2pPr marL="457035" indent="0">
              <a:buNone/>
              <a:defRPr sz="2800"/>
            </a:lvl2pPr>
            <a:lvl3pPr marL="914070" indent="0">
              <a:buNone/>
              <a:defRPr sz="2400"/>
            </a:lvl3pPr>
            <a:lvl4pPr marL="1371105" indent="0">
              <a:buNone/>
              <a:defRPr sz="2000"/>
            </a:lvl4pPr>
            <a:lvl5pPr marL="1828141" indent="0">
              <a:buNone/>
              <a:defRPr sz="2000"/>
            </a:lvl5pPr>
            <a:lvl6pPr marL="2285176" indent="0">
              <a:buNone/>
              <a:defRPr sz="2000"/>
            </a:lvl6pPr>
            <a:lvl7pPr marL="2742213" indent="0">
              <a:buNone/>
              <a:defRPr sz="2000"/>
            </a:lvl7pPr>
            <a:lvl8pPr marL="3199248" indent="0">
              <a:buNone/>
              <a:defRPr sz="2000"/>
            </a:lvl8pPr>
            <a:lvl9pPr marL="3656283" indent="0">
              <a:buNone/>
              <a:defRPr sz="2000"/>
            </a:lvl9pPr>
          </a:lstStyle>
          <a:p>
            <a:pPr lvl="0"/>
            <a:r>
              <a:rPr lang="en-US" noProof="0" smtClean="0"/>
              <a:t>Drag picture to placeholder or click icon to add</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035" indent="0">
              <a:buNone/>
              <a:defRPr sz="1200"/>
            </a:lvl2pPr>
            <a:lvl3pPr marL="914070" indent="0">
              <a:buNone/>
              <a:defRPr sz="1000"/>
            </a:lvl3pPr>
            <a:lvl4pPr marL="1371105" indent="0">
              <a:buNone/>
              <a:defRPr sz="900"/>
            </a:lvl4pPr>
            <a:lvl5pPr marL="1828141" indent="0">
              <a:buNone/>
              <a:defRPr sz="900"/>
            </a:lvl5pPr>
            <a:lvl6pPr marL="2285176" indent="0">
              <a:buNone/>
              <a:defRPr sz="900"/>
            </a:lvl6pPr>
            <a:lvl7pPr marL="2742213" indent="0">
              <a:buNone/>
              <a:defRPr sz="900"/>
            </a:lvl7pPr>
            <a:lvl8pPr marL="3199248" indent="0">
              <a:buNone/>
              <a:defRPr sz="900"/>
            </a:lvl8pPr>
            <a:lvl9pPr marL="3656283"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7" name="Rectangle 5"/>
          <p:cNvSpPr>
            <a:spLocks noGrp="1" noChangeArrowheads="1"/>
          </p:cNvSpPr>
          <p:nvPr>
            <p:ph type="title"/>
          </p:nvPr>
        </p:nvSpPr>
        <p:spPr bwMode="auto">
          <a:xfrm>
            <a:off x="2333628" y="138113"/>
            <a:ext cx="6810375" cy="1143000"/>
          </a:xfrm>
          <a:prstGeom prst="rect">
            <a:avLst/>
          </a:prstGeom>
          <a:noFill/>
          <a:ln w="9525">
            <a:noFill/>
            <a:miter lim="800000"/>
            <a:headEnd/>
            <a:tailEnd/>
          </a:ln>
        </p:spPr>
        <p:txBody>
          <a:bodyPr vert="horz" wrap="square" lIns="91403" tIns="45702" rIns="91403" bIns="45702" numCol="1" anchor="ctr" anchorCtr="0" compatLnSpc="1">
            <a:prstTxWarp prst="textNoShape">
              <a:avLst/>
            </a:prstTxWarp>
          </a:bodyPr>
          <a:lstStyle/>
          <a:p>
            <a:pPr lvl="0"/>
            <a:r>
              <a:rPr lang="en-US" smtClean="0"/>
              <a:t>Click to edit Master title style</a:t>
            </a:r>
          </a:p>
        </p:txBody>
      </p:sp>
      <p:sp>
        <p:nvSpPr>
          <p:cNvPr id="1028" name="Rectangle 6"/>
          <p:cNvSpPr>
            <a:spLocks noGrp="1" noChangeArrowheads="1"/>
          </p:cNvSpPr>
          <p:nvPr>
            <p:ph type="body" idx="1"/>
          </p:nvPr>
        </p:nvSpPr>
        <p:spPr bwMode="auto">
          <a:xfrm>
            <a:off x="152400" y="1600200"/>
            <a:ext cx="8839200" cy="4876800"/>
          </a:xfrm>
          <a:prstGeom prst="rect">
            <a:avLst/>
          </a:prstGeom>
          <a:noFill/>
          <a:ln w="9525">
            <a:noFill/>
            <a:miter lim="800000"/>
            <a:headEnd/>
            <a:tailEnd/>
          </a:ln>
        </p:spPr>
        <p:txBody>
          <a:bodyPr vert="horz" wrap="square" lIns="91403" tIns="45702" rIns="91403" bIns="45702"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5121" name="Rectangle 17"/>
          <p:cNvSpPr>
            <a:spLocks noChangeArrowheads="1"/>
          </p:cNvSpPr>
          <p:nvPr/>
        </p:nvSpPr>
        <p:spPr bwMode="auto">
          <a:xfrm>
            <a:off x="6052457" y="6531430"/>
            <a:ext cx="3037114" cy="326571"/>
          </a:xfrm>
          <a:prstGeom prst="rect">
            <a:avLst/>
          </a:prstGeom>
          <a:noFill/>
          <a:ln w="9525">
            <a:noFill/>
            <a:miter lim="800000"/>
            <a:headEnd/>
            <a:tailEnd/>
          </a:ln>
          <a:effectLst/>
        </p:spPr>
        <p:txBody>
          <a:bodyPr lIns="91403" tIns="45702" rIns="91403" bIns="45702"/>
          <a:lstStyle/>
          <a:p>
            <a:pPr algn="r">
              <a:defRPr/>
            </a:pPr>
            <a:r>
              <a:rPr lang="en-US" sz="1400" dirty="0">
                <a:solidFill>
                  <a:srgbClr val="800000"/>
                </a:solidFill>
                <a:latin typeface="Arial" pitchFamily="34" charset="0"/>
                <a:cs typeface="Arial" pitchFamily="34" charset="0"/>
              </a:rPr>
              <a:t>Roland-</a:t>
            </a:r>
            <a:r>
              <a:rPr lang="en-US" sz="1400" dirty="0" smtClean="0">
                <a:solidFill>
                  <a:srgbClr val="800000"/>
                </a:solidFill>
                <a:latin typeface="Arial" pitchFamily="34" charset="0"/>
                <a:cs typeface="Arial" pitchFamily="34" charset="0"/>
              </a:rPr>
              <a:t>Holst</a:t>
            </a:r>
            <a:r>
              <a:rPr lang="en-US" sz="1400" dirty="0" smtClean="0">
                <a:solidFill>
                  <a:srgbClr val="800000"/>
                </a:solidFill>
              </a:rPr>
              <a:t>     </a:t>
            </a:r>
            <a:fld id="{A76974B2-54D2-4E37-9A78-941724A983CE}" type="slidenum">
              <a:rPr lang="en-US" sz="1400">
                <a:solidFill>
                  <a:srgbClr val="800000"/>
                </a:solidFill>
                <a:latin typeface="Arial" pitchFamily="34" charset="0"/>
                <a:cs typeface="Arial" pitchFamily="34" charset="0"/>
              </a:rPr>
              <a:pPr algn="r">
                <a:defRPr/>
              </a:pPr>
              <a:t>‹#›</a:t>
            </a:fld>
            <a:endParaRPr lang="en-US" sz="1400" dirty="0">
              <a:solidFill>
                <a:srgbClr val="800000"/>
              </a:solidFill>
              <a:latin typeface="Arial" pitchFamily="34" charset="0"/>
              <a:cs typeface="Arial" pitchFamily="34" charset="0"/>
            </a:endParaRPr>
          </a:p>
        </p:txBody>
      </p:sp>
      <p:pic>
        <p:nvPicPr>
          <p:cNvPr id="1031" name="Picture 18"/>
          <p:cNvPicPr>
            <a:picLocks noChangeAspect="1" noChangeArrowheads="1"/>
          </p:cNvPicPr>
          <p:nvPr/>
        </p:nvPicPr>
        <p:blipFill>
          <a:blip r:embed="rId17"/>
          <a:srcRect/>
          <a:stretch>
            <a:fillRect/>
          </a:stretch>
        </p:blipFill>
        <p:spPr bwMode="auto">
          <a:xfrm>
            <a:off x="0" y="0"/>
            <a:ext cx="9190038" cy="1371600"/>
          </a:xfrm>
          <a:prstGeom prst="rect">
            <a:avLst/>
          </a:prstGeom>
          <a:noFill/>
          <a:ln w="9525">
            <a:noFill/>
            <a:miter lim="800000"/>
            <a:headEnd/>
            <a:tailEnd/>
          </a:ln>
        </p:spPr>
      </p:pic>
      <p:sp>
        <p:nvSpPr>
          <p:cNvPr id="9" name="Rectangle 17"/>
          <p:cNvSpPr>
            <a:spLocks noChangeArrowheads="1"/>
          </p:cNvSpPr>
          <p:nvPr/>
        </p:nvSpPr>
        <p:spPr bwMode="auto">
          <a:xfrm>
            <a:off x="54429" y="6495189"/>
            <a:ext cx="2438400" cy="303213"/>
          </a:xfrm>
          <a:prstGeom prst="rect">
            <a:avLst/>
          </a:prstGeom>
          <a:noFill/>
          <a:ln w="9525">
            <a:noFill/>
            <a:miter lim="800000"/>
            <a:headEnd/>
            <a:tailEnd/>
          </a:ln>
          <a:effectLst/>
        </p:spPr>
        <p:txBody>
          <a:bodyPr lIns="91403" tIns="45702" rIns="91403" bIns="45702"/>
          <a:lstStyle/>
          <a:p>
            <a:pPr>
              <a:defRPr/>
            </a:pPr>
            <a:r>
              <a:rPr lang="en-US" sz="1400" dirty="0" smtClean="0">
                <a:solidFill>
                  <a:srgbClr val="800000"/>
                </a:solidFill>
                <a:latin typeface="Arial" pitchFamily="34" charset="0"/>
                <a:cs typeface="Arial" pitchFamily="34" charset="0"/>
              </a:rPr>
              <a:t>15</a:t>
            </a:r>
            <a:r>
              <a:rPr lang="en-US" sz="1400" baseline="0" dirty="0" smtClean="0">
                <a:solidFill>
                  <a:srgbClr val="800000"/>
                </a:solidFill>
                <a:latin typeface="Arial" pitchFamily="34" charset="0"/>
                <a:cs typeface="Arial" pitchFamily="34" charset="0"/>
              </a:rPr>
              <a:t> January</a:t>
            </a:r>
            <a:r>
              <a:rPr lang="en-US" sz="1400" dirty="0" smtClean="0">
                <a:solidFill>
                  <a:srgbClr val="800000"/>
                </a:solidFill>
                <a:latin typeface="Arial" pitchFamily="34" charset="0"/>
                <a:cs typeface="Arial" pitchFamily="34" charset="0"/>
              </a:rPr>
              <a:t> 2013</a:t>
            </a:r>
            <a:endParaRPr lang="en-US" sz="1400" dirty="0">
              <a:solidFill>
                <a:srgbClr val="800000"/>
              </a:solidFill>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sldLayoutIdLst>
    <p:sldLayoutId id="2147484010" r:id="rId1"/>
    <p:sldLayoutId id="2147484011" r:id="rId2"/>
    <p:sldLayoutId id="2147484012" r:id="rId3"/>
    <p:sldLayoutId id="2147484013" r:id="rId4"/>
    <p:sldLayoutId id="2147484014" r:id="rId5"/>
    <p:sldLayoutId id="2147484015" r:id="rId6"/>
    <p:sldLayoutId id="2147484016" r:id="rId7"/>
    <p:sldLayoutId id="2147484017" r:id="rId8"/>
    <p:sldLayoutId id="2147484018" r:id="rId9"/>
    <p:sldLayoutId id="2147484019" r:id="rId10"/>
    <p:sldLayoutId id="2147484020" r:id="rId11"/>
    <p:sldLayoutId id="2147484021" r:id="rId12"/>
    <p:sldLayoutId id="2147484022" r:id="rId13"/>
    <p:sldLayoutId id="2147484023" r:id="rId14"/>
    <p:sldLayoutId id="2147484024" r:id="rId15"/>
  </p:sldLayoutIdLs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wipe(right)">
                                      <p:cBhvr>
                                        <p:cTn id="7" dur="500"/>
                                        <p:tgtEl>
                                          <p:spTgt spid="102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28">
                                            <p:txEl>
                                              <p:pRg st="0" end="0"/>
                                            </p:txEl>
                                          </p:spTgt>
                                        </p:tgtEl>
                                        <p:attrNameLst>
                                          <p:attrName>style.visibility</p:attrName>
                                        </p:attrNameLst>
                                      </p:cBhvr>
                                      <p:to>
                                        <p:strVal val="visible"/>
                                      </p:to>
                                    </p:set>
                                    <p:animEffect transition="in" filter="wipe(left)">
                                      <p:cBhvr>
                                        <p:cTn id="11" dur="500"/>
                                        <p:tgtEl>
                                          <p:spTgt spid="1028">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028">
                                            <p:txEl>
                                              <p:pRg st="1" end="1"/>
                                            </p:txEl>
                                          </p:spTgt>
                                        </p:tgtEl>
                                        <p:attrNameLst>
                                          <p:attrName>style.visibility</p:attrName>
                                        </p:attrNameLst>
                                      </p:cBhvr>
                                      <p:to>
                                        <p:strVal val="visible"/>
                                      </p:to>
                                    </p:set>
                                    <p:animEffect transition="in" filter="wipe(left)">
                                      <p:cBhvr>
                                        <p:cTn id="14" dur="500"/>
                                        <p:tgtEl>
                                          <p:spTgt spid="1028">
                                            <p:txEl>
                                              <p:pRg st="1" end="1"/>
                                            </p:tx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028">
                                            <p:txEl>
                                              <p:pRg st="2" end="2"/>
                                            </p:txEl>
                                          </p:spTgt>
                                        </p:tgtEl>
                                        <p:attrNameLst>
                                          <p:attrName>style.visibility</p:attrName>
                                        </p:attrNameLst>
                                      </p:cBhvr>
                                      <p:to>
                                        <p:strVal val="visible"/>
                                      </p:to>
                                    </p:set>
                                    <p:animEffect transition="in" filter="wipe(left)">
                                      <p:cBhvr>
                                        <p:cTn id="17" dur="500"/>
                                        <p:tgtEl>
                                          <p:spTgt spid="1028">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028">
                                            <p:txEl>
                                              <p:pRg st="3" end="3"/>
                                            </p:txEl>
                                          </p:spTgt>
                                        </p:tgtEl>
                                        <p:attrNameLst>
                                          <p:attrName>style.visibility</p:attrName>
                                        </p:attrNameLst>
                                      </p:cBhvr>
                                      <p:to>
                                        <p:strVal val="visible"/>
                                      </p:to>
                                    </p:set>
                                    <p:animEffect transition="in" filter="wipe(left)">
                                      <p:cBhvr>
                                        <p:cTn id="20" dur="500"/>
                                        <p:tgtEl>
                                          <p:spTgt spid="1028">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028">
                                            <p:txEl>
                                              <p:pRg st="4" end="4"/>
                                            </p:txEl>
                                          </p:spTgt>
                                        </p:tgtEl>
                                        <p:attrNameLst>
                                          <p:attrName>style.visibility</p:attrName>
                                        </p:attrNameLst>
                                      </p:cBhvr>
                                      <p:to>
                                        <p:strVal val="visible"/>
                                      </p:to>
                                    </p:set>
                                    <p:animEffect transition="in" filter="wipe(left)">
                                      <p:cBhvr>
                                        <p:cTn id="23" dur="500"/>
                                        <p:tgtEl>
                                          <p:spTgt spid="102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autoUpdateAnimBg="0"/>
      <p:bldP spid="1028" grpId="0" build="p" autoUpdateAnimBg="0" advAuto="0"/>
    </p:bldLst>
  </p:timing>
  <p:txStyles>
    <p:titleStyle>
      <a:lvl1pPr algn="r" rtl="0" eaLnBrk="1" fontAlgn="base" hangingPunct="1">
        <a:spcBef>
          <a:spcPct val="0"/>
        </a:spcBef>
        <a:spcAft>
          <a:spcPct val="0"/>
        </a:spcAft>
        <a:defRPr sz="3600">
          <a:solidFill>
            <a:srgbClr val="FFCC00"/>
          </a:solidFill>
          <a:latin typeface="+mj-lt"/>
          <a:ea typeface="+mj-ea"/>
          <a:cs typeface="+mj-cs"/>
        </a:defRPr>
      </a:lvl1pPr>
      <a:lvl2pPr algn="r" rtl="0" eaLnBrk="1" fontAlgn="base" hangingPunct="1">
        <a:spcBef>
          <a:spcPct val="0"/>
        </a:spcBef>
        <a:spcAft>
          <a:spcPct val="0"/>
        </a:spcAft>
        <a:defRPr sz="3600">
          <a:solidFill>
            <a:srgbClr val="FFCC00"/>
          </a:solidFill>
          <a:latin typeface="Arial" charset="0"/>
        </a:defRPr>
      </a:lvl2pPr>
      <a:lvl3pPr algn="r" rtl="0" eaLnBrk="1" fontAlgn="base" hangingPunct="1">
        <a:spcBef>
          <a:spcPct val="0"/>
        </a:spcBef>
        <a:spcAft>
          <a:spcPct val="0"/>
        </a:spcAft>
        <a:defRPr sz="3600">
          <a:solidFill>
            <a:srgbClr val="FFCC00"/>
          </a:solidFill>
          <a:latin typeface="Arial" charset="0"/>
        </a:defRPr>
      </a:lvl3pPr>
      <a:lvl4pPr algn="r" rtl="0" eaLnBrk="1" fontAlgn="base" hangingPunct="1">
        <a:spcBef>
          <a:spcPct val="0"/>
        </a:spcBef>
        <a:spcAft>
          <a:spcPct val="0"/>
        </a:spcAft>
        <a:defRPr sz="3600">
          <a:solidFill>
            <a:srgbClr val="FFCC00"/>
          </a:solidFill>
          <a:latin typeface="Arial" charset="0"/>
        </a:defRPr>
      </a:lvl4pPr>
      <a:lvl5pPr algn="r" rtl="0" eaLnBrk="1" fontAlgn="base" hangingPunct="1">
        <a:spcBef>
          <a:spcPct val="0"/>
        </a:spcBef>
        <a:spcAft>
          <a:spcPct val="0"/>
        </a:spcAft>
        <a:defRPr sz="3600">
          <a:solidFill>
            <a:srgbClr val="FFCC00"/>
          </a:solidFill>
          <a:latin typeface="Arial" charset="0"/>
        </a:defRPr>
      </a:lvl5pPr>
      <a:lvl6pPr marL="457035" algn="r" rtl="0" eaLnBrk="1" fontAlgn="base" hangingPunct="1">
        <a:spcBef>
          <a:spcPct val="0"/>
        </a:spcBef>
        <a:spcAft>
          <a:spcPct val="0"/>
        </a:spcAft>
        <a:defRPr sz="3600">
          <a:solidFill>
            <a:srgbClr val="FFCC00"/>
          </a:solidFill>
          <a:latin typeface="Arial" charset="0"/>
        </a:defRPr>
      </a:lvl6pPr>
      <a:lvl7pPr marL="914070" algn="r" rtl="0" eaLnBrk="1" fontAlgn="base" hangingPunct="1">
        <a:spcBef>
          <a:spcPct val="0"/>
        </a:spcBef>
        <a:spcAft>
          <a:spcPct val="0"/>
        </a:spcAft>
        <a:defRPr sz="3600">
          <a:solidFill>
            <a:srgbClr val="FFCC00"/>
          </a:solidFill>
          <a:latin typeface="Arial" charset="0"/>
        </a:defRPr>
      </a:lvl7pPr>
      <a:lvl8pPr marL="1371105" algn="r" rtl="0" eaLnBrk="1" fontAlgn="base" hangingPunct="1">
        <a:spcBef>
          <a:spcPct val="0"/>
        </a:spcBef>
        <a:spcAft>
          <a:spcPct val="0"/>
        </a:spcAft>
        <a:defRPr sz="3600">
          <a:solidFill>
            <a:srgbClr val="FFCC00"/>
          </a:solidFill>
          <a:latin typeface="Arial" charset="0"/>
        </a:defRPr>
      </a:lvl8pPr>
      <a:lvl9pPr marL="1828141" algn="r" rtl="0" eaLnBrk="1" fontAlgn="base" hangingPunct="1">
        <a:spcBef>
          <a:spcPct val="0"/>
        </a:spcBef>
        <a:spcAft>
          <a:spcPct val="0"/>
        </a:spcAft>
        <a:defRPr sz="3600">
          <a:solidFill>
            <a:srgbClr val="FFCC00"/>
          </a:solidFill>
          <a:latin typeface="Arial" charset="0"/>
        </a:defRPr>
      </a:lvl9pPr>
    </p:titleStyle>
    <p:bodyStyle>
      <a:lvl1pPr marL="342777" indent="-342777" algn="l" rtl="0" eaLnBrk="1" fontAlgn="base" hangingPunct="1">
        <a:spcBef>
          <a:spcPct val="20000"/>
        </a:spcBef>
        <a:spcAft>
          <a:spcPct val="0"/>
        </a:spcAft>
        <a:buChar char="•"/>
        <a:defRPr sz="2600">
          <a:solidFill>
            <a:schemeClr val="tx1"/>
          </a:solidFill>
          <a:latin typeface="+mn-lt"/>
          <a:ea typeface="+mn-ea"/>
          <a:cs typeface="+mn-cs"/>
        </a:defRPr>
      </a:lvl1pPr>
      <a:lvl2pPr marL="742683" indent="-285646" algn="l" rtl="0" eaLnBrk="1" fontAlgn="base" hangingPunct="1">
        <a:spcBef>
          <a:spcPct val="20000"/>
        </a:spcBef>
        <a:spcAft>
          <a:spcPct val="0"/>
        </a:spcAft>
        <a:buChar char="–"/>
        <a:defRPr sz="2600">
          <a:solidFill>
            <a:schemeClr val="tx1"/>
          </a:solidFill>
          <a:latin typeface="+mn-lt"/>
        </a:defRPr>
      </a:lvl2pPr>
      <a:lvl3pPr marL="1142589" indent="-228518" algn="l" rtl="0" eaLnBrk="1" fontAlgn="base" hangingPunct="1">
        <a:spcBef>
          <a:spcPct val="20000"/>
        </a:spcBef>
        <a:spcAft>
          <a:spcPct val="0"/>
        </a:spcAft>
        <a:buChar char="•"/>
        <a:defRPr sz="2600">
          <a:solidFill>
            <a:schemeClr val="tx1"/>
          </a:solidFill>
          <a:latin typeface="+mn-lt"/>
        </a:defRPr>
      </a:lvl3pPr>
      <a:lvl4pPr marL="1599624" indent="-228518" algn="l" rtl="0" eaLnBrk="1" fontAlgn="base" hangingPunct="1">
        <a:spcBef>
          <a:spcPct val="20000"/>
        </a:spcBef>
        <a:spcAft>
          <a:spcPct val="0"/>
        </a:spcAft>
        <a:buChar char="–"/>
        <a:defRPr sz="2600">
          <a:solidFill>
            <a:schemeClr val="tx1"/>
          </a:solidFill>
          <a:latin typeface="+mn-lt"/>
        </a:defRPr>
      </a:lvl4pPr>
      <a:lvl5pPr marL="2056659" indent="-228518" algn="l" rtl="0" eaLnBrk="1" fontAlgn="base" hangingPunct="1">
        <a:spcBef>
          <a:spcPct val="20000"/>
        </a:spcBef>
        <a:spcAft>
          <a:spcPct val="0"/>
        </a:spcAft>
        <a:buChar char="»"/>
        <a:defRPr sz="2600">
          <a:solidFill>
            <a:schemeClr val="tx1"/>
          </a:solidFill>
          <a:latin typeface="+mn-lt"/>
        </a:defRPr>
      </a:lvl5pPr>
      <a:lvl6pPr marL="2513694" indent="-228518" algn="l" rtl="0" eaLnBrk="1" fontAlgn="base" hangingPunct="1">
        <a:spcBef>
          <a:spcPct val="20000"/>
        </a:spcBef>
        <a:spcAft>
          <a:spcPct val="0"/>
        </a:spcAft>
        <a:buChar char="»"/>
        <a:defRPr sz="2600">
          <a:solidFill>
            <a:schemeClr val="tx1"/>
          </a:solidFill>
          <a:latin typeface="+mn-lt"/>
        </a:defRPr>
      </a:lvl6pPr>
      <a:lvl7pPr marL="2970729" indent="-228518" algn="l" rtl="0" eaLnBrk="1" fontAlgn="base" hangingPunct="1">
        <a:spcBef>
          <a:spcPct val="20000"/>
        </a:spcBef>
        <a:spcAft>
          <a:spcPct val="0"/>
        </a:spcAft>
        <a:buChar char="»"/>
        <a:defRPr sz="2600">
          <a:solidFill>
            <a:schemeClr val="tx1"/>
          </a:solidFill>
          <a:latin typeface="+mn-lt"/>
        </a:defRPr>
      </a:lvl7pPr>
      <a:lvl8pPr marL="3427766" indent="-228518" algn="l" rtl="0" eaLnBrk="1" fontAlgn="base" hangingPunct="1">
        <a:spcBef>
          <a:spcPct val="20000"/>
        </a:spcBef>
        <a:spcAft>
          <a:spcPct val="0"/>
        </a:spcAft>
        <a:buChar char="»"/>
        <a:defRPr sz="2600">
          <a:solidFill>
            <a:schemeClr val="tx1"/>
          </a:solidFill>
          <a:latin typeface="+mn-lt"/>
        </a:defRPr>
      </a:lvl8pPr>
      <a:lvl9pPr marL="3884802" indent="-228518" algn="l" rtl="0" eaLnBrk="1" fontAlgn="base" hangingPunct="1">
        <a:spcBef>
          <a:spcPct val="20000"/>
        </a:spcBef>
        <a:spcAft>
          <a:spcPct val="0"/>
        </a:spcAft>
        <a:buChar char="»"/>
        <a:defRPr sz="2600">
          <a:solidFill>
            <a:schemeClr val="tx1"/>
          </a:solidFill>
          <a:latin typeface="+mn-lt"/>
        </a:defRPr>
      </a:lvl9pPr>
    </p:bodyStyle>
    <p:otherStyle>
      <a:defPPr>
        <a:defRPr lang="en-US"/>
      </a:defPPr>
      <a:lvl1pPr marL="0" algn="l" defTabSz="914070" rtl="0" eaLnBrk="1" latinLnBrk="0" hangingPunct="1">
        <a:defRPr sz="1800" kern="1200">
          <a:solidFill>
            <a:schemeClr val="tx1"/>
          </a:solidFill>
          <a:latin typeface="+mn-lt"/>
          <a:ea typeface="+mn-ea"/>
          <a:cs typeface="+mn-cs"/>
        </a:defRPr>
      </a:lvl1pPr>
      <a:lvl2pPr marL="457035" algn="l" defTabSz="914070" rtl="0" eaLnBrk="1" latinLnBrk="0" hangingPunct="1">
        <a:defRPr sz="1800" kern="1200">
          <a:solidFill>
            <a:schemeClr val="tx1"/>
          </a:solidFill>
          <a:latin typeface="+mn-lt"/>
          <a:ea typeface="+mn-ea"/>
          <a:cs typeface="+mn-cs"/>
        </a:defRPr>
      </a:lvl2pPr>
      <a:lvl3pPr marL="914070" algn="l" defTabSz="914070" rtl="0" eaLnBrk="1" latinLnBrk="0" hangingPunct="1">
        <a:defRPr sz="1800" kern="1200">
          <a:solidFill>
            <a:schemeClr val="tx1"/>
          </a:solidFill>
          <a:latin typeface="+mn-lt"/>
          <a:ea typeface="+mn-ea"/>
          <a:cs typeface="+mn-cs"/>
        </a:defRPr>
      </a:lvl3pPr>
      <a:lvl4pPr marL="1371105" algn="l" defTabSz="914070" rtl="0" eaLnBrk="1" latinLnBrk="0" hangingPunct="1">
        <a:defRPr sz="1800" kern="1200">
          <a:solidFill>
            <a:schemeClr val="tx1"/>
          </a:solidFill>
          <a:latin typeface="+mn-lt"/>
          <a:ea typeface="+mn-ea"/>
          <a:cs typeface="+mn-cs"/>
        </a:defRPr>
      </a:lvl4pPr>
      <a:lvl5pPr marL="1828141" algn="l" defTabSz="914070" rtl="0" eaLnBrk="1" latinLnBrk="0" hangingPunct="1">
        <a:defRPr sz="1800" kern="1200">
          <a:solidFill>
            <a:schemeClr val="tx1"/>
          </a:solidFill>
          <a:latin typeface="+mn-lt"/>
          <a:ea typeface="+mn-ea"/>
          <a:cs typeface="+mn-cs"/>
        </a:defRPr>
      </a:lvl5pPr>
      <a:lvl6pPr marL="2285176" algn="l" defTabSz="914070" rtl="0" eaLnBrk="1" latinLnBrk="0" hangingPunct="1">
        <a:defRPr sz="1800" kern="1200">
          <a:solidFill>
            <a:schemeClr val="tx1"/>
          </a:solidFill>
          <a:latin typeface="+mn-lt"/>
          <a:ea typeface="+mn-ea"/>
          <a:cs typeface="+mn-cs"/>
        </a:defRPr>
      </a:lvl6pPr>
      <a:lvl7pPr marL="2742213" algn="l" defTabSz="914070" rtl="0" eaLnBrk="1" latinLnBrk="0" hangingPunct="1">
        <a:defRPr sz="1800" kern="1200">
          <a:solidFill>
            <a:schemeClr val="tx1"/>
          </a:solidFill>
          <a:latin typeface="+mn-lt"/>
          <a:ea typeface="+mn-ea"/>
          <a:cs typeface="+mn-cs"/>
        </a:defRPr>
      </a:lvl7pPr>
      <a:lvl8pPr marL="3199248" algn="l" defTabSz="914070" rtl="0" eaLnBrk="1" latinLnBrk="0" hangingPunct="1">
        <a:defRPr sz="1800" kern="1200">
          <a:solidFill>
            <a:schemeClr val="tx1"/>
          </a:solidFill>
          <a:latin typeface="+mn-lt"/>
          <a:ea typeface="+mn-ea"/>
          <a:cs typeface="+mn-cs"/>
        </a:defRPr>
      </a:lvl8pPr>
      <a:lvl9pPr marL="3656283" algn="l" defTabSz="91407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unstats.un.org/unsd/nationalaccount/nase1.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Title 2049"/>
          <p:cNvSpPr>
            <a:spLocks noGrp="1" noChangeArrowheads="1"/>
          </p:cNvSpPr>
          <p:nvPr>
            <p:ph type="ctrTitle"/>
          </p:nvPr>
        </p:nvSpPr>
        <p:spPr>
          <a:xfrm>
            <a:off x="80624" y="2941680"/>
            <a:ext cx="9171172" cy="1388526"/>
          </a:xfrm>
        </p:spPr>
        <p:txBody>
          <a:bodyPr>
            <a:noAutofit/>
          </a:bodyPr>
          <a:lstStyle/>
          <a:p>
            <a:pPr>
              <a:lnSpc>
                <a:spcPct val="80000"/>
              </a:lnSpc>
              <a:defRPr/>
            </a:pPr>
            <a:r>
              <a:rPr lang="en-US" sz="2400" smtClean="0">
                <a:solidFill>
                  <a:srgbClr val="FFC000"/>
                </a:solidFill>
                <a:effectLst>
                  <a:outerShdw blurRad="38100" dist="38100" dir="2700000" algn="tl">
                    <a:srgbClr val="000000">
                      <a:alpha val="43137"/>
                    </a:srgbClr>
                  </a:outerShdw>
                </a:effectLst>
              </a:rPr>
              <a:t>Lecture </a:t>
            </a:r>
            <a:r>
              <a:rPr lang="en-US" sz="2400" smtClean="0">
                <a:solidFill>
                  <a:srgbClr val="FFC000"/>
                </a:solidFill>
                <a:effectLst>
                  <a:outerShdw blurRad="38100" dist="38100" dir="2700000" algn="tl">
                    <a:srgbClr val="000000">
                      <a:alpha val="43137"/>
                    </a:srgbClr>
                  </a:outerShdw>
                </a:effectLst>
              </a:rPr>
              <a:t>2.1</a:t>
            </a:r>
            <a:r>
              <a:rPr lang="en-US" sz="2400" dirty="0" smtClean="0">
                <a:solidFill>
                  <a:srgbClr val="FFC000"/>
                </a:solidFill>
                <a:effectLst>
                  <a:outerShdw blurRad="38100" dist="38100" dir="2700000" algn="tl">
                    <a:srgbClr val="000000">
                      <a:alpha val="43137"/>
                    </a:srgbClr>
                  </a:outerShdw>
                </a:effectLst>
              </a:rPr>
              <a:t/>
            </a:r>
            <a:br>
              <a:rPr lang="en-US" sz="2400" dirty="0" smtClean="0">
                <a:solidFill>
                  <a:srgbClr val="FFC000"/>
                </a:solidFill>
                <a:effectLst>
                  <a:outerShdw blurRad="38100" dist="38100" dir="2700000" algn="tl">
                    <a:srgbClr val="000000">
                      <a:alpha val="43137"/>
                    </a:srgbClr>
                  </a:outerShdw>
                </a:effectLst>
              </a:rPr>
            </a:br>
            <a:r>
              <a:rPr lang="en-US" sz="4000" dirty="0">
                <a:solidFill>
                  <a:srgbClr val="FFC000"/>
                </a:solidFill>
                <a:effectLst>
                  <a:outerShdw blurRad="38100" dist="38100" dir="2700000" algn="tl">
                    <a:srgbClr val="000000">
                      <a:alpha val="43137"/>
                    </a:srgbClr>
                  </a:outerShdw>
                </a:effectLst>
              </a:rPr>
              <a:t>Social and Resource Accounting:</a:t>
            </a:r>
            <a:br>
              <a:rPr lang="en-US" sz="4000" dirty="0">
                <a:solidFill>
                  <a:srgbClr val="FFC000"/>
                </a:solidFill>
                <a:effectLst>
                  <a:outerShdw blurRad="38100" dist="38100" dir="2700000" algn="tl">
                    <a:srgbClr val="000000">
                      <a:alpha val="43137"/>
                    </a:srgbClr>
                  </a:outerShdw>
                </a:effectLst>
              </a:rPr>
            </a:br>
            <a:r>
              <a:rPr lang="en-US" sz="4000" dirty="0">
                <a:solidFill>
                  <a:srgbClr val="FFC000"/>
                </a:solidFill>
                <a:effectLst>
                  <a:outerShdw blurRad="38100" dist="38100" dir="2700000" algn="tl">
                    <a:srgbClr val="000000">
                      <a:alpha val="43137"/>
                    </a:srgbClr>
                  </a:outerShdw>
                </a:effectLst>
              </a:rPr>
              <a:t>An Introduction</a:t>
            </a:r>
            <a:endParaRPr lang="en-US" sz="4000" dirty="0">
              <a:solidFill>
                <a:srgbClr val="FFC000"/>
              </a:solidFill>
            </a:endParaRPr>
          </a:p>
        </p:txBody>
      </p:sp>
      <p:sp>
        <p:nvSpPr>
          <p:cNvPr id="5" name="Rectangle 3"/>
          <p:cNvSpPr>
            <a:spLocks noGrp="1" noChangeArrowheads="1"/>
          </p:cNvSpPr>
          <p:nvPr>
            <p:ph type="subTitle" idx="1"/>
          </p:nvPr>
        </p:nvSpPr>
        <p:spPr>
          <a:xfrm>
            <a:off x="228600" y="4635995"/>
            <a:ext cx="8731250" cy="850405"/>
          </a:xfrm>
        </p:spPr>
        <p:txBody>
          <a:bodyPr/>
          <a:lstStyle/>
          <a:p>
            <a:pPr eaLnBrk="1" hangingPunct="1"/>
            <a:r>
              <a:rPr lang="en-US" sz="2400" i="1" dirty="0">
                <a:latin typeface="Tahoma" charset="0"/>
                <a:cs typeface="Tahoma" charset="0"/>
              </a:rPr>
              <a:t>David Roland-</a:t>
            </a:r>
            <a:r>
              <a:rPr lang="en-US" sz="2400" i="1" dirty="0" smtClean="0">
                <a:latin typeface="Tahoma" charset="0"/>
                <a:cs typeface="Tahoma" charset="0"/>
              </a:rPr>
              <a:t>Holst, </a:t>
            </a:r>
            <a:r>
              <a:rPr lang="en-US" sz="2400" i="1" dirty="0">
                <a:latin typeface="Tahoma" charset="0"/>
                <a:cs typeface="Tahoma" charset="0"/>
              </a:rPr>
              <a:t>Sam Heft-</a:t>
            </a:r>
            <a:r>
              <a:rPr lang="en-US" sz="2400" i="1" dirty="0" smtClean="0">
                <a:latin typeface="Tahoma" charset="0"/>
                <a:cs typeface="Tahoma" charset="0"/>
              </a:rPr>
              <a:t>Neal, and Anaspree </a:t>
            </a:r>
            <a:r>
              <a:rPr lang="en-US" sz="2400" i="1" dirty="0" err="1" smtClean="0">
                <a:latin typeface="Tahoma" charset="0"/>
                <a:cs typeface="Tahoma" charset="0"/>
              </a:rPr>
              <a:t>Chaiwan</a:t>
            </a:r>
            <a:endParaRPr lang="en-US" sz="2400" i="1" dirty="0">
              <a:latin typeface="Tahoma" charset="0"/>
              <a:cs typeface="Tahoma" charset="0"/>
            </a:endParaRPr>
          </a:p>
          <a:p>
            <a:pPr eaLnBrk="1" hangingPunct="1"/>
            <a:r>
              <a:rPr lang="en-US" sz="2000" i="1" dirty="0">
                <a:latin typeface="Tahoma" charset="0"/>
                <a:cs typeface="Tahoma" charset="0"/>
              </a:rPr>
              <a:t>UC </a:t>
            </a:r>
            <a:r>
              <a:rPr lang="en-US" sz="2000" i="1" dirty="0" smtClean="0">
                <a:latin typeface="Tahoma" charset="0"/>
                <a:cs typeface="Tahoma" charset="0"/>
              </a:rPr>
              <a:t>Berkeley and Chiang Mai University</a:t>
            </a:r>
            <a:endParaRPr lang="en-US" sz="2000" i="1" dirty="0">
              <a:latin typeface="Tahoma" charset="0"/>
              <a:cs typeface="Tahoma" charset="0"/>
            </a:endParaRPr>
          </a:p>
          <a:p>
            <a:pPr eaLnBrk="1" hangingPunct="1"/>
            <a:endParaRPr lang="en-US" sz="1100" dirty="0" smtClean="0">
              <a:latin typeface="Tahoma" charset="0"/>
              <a:cs typeface="Tahoma" charset="0"/>
            </a:endParaRPr>
          </a:p>
          <a:p>
            <a:pPr eaLnBrk="1" hangingPunct="1"/>
            <a:r>
              <a:rPr lang="en-US" sz="1400" dirty="0" smtClean="0">
                <a:latin typeface="Tahoma" charset="0"/>
                <a:cs typeface="Tahoma" charset="0"/>
              </a:rPr>
              <a:t>Training </a:t>
            </a:r>
            <a:r>
              <a:rPr lang="en-US" sz="1400" dirty="0">
                <a:latin typeface="Tahoma" charset="0"/>
                <a:cs typeface="Tahoma" charset="0"/>
              </a:rPr>
              <a:t>Workshop</a:t>
            </a:r>
          </a:p>
          <a:p>
            <a:pPr eaLnBrk="1" hangingPunct="1"/>
            <a:r>
              <a:rPr lang="en-US" sz="1400" dirty="0">
                <a:latin typeface="Tahoma" charset="0"/>
                <a:cs typeface="Tahoma" charset="0"/>
              </a:rPr>
              <a:t>Economywide Assessment of High Impact Animal Disease</a:t>
            </a:r>
          </a:p>
          <a:p>
            <a:pPr eaLnBrk="1" hangingPunct="1"/>
            <a:r>
              <a:rPr lang="en-US" sz="1400" dirty="0">
                <a:latin typeface="Tahoma" charset="0"/>
                <a:cs typeface="Tahoma" charset="0"/>
              </a:rPr>
              <a:t>14-18 January </a:t>
            </a:r>
            <a:r>
              <a:rPr lang="en-US" sz="1400" dirty="0" smtClean="0">
                <a:latin typeface="Tahoma" charset="0"/>
                <a:cs typeface="Tahoma" charset="0"/>
              </a:rPr>
              <a:t>2013</a:t>
            </a:r>
            <a:endParaRPr lang="en-US" sz="1400" dirty="0">
              <a:latin typeface="Tahoma" charset="0"/>
              <a:cs typeface="Tahoma" charset="0"/>
            </a:endParaRPr>
          </a:p>
          <a:p>
            <a:pPr eaLnBrk="1" hangingPunct="1"/>
            <a:r>
              <a:rPr lang="en-US" sz="1400" dirty="0">
                <a:latin typeface="Tahoma" charset="0"/>
                <a:cs typeface="Tahoma" charset="0"/>
              </a:rPr>
              <a:t>InterContinental Hotel, Phnom Penh, Cambodia</a:t>
            </a:r>
          </a:p>
          <a:p>
            <a:pPr eaLnBrk="1" hangingPunct="1"/>
            <a:endParaRPr lang="en-US" sz="1100" dirty="0">
              <a:latin typeface="Tahoma" charset="0"/>
              <a:cs typeface="Tahoma" charset="0"/>
            </a:endParaRPr>
          </a:p>
        </p:txBody>
      </p:sp>
    </p:spTree>
    <p:extLst>
      <p:ext uri="{BB962C8B-B14F-4D97-AF65-F5344CB8AC3E}">
        <p14:creationId xmlns:p14="http://schemas.microsoft.com/office/powerpoint/2010/main" val="4161614789"/>
      </p:ext>
    </p:extLst>
  </p:cSld>
  <p:clrMapOvr>
    <a:masterClrMapping/>
  </p:clrMapOvr>
  <mc:AlternateContent xmlns:mc="http://schemas.openxmlformats.org/markup-compatibility/2006">
    <mc:Choice xmlns:p14="http://schemas.microsoft.com/office/powerpoint/2010/main" Requires="p14">
      <p:transition spd="slow" p14:dur="2000" advTm="0"/>
    </mc:Choice>
    <mc:Fallback>
      <p:transition xmlns:p14="http://schemas.microsoft.com/office/powerpoint/2010/main" spd="slow" advTm="0"/>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dirty="0" smtClean="0">
                <a:solidFill>
                  <a:srgbClr val="FFD44A"/>
                </a:solidFill>
              </a:rPr>
              <a:t>SAM Uses</a:t>
            </a:r>
          </a:p>
        </p:txBody>
      </p:sp>
      <p:sp>
        <p:nvSpPr>
          <p:cNvPr id="21507" name="Content Placeholder 2"/>
          <p:cNvSpPr>
            <a:spLocks noGrp="1"/>
          </p:cNvSpPr>
          <p:nvPr>
            <p:ph idx="1"/>
          </p:nvPr>
        </p:nvSpPr>
        <p:spPr/>
        <p:txBody>
          <a:bodyPr/>
          <a:lstStyle/>
          <a:p>
            <a:pPr eaLnBrk="1" hangingPunct="1"/>
            <a:r>
              <a:rPr lang="en-US" dirty="0" smtClean="0"/>
              <a:t>SAMs are useful for:</a:t>
            </a:r>
          </a:p>
          <a:p>
            <a:pPr lvl="1" eaLnBrk="1" hangingPunct="1"/>
            <a:r>
              <a:rPr lang="en-US" dirty="0" smtClean="0">
                <a:solidFill>
                  <a:schemeClr val="accent1"/>
                </a:solidFill>
              </a:rPr>
              <a:t>Data Reconciliation.</a:t>
            </a:r>
            <a:r>
              <a:rPr lang="en-US" dirty="0" smtClean="0"/>
              <a:t> SAMs provide a coherent and consistent framework for bringing together data from many disparate sources, highlighting potential inconsistencies in data and thus improving data quality.</a:t>
            </a:r>
          </a:p>
          <a:p>
            <a:pPr lvl="1" eaLnBrk="1" hangingPunct="1"/>
            <a:r>
              <a:rPr lang="en-US" dirty="0" smtClean="0">
                <a:solidFill>
                  <a:schemeClr val="accent1"/>
                </a:solidFill>
              </a:rPr>
              <a:t>Structural Insights.</a:t>
            </a:r>
            <a:r>
              <a:rPr lang="en-US" dirty="0" smtClean="0"/>
              <a:t> SAMs show clearly the structural interdependencies underlying an economy. </a:t>
            </a:r>
          </a:p>
          <a:p>
            <a:pPr lvl="1" eaLnBrk="1" hangingPunct="1"/>
            <a:r>
              <a:rPr lang="en-US" dirty="0" smtClean="0">
                <a:solidFill>
                  <a:schemeClr val="accent1"/>
                </a:solidFill>
              </a:rPr>
              <a:t>Modeling.</a:t>
            </a:r>
            <a:r>
              <a:rPr lang="en-US" dirty="0" smtClean="0"/>
              <a:t> SAMs provide an accounting and analytical framework for fixed price multiplier (FPM) and CGE models.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Reconciliation</a:t>
            </a:r>
            <a:endParaRPr lang="en-US" dirty="0"/>
          </a:p>
        </p:txBody>
      </p:sp>
      <p:sp>
        <p:nvSpPr>
          <p:cNvPr id="3" name="Content Placeholder 2"/>
          <p:cNvSpPr>
            <a:spLocks noGrp="1"/>
          </p:cNvSpPr>
          <p:nvPr>
            <p:ph idx="1"/>
          </p:nvPr>
        </p:nvSpPr>
        <p:spPr/>
        <p:txBody>
          <a:bodyPr/>
          <a:lstStyle/>
          <a:p>
            <a:r>
              <a:rPr lang="en-US" dirty="0" smtClean="0"/>
              <a:t>A quick note on data reconciliation, which is one of the more unsexy but often very valuable uses of SAMs.</a:t>
            </a:r>
          </a:p>
          <a:p>
            <a:r>
              <a:rPr lang="en-US" dirty="0" smtClean="0"/>
              <a:t>Economic data is often collected by different government ministries, and often there is little attempt to reconcile it even though the individual data is used without question.</a:t>
            </a:r>
          </a:p>
          <a:p>
            <a:r>
              <a:rPr lang="en-US" dirty="0" smtClean="0"/>
              <a:t>At two ends of the spectrum, national income accounts data is usually based on production surveys, while household survey data often show results that conflict with national data.</a:t>
            </a:r>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smtClean="0">
                <a:solidFill>
                  <a:srgbClr val="FFD44A"/>
                </a:solidFill>
              </a:rPr>
              <a:t>SAM Construction</a:t>
            </a:r>
          </a:p>
        </p:txBody>
      </p:sp>
      <p:sp>
        <p:nvSpPr>
          <p:cNvPr id="22531" name="Content Placeholder 2"/>
          <p:cNvSpPr>
            <a:spLocks noGrp="1"/>
          </p:cNvSpPr>
          <p:nvPr>
            <p:ph idx="1"/>
          </p:nvPr>
        </p:nvSpPr>
        <p:spPr/>
        <p:txBody>
          <a:bodyPr/>
          <a:lstStyle/>
          <a:p>
            <a:pPr eaLnBrk="1" hangingPunct="1"/>
            <a:r>
              <a:rPr lang="en-US" smtClean="0"/>
              <a:t>We will begin with a national macro SAM and work our way down to a regional micro SAM.</a:t>
            </a:r>
          </a:p>
          <a:p>
            <a:pPr eaLnBrk="1" hangingPunct="1"/>
            <a:r>
              <a:rPr lang="en-US" smtClean="0"/>
              <a:t>Because many of you are working on building sub-national SAMs, this approach is likely the approach that many of you will use in your projects.</a:t>
            </a:r>
          </a:p>
          <a:p>
            <a:pPr eaLnBrk="1" hangingPunct="1"/>
            <a:r>
              <a:rPr lang="en-US" smtClean="0"/>
              <a:t>These macro-micro and micro-macro directions are often complementary: We will use the macro SAM as a means to maintain consistency for the micro SAM, and the micro SAM as a means to check the accuracy of our data in the macro SAM.</a:t>
            </a:r>
            <a:endParaRPr lang="en-US" baseline="-2500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smtClean="0">
                <a:solidFill>
                  <a:srgbClr val="FFD44A"/>
                </a:solidFill>
              </a:rPr>
              <a:t>Macro SAM</a:t>
            </a:r>
          </a:p>
        </p:txBody>
      </p:sp>
      <p:sp>
        <p:nvSpPr>
          <p:cNvPr id="23555" name="Content Placeholder 2"/>
          <p:cNvSpPr>
            <a:spLocks noGrp="1"/>
          </p:cNvSpPr>
          <p:nvPr>
            <p:ph idx="1"/>
          </p:nvPr>
        </p:nvSpPr>
        <p:spPr/>
        <p:txBody>
          <a:bodyPr/>
          <a:lstStyle/>
          <a:p>
            <a:pPr eaLnBrk="1" hangingPunct="1"/>
            <a:r>
              <a:rPr lang="en-US" dirty="0" smtClean="0"/>
              <a:t>We start from basic national income accounting identities.</a:t>
            </a:r>
          </a:p>
          <a:p>
            <a:pPr eaLnBrk="1" hangingPunct="1"/>
            <a:r>
              <a:rPr lang="en-US" dirty="0" smtClean="0"/>
              <a:t>Familiar open-economy identities provide an accounting framework for the macro SAM:</a:t>
            </a:r>
          </a:p>
          <a:p>
            <a:pPr lvl="1" eaLnBrk="1" hangingPunct="1"/>
            <a:r>
              <a:rPr lang="en-US" dirty="0" smtClean="0"/>
              <a:t>GNP:  Y = C + G + I + (EX – IM)</a:t>
            </a:r>
          </a:p>
          <a:p>
            <a:pPr lvl="1" eaLnBrk="1" hangingPunct="1"/>
            <a:r>
              <a:rPr lang="en-US" dirty="0" smtClean="0"/>
              <a:t>Income:  Y = C + T + S</a:t>
            </a:r>
            <a:r>
              <a:rPr lang="en-US" baseline="-25000" dirty="0" smtClean="0"/>
              <a:t>H</a:t>
            </a:r>
            <a:endParaRPr lang="en-US" dirty="0" smtClean="0"/>
          </a:p>
          <a:p>
            <a:pPr lvl="1" eaLnBrk="1" hangingPunct="1"/>
            <a:r>
              <a:rPr lang="en-US" dirty="0" smtClean="0"/>
              <a:t>Budget:  T = S</a:t>
            </a:r>
            <a:r>
              <a:rPr lang="en-US" baseline="-25000" dirty="0" smtClean="0"/>
              <a:t>G </a:t>
            </a:r>
            <a:r>
              <a:rPr lang="en-US" dirty="0" smtClean="0"/>
              <a:t>+ G</a:t>
            </a:r>
          </a:p>
          <a:p>
            <a:pPr lvl="1" eaLnBrk="1" hangingPunct="1"/>
            <a:r>
              <a:rPr lang="en-US" dirty="0" smtClean="0"/>
              <a:t>Savings-Investment:  I = S</a:t>
            </a:r>
            <a:r>
              <a:rPr lang="en-US" baseline="-25000" dirty="0" smtClean="0"/>
              <a:t>H</a:t>
            </a:r>
            <a:r>
              <a:rPr lang="en-US" dirty="0" smtClean="0"/>
              <a:t> + S</a:t>
            </a:r>
            <a:r>
              <a:rPr lang="en-US" baseline="-25000" dirty="0" smtClean="0"/>
              <a:t>G</a:t>
            </a:r>
            <a:r>
              <a:rPr lang="en-US" dirty="0" smtClean="0"/>
              <a:t> + S</a:t>
            </a:r>
            <a:r>
              <a:rPr lang="en-US" baseline="-25000" dirty="0" smtClean="0"/>
              <a:t>F</a:t>
            </a:r>
          </a:p>
          <a:p>
            <a:pPr lvl="1" eaLnBrk="1" hangingPunct="1"/>
            <a:r>
              <a:rPr lang="en-US" dirty="0" smtClean="0"/>
              <a:t>Trade:  EX = IM + S</a:t>
            </a:r>
            <a:r>
              <a:rPr lang="en-US" baseline="-25000" dirty="0" smtClean="0"/>
              <a:t>F</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dirty="0" smtClean="0">
                <a:solidFill>
                  <a:srgbClr val="FFD44A"/>
                </a:solidFill>
              </a:rPr>
              <a:t>Schematic Macro SAM</a:t>
            </a:r>
          </a:p>
        </p:txBody>
      </p:sp>
      <p:graphicFrame>
        <p:nvGraphicFramePr>
          <p:cNvPr id="7" name="Content Placeholder 6"/>
          <p:cNvGraphicFramePr>
            <a:graphicFrameLocks noGrp="1"/>
          </p:cNvGraphicFramePr>
          <p:nvPr>
            <p:ph idx="1"/>
          </p:nvPr>
        </p:nvGraphicFramePr>
        <p:xfrm>
          <a:off x="301625" y="1676400"/>
          <a:ext cx="8504238" cy="2971800"/>
        </p:xfrm>
        <a:graphic>
          <a:graphicData uri="http://schemas.openxmlformats.org/drawingml/2006/table">
            <a:tbl>
              <a:tblPr/>
              <a:tblGrid>
                <a:gridCol w="1755775"/>
                <a:gridCol w="838200"/>
                <a:gridCol w="1219200"/>
                <a:gridCol w="1219200"/>
                <a:gridCol w="1143000"/>
                <a:gridCol w="914400"/>
                <a:gridCol w="1414463"/>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FFFFFF"/>
                        </a:solidFill>
                        <a:effectLst/>
                        <a:latin typeface="Georg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6">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Georgia" pitchFamily="18" charset="0"/>
                          <a:cs typeface="Arial" pitchFamily="34" charset="0"/>
                        </a:rPr>
                        <a:t>Expenditures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Georgia" pitchFamily="18" charset="0"/>
                          <a:cs typeface="Arial" pitchFamily="34" charset="0"/>
                        </a:rPr>
                        <a:t>Receipts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Georgia" pitchFamily="18" charset="0"/>
                          <a:cs typeface="Arial"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Georgia" pitchFamily="18" charset="0"/>
                          <a:cs typeface="Arial" pitchFamily="34"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Georgia" pitchFamily="18" charset="0"/>
                          <a:cs typeface="Arial" pitchFamily="34"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Georgia" pitchFamily="18" charset="0"/>
                          <a:cs typeface="Arial" pitchFamily="34"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Georgia" pitchFamily="18" charset="0"/>
                          <a:cs typeface="Arial" pitchFamily="34" charset="0"/>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Georgia" pitchFamily="18" charset="0"/>
                          <a:cs typeface="Arial" pitchFamily="34" charset="0"/>
                        </a:rPr>
                        <a:t>Total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r>
              <a:tr h="371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Georgia" pitchFamily="18" charset="0"/>
                          <a:cs typeface="Arial" pitchFamily="34" charset="0"/>
                        </a:rPr>
                        <a:t>1. Suppliers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Georg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Georgia" pitchFamily="18" charset="0"/>
                          <a:cs typeface="Arial" pitchFamily="34"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Georgia" pitchFamily="18" charset="0"/>
                          <a:cs typeface="Arial" pitchFamily="34" charset="0"/>
                        </a:rPr>
                        <a:t>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Georgia" pitchFamily="18" charset="0"/>
                          <a:cs typeface="Arial" pitchFamily="34" charset="0"/>
                        </a:rPr>
                        <a:t>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Georgia" pitchFamily="18" charset="0"/>
                          <a:cs typeface="Arial" pitchFamily="34" charset="0"/>
                        </a:rPr>
                        <a:t>EX</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Georgia" pitchFamily="18" charset="0"/>
                          <a:cs typeface="Arial" pitchFamily="34" charset="0"/>
                        </a:rPr>
                        <a:t>Demand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Georgia" pitchFamily="18" charset="0"/>
                          <a:cs typeface="Arial" pitchFamily="34" charset="0"/>
                        </a:rPr>
                        <a:t>2. Households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Georgia" pitchFamily="18" charset="0"/>
                          <a:cs typeface="Arial" pitchFamily="34" charset="0"/>
                        </a:rPr>
                        <a:t>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Georg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Georg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Georg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Georg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Georgia" pitchFamily="18" charset="0"/>
                          <a:cs typeface="Arial" pitchFamily="34" charset="0"/>
                        </a:rPr>
                        <a:t>Income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Georgia" pitchFamily="18" charset="0"/>
                          <a:cs typeface="Arial" pitchFamily="34" charset="0"/>
                        </a:rPr>
                        <a:t>3. Government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Georg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Georgia" pitchFamily="18" charset="0"/>
                          <a:cs typeface="Arial" pitchFamily="34"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Georg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Georg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Georg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Georgia" pitchFamily="18" charset="0"/>
                          <a:cs typeface="Arial" pitchFamily="34" charset="0"/>
                        </a:rPr>
                        <a:t>Income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Georgia" pitchFamily="18" charset="0"/>
                          <a:cs typeface="Arial" pitchFamily="34" charset="0"/>
                        </a:rPr>
                        <a:t>4. Capital Acct.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Georg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Georgia" pitchFamily="18" charset="0"/>
                          <a:cs typeface="Arial" pitchFamily="34" charset="0"/>
                        </a:rPr>
                        <a:t>S</a:t>
                      </a:r>
                      <a:r>
                        <a:rPr kumimoji="0" lang="en-US" sz="1400" b="0" i="0" u="none" strike="noStrike" cap="none" normalizeH="0" baseline="-25000" smtClean="0">
                          <a:ln>
                            <a:noFill/>
                          </a:ln>
                          <a:solidFill>
                            <a:srgbClr val="000000"/>
                          </a:solidFill>
                          <a:effectLst/>
                          <a:latin typeface="Georgia" pitchFamily="18" charset="0"/>
                          <a:cs typeface="Arial" pitchFamily="34" charset="0"/>
                        </a:rPr>
                        <a:t>H</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Georgia" pitchFamily="18" charset="0"/>
                          <a:cs typeface="Arial" pitchFamily="34" charset="0"/>
                        </a:rPr>
                        <a:t>S</a:t>
                      </a:r>
                      <a:r>
                        <a:rPr kumimoji="0" lang="en-US" sz="1400" b="0" i="0" u="none" strike="noStrike" cap="none" normalizeH="0" baseline="-25000" smtClean="0">
                          <a:ln>
                            <a:noFill/>
                          </a:ln>
                          <a:solidFill>
                            <a:srgbClr val="000000"/>
                          </a:solidFill>
                          <a:effectLst/>
                          <a:latin typeface="Georgia" pitchFamily="18" charset="0"/>
                          <a:cs typeface="Arial" pitchFamily="34" charset="0"/>
                        </a:rPr>
                        <a:t>G</a:t>
                      </a:r>
                      <a:endParaRPr kumimoji="0" lang="en-US" sz="1400" b="0" i="0" u="none" strike="noStrike" cap="none" normalizeH="0" baseline="0" smtClean="0">
                        <a:ln>
                          <a:noFill/>
                        </a:ln>
                        <a:solidFill>
                          <a:srgbClr val="000000"/>
                        </a:solidFill>
                        <a:effectLst/>
                        <a:latin typeface="Georg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Georg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Georgia" pitchFamily="18" charset="0"/>
                          <a:cs typeface="Arial" pitchFamily="34" charset="0"/>
                        </a:rPr>
                        <a:t>S</a:t>
                      </a:r>
                      <a:r>
                        <a:rPr kumimoji="0" lang="en-US" sz="1400" b="0" i="0" u="none" strike="noStrike" cap="none" normalizeH="0" baseline="-25000" smtClean="0">
                          <a:ln>
                            <a:noFill/>
                          </a:ln>
                          <a:solidFill>
                            <a:srgbClr val="000000"/>
                          </a:solidFill>
                          <a:effectLst/>
                          <a:latin typeface="Georgia" pitchFamily="18" charset="0"/>
                          <a:cs typeface="Arial" pitchFamily="34" charset="0"/>
                        </a:rPr>
                        <a:t>F</a:t>
                      </a:r>
                      <a:endParaRPr kumimoji="0" lang="en-US" sz="1400" b="0" i="0" u="none" strike="noStrike" cap="none" normalizeH="0" baseline="0" smtClean="0">
                        <a:ln>
                          <a:noFill/>
                        </a:ln>
                        <a:solidFill>
                          <a:srgbClr val="000000"/>
                        </a:solidFill>
                        <a:effectLst/>
                        <a:latin typeface="Georg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Georgia" pitchFamily="18" charset="0"/>
                          <a:cs typeface="Arial" pitchFamily="34" charset="0"/>
                        </a:rPr>
                        <a:t>Savings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Georgia" pitchFamily="18" charset="0"/>
                          <a:cs typeface="Arial" pitchFamily="34" charset="0"/>
                        </a:rPr>
                        <a:t>5. Rest of World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Georgia" pitchFamily="18" charset="0"/>
                          <a:cs typeface="Arial" pitchFamily="34" charset="0"/>
                        </a:rPr>
                        <a:t>IM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Georg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Georg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Georg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Georg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Georgia" pitchFamily="18" charset="0"/>
                          <a:cs typeface="Arial" pitchFamily="34" charset="0"/>
                        </a:rPr>
                        <a:t>ROW</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Georgia" pitchFamily="18" charset="0"/>
                          <a:cs typeface="Arial" pitchFamily="34" charset="0"/>
                        </a:rPr>
                        <a:t>Total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Georgia" pitchFamily="18" charset="0"/>
                          <a:cs typeface="Arial" pitchFamily="34" charset="0"/>
                        </a:rPr>
                        <a:t>Supply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Georgia" pitchFamily="18" charset="0"/>
                          <a:cs typeface="Arial" pitchFamily="34" charset="0"/>
                        </a:rPr>
                        <a:t>Expenditure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Georgia" pitchFamily="18" charset="0"/>
                          <a:cs typeface="Arial" pitchFamily="34" charset="0"/>
                        </a:rPr>
                        <a:t>Expenditure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Georgia" pitchFamily="18" charset="0"/>
                          <a:cs typeface="Arial" pitchFamily="34" charset="0"/>
                        </a:rPr>
                        <a:t>Investment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Georgia" pitchFamily="18" charset="0"/>
                          <a:cs typeface="Arial" pitchFamily="34" charset="0"/>
                        </a:rPr>
                        <a:t>ROW</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Georg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r>
            </a:tbl>
          </a:graphicData>
        </a:graphic>
      </p:graphicFrame>
      <p:sp>
        <p:nvSpPr>
          <p:cNvPr id="24648" name="Rectangle 3"/>
          <p:cNvSpPr>
            <a:spLocks noChangeArrowheads="1"/>
          </p:cNvSpPr>
          <p:nvPr/>
        </p:nvSpPr>
        <p:spPr bwMode="auto">
          <a:xfrm>
            <a:off x="360364" y="4800601"/>
            <a:ext cx="8478837" cy="923320"/>
          </a:xfrm>
          <a:prstGeom prst="rect">
            <a:avLst/>
          </a:prstGeom>
          <a:noFill/>
          <a:ln w="9525">
            <a:noFill/>
            <a:miter lim="800000"/>
            <a:headEnd/>
            <a:tailEnd/>
          </a:ln>
        </p:spPr>
        <p:txBody>
          <a:bodyPr lIns="91429" tIns="45715" rIns="91429" bIns="45715">
            <a:spAutoFit/>
          </a:bodyPr>
          <a:lstStyle/>
          <a:p>
            <a:r>
              <a:rPr lang="en-US">
                <a:latin typeface="Georgia" pitchFamily="18" charset="0"/>
              </a:rPr>
              <a:t>Note how the above table meets the constraints posed by our national income accounting identities: as in the I/O table columns and rows are equal. Also note that we are missing a few accounts.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31"/>
          <p:cNvGraphicFramePr>
            <a:graphicFrameLocks/>
          </p:cNvGraphicFramePr>
          <p:nvPr>
            <p:extLst>
              <p:ext uri="{D42A27DB-BD31-4B8C-83A1-F6EECF244321}">
                <p14:modId xmlns:p14="http://schemas.microsoft.com/office/powerpoint/2010/main" val="2563602114"/>
              </p:ext>
            </p:extLst>
          </p:nvPr>
        </p:nvGraphicFramePr>
        <p:xfrm>
          <a:off x="457200" y="1280160"/>
          <a:ext cx="8305800" cy="5425440"/>
        </p:xfrm>
        <a:graphic>
          <a:graphicData uri="http://schemas.openxmlformats.org/drawingml/2006/table">
            <a:tbl>
              <a:tblPr>
                <a:tableStyleId>{BC89EF96-8CEA-46FF-86C4-4CE0E7609802}</a:tableStyleId>
              </a:tblPr>
              <a:tblGrid>
                <a:gridCol w="1081088"/>
                <a:gridCol w="865187"/>
                <a:gridCol w="838200"/>
                <a:gridCol w="649288"/>
                <a:gridCol w="823912"/>
                <a:gridCol w="754063"/>
                <a:gridCol w="893762"/>
                <a:gridCol w="752475"/>
                <a:gridCol w="755650"/>
                <a:gridCol w="892175"/>
              </a:tblGrid>
              <a:tr h="243840">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smtClean="0">
                          <a:ln>
                            <a:noFill/>
                          </a:ln>
                          <a:effectLst/>
                        </a:rPr>
                        <a:t>Receipts</a:t>
                      </a:r>
                      <a:endParaRPr kumimoji="0" lang="en-US" sz="1800" b="1" i="0" u="none" strike="noStrike" cap="none" normalizeH="0" baseline="0" dirty="0" smtClean="0">
                        <a:ln>
                          <a:noFill/>
                        </a:ln>
                        <a:solidFill>
                          <a:schemeClr val="tx1"/>
                        </a:solidFill>
                        <a:effectLst/>
                        <a:latin typeface="Arial" charset="0"/>
                      </a:endParaRPr>
                    </a:p>
                  </a:txBody>
                  <a:tcPr anchor="ctr" horzOverflow="overflow"/>
                </a:tc>
                <a:tc gridSpan="9">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smtClean="0">
                          <a:ln>
                            <a:noFill/>
                          </a:ln>
                          <a:effectLst/>
                        </a:rPr>
                        <a:t>Expenditures</a:t>
                      </a:r>
                      <a:endParaRPr kumimoji="0" lang="en-US" sz="1000" b="1" i="0" u="none" strike="noStrike" cap="none" normalizeH="0" baseline="0" dirty="0" smtClean="0">
                        <a:ln>
                          <a:noFill/>
                        </a:ln>
                        <a:solidFill>
                          <a:schemeClr val="tx1"/>
                        </a:solidFill>
                        <a:effectLst/>
                        <a:latin typeface="Arial" charset="0"/>
                        <a:cs typeface="Times New Roman" pitchFamily="18" charset="0"/>
                      </a:endParaRPr>
                    </a:p>
                  </a:txBody>
                  <a:tcPr horzOverflow="overflow"/>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57200">
                <a:tc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u="none" strike="noStrike" cap="none" normalizeH="0" baseline="0" dirty="0" smtClean="0">
                          <a:ln>
                            <a:noFill/>
                          </a:ln>
                          <a:effectLst/>
                        </a:rPr>
                        <a:t>1.</a:t>
                      </a:r>
                      <a:endParaRPr kumimoji="0" lang="en-US" sz="1000" u="none" strike="noStrike" cap="none" normalizeH="0" baseline="0" dirty="0" smtClean="0">
                        <a:ln>
                          <a:noFill/>
                        </a:ln>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sz="800" u="none" strike="noStrike" cap="none" normalizeH="0" baseline="0" dirty="0" smtClean="0">
                          <a:ln>
                            <a:noFill/>
                          </a:ln>
                          <a:effectLst/>
                        </a:rPr>
                        <a:t>Activities</a:t>
                      </a:r>
                      <a:endParaRPr kumimoji="0" lang="en-US" sz="1000" u="none" strike="noStrike" cap="none" normalizeH="0" baseline="0" dirty="0" smtClean="0">
                        <a:ln>
                          <a:noFill/>
                        </a:ln>
                        <a:effectLst/>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u="none" strike="noStrike" cap="none" normalizeH="0" baseline="0" dirty="0" smtClean="0">
                          <a:ln>
                            <a:noFill/>
                          </a:ln>
                          <a:effectLst/>
                        </a:rPr>
                        <a:t>2.</a:t>
                      </a:r>
                      <a:endParaRPr kumimoji="0" lang="en-US" sz="1000" u="none" strike="noStrike" cap="none" normalizeH="0" baseline="0" dirty="0" smtClean="0">
                        <a:ln>
                          <a:noFill/>
                        </a:ln>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sz="800" u="none" strike="noStrike" cap="none" normalizeH="0" baseline="0" dirty="0" smtClean="0">
                          <a:ln>
                            <a:noFill/>
                          </a:ln>
                          <a:effectLst/>
                        </a:rPr>
                        <a:t>Commodities</a:t>
                      </a:r>
                      <a:endParaRPr kumimoji="0" lang="en-US" sz="1000" u="none" strike="noStrike" cap="none" normalizeH="0" baseline="0" dirty="0" smtClean="0">
                        <a:ln>
                          <a:noFill/>
                        </a:ln>
                        <a:effectLst/>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u="none" strike="noStrike" cap="none" normalizeH="0" baseline="0" dirty="0" smtClean="0">
                          <a:ln>
                            <a:noFill/>
                          </a:ln>
                          <a:effectLst/>
                        </a:rPr>
                        <a:t>3.</a:t>
                      </a:r>
                      <a:endParaRPr kumimoji="0" lang="en-US" sz="1000" u="none" strike="noStrike" cap="none" normalizeH="0" baseline="0" dirty="0" smtClean="0">
                        <a:ln>
                          <a:noFill/>
                        </a:ln>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sz="800" u="none" strike="noStrike" cap="none" normalizeH="0" baseline="0" dirty="0" smtClean="0">
                          <a:ln>
                            <a:noFill/>
                          </a:ln>
                          <a:effectLst/>
                        </a:rPr>
                        <a:t>Factors</a:t>
                      </a:r>
                      <a:endParaRPr kumimoji="0" lang="en-US" sz="1000" u="none" strike="noStrike" cap="none" normalizeH="0" baseline="0" dirty="0" smtClean="0">
                        <a:ln>
                          <a:noFill/>
                        </a:ln>
                        <a:effectLst/>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u="none" strike="noStrike" cap="none" normalizeH="0" baseline="0" dirty="0" smtClean="0">
                          <a:ln>
                            <a:noFill/>
                          </a:ln>
                          <a:effectLst/>
                        </a:rPr>
                        <a:t>4.</a:t>
                      </a:r>
                      <a:r>
                        <a:rPr kumimoji="0" lang="en-US" sz="1000" u="none" strike="noStrike" cap="none" normalizeH="0" baseline="0" dirty="0" smtClean="0">
                          <a:ln>
                            <a:noFill/>
                          </a:ln>
                          <a:effectLst/>
                        </a:rPr>
                        <a:t> </a:t>
                      </a:r>
                      <a:r>
                        <a:rPr kumimoji="0" lang="en-GB" sz="800" u="none" strike="noStrike" cap="none" normalizeH="0" baseline="0" dirty="0" smtClean="0">
                          <a:ln>
                            <a:noFill/>
                          </a:ln>
                          <a:effectLst/>
                        </a:rPr>
                        <a:t>Households</a:t>
                      </a:r>
                      <a:endParaRPr kumimoji="0" lang="en-US" sz="1000" u="none" strike="noStrike" cap="none" normalizeH="0" baseline="0" dirty="0" smtClean="0">
                        <a:ln>
                          <a:noFill/>
                        </a:ln>
                        <a:effectLst/>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u="none" strike="noStrike" cap="none" normalizeH="0" baseline="0" dirty="0" smtClean="0">
                          <a:ln>
                            <a:noFill/>
                          </a:ln>
                          <a:effectLst/>
                        </a:rPr>
                        <a:t>5.</a:t>
                      </a:r>
                      <a:endParaRPr kumimoji="0" lang="en-US" sz="1000" u="none" strike="noStrike" cap="none" normalizeH="0" baseline="0" dirty="0" smtClean="0">
                        <a:ln>
                          <a:noFill/>
                        </a:ln>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sz="800" u="none" strike="noStrike" cap="none" normalizeH="0" baseline="0" dirty="0" smtClean="0">
                          <a:ln>
                            <a:noFill/>
                          </a:ln>
                          <a:effectLst/>
                        </a:rPr>
                        <a:t>Enterprises</a:t>
                      </a:r>
                      <a:endParaRPr kumimoji="0" lang="en-US" sz="1000" u="none" strike="noStrike" cap="none" normalizeH="0" baseline="0" dirty="0" smtClean="0">
                        <a:ln>
                          <a:noFill/>
                        </a:ln>
                        <a:effectLst/>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u="none" strike="noStrike" cap="none" normalizeH="0" baseline="0" dirty="0" smtClean="0">
                          <a:ln>
                            <a:noFill/>
                          </a:ln>
                          <a:effectLst/>
                        </a:rPr>
                        <a:t>6.</a:t>
                      </a:r>
                      <a:endParaRPr kumimoji="0" lang="en-US" sz="1000" u="none" strike="noStrike" cap="none" normalizeH="0" baseline="0" dirty="0" smtClean="0">
                        <a:ln>
                          <a:noFill/>
                        </a:ln>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sz="800" u="none" strike="noStrike" cap="none" normalizeH="0" baseline="0" dirty="0" smtClean="0">
                          <a:ln>
                            <a:noFill/>
                          </a:ln>
                          <a:effectLst/>
                        </a:rPr>
                        <a:t>Government</a:t>
                      </a:r>
                      <a:endParaRPr kumimoji="0" lang="en-US" sz="1000" u="none" strike="noStrike" cap="none" normalizeH="0" baseline="0" dirty="0" smtClean="0">
                        <a:ln>
                          <a:noFill/>
                        </a:ln>
                        <a:effectLst/>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u="none" strike="noStrike" cap="none" normalizeH="0" baseline="0" dirty="0" smtClean="0">
                          <a:ln>
                            <a:noFill/>
                          </a:ln>
                          <a:effectLst/>
                        </a:rPr>
                        <a:t>7.</a:t>
                      </a:r>
                      <a:endParaRPr kumimoji="0" lang="en-US" sz="1000" u="none" strike="noStrike" cap="none" normalizeH="0" baseline="0" dirty="0" smtClean="0">
                        <a:ln>
                          <a:noFill/>
                        </a:ln>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u="none" strike="noStrike" cap="none" normalizeH="0" baseline="0" dirty="0" smtClean="0">
                          <a:ln>
                            <a:noFill/>
                          </a:ln>
                          <a:effectLst/>
                        </a:rPr>
                        <a:t>Capital</a:t>
                      </a:r>
                      <a:endParaRPr kumimoji="0" lang="en-US" sz="1000" u="none" strike="noStrike" cap="none" normalizeH="0" baseline="0" dirty="0" smtClean="0">
                        <a:ln>
                          <a:noFill/>
                        </a:ln>
                        <a:effectLst/>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u="none" strike="noStrike" cap="none" normalizeH="0" baseline="0" dirty="0" smtClean="0">
                          <a:ln>
                            <a:noFill/>
                          </a:ln>
                          <a:effectLst/>
                        </a:rPr>
                        <a:t>8.</a:t>
                      </a:r>
                      <a:endParaRPr kumimoji="0" lang="en-US" sz="1000" u="none" strike="noStrike" cap="none" normalizeH="0" baseline="0" dirty="0" smtClean="0">
                        <a:ln>
                          <a:noFill/>
                        </a:ln>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sz="800" u="none" strike="noStrike" cap="none" normalizeH="0" baseline="0" dirty="0" smtClean="0">
                          <a:ln>
                            <a:noFill/>
                          </a:ln>
                          <a:effectLst/>
                        </a:rPr>
                        <a:t>Rest of World</a:t>
                      </a:r>
                      <a:endParaRPr kumimoji="0" lang="en-US" sz="1000" u="none" strike="noStrike" cap="none" normalizeH="0" baseline="0" dirty="0" smtClean="0">
                        <a:ln>
                          <a:noFill/>
                        </a:ln>
                        <a:effectLst/>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u="none" strike="noStrike" cap="none" normalizeH="0" baseline="0" dirty="0" smtClean="0">
                          <a:ln>
                            <a:noFill/>
                          </a:ln>
                          <a:effectLst/>
                        </a:rPr>
                        <a:t>9.</a:t>
                      </a:r>
                      <a:endParaRPr kumimoji="0" lang="en-US" sz="1000" u="none" strike="noStrike" cap="none" normalizeH="0" baseline="0" dirty="0" smtClean="0">
                        <a:ln>
                          <a:noFill/>
                        </a:ln>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sz="800" u="none" strike="noStrike" cap="none" normalizeH="0" baseline="0" dirty="0" smtClean="0">
                          <a:ln>
                            <a:noFill/>
                          </a:ln>
                          <a:effectLst/>
                        </a:rPr>
                        <a:t>Total</a:t>
                      </a:r>
                      <a:endParaRPr kumimoji="0" lang="en-GB" sz="1800" b="0" i="0" u="none" strike="noStrike" cap="none" normalizeH="0" baseline="0" dirty="0" smtClean="0">
                        <a:ln>
                          <a:noFill/>
                        </a:ln>
                        <a:solidFill>
                          <a:schemeClr val="tx1"/>
                        </a:solidFill>
                        <a:effectLst/>
                        <a:latin typeface="Arial" charset="0"/>
                      </a:endParaRPr>
                    </a:p>
                  </a:txBody>
                  <a:tcPr horzOverflow="overflow"/>
                </a:tc>
              </a:tr>
              <a:tr h="518160">
                <a:tc>
                  <a:txBody>
                    <a:bodyPr/>
                    <a:lstStyle/>
                    <a:p>
                      <a:pPr marL="228600" marR="0" lvl="0" indent="-228600" algn="l" defTabSz="914400" rtl="0" eaLnBrk="1" fontAlgn="base" latinLnBrk="0" hangingPunct="1">
                        <a:lnSpc>
                          <a:spcPct val="100000"/>
                        </a:lnSpc>
                        <a:spcBef>
                          <a:spcPct val="0"/>
                        </a:spcBef>
                        <a:spcAft>
                          <a:spcPct val="0"/>
                        </a:spcAft>
                        <a:buClrTx/>
                        <a:buSzTx/>
                        <a:buFontTx/>
                        <a:buNone/>
                        <a:tabLst/>
                      </a:pPr>
                      <a:r>
                        <a:rPr kumimoji="0" lang="en-GB" sz="800" u="none" strike="noStrike" cap="none" normalizeH="0" baseline="0" dirty="0" smtClean="0">
                          <a:ln>
                            <a:noFill/>
                          </a:ln>
                          <a:effectLst/>
                        </a:rPr>
                        <a:t>1. Activities</a:t>
                      </a:r>
                      <a:endParaRPr kumimoji="0" lang="en-US" sz="1000" u="none" strike="noStrike" cap="none" normalizeH="0" baseline="0" dirty="0" smtClean="0">
                        <a:ln>
                          <a:noFill/>
                        </a:ln>
                        <a:effectLst/>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8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u="none" strike="noStrike" cap="none" normalizeH="0" baseline="0" dirty="0" smtClean="0">
                          <a:ln>
                            <a:noFill/>
                          </a:ln>
                          <a:effectLst/>
                          <a:latin typeface="+mn-lt"/>
                        </a:rPr>
                        <a:t>Marketed Production</a:t>
                      </a:r>
                      <a:endParaRPr kumimoji="0" lang="en-US" sz="800" b="0" i="0" u="none" strike="noStrike" cap="none" normalizeH="0" baseline="0" dirty="0" smtClean="0">
                        <a:ln>
                          <a:noFill/>
                        </a:ln>
                        <a:solidFill>
                          <a:schemeClr val="tx1"/>
                        </a:solidFill>
                        <a:effectLst/>
                        <a:latin typeface="+mn-lt"/>
                        <a:ea typeface="Times New Roman" pitchFamily="18" charset="0"/>
                        <a:cs typeface="Tahoma"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800" b="0" i="0" u="none" strike="noStrike" cap="none" normalizeH="0" baseline="0" smtClean="0">
                        <a:ln>
                          <a:noFill/>
                        </a:ln>
                        <a:solidFill>
                          <a:schemeClr val="tx1"/>
                        </a:solidFill>
                        <a:effectLst/>
                        <a:latin typeface="+mn-lt"/>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8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8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800" b="0" i="0" u="none" strike="noStrike" cap="none" normalizeH="0" baseline="0" smtClean="0">
                        <a:ln>
                          <a:noFill/>
                        </a:ln>
                        <a:solidFill>
                          <a:schemeClr val="tx1"/>
                        </a:solidFill>
                        <a:effectLst/>
                        <a:latin typeface="Times New Roman" pitchFamily="18"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800" b="0" i="0" u="none" strike="noStrike" cap="none" normalizeH="0" baseline="0" smtClean="0">
                        <a:ln>
                          <a:noFill/>
                        </a:ln>
                        <a:solidFill>
                          <a:schemeClr val="tx1"/>
                        </a:solidFill>
                        <a:effectLst/>
                        <a:latin typeface="Times New Roman" pitchFamily="18"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800" b="0" i="0" u="none" strike="noStrike" cap="none" normalizeH="0" baseline="0" smtClean="0">
                        <a:ln>
                          <a:noFill/>
                        </a:ln>
                        <a:solidFill>
                          <a:schemeClr val="tx1"/>
                        </a:solidFill>
                        <a:effectLst/>
                        <a:latin typeface="Times New Roman" pitchFamily="18" charset="0"/>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u="none" strike="noStrike" cap="none" normalizeH="0" baseline="0" dirty="0" smtClean="0">
                          <a:ln>
                            <a:noFill/>
                          </a:ln>
                          <a:effectLst/>
                        </a:rPr>
                        <a:t>Total Sales</a:t>
                      </a:r>
                      <a:endParaRPr kumimoji="0" lang="en-GB" sz="1800" b="0" i="0" u="none" strike="noStrike" cap="none" normalizeH="0" baseline="0" dirty="0" smtClean="0">
                        <a:ln>
                          <a:noFill/>
                        </a:ln>
                        <a:solidFill>
                          <a:schemeClr val="tx1"/>
                        </a:solidFill>
                        <a:effectLst/>
                        <a:latin typeface="Arial" charset="0"/>
                      </a:endParaRPr>
                    </a:p>
                  </a:txBody>
                  <a:tcPr anchor="ctr" horzOverflow="overflow"/>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u="none" strike="noStrike" cap="none" normalizeH="0" baseline="0" dirty="0" smtClean="0">
                          <a:ln>
                            <a:noFill/>
                          </a:ln>
                          <a:effectLst/>
                        </a:rPr>
                        <a:t>2.</a:t>
                      </a:r>
                      <a:r>
                        <a:rPr kumimoji="0" lang="en-US" sz="1000" u="none" strike="noStrike" cap="none" normalizeH="0" baseline="0" dirty="0" smtClean="0">
                          <a:ln>
                            <a:noFill/>
                          </a:ln>
                          <a:effectLst/>
                        </a:rPr>
                        <a:t> </a:t>
                      </a:r>
                      <a:r>
                        <a:rPr kumimoji="0" lang="en-GB" sz="800" u="none" strike="noStrike" cap="none" normalizeH="0" baseline="0" dirty="0" smtClean="0">
                          <a:ln>
                            <a:noFill/>
                          </a:ln>
                          <a:effectLst/>
                        </a:rPr>
                        <a:t>Commodities</a:t>
                      </a:r>
                      <a:endParaRPr kumimoji="0" lang="en-US" sz="1000" u="none" strike="noStrike" cap="none" normalizeH="0" baseline="0" dirty="0" smtClean="0">
                        <a:ln>
                          <a:noFill/>
                        </a:ln>
                        <a:effectLst/>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u="none" strike="noStrike" cap="none" normalizeH="0" baseline="0" dirty="0" smtClean="0">
                          <a:ln>
                            <a:noFill/>
                          </a:ln>
                          <a:effectLst/>
                          <a:latin typeface="+mn-lt"/>
                        </a:rPr>
                        <a:t>Intermediate Consumption</a:t>
                      </a:r>
                      <a:endParaRPr kumimoji="0" lang="en-GB" sz="8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8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8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u="none" strike="noStrike" cap="none" normalizeH="0" baseline="0" dirty="0" smtClean="0">
                          <a:ln>
                            <a:noFill/>
                          </a:ln>
                          <a:effectLst/>
                          <a:latin typeface="+mn-lt"/>
                        </a:rPr>
                        <a:t>Private Consumption </a:t>
                      </a:r>
                      <a:endParaRPr kumimoji="0" lang="en-GB" sz="8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800" b="0" i="0" u="none" strike="noStrike" cap="none" normalizeH="0" baseline="0" smtClean="0">
                        <a:ln>
                          <a:noFill/>
                        </a:ln>
                        <a:solidFill>
                          <a:schemeClr val="tx1"/>
                        </a:solidFill>
                        <a:effectLst/>
                        <a:latin typeface="+mn-lt"/>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u="none" strike="noStrike" cap="none" normalizeH="0" baseline="0" dirty="0" smtClean="0">
                          <a:ln>
                            <a:noFill/>
                          </a:ln>
                          <a:effectLst/>
                        </a:rPr>
                        <a:t>Government Consumption</a:t>
                      </a:r>
                      <a:endParaRPr kumimoji="0" lang="en-GB" sz="1800" b="0" i="0" u="none" strike="noStrike" cap="none" normalizeH="0" baseline="0" dirty="0" smtClean="0">
                        <a:ln>
                          <a:noFill/>
                        </a:ln>
                        <a:solidFill>
                          <a:schemeClr val="tx1"/>
                        </a:solidFill>
                        <a:effectLst/>
                        <a:latin typeface="Arial" charset="0"/>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u="none" strike="noStrike" cap="none" normalizeH="0" baseline="0" smtClean="0">
                          <a:ln>
                            <a:noFill/>
                          </a:ln>
                          <a:effectLst/>
                        </a:rPr>
                        <a:t>Investment</a:t>
                      </a:r>
                      <a:endParaRPr kumimoji="0" lang="en-GB" sz="1800" b="0" i="0" u="none" strike="noStrike" cap="none" normalizeH="0" baseline="0" smtClean="0">
                        <a:ln>
                          <a:noFill/>
                        </a:ln>
                        <a:solidFill>
                          <a:schemeClr val="tx1"/>
                        </a:solidFill>
                        <a:effectLst/>
                        <a:latin typeface="Arial" charset="0"/>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u="none" strike="noStrike" cap="none" normalizeH="0" baseline="0" smtClean="0">
                          <a:ln>
                            <a:noFill/>
                          </a:ln>
                          <a:effectLst/>
                        </a:rPr>
                        <a:t>Exports</a:t>
                      </a:r>
                      <a:endParaRPr kumimoji="0" lang="en-GB" sz="1800" b="0" i="0" u="none" strike="noStrike" cap="none" normalizeH="0" baseline="0" smtClean="0">
                        <a:ln>
                          <a:noFill/>
                        </a:ln>
                        <a:solidFill>
                          <a:schemeClr val="tx1"/>
                        </a:solidFill>
                        <a:effectLst/>
                        <a:latin typeface="Arial" charset="0"/>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u="none" strike="noStrike" cap="none" normalizeH="0" baseline="0" dirty="0" smtClean="0">
                          <a:ln>
                            <a:noFill/>
                          </a:ln>
                          <a:effectLst/>
                        </a:rPr>
                        <a:t>Total Commodity Demand</a:t>
                      </a:r>
                      <a:endParaRPr kumimoji="0" lang="en-GB" sz="1800" b="0" i="0" u="none" strike="noStrike" cap="none" normalizeH="0" baseline="0" dirty="0" smtClean="0">
                        <a:ln>
                          <a:noFill/>
                        </a:ln>
                        <a:solidFill>
                          <a:schemeClr val="tx1"/>
                        </a:solidFill>
                        <a:effectLst/>
                        <a:latin typeface="Arial" charset="0"/>
                      </a:endParaRPr>
                    </a:p>
                  </a:txBody>
                  <a:tcPr anchor="ctr" horzOverflow="overflow"/>
                </a:tc>
              </a:tr>
              <a:tr h="5181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u="none" strike="noStrike" cap="none" normalizeH="0" baseline="0" dirty="0" smtClean="0">
                          <a:ln>
                            <a:noFill/>
                          </a:ln>
                          <a:effectLst/>
                        </a:rPr>
                        <a:t>3.</a:t>
                      </a:r>
                      <a:r>
                        <a:rPr kumimoji="0" lang="en-US" sz="1000" u="none" strike="noStrike" cap="none" normalizeH="0" baseline="0" dirty="0" smtClean="0">
                          <a:ln>
                            <a:noFill/>
                          </a:ln>
                          <a:effectLst/>
                        </a:rPr>
                        <a:t> </a:t>
                      </a:r>
                      <a:r>
                        <a:rPr kumimoji="0" lang="en-GB" sz="800" u="none" strike="noStrike" cap="none" normalizeH="0" baseline="0" dirty="0" smtClean="0">
                          <a:ln>
                            <a:noFill/>
                          </a:ln>
                          <a:effectLst/>
                        </a:rPr>
                        <a:t>Factors</a:t>
                      </a:r>
                      <a:endParaRPr kumimoji="0" lang="en-US" sz="1000" u="none" strike="noStrike" cap="none" normalizeH="0" baseline="0" dirty="0" smtClean="0">
                        <a:ln>
                          <a:noFill/>
                        </a:ln>
                        <a:effectLst/>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u="none" strike="noStrike" cap="none" normalizeH="0" baseline="0" dirty="0" smtClean="0">
                          <a:ln>
                            <a:noFill/>
                          </a:ln>
                          <a:effectLst/>
                          <a:latin typeface="+mn-lt"/>
                        </a:rPr>
                        <a:t>Value Added </a:t>
                      </a:r>
                      <a:endParaRPr kumimoji="0" lang="en-GB" sz="8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800" b="0" i="0" u="none" strike="noStrike" cap="none" normalizeH="0" baseline="0" smtClean="0">
                        <a:ln>
                          <a:noFill/>
                        </a:ln>
                        <a:solidFill>
                          <a:schemeClr val="tx1"/>
                        </a:solidFill>
                        <a:effectLst/>
                        <a:latin typeface="+mn-lt"/>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8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8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800" b="0" i="0" u="none" strike="noStrike" cap="none" normalizeH="0" baseline="0" smtClean="0">
                        <a:ln>
                          <a:noFill/>
                        </a:ln>
                        <a:solidFill>
                          <a:schemeClr val="tx1"/>
                        </a:solidFill>
                        <a:effectLst/>
                        <a:latin typeface="+mn-lt"/>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800" b="0" i="0" u="none" strike="noStrike" cap="none" normalizeH="0" baseline="0" smtClean="0">
                        <a:ln>
                          <a:noFill/>
                        </a:ln>
                        <a:solidFill>
                          <a:schemeClr val="tx1"/>
                        </a:solidFill>
                        <a:effectLst/>
                        <a:latin typeface="Times New Roman" pitchFamily="18"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800" b="0" i="0" u="none" strike="noStrike" cap="none" normalizeH="0" baseline="0" dirty="0" smtClean="0">
                        <a:ln>
                          <a:noFill/>
                        </a:ln>
                        <a:solidFill>
                          <a:schemeClr val="tx1"/>
                        </a:solidFill>
                        <a:effectLst/>
                        <a:latin typeface="Times New Roman" pitchFamily="18"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800" b="0" i="0" u="none" strike="noStrike" cap="none" normalizeH="0" baseline="0" smtClean="0">
                        <a:ln>
                          <a:noFill/>
                        </a:ln>
                        <a:solidFill>
                          <a:schemeClr val="tx1"/>
                        </a:solidFill>
                        <a:effectLst/>
                        <a:latin typeface="Times New Roman" pitchFamily="18" charset="0"/>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u="none" strike="noStrike" cap="none" normalizeH="0" baseline="0" smtClean="0">
                          <a:ln>
                            <a:noFill/>
                          </a:ln>
                          <a:effectLst/>
                        </a:rPr>
                        <a:t>Value Added </a:t>
                      </a:r>
                      <a:endParaRPr kumimoji="0" lang="en-GB" sz="1800" b="0" i="0" u="none" strike="noStrike" cap="none" normalizeH="0" baseline="0" smtClean="0">
                        <a:ln>
                          <a:noFill/>
                        </a:ln>
                        <a:solidFill>
                          <a:schemeClr val="tx1"/>
                        </a:solidFill>
                        <a:effectLst/>
                        <a:latin typeface="Arial" charset="0"/>
                      </a:endParaRPr>
                    </a:p>
                  </a:txBody>
                  <a:tcPr anchor="ctr" horzOverflow="overflow"/>
                </a:tc>
              </a:tr>
              <a:tr h="57912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u="none" strike="noStrike" cap="none" normalizeH="0" baseline="0" dirty="0" smtClean="0">
                          <a:ln>
                            <a:noFill/>
                          </a:ln>
                          <a:effectLst/>
                        </a:rPr>
                        <a:t>4.</a:t>
                      </a:r>
                      <a:r>
                        <a:rPr kumimoji="0" lang="en-US" sz="1000" u="none" strike="noStrike" cap="none" normalizeH="0" baseline="0" dirty="0" smtClean="0">
                          <a:ln>
                            <a:noFill/>
                          </a:ln>
                          <a:effectLst/>
                        </a:rPr>
                        <a:t> </a:t>
                      </a:r>
                      <a:r>
                        <a:rPr kumimoji="0" lang="en-GB" sz="800" u="none" strike="noStrike" cap="none" normalizeH="0" baseline="0" dirty="0" smtClean="0">
                          <a:ln>
                            <a:noFill/>
                          </a:ln>
                          <a:effectLst/>
                        </a:rPr>
                        <a:t>Households</a:t>
                      </a:r>
                      <a:endParaRPr kumimoji="0" lang="en-US" sz="1000" u="none" strike="noStrike" cap="none" normalizeH="0" baseline="0" dirty="0" smtClean="0">
                        <a:ln>
                          <a:noFill/>
                        </a:ln>
                        <a:effectLst/>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8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8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u="none" strike="noStrike" cap="none" normalizeH="0" baseline="0" smtClean="0">
                          <a:ln>
                            <a:noFill/>
                          </a:ln>
                          <a:effectLst/>
                          <a:latin typeface="+mn-lt"/>
                        </a:rPr>
                        <a:t>Wages, Salaries and Other Benefits</a:t>
                      </a:r>
                      <a:endParaRPr kumimoji="0" lang="en-GB" sz="800" b="0" i="0" u="none" strike="noStrike" cap="none" normalizeH="0" baseline="0" smtClean="0">
                        <a:ln>
                          <a:noFill/>
                        </a:ln>
                        <a:solidFill>
                          <a:schemeClr val="tx1"/>
                        </a:solidFill>
                        <a:effectLst/>
                        <a:latin typeface="+mn-lt"/>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8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u="none" strike="noStrike" cap="none" normalizeH="0" baseline="0" dirty="0" smtClean="0">
                          <a:ln>
                            <a:noFill/>
                          </a:ln>
                          <a:effectLst/>
                          <a:latin typeface="+mn-lt"/>
                        </a:rPr>
                        <a:t>Transfers to Households</a:t>
                      </a:r>
                      <a:endParaRPr kumimoji="0" lang="en-GB" sz="8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u="none" strike="noStrike" cap="none" normalizeH="0" baseline="0" dirty="0" smtClean="0">
                          <a:ln>
                            <a:noFill/>
                          </a:ln>
                          <a:effectLst/>
                        </a:rPr>
                        <a:t>Transfers to Households</a:t>
                      </a:r>
                      <a:endParaRPr kumimoji="0" lang="en-GB" sz="1800" b="0" i="0" u="none" strike="noStrike" cap="none" normalizeH="0" baseline="0" dirty="0" smtClean="0">
                        <a:ln>
                          <a:noFill/>
                        </a:ln>
                        <a:solidFill>
                          <a:schemeClr val="tx1"/>
                        </a:solidFill>
                        <a:effectLst/>
                        <a:latin typeface="Arial"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800" b="0" i="0" u="none" strike="noStrike" cap="none" normalizeH="0" baseline="0" dirty="0" smtClean="0">
                        <a:ln>
                          <a:noFill/>
                        </a:ln>
                        <a:solidFill>
                          <a:schemeClr val="tx1"/>
                        </a:solidFill>
                        <a:effectLst/>
                        <a:latin typeface="Times New Roman" pitchFamily="18" charset="0"/>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u="none" strike="noStrike" cap="none" normalizeH="0" baseline="0" smtClean="0">
                          <a:ln>
                            <a:noFill/>
                          </a:ln>
                          <a:effectLst/>
                        </a:rPr>
                        <a:t>Net Foreign Transfers to Households</a:t>
                      </a:r>
                      <a:endParaRPr kumimoji="0" lang="en-GB" sz="1800" b="0" i="0" u="none" strike="noStrike" cap="none" normalizeH="0" baseline="0" smtClean="0">
                        <a:ln>
                          <a:noFill/>
                        </a:ln>
                        <a:solidFill>
                          <a:schemeClr val="tx1"/>
                        </a:solidFill>
                        <a:effectLst/>
                        <a:latin typeface="Arial" charset="0"/>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u="none" strike="noStrike" cap="none" normalizeH="0" baseline="0" dirty="0" smtClean="0">
                          <a:ln>
                            <a:noFill/>
                          </a:ln>
                          <a:effectLst/>
                        </a:rPr>
                        <a:t>Household Income</a:t>
                      </a:r>
                      <a:endParaRPr kumimoji="0" lang="en-GB" sz="1800" b="0" i="0" u="none" strike="noStrike" cap="none" normalizeH="0" baseline="0" dirty="0" smtClean="0">
                        <a:ln>
                          <a:noFill/>
                        </a:ln>
                        <a:solidFill>
                          <a:schemeClr val="tx1"/>
                        </a:solidFill>
                        <a:effectLst/>
                        <a:latin typeface="Arial" charset="0"/>
                      </a:endParaRPr>
                    </a:p>
                  </a:txBody>
                  <a:tcPr anchor="ctr" horzOverflow="overflow"/>
                </a:tc>
              </a:tr>
              <a:tr h="5181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u="none" strike="noStrike" cap="none" normalizeH="0" baseline="0" dirty="0" smtClean="0">
                          <a:ln>
                            <a:noFill/>
                          </a:ln>
                          <a:effectLst/>
                        </a:rPr>
                        <a:t>5. Enterprises</a:t>
                      </a:r>
                      <a:endParaRPr kumimoji="0" lang="en-US" sz="1000" u="none" strike="noStrike" cap="none" normalizeH="0" baseline="0" dirty="0" smtClean="0">
                        <a:ln>
                          <a:noFill/>
                        </a:ln>
                        <a:effectLst/>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8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800" b="0" i="0" u="none" strike="noStrike" cap="none" normalizeH="0" baseline="0" smtClean="0">
                        <a:ln>
                          <a:noFill/>
                        </a:ln>
                        <a:solidFill>
                          <a:schemeClr val="tx1"/>
                        </a:solidFill>
                        <a:effectLst/>
                        <a:latin typeface="+mn-lt"/>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u="none" strike="noStrike" cap="none" normalizeH="0" baseline="0" smtClean="0">
                          <a:ln>
                            <a:noFill/>
                          </a:ln>
                          <a:effectLst/>
                          <a:latin typeface="+mn-lt"/>
                        </a:rPr>
                        <a:t>Gross Profits</a:t>
                      </a:r>
                      <a:endParaRPr kumimoji="0" lang="en-GB" sz="800" b="0" i="0" u="none" strike="noStrike" cap="none" normalizeH="0" baseline="0" smtClean="0">
                        <a:ln>
                          <a:noFill/>
                        </a:ln>
                        <a:solidFill>
                          <a:schemeClr val="tx1"/>
                        </a:solidFill>
                        <a:effectLst/>
                        <a:latin typeface="+mn-lt"/>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8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8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800" b="0" i="0" u="none" strike="noStrike" cap="none" normalizeH="0" baseline="0" smtClean="0">
                        <a:ln>
                          <a:noFill/>
                        </a:ln>
                        <a:solidFill>
                          <a:schemeClr val="tx1"/>
                        </a:solidFill>
                        <a:effectLst/>
                        <a:latin typeface="Times New Roman" pitchFamily="18"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800" b="0" i="0" u="none" strike="noStrike" cap="none" normalizeH="0" baseline="0" dirty="0" smtClean="0">
                        <a:ln>
                          <a:noFill/>
                        </a:ln>
                        <a:solidFill>
                          <a:schemeClr val="tx1"/>
                        </a:solidFill>
                        <a:effectLst/>
                        <a:latin typeface="Times New Roman" pitchFamily="18" charset="0"/>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u="none" strike="noStrike" cap="none" normalizeH="0" baseline="0" smtClean="0">
                          <a:ln>
                            <a:noFill/>
                          </a:ln>
                          <a:effectLst/>
                        </a:rPr>
                        <a:t>Net Foreign Transfers to Enterprises</a:t>
                      </a:r>
                      <a:endParaRPr kumimoji="0" lang="en-GB" sz="1800" b="0" i="0" u="none" strike="noStrike" cap="none" normalizeH="0" baseline="0" smtClean="0">
                        <a:ln>
                          <a:noFill/>
                        </a:ln>
                        <a:solidFill>
                          <a:schemeClr val="tx1"/>
                        </a:solidFill>
                        <a:effectLst/>
                        <a:latin typeface="Arial" charset="0"/>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u="none" strike="noStrike" cap="none" normalizeH="0" baseline="0" smtClean="0">
                          <a:ln>
                            <a:noFill/>
                          </a:ln>
                          <a:effectLst/>
                        </a:rPr>
                        <a:t>Enterprise Income</a:t>
                      </a:r>
                      <a:endParaRPr kumimoji="0" lang="en-GB" sz="1800" b="0" i="0" u="none" strike="noStrike" cap="none" normalizeH="0" baseline="0" smtClean="0">
                        <a:ln>
                          <a:noFill/>
                        </a:ln>
                        <a:solidFill>
                          <a:schemeClr val="tx1"/>
                        </a:solidFill>
                        <a:effectLst/>
                        <a:latin typeface="Arial" charset="0"/>
                      </a:endParaRPr>
                    </a:p>
                  </a:txBody>
                  <a:tcPr anchor="ctr" horzOverflow="overflow"/>
                </a:tc>
              </a:tr>
              <a:tr h="5181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u="none" strike="noStrike" cap="none" normalizeH="0" baseline="0" dirty="0" smtClean="0">
                          <a:ln>
                            <a:noFill/>
                          </a:ln>
                          <a:effectLst/>
                        </a:rPr>
                        <a:t>6.</a:t>
                      </a:r>
                      <a:r>
                        <a:rPr kumimoji="0" lang="en-US" sz="1000" u="none" strike="noStrike" cap="none" normalizeH="0" baseline="0" dirty="0" smtClean="0">
                          <a:ln>
                            <a:noFill/>
                          </a:ln>
                          <a:effectLst/>
                        </a:rPr>
                        <a:t> </a:t>
                      </a:r>
                      <a:r>
                        <a:rPr kumimoji="0" lang="en-GB" sz="800" u="none" strike="noStrike" cap="none" normalizeH="0" baseline="0" dirty="0" smtClean="0">
                          <a:ln>
                            <a:noFill/>
                          </a:ln>
                          <a:effectLst/>
                        </a:rPr>
                        <a:t>Government</a:t>
                      </a:r>
                      <a:endParaRPr kumimoji="0" lang="en-US" sz="1000" u="none" strike="noStrike" cap="none" normalizeH="0" baseline="0" dirty="0" smtClean="0">
                        <a:ln>
                          <a:noFill/>
                        </a:ln>
                        <a:effectLst/>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u="none" strike="noStrike" cap="none" normalizeH="0" baseline="0" dirty="0" smtClean="0">
                          <a:ln>
                            <a:noFill/>
                          </a:ln>
                          <a:effectLst/>
                          <a:latin typeface="+mn-lt"/>
                        </a:rPr>
                        <a:t>Net Indirect Taxes</a:t>
                      </a:r>
                      <a:endParaRPr kumimoji="0" lang="en-GB" sz="8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u="none" strike="noStrike" cap="none" normalizeH="0" baseline="0" smtClean="0">
                          <a:ln>
                            <a:noFill/>
                          </a:ln>
                          <a:effectLst/>
                          <a:latin typeface="+mn-lt"/>
                        </a:rPr>
                        <a:t>Consumption Taxes plus Import Tariffs</a:t>
                      </a:r>
                      <a:endParaRPr kumimoji="0" lang="en-GB" sz="800" b="0" i="0" u="none" strike="noStrike" cap="none" normalizeH="0" baseline="0" smtClean="0">
                        <a:ln>
                          <a:noFill/>
                        </a:ln>
                        <a:solidFill>
                          <a:schemeClr val="tx1"/>
                        </a:solidFill>
                        <a:effectLst/>
                        <a:latin typeface="+mn-lt"/>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u="none" strike="noStrike" cap="none" normalizeH="0" baseline="0" smtClean="0">
                          <a:ln>
                            <a:noFill/>
                          </a:ln>
                          <a:effectLst/>
                          <a:latin typeface="+mn-lt"/>
                        </a:rPr>
                        <a:t>Factor Taxes</a:t>
                      </a:r>
                      <a:endParaRPr kumimoji="0" lang="en-GB" sz="800" b="0" i="0" u="none" strike="noStrike" cap="none" normalizeH="0" baseline="0" smtClean="0">
                        <a:ln>
                          <a:noFill/>
                        </a:ln>
                        <a:solidFill>
                          <a:schemeClr val="tx1"/>
                        </a:solidFill>
                        <a:effectLst/>
                        <a:latin typeface="+mn-lt"/>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u="none" strike="noStrike" cap="none" normalizeH="0" baseline="0" smtClean="0">
                          <a:ln>
                            <a:noFill/>
                          </a:ln>
                          <a:effectLst/>
                          <a:latin typeface="+mn-lt"/>
                        </a:rPr>
                        <a:t>Income Taxes</a:t>
                      </a:r>
                      <a:endParaRPr kumimoji="0" lang="en-GB" sz="800" b="0" i="0" u="none" strike="noStrike" cap="none" normalizeH="0" baseline="0" smtClean="0">
                        <a:ln>
                          <a:noFill/>
                        </a:ln>
                        <a:solidFill>
                          <a:schemeClr val="tx1"/>
                        </a:solidFill>
                        <a:effectLst/>
                        <a:latin typeface="+mn-lt"/>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u="none" strike="noStrike" cap="none" normalizeH="0" baseline="0" dirty="0" smtClean="0">
                          <a:ln>
                            <a:noFill/>
                          </a:ln>
                          <a:effectLst/>
                          <a:latin typeface="+mn-lt"/>
                        </a:rPr>
                        <a:t>Enterprise Income Taxes</a:t>
                      </a:r>
                      <a:endParaRPr kumimoji="0" lang="en-GB" sz="8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800" b="0" i="0" u="none" strike="noStrike" cap="none" normalizeH="0" baseline="0" smtClean="0">
                        <a:ln>
                          <a:noFill/>
                        </a:ln>
                        <a:solidFill>
                          <a:schemeClr val="tx1"/>
                        </a:solidFill>
                        <a:effectLst/>
                        <a:latin typeface="Times New Roman" pitchFamily="18"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800" b="0" i="0" u="none" strike="noStrike" cap="none" normalizeH="0" baseline="0" dirty="0" smtClean="0">
                        <a:ln>
                          <a:noFill/>
                        </a:ln>
                        <a:solidFill>
                          <a:schemeClr val="tx1"/>
                        </a:solidFill>
                        <a:effectLst/>
                        <a:latin typeface="Times New Roman" pitchFamily="18" charset="0"/>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u="none" strike="noStrike" cap="none" normalizeH="0" baseline="0" dirty="0" smtClean="0">
                          <a:ln>
                            <a:noFill/>
                          </a:ln>
                          <a:effectLst/>
                        </a:rPr>
                        <a:t>Net Foreign Transfers to Government</a:t>
                      </a:r>
                      <a:endParaRPr kumimoji="0" lang="en-GB" sz="1800" b="0" i="0" u="none" strike="noStrike" cap="none" normalizeH="0" baseline="0" dirty="0" smtClean="0">
                        <a:ln>
                          <a:noFill/>
                        </a:ln>
                        <a:solidFill>
                          <a:schemeClr val="tx1"/>
                        </a:solidFill>
                        <a:effectLst/>
                        <a:latin typeface="Arial" charset="0"/>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u="none" strike="noStrike" cap="none" normalizeH="0" baseline="0" dirty="0" smtClean="0">
                          <a:ln>
                            <a:noFill/>
                          </a:ln>
                          <a:effectLst/>
                        </a:rPr>
                        <a:t>Government Revenue</a:t>
                      </a:r>
                      <a:endParaRPr kumimoji="0" lang="en-GB" sz="1800" b="0" i="0" u="none" strike="noStrike" cap="none" normalizeH="0" baseline="0" dirty="0" smtClean="0">
                        <a:ln>
                          <a:noFill/>
                        </a:ln>
                        <a:solidFill>
                          <a:schemeClr val="tx1"/>
                        </a:solidFill>
                        <a:effectLst/>
                        <a:latin typeface="Arial" charset="0"/>
                      </a:endParaRPr>
                    </a:p>
                  </a:txBody>
                  <a:tcPr anchor="ctr" horzOverflow="overflow"/>
                </a:tc>
              </a:tr>
              <a:tr h="57912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u="none" strike="noStrike" cap="none" normalizeH="0" baseline="0" dirty="0" smtClean="0">
                          <a:ln>
                            <a:noFill/>
                          </a:ln>
                          <a:effectLst/>
                        </a:rPr>
                        <a:t>7.</a:t>
                      </a:r>
                      <a:r>
                        <a:rPr kumimoji="0" lang="en-US" sz="1000" u="none" strike="noStrike" cap="none" normalizeH="0" baseline="0" dirty="0" smtClean="0">
                          <a:ln>
                            <a:noFill/>
                          </a:ln>
                          <a:effectLst/>
                        </a:rPr>
                        <a:t> </a:t>
                      </a:r>
                      <a:r>
                        <a:rPr kumimoji="0" lang="en-US" sz="800" u="none" strike="noStrike" cap="none" normalizeH="0" baseline="0" dirty="0" smtClean="0">
                          <a:ln>
                            <a:noFill/>
                          </a:ln>
                          <a:effectLst/>
                        </a:rPr>
                        <a:t>Capital</a:t>
                      </a:r>
                      <a:endParaRPr kumimoji="0" lang="en-US" sz="1000" u="none" strike="noStrike" cap="none" normalizeH="0" baseline="0" dirty="0" smtClean="0">
                        <a:ln>
                          <a:noFill/>
                        </a:ln>
                        <a:effectLst/>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800" b="0" i="0" u="none" strike="noStrike" cap="none" normalizeH="0" baseline="0" dirty="0" smtClean="0">
                        <a:ln>
                          <a:noFill/>
                        </a:ln>
                        <a:solidFill>
                          <a:schemeClr val="tx1"/>
                        </a:solidFill>
                        <a:effectLst/>
                        <a:latin typeface="Times New Roman" pitchFamily="18"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800" b="0" i="0" u="none" strike="noStrike" cap="none" normalizeH="0" baseline="0" dirty="0" smtClean="0">
                        <a:ln>
                          <a:noFill/>
                        </a:ln>
                        <a:solidFill>
                          <a:schemeClr val="tx1"/>
                        </a:solidFill>
                        <a:effectLst/>
                        <a:latin typeface="Times New Roman" pitchFamily="18"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800" b="0" i="0" u="none" strike="noStrike" cap="none" normalizeH="0" baseline="0" smtClean="0">
                        <a:ln>
                          <a:noFill/>
                        </a:ln>
                        <a:solidFill>
                          <a:schemeClr val="tx1"/>
                        </a:solidFill>
                        <a:effectLst/>
                        <a:latin typeface="Times New Roman" pitchFamily="18" charset="0"/>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u="none" strike="noStrike" cap="none" normalizeH="0" baseline="0" smtClean="0">
                          <a:ln>
                            <a:noFill/>
                          </a:ln>
                          <a:effectLst/>
                        </a:rPr>
                        <a:t>Household Savings</a:t>
                      </a:r>
                      <a:endParaRPr kumimoji="0" lang="en-GB" sz="1800" b="0" i="0" u="none" strike="noStrike" cap="none" normalizeH="0" baseline="0" smtClean="0">
                        <a:ln>
                          <a:noFill/>
                        </a:ln>
                        <a:solidFill>
                          <a:schemeClr val="tx1"/>
                        </a:solidFill>
                        <a:effectLst/>
                        <a:latin typeface="Arial" charset="0"/>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u="none" strike="noStrike" cap="none" normalizeH="0" baseline="0" smtClean="0">
                          <a:ln>
                            <a:noFill/>
                          </a:ln>
                          <a:effectLst/>
                        </a:rPr>
                        <a:t>Retained Earnings &amp; Enterprise Savings</a:t>
                      </a:r>
                      <a:endParaRPr kumimoji="0" lang="en-GB" sz="1800" b="0" i="0" u="none" strike="noStrike" cap="none" normalizeH="0" baseline="0" smtClean="0">
                        <a:ln>
                          <a:noFill/>
                        </a:ln>
                        <a:solidFill>
                          <a:schemeClr val="tx1"/>
                        </a:solidFill>
                        <a:effectLst/>
                        <a:latin typeface="Arial" charset="0"/>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u="none" strike="noStrike" cap="none" normalizeH="0" baseline="0" dirty="0" smtClean="0">
                          <a:ln>
                            <a:noFill/>
                          </a:ln>
                          <a:effectLst/>
                        </a:rPr>
                        <a:t>Government Savings</a:t>
                      </a:r>
                      <a:endParaRPr kumimoji="0" lang="en-GB" sz="1800" b="0" i="0" u="none" strike="noStrike" cap="none" normalizeH="0" baseline="0" dirty="0" smtClean="0">
                        <a:ln>
                          <a:noFill/>
                        </a:ln>
                        <a:solidFill>
                          <a:schemeClr val="tx1"/>
                        </a:solidFill>
                        <a:effectLst/>
                        <a:latin typeface="Arial"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800" b="0" i="0" u="none" strike="noStrike" cap="none" normalizeH="0" baseline="0" smtClean="0">
                        <a:ln>
                          <a:noFill/>
                        </a:ln>
                        <a:solidFill>
                          <a:schemeClr val="tx1"/>
                        </a:solidFill>
                        <a:effectLst/>
                        <a:latin typeface="Times New Roman" pitchFamily="18" charset="0"/>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u="none" strike="noStrike" cap="none" normalizeH="0" baseline="0" dirty="0" smtClean="0">
                          <a:ln>
                            <a:noFill/>
                          </a:ln>
                          <a:effectLst/>
                        </a:rPr>
                        <a:t>Net Capital Inflows (=Foreign Savings)</a:t>
                      </a:r>
                      <a:endParaRPr kumimoji="0" lang="en-GB" sz="1800" b="0" i="0" u="none" strike="noStrike" cap="none" normalizeH="0" baseline="0" dirty="0" smtClean="0">
                        <a:ln>
                          <a:noFill/>
                        </a:ln>
                        <a:solidFill>
                          <a:schemeClr val="tx1"/>
                        </a:solidFill>
                        <a:effectLst/>
                        <a:latin typeface="Arial" charset="0"/>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u="none" strike="noStrike" cap="none" normalizeH="0" baseline="0" smtClean="0">
                          <a:ln>
                            <a:noFill/>
                          </a:ln>
                          <a:effectLst/>
                        </a:rPr>
                        <a:t>Total Savings</a:t>
                      </a:r>
                      <a:endParaRPr kumimoji="0" lang="en-GB" sz="1800" b="0" i="0" u="none" strike="noStrike" cap="none" normalizeH="0" baseline="0" smtClean="0">
                        <a:ln>
                          <a:noFill/>
                        </a:ln>
                        <a:solidFill>
                          <a:schemeClr val="tx1"/>
                        </a:solidFill>
                        <a:effectLst/>
                        <a:latin typeface="Arial" charset="0"/>
                      </a:endParaRPr>
                    </a:p>
                  </a:txBody>
                  <a:tcPr anchor="ctr" horzOverflow="overflow"/>
                </a:tc>
              </a:tr>
              <a:tr h="5181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u="none" strike="noStrike" cap="none" normalizeH="0" baseline="0" dirty="0" smtClean="0">
                          <a:ln>
                            <a:noFill/>
                          </a:ln>
                          <a:effectLst/>
                        </a:rPr>
                        <a:t>8.</a:t>
                      </a:r>
                      <a:r>
                        <a:rPr kumimoji="0" lang="en-US" sz="1000" u="none" strike="noStrike" cap="none" normalizeH="0" baseline="0" dirty="0" smtClean="0">
                          <a:ln>
                            <a:noFill/>
                          </a:ln>
                          <a:effectLst/>
                        </a:rPr>
                        <a:t> </a:t>
                      </a:r>
                      <a:r>
                        <a:rPr kumimoji="0" lang="en-GB" sz="800" u="none" strike="noStrike" cap="none" normalizeH="0" baseline="0" dirty="0" smtClean="0">
                          <a:ln>
                            <a:noFill/>
                          </a:ln>
                          <a:effectLst/>
                        </a:rPr>
                        <a:t>Rest of World</a:t>
                      </a:r>
                      <a:endParaRPr kumimoji="0" lang="en-US" sz="1000" u="none" strike="noStrike" cap="none" normalizeH="0" baseline="0" dirty="0" smtClean="0">
                        <a:ln>
                          <a:noFill/>
                        </a:ln>
                        <a:effectLst/>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800" b="0" i="0" u="none" strike="noStrike" cap="none" normalizeH="0" baseline="0" smtClean="0">
                        <a:ln>
                          <a:noFill/>
                        </a:ln>
                        <a:solidFill>
                          <a:schemeClr val="tx1"/>
                        </a:solidFill>
                        <a:effectLst/>
                        <a:latin typeface="Times New Roman" pitchFamily="18" charset="0"/>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u="none" strike="noStrike" cap="none" normalizeH="0" baseline="0" smtClean="0">
                          <a:ln>
                            <a:noFill/>
                          </a:ln>
                          <a:effectLst/>
                        </a:rPr>
                        <a:t>Imports</a:t>
                      </a:r>
                      <a:endParaRPr kumimoji="0" lang="en-GB" sz="1800" b="0" i="0" u="none" strike="noStrike" cap="none" normalizeH="0" baseline="0" smtClean="0">
                        <a:ln>
                          <a:noFill/>
                        </a:ln>
                        <a:solidFill>
                          <a:schemeClr val="tx1"/>
                        </a:solidFill>
                        <a:effectLst/>
                        <a:latin typeface="Arial"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800" b="0" i="0" u="none" strike="noStrike" cap="none" normalizeH="0" baseline="0" smtClean="0">
                        <a:ln>
                          <a:noFill/>
                        </a:ln>
                        <a:solidFill>
                          <a:schemeClr val="tx1"/>
                        </a:solidFill>
                        <a:effectLst/>
                        <a:latin typeface="Times New Roman" pitchFamily="18"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800" b="0" i="0" u="none" strike="noStrike" cap="none" normalizeH="0" baseline="0" smtClean="0">
                        <a:ln>
                          <a:noFill/>
                        </a:ln>
                        <a:solidFill>
                          <a:schemeClr val="tx1"/>
                        </a:solidFill>
                        <a:effectLst/>
                        <a:latin typeface="Times New Roman" pitchFamily="18"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800" b="0" i="0" u="none" strike="noStrike" cap="none" normalizeH="0" baseline="0" smtClean="0">
                        <a:ln>
                          <a:noFill/>
                        </a:ln>
                        <a:solidFill>
                          <a:schemeClr val="tx1"/>
                        </a:solidFill>
                        <a:effectLst/>
                        <a:latin typeface="Times New Roman" pitchFamily="18"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800" b="0" i="0" u="none" strike="noStrike" cap="none" normalizeH="0" baseline="0" smtClean="0">
                        <a:ln>
                          <a:noFill/>
                        </a:ln>
                        <a:solidFill>
                          <a:schemeClr val="tx1"/>
                        </a:solidFill>
                        <a:effectLst/>
                        <a:latin typeface="Times New Roman" pitchFamily="18"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800" b="0" i="0" u="none" strike="noStrike" cap="none" normalizeH="0" baseline="0" smtClean="0">
                        <a:ln>
                          <a:noFill/>
                        </a:ln>
                        <a:solidFill>
                          <a:schemeClr val="tx1"/>
                        </a:solidFill>
                        <a:effectLst/>
                        <a:latin typeface="Times New Roman" pitchFamily="18"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800" b="0" i="0" u="none" strike="noStrike" cap="none" normalizeH="0" baseline="0" dirty="0" smtClean="0">
                        <a:ln>
                          <a:noFill/>
                        </a:ln>
                        <a:solidFill>
                          <a:schemeClr val="tx1"/>
                        </a:solidFill>
                        <a:effectLst/>
                        <a:latin typeface="Times New Roman" pitchFamily="18" charset="0"/>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u="none" strike="noStrike" cap="none" normalizeH="0" baseline="0" smtClean="0">
                          <a:ln>
                            <a:noFill/>
                          </a:ln>
                          <a:effectLst/>
                        </a:rPr>
                        <a:t>Imports</a:t>
                      </a:r>
                      <a:endParaRPr kumimoji="0" lang="en-GB" sz="1800" b="0" i="0" u="none" strike="noStrike" cap="none" normalizeH="0" baseline="0" smtClean="0">
                        <a:ln>
                          <a:noFill/>
                        </a:ln>
                        <a:solidFill>
                          <a:schemeClr val="tx1"/>
                        </a:solidFill>
                        <a:effectLst/>
                        <a:latin typeface="Arial" charset="0"/>
                      </a:endParaRPr>
                    </a:p>
                  </a:txBody>
                  <a:tcPr anchor="ctr" horzOverflow="overflow"/>
                </a:tc>
              </a:tr>
              <a:tr h="5181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u="none" strike="noStrike" cap="none" normalizeH="0" baseline="0" dirty="0" smtClean="0">
                          <a:ln>
                            <a:noFill/>
                          </a:ln>
                          <a:effectLst/>
                        </a:rPr>
                        <a:t>9.</a:t>
                      </a:r>
                      <a:r>
                        <a:rPr kumimoji="0" lang="en-US" sz="1000" u="none" strike="noStrike" cap="none" normalizeH="0" baseline="0" dirty="0" smtClean="0">
                          <a:ln>
                            <a:noFill/>
                          </a:ln>
                          <a:effectLst/>
                        </a:rPr>
                        <a:t> </a:t>
                      </a:r>
                      <a:r>
                        <a:rPr kumimoji="0" lang="en-GB" sz="800" u="none" strike="noStrike" cap="none" normalizeH="0" baseline="0" dirty="0" smtClean="0">
                          <a:ln>
                            <a:noFill/>
                          </a:ln>
                          <a:effectLst/>
                        </a:rPr>
                        <a:t>Total</a:t>
                      </a:r>
                      <a:endParaRPr kumimoji="0" lang="en-GB" sz="1800" b="0" i="0" u="none" strike="noStrike" cap="none" normalizeH="0" baseline="0" dirty="0" smtClean="0">
                        <a:ln>
                          <a:noFill/>
                        </a:ln>
                        <a:solidFill>
                          <a:schemeClr val="tx1"/>
                        </a:solidFill>
                        <a:effectLst/>
                        <a:latin typeface="Arial" charset="0"/>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u="none" strike="noStrike" cap="none" normalizeH="0" baseline="0" smtClean="0">
                          <a:ln>
                            <a:noFill/>
                          </a:ln>
                          <a:effectLst/>
                        </a:rPr>
                        <a:t>Total Payments</a:t>
                      </a:r>
                      <a:endParaRPr kumimoji="0" lang="en-GB" sz="1800" b="0" i="0" u="none" strike="noStrike" cap="none" normalizeH="0" baseline="0" smtClean="0">
                        <a:ln>
                          <a:noFill/>
                        </a:ln>
                        <a:solidFill>
                          <a:schemeClr val="tx1"/>
                        </a:solidFill>
                        <a:effectLst/>
                        <a:latin typeface="Arial" charset="0"/>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u="none" strike="noStrike" cap="none" normalizeH="0" baseline="0" smtClean="0">
                          <a:ln>
                            <a:noFill/>
                          </a:ln>
                          <a:effectLst/>
                        </a:rPr>
                        <a:t>Total Commodity Supply</a:t>
                      </a:r>
                      <a:endParaRPr kumimoji="0" lang="en-GB" sz="1800" b="0" i="0" u="none" strike="noStrike" cap="none" normalizeH="0" baseline="0" smtClean="0">
                        <a:ln>
                          <a:noFill/>
                        </a:ln>
                        <a:solidFill>
                          <a:schemeClr val="tx1"/>
                        </a:solidFill>
                        <a:effectLst/>
                        <a:latin typeface="Arial" charset="0"/>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u="none" strike="noStrike" cap="none" normalizeH="0" baseline="0" dirty="0" smtClean="0">
                          <a:ln>
                            <a:noFill/>
                          </a:ln>
                          <a:effectLst/>
                        </a:rPr>
                        <a:t>Total Factor Payments</a:t>
                      </a:r>
                      <a:endParaRPr kumimoji="0" lang="en-GB" sz="1800" b="0" i="0" u="none" strike="noStrike" cap="none" normalizeH="0" baseline="0" dirty="0" smtClean="0">
                        <a:ln>
                          <a:noFill/>
                        </a:ln>
                        <a:solidFill>
                          <a:schemeClr val="tx1"/>
                        </a:solidFill>
                        <a:effectLst/>
                        <a:latin typeface="Arial" charset="0"/>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u="none" strike="noStrike" cap="none" normalizeH="0" baseline="0" dirty="0" smtClean="0">
                          <a:ln>
                            <a:noFill/>
                          </a:ln>
                          <a:effectLst/>
                        </a:rPr>
                        <a:t>Allocation of Household Income</a:t>
                      </a:r>
                      <a:endParaRPr kumimoji="0" lang="en-GB" sz="1800" b="0" i="0" u="none" strike="noStrike" cap="none" normalizeH="0" baseline="0" dirty="0" smtClean="0">
                        <a:ln>
                          <a:noFill/>
                        </a:ln>
                        <a:solidFill>
                          <a:schemeClr val="tx1"/>
                        </a:solidFill>
                        <a:effectLst/>
                        <a:latin typeface="Arial" charset="0"/>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u="none" strike="noStrike" cap="none" normalizeH="0" baseline="0" smtClean="0">
                          <a:ln>
                            <a:noFill/>
                          </a:ln>
                          <a:effectLst/>
                        </a:rPr>
                        <a:t>Total Enterprise Expenditure</a:t>
                      </a:r>
                      <a:endParaRPr kumimoji="0" lang="en-GB" sz="1800" b="0" i="0" u="none" strike="noStrike" cap="none" normalizeH="0" baseline="0" smtClean="0">
                        <a:ln>
                          <a:noFill/>
                        </a:ln>
                        <a:solidFill>
                          <a:schemeClr val="tx1"/>
                        </a:solidFill>
                        <a:effectLst/>
                        <a:latin typeface="Arial" charset="0"/>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u="none" strike="noStrike" cap="none" normalizeH="0" baseline="0" dirty="0" smtClean="0">
                          <a:ln>
                            <a:noFill/>
                          </a:ln>
                          <a:effectLst/>
                        </a:rPr>
                        <a:t>Allocation of Government Revenue</a:t>
                      </a:r>
                      <a:endParaRPr kumimoji="0" lang="en-GB" sz="1800" b="0" i="0" u="none" strike="noStrike" cap="none" normalizeH="0" baseline="0" dirty="0" smtClean="0">
                        <a:ln>
                          <a:noFill/>
                        </a:ln>
                        <a:solidFill>
                          <a:schemeClr val="tx1"/>
                        </a:solidFill>
                        <a:effectLst/>
                        <a:latin typeface="Arial" charset="0"/>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u="none" strike="noStrike" cap="none" normalizeH="0" baseline="0" smtClean="0">
                          <a:ln>
                            <a:noFill/>
                          </a:ln>
                          <a:effectLst/>
                        </a:rPr>
                        <a:t>Total Investment</a:t>
                      </a:r>
                      <a:endParaRPr kumimoji="0" lang="en-GB" sz="1800" b="0" i="0" u="none" strike="noStrike" cap="none" normalizeH="0" baseline="0" smtClean="0">
                        <a:ln>
                          <a:noFill/>
                        </a:ln>
                        <a:solidFill>
                          <a:schemeClr val="tx1"/>
                        </a:solidFill>
                        <a:effectLst/>
                        <a:latin typeface="Arial" charset="0"/>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u="none" strike="noStrike" cap="none" normalizeH="0" baseline="0" dirty="0" smtClean="0">
                          <a:ln>
                            <a:noFill/>
                          </a:ln>
                          <a:effectLst/>
                        </a:rPr>
                        <a:t>Total Foreign Exchange</a:t>
                      </a:r>
                      <a:endParaRPr kumimoji="0" lang="en-GB" sz="1800" b="0" i="0" u="none" strike="noStrike" cap="none" normalizeH="0" baseline="0" dirty="0" smtClean="0">
                        <a:ln>
                          <a:noFill/>
                        </a:ln>
                        <a:solidFill>
                          <a:schemeClr val="tx1"/>
                        </a:solidFill>
                        <a:effectLst/>
                        <a:latin typeface="Arial"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800" b="0" i="0" u="none" strike="noStrike" cap="none" normalizeH="0" baseline="0" dirty="0" smtClean="0">
                        <a:ln>
                          <a:noFill/>
                        </a:ln>
                        <a:solidFill>
                          <a:schemeClr val="tx1"/>
                        </a:solidFill>
                        <a:effectLst/>
                        <a:latin typeface="Times New Roman" pitchFamily="18" charset="0"/>
                      </a:endParaRPr>
                    </a:p>
                  </a:txBody>
                  <a:tcPr anchor="ctr" horzOverflow="overflow"/>
                </a:tc>
              </a:tr>
            </a:tbl>
          </a:graphicData>
        </a:graphic>
      </p:graphicFrame>
      <p:sp>
        <p:nvSpPr>
          <p:cNvPr id="25727" name="TextBox 2"/>
          <p:cNvSpPr txBox="1">
            <a:spLocks noChangeArrowheads="1"/>
          </p:cNvSpPr>
          <p:nvPr/>
        </p:nvSpPr>
        <p:spPr bwMode="auto">
          <a:xfrm>
            <a:off x="152400" y="207964"/>
            <a:ext cx="8763000" cy="707876"/>
          </a:xfrm>
          <a:prstGeom prst="rect">
            <a:avLst/>
          </a:prstGeom>
          <a:noFill/>
          <a:ln w="9525">
            <a:noFill/>
            <a:miter lim="800000"/>
            <a:headEnd/>
            <a:tailEnd/>
          </a:ln>
        </p:spPr>
        <p:txBody>
          <a:bodyPr lIns="91429" tIns="45715" rIns="91429" bIns="45715">
            <a:spAutoFit/>
          </a:bodyPr>
          <a:lstStyle/>
          <a:p>
            <a:pPr algn="r"/>
            <a:r>
              <a:rPr lang="en-US" sz="4000" dirty="0">
                <a:solidFill>
                  <a:srgbClr val="FFD44A"/>
                </a:solidFill>
                <a:latin typeface="+mn-lt"/>
              </a:rPr>
              <a:t>A More Detailed Macro </a:t>
            </a:r>
            <a:r>
              <a:rPr lang="en-US" sz="4000" dirty="0" smtClean="0">
                <a:solidFill>
                  <a:srgbClr val="FFD44A"/>
                </a:solidFill>
                <a:latin typeface="+mn-lt"/>
              </a:rPr>
              <a:t>SAM</a:t>
            </a:r>
            <a:endParaRPr lang="en-US" sz="4000" dirty="0">
              <a:solidFill>
                <a:srgbClr val="FFD44A"/>
              </a:solidFill>
              <a:latin typeface="+mn-lt"/>
            </a:endParaRP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3"/>
          <p:cNvSpPr>
            <a:spLocks noGrp="1"/>
          </p:cNvSpPr>
          <p:nvPr>
            <p:ph type="title"/>
          </p:nvPr>
        </p:nvSpPr>
        <p:spPr/>
        <p:txBody>
          <a:bodyPr/>
          <a:lstStyle/>
          <a:p>
            <a:pPr eaLnBrk="1" hangingPunct="1"/>
            <a:r>
              <a:rPr lang="en-US" dirty="0" smtClean="0">
                <a:solidFill>
                  <a:srgbClr val="FFD44A"/>
                </a:solidFill>
              </a:rPr>
              <a:t>A More Detailed Macro SAM</a:t>
            </a:r>
          </a:p>
        </p:txBody>
      </p:sp>
      <p:sp>
        <p:nvSpPr>
          <p:cNvPr id="26627" name="Content Placeholder 4"/>
          <p:cNvSpPr>
            <a:spLocks noGrp="1"/>
          </p:cNvSpPr>
          <p:nvPr>
            <p:ph idx="1"/>
          </p:nvPr>
        </p:nvSpPr>
        <p:spPr/>
        <p:txBody>
          <a:bodyPr/>
          <a:lstStyle/>
          <a:p>
            <a:pPr eaLnBrk="1" hangingPunct="1"/>
            <a:r>
              <a:rPr lang="en-US" dirty="0" smtClean="0"/>
              <a:t>Don’t panic! It looks complicated but all we have done is:</a:t>
            </a:r>
          </a:p>
          <a:p>
            <a:pPr lvl="1" eaLnBrk="1" hangingPunct="1"/>
            <a:r>
              <a:rPr lang="en-US" dirty="0" smtClean="0"/>
              <a:t>1) disaggregated production and use;</a:t>
            </a:r>
          </a:p>
          <a:p>
            <a:pPr lvl="1" eaLnBrk="1" hangingPunct="1"/>
            <a:r>
              <a:rPr lang="en-US" dirty="0" smtClean="0"/>
              <a:t>2) allowed factors to intermediate between activities and institutions; </a:t>
            </a:r>
          </a:p>
          <a:p>
            <a:pPr lvl="1" eaLnBrk="1" hangingPunct="1"/>
            <a:r>
              <a:rPr lang="en-US" dirty="0" smtClean="0"/>
              <a:t>3) added the capital account; and</a:t>
            </a:r>
          </a:p>
          <a:p>
            <a:pPr lvl="1" eaLnBrk="1" hangingPunct="1"/>
            <a:r>
              <a:rPr lang="en-US" dirty="0" smtClean="0"/>
              <a:t>4) allowed for inter-institution transfers</a:t>
            </a:r>
          </a:p>
          <a:p>
            <a:pPr eaLnBrk="1" hangingPunct="1"/>
            <a:r>
              <a:rPr lang="en-US" dirty="0" smtClean="0"/>
              <a:t>Let’s start with some definitions and then come back to this table…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SAM Definitions</a:t>
            </a:r>
            <a:endParaRPr lang="en-US" dirty="0"/>
          </a:p>
        </p:txBody>
      </p:sp>
      <p:sp>
        <p:nvSpPr>
          <p:cNvPr id="27651" name="Content Placeholder 2"/>
          <p:cNvSpPr>
            <a:spLocks noGrp="1"/>
          </p:cNvSpPr>
          <p:nvPr>
            <p:ph idx="1"/>
          </p:nvPr>
        </p:nvSpPr>
        <p:spPr/>
        <p:txBody>
          <a:bodyPr/>
          <a:lstStyle/>
          <a:p>
            <a:r>
              <a:rPr lang="en-US" dirty="0" smtClean="0"/>
              <a:t>SAM definitions are drawn from the UN System of National Accounts (SNA), which we discussed in lecture 1.</a:t>
            </a:r>
          </a:p>
          <a:p>
            <a:r>
              <a:rPr lang="en-US" dirty="0" smtClean="0"/>
              <a:t>This system attempts to ensure consistency and comparability among countries that may have very different accounting systems.</a:t>
            </a:r>
          </a:p>
          <a:p>
            <a:r>
              <a:rPr lang="en-US" dirty="0" smtClean="0"/>
              <a:t>For a more lengthy treatment of these definitions, see UNSD (1993).</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smtClean="0">
                <a:solidFill>
                  <a:srgbClr val="FFD44A"/>
                </a:solidFill>
              </a:rPr>
              <a:t>SAM Definitions: 1. Activities</a:t>
            </a:r>
          </a:p>
        </p:txBody>
      </p:sp>
      <p:sp>
        <p:nvSpPr>
          <p:cNvPr id="3" name="Content Placeholder 2"/>
          <p:cNvSpPr>
            <a:spLocks noGrp="1"/>
          </p:cNvSpPr>
          <p:nvPr>
            <p:ph idx="1"/>
          </p:nvPr>
        </p:nvSpPr>
        <p:spPr/>
        <p:txBody>
          <a:bodyPr>
            <a:normAutofit fontScale="92500" lnSpcReduction="10000"/>
          </a:bodyPr>
          <a:lstStyle/>
          <a:p>
            <a:pPr marL="0" indent="0" fontAlgn="auto">
              <a:spcAft>
                <a:spcPts val="0"/>
              </a:spcAft>
              <a:buNone/>
              <a:defRPr/>
            </a:pPr>
            <a:r>
              <a:rPr lang="en-US" dirty="0" smtClean="0"/>
              <a:t>1. Activities</a:t>
            </a:r>
          </a:p>
          <a:p>
            <a:pPr marL="274287" lvl="1" indent="0" fontAlgn="auto">
              <a:spcAft>
                <a:spcPts val="0"/>
              </a:spcAft>
              <a:buNone/>
              <a:defRPr/>
            </a:pPr>
            <a:r>
              <a:rPr lang="en-US" dirty="0" smtClean="0"/>
              <a:t>Definition</a:t>
            </a:r>
          </a:p>
          <a:p>
            <a:pPr marL="548891" lvl="2" indent="0" fontAlgn="auto">
              <a:spcAft>
                <a:spcPts val="0"/>
              </a:spcAft>
              <a:buNone/>
              <a:defRPr/>
            </a:pPr>
            <a:r>
              <a:rPr lang="en-US" dirty="0" smtClean="0"/>
              <a:t>Activities produce goods and non-factor services in the commodity market. Activities are best thought of as individual production activities within a business or industry. For instance, the auto industry might be composed of several activities.</a:t>
            </a:r>
          </a:p>
          <a:p>
            <a:pPr marL="274287" lvl="1" indent="0" fontAlgn="auto">
              <a:spcAft>
                <a:spcPts val="0"/>
              </a:spcAft>
              <a:buNone/>
              <a:defRPr/>
            </a:pPr>
            <a:r>
              <a:rPr lang="en-US" dirty="0" smtClean="0"/>
              <a:t>Transactions</a:t>
            </a:r>
          </a:p>
          <a:p>
            <a:pPr marL="548891" lvl="2" indent="0" fontAlgn="auto">
              <a:spcAft>
                <a:spcPts val="0"/>
              </a:spcAft>
              <a:buNone/>
              <a:defRPr/>
            </a:pPr>
            <a:r>
              <a:rPr lang="en-US" dirty="0" smtClean="0"/>
              <a:t>Row 1: Activities receive income from Commodities’ “purchase” of goods and services.</a:t>
            </a:r>
          </a:p>
          <a:p>
            <a:pPr marL="548891" lvl="2" indent="0" fontAlgn="auto">
              <a:spcAft>
                <a:spcPts val="0"/>
              </a:spcAft>
              <a:buNone/>
              <a:defRPr/>
            </a:pPr>
            <a:r>
              <a:rPr lang="en-US" dirty="0" smtClean="0"/>
              <a:t>Column 1: Activities purchase Commodities and Factors needed for production, and pay indirect taxes to Government.</a:t>
            </a:r>
          </a:p>
          <a:p>
            <a:pPr marL="0" indent="0" fontAlgn="auto">
              <a:spcAft>
                <a:spcPts val="0"/>
              </a:spcAft>
              <a:buNone/>
              <a:defRPr/>
            </a:pP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D44A"/>
                </a:solidFill>
              </a:rPr>
              <a:t>SAM Definitions: 2. Commodities</a:t>
            </a:r>
            <a:endParaRPr lang="en-US" dirty="0">
              <a:solidFill>
                <a:srgbClr val="FFD44A"/>
              </a:solidFill>
            </a:endParaRPr>
          </a:p>
        </p:txBody>
      </p:sp>
      <p:sp>
        <p:nvSpPr>
          <p:cNvPr id="3" name="Content Placeholder 2"/>
          <p:cNvSpPr>
            <a:spLocks noGrp="1"/>
          </p:cNvSpPr>
          <p:nvPr>
            <p:ph idx="1"/>
          </p:nvPr>
        </p:nvSpPr>
        <p:spPr/>
        <p:txBody>
          <a:bodyPr>
            <a:normAutofit fontScale="85000" lnSpcReduction="20000"/>
          </a:bodyPr>
          <a:lstStyle/>
          <a:p>
            <a:pPr fontAlgn="auto">
              <a:spcAft>
                <a:spcPts val="0"/>
              </a:spcAft>
              <a:defRPr/>
            </a:pPr>
            <a:r>
              <a:rPr lang="en-US" dirty="0" smtClean="0"/>
              <a:t>2. Commodities</a:t>
            </a:r>
          </a:p>
          <a:p>
            <a:pPr marL="731487" lvl="1" indent="-457200" fontAlgn="auto">
              <a:spcAft>
                <a:spcPts val="0"/>
              </a:spcAft>
              <a:defRPr/>
            </a:pPr>
            <a:r>
              <a:rPr lang="en-US" dirty="0" smtClean="0"/>
              <a:t>Definition</a:t>
            </a:r>
          </a:p>
          <a:p>
            <a:pPr marL="1006091" lvl="2" indent="-457200" fontAlgn="auto">
              <a:spcAft>
                <a:spcPts val="0"/>
              </a:spcAft>
              <a:defRPr/>
            </a:pPr>
            <a:r>
              <a:rPr lang="en-US" dirty="0" smtClean="0"/>
              <a:t>Commodities are goods and non-factor services used by activities (intermediate demand) and institutions (final demand). The commodity account represents total “absorption” (supply) in the economy (column 2). Robinson (2003) refers to the commodities account as a ‘department store,’ which buys goods and services and sells them to other actors in commodity markets.</a:t>
            </a:r>
          </a:p>
          <a:p>
            <a:pPr marL="731487" lvl="1" indent="-457200" fontAlgn="auto">
              <a:spcAft>
                <a:spcPts val="0"/>
              </a:spcAft>
              <a:defRPr/>
            </a:pPr>
            <a:r>
              <a:rPr lang="en-US" dirty="0" smtClean="0"/>
              <a:t>Transactions</a:t>
            </a:r>
          </a:p>
          <a:p>
            <a:pPr marL="1006091" lvl="2" indent="-457200" fontAlgn="auto">
              <a:spcAft>
                <a:spcPts val="0"/>
              </a:spcAft>
              <a:defRPr/>
            </a:pPr>
            <a:r>
              <a:rPr lang="en-US" dirty="0" smtClean="0"/>
              <a:t>Row 2: Commodities receive income from their purchase by Activities, Households, Government, Investment, and Exports.</a:t>
            </a:r>
          </a:p>
          <a:p>
            <a:pPr marL="1006091" lvl="2" indent="-457200" fontAlgn="auto">
              <a:spcAft>
                <a:spcPts val="0"/>
              </a:spcAft>
              <a:defRPr/>
            </a:pPr>
            <a:r>
              <a:rPr lang="en-US" dirty="0" smtClean="0"/>
              <a:t>Column 2: Commodities “purchase” goods and services from Activities and ROW (imports), and pay excise taxes and import duties.</a:t>
            </a:r>
          </a:p>
          <a:p>
            <a:pPr marL="731487" lvl="1" indent="-457200" fontAlgn="auto">
              <a:spcAft>
                <a:spcPts val="0"/>
              </a:spcAft>
              <a:defRPr/>
            </a:pPr>
            <a:endParaRPr lang="en-US" dirty="0" smtClean="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marL="971387" lvl="1" indent="-514350">
              <a:buFont typeface="+mj-lt"/>
              <a:buAutoNum type="arabicPeriod"/>
            </a:pPr>
            <a:r>
              <a:rPr lang="en-US" sz="3600" dirty="0" smtClean="0"/>
              <a:t>SAM circular flow of income</a:t>
            </a:r>
          </a:p>
          <a:p>
            <a:pPr marL="971387" lvl="1" indent="-514350">
              <a:buFont typeface="+mj-lt"/>
              <a:buAutoNum type="arabicPeriod"/>
            </a:pPr>
            <a:r>
              <a:rPr lang="en-US" sz="3600" dirty="0" smtClean="0"/>
              <a:t>Definitions and data sources for a macro SAM</a:t>
            </a:r>
          </a:p>
          <a:p>
            <a:pPr marL="971387" lvl="1" indent="-514350">
              <a:buFont typeface="+mj-lt"/>
              <a:buAutoNum type="arabicPeriod"/>
            </a:pPr>
            <a:r>
              <a:rPr lang="en-US" sz="3600" dirty="0" smtClean="0"/>
              <a:t>SAM disaggregation and data issues</a:t>
            </a:r>
          </a:p>
          <a:p>
            <a:pPr marL="971387" lvl="1" indent="-514350">
              <a:buFont typeface="+mj-lt"/>
              <a:buAutoNum type="arabicPeriod"/>
            </a:pPr>
            <a:r>
              <a:rPr lang="en-US" sz="3600" dirty="0" smtClean="0"/>
              <a:t>Regional SAM building</a:t>
            </a:r>
            <a:endParaRPr lang="en-US" sz="36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rgbClr val="FFD44A"/>
                </a:solidFill>
              </a:rPr>
              <a:t>SAM Definitions: 3. Factors</a:t>
            </a:r>
            <a:endParaRPr lang="en-US" dirty="0">
              <a:solidFill>
                <a:srgbClr val="FFD44A"/>
              </a:solidFill>
            </a:endParaRPr>
          </a:p>
        </p:txBody>
      </p:sp>
      <p:sp>
        <p:nvSpPr>
          <p:cNvPr id="3" name="Content Placeholder 2"/>
          <p:cNvSpPr>
            <a:spLocks noGrp="1"/>
          </p:cNvSpPr>
          <p:nvPr>
            <p:ph idx="1"/>
          </p:nvPr>
        </p:nvSpPr>
        <p:spPr>
          <a:xfrm>
            <a:off x="152400" y="1371600"/>
            <a:ext cx="8839200" cy="4876800"/>
          </a:xfrm>
        </p:spPr>
        <p:txBody>
          <a:bodyPr/>
          <a:lstStyle/>
          <a:p>
            <a:pPr fontAlgn="auto">
              <a:spcAft>
                <a:spcPts val="0"/>
              </a:spcAft>
              <a:defRPr/>
            </a:pPr>
            <a:r>
              <a:rPr lang="en-US" dirty="0" smtClean="0"/>
              <a:t>3. Factors</a:t>
            </a:r>
          </a:p>
          <a:p>
            <a:pPr marL="731487" lvl="1" indent="-457200" fontAlgn="auto">
              <a:spcAft>
                <a:spcPts val="0"/>
              </a:spcAft>
              <a:defRPr/>
            </a:pPr>
            <a:r>
              <a:rPr lang="en-US" dirty="0" smtClean="0"/>
              <a:t>Definition</a:t>
            </a:r>
          </a:p>
          <a:p>
            <a:pPr marL="1006091" lvl="2" indent="-457200" fontAlgn="auto">
              <a:spcAft>
                <a:spcPts val="0"/>
              </a:spcAft>
              <a:defRPr/>
            </a:pPr>
            <a:r>
              <a:rPr lang="en-US" dirty="0" smtClean="0"/>
              <a:t>Factors typically include labor, capital, and land. In countries with state or mixed property ownership, land is difficult (but not impossible) to include even though returns to land are important.</a:t>
            </a:r>
          </a:p>
          <a:p>
            <a:pPr marL="731487" lvl="1" indent="-457200" fontAlgn="auto">
              <a:spcAft>
                <a:spcPts val="0"/>
              </a:spcAft>
              <a:defRPr/>
            </a:pPr>
            <a:r>
              <a:rPr lang="en-US" dirty="0" smtClean="0"/>
              <a:t>Transactions</a:t>
            </a:r>
          </a:p>
          <a:p>
            <a:pPr marL="1006091" lvl="2" indent="-457200" fontAlgn="auto">
              <a:spcAft>
                <a:spcPts val="0"/>
              </a:spcAft>
              <a:defRPr/>
            </a:pPr>
            <a:r>
              <a:rPr lang="en-US" dirty="0" smtClean="0"/>
              <a:t>Row 3: Factors are paid by Activities.</a:t>
            </a:r>
          </a:p>
          <a:p>
            <a:pPr marL="1006091" lvl="2" indent="-457200" fontAlgn="auto">
              <a:spcAft>
                <a:spcPts val="0"/>
              </a:spcAft>
              <a:defRPr/>
            </a:pPr>
            <a:r>
              <a:rPr lang="en-US" dirty="0" smtClean="0"/>
              <a:t>Column 3: Factors distribute factor income to Households (wages, salaries, and other benefits), Enterprises (gross profits), and Government (factor taxes).</a:t>
            </a:r>
          </a:p>
          <a:p>
            <a:pPr marL="1006091" lvl="2" indent="-457200" fontAlgn="auto">
              <a:spcAft>
                <a:spcPts val="0"/>
              </a:spcAft>
              <a:defRPr/>
            </a:pPr>
            <a:endParaRPr lang="en-US" dirty="0" smtClean="0"/>
          </a:p>
          <a:p>
            <a:pPr>
              <a:defRPr/>
            </a:pP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smtClean="0">
                <a:solidFill>
                  <a:srgbClr val="FFD44A"/>
                </a:solidFill>
              </a:rPr>
              <a:t>SAM Definitions: 4. Households</a:t>
            </a:r>
          </a:p>
        </p:txBody>
      </p:sp>
      <p:sp>
        <p:nvSpPr>
          <p:cNvPr id="3" name="Content Placeholder 2"/>
          <p:cNvSpPr>
            <a:spLocks noGrp="1"/>
          </p:cNvSpPr>
          <p:nvPr>
            <p:ph idx="1"/>
          </p:nvPr>
        </p:nvSpPr>
        <p:spPr/>
        <p:txBody>
          <a:bodyPr>
            <a:normAutofit lnSpcReduction="10000"/>
          </a:bodyPr>
          <a:lstStyle/>
          <a:p>
            <a:pPr fontAlgn="auto">
              <a:spcAft>
                <a:spcPts val="0"/>
              </a:spcAft>
              <a:defRPr/>
            </a:pPr>
            <a:r>
              <a:rPr lang="en-US" dirty="0" smtClean="0"/>
              <a:t>4. Households</a:t>
            </a:r>
          </a:p>
          <a:p>
            <a:pPr marL="731487" lvl="1" indent="-457200" fontAlgn="auto">
              <a:spcAft>
                <a:spcPts val="0"/>
              </a:spcAft>
              <a:defRPr/>
            </a:pPr>
            <a:r>
              <a:rPr lang="en-US" dirty="0" smtClean="0"/>
              <a:t>Definition</a:t>
            </a:r>
          </a:p>
          <a:p>
            <a:pPr marL="1006091" lvl="2" indent="-457200" fontAlgn="auto">
              <a:spcAft>
                <a:spcPts val="0"/>
              </a:spcAft>
              <a:defRPr/>
            </a:pPr>
            <a:r>
              <a:rPr lang="en-US" dirty="0" smtClean="0"/>
              <a:t>Households are usually disaggregated into at least two types.</a:t>
            </a:r>
          </a:p>
          <a:p>
            <a:pPr marL="731487" lvl="1" indent="-457200" fontAlgn="auto">
              <a:spcAft>
                <a:spcPts val="0"/>
              </a:spcAft>
              <a:defRPr/>
            </a:pPr>
            <a:r>
              <a:rPr lang="en-US" dirty="0" smtClean="0"/>
              <a:t>Transactions</a:t>
            </a:r>
          </a:p>
          <a:p>
            <a:pPr marL="1006091" lvl="2" indent="-457200" fontAlgn="auto">
              <a:spcAft>
                <a:spcPts val="0"/>
              </a:spcAft>
              <a:defRPr/>
            </a:pPr>
            <a:r>
              <a:rPr lang="en-US" dirty="0" smtClean="0"/>
              <a:t>Row 4: Households receive income from Factors and transfers  from Enterprises (e.g., distributed profits), Government (e.g., social security payments), and ROW (e.g., overseas investments). </a:t>
            </a:r>
          </a:p>
          <a:p>
            <a:pPr marL="1006091" lvl="2" indent="-457200" fontAlgn="auto">
              <a:spcAft>
                <a:spcPts val="0"/>
              </a:spcAft>
              <a:defRPr/>
            </a:pPr>
            <a:r>
              <a:rPr lang="en-US" dirty="0" smtClean="0"/>
              <a:t>Column 4: Households spend that income on Commodities, taxes to Government, and savings to Capital.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D44A"/>
                </a:solidFill>
              </a:rPr>
              <a:t>SAM Definitions: 5. Enterprises</a:t>
            </a:r>
            <a:endParaRPr lang="en-US" dirty="0">
              <a:solidFill>
                <a:srgbClr val="FFD44A"/>
              </a:solidFill>
            </a:endParaRPr>
          </a:p>
        </p:txBody>
      </p:sp>
      <p:sp>
        <p:nvSpPr>
          <p:cNvPr id="3" name="Content Placeholder 2"/>
          <p:cNvSpPr>
            <a:spLocks noGrp="1"/>
          </p:cNvSpPr>
          <p:nvPr>
            <p:ph idx="1"/>
          </p:nvPr>
        </p:nvSpPr>
        <p:spPr/>
        <p:txBody>
          <a:bodyPr>
            <a:normAutofit fontScale="92500"/>
          </a:bodyPr>
          <a:lstStyle/>
          <a:p>
            <a:pPr fontAlgn="auto">
              <a:spcAft>
                <a:spcPts val="0"/>
              </a:spcAft>
              <a:defRPr/>
            </a:pPr>
            <a:r>
              <a:rPr lang="en-US" dirty="0" smtClean="0"/>
              <a:t>5. Enterprises</a:t>
            </a:r>
          </a:p>
          <a:p>
            <a:pPr marL="731487" lvl="1" indent="-457200" fontAlgn="auto">
              <a:spcAft>
                <a:spcPts val="0"/>
              </a:spcAft>
              <a:defRPr/>
            </a:pPr>
            <a:r>
              <a:rPr lang="en-US" dirty="0" smtClean="0"/>
              <a:t>Definition</a:t>
            </a:r>
          </a:p>
          <a:p>
            <a:pPr marL="1006091" lvl="2" indent="-457200" fontAlgn="auto">
              <a:spcAft>
                <a:spcPts val="0"/>
              </a:spcAft>
              <a:defRPr/>
            </a:pPr>
            <a:r>
              <a:rPr lang="en-US" dirty="0" smtClean="0"/>
              <a:t>Enterprises may be state-owned enterprises (SOEs), private enterprises, or foreign invested companies. Note that ‘enterprises’ is not synonymous with activities.</a:t>
            </a:r>
          </a:p>
          <a:p>
            <a:pPr marL="731487" lvl="1" indent="-457200" fontAlgn="auto">
              <a:spcAft>
                <a:spcPts val="0"/>
              </a:spcAft>
              <a:defRPr/>
            </a:pPr>
            <a:r>
              <a:rPr lang="en-US" dirty="0" smtClean="0"/>
              <a:t>Transactions</a:t>
            </a:r>
          </a:p>
          <a:p>
            <a:pPr marL="1006091" lvl="2" indent="-457200" fontAlgn="auto">
              <a:spcAft>
                <a:spcPts val="0"/>
              </a:spcAft>
              <a:defRPr/>
            </a:pPr>
            <a:r>
              <a:rPr lang="en-US" dirty="0" smtClean="0"/>
              <a:t>Row 5: Enterprises earn profits from Factors and transfers from ROW.</a:t>
            </a:r>
          </a:p>
          <a:p>
            <a:pPr marL="1006091" lvl="2" indent="-457200" fontAlgn="auto">
              <a:spcAft>
                <a:spcPts val="0"/>
              </a:spcAft>
              <a:defRPr/>
            </a:pPr>
            <a:r>
              <a:rPr lang="en-US" dirty="0" smtClean="0"/>
              <a:t>Column 5: Enterprises make transfers to Households (e.g., distributed profits), pay corporate taxes to Government, and “pay” retained earnings and savings to Capital. </a:t>
            </a:r>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SAM Definitions: 6. Government</a:t>
            </a:r>
            <a:endParaRPr lang="en-US" dirty="0"/>
          </a:p>
        </p:txBody>
      </p:sp>
      <p:sp>
        <p:nvSpPr>
          <p:cNvPr id="3" name="Content Placeholder 2"/>
          <p:cNvSpPr>
            <a:spLocks noGrp="1"/>
          </p:cNvSpPr>
          <p:nvPr>
            <p:ph idx="1"/>
          </p:nvPr>
        </p:nvSpPr>
        <p:spPr/>
        <p:txBody>
          <a:bodyPr>
            <a:normAutofit/>
          </a:bodyPr>
          <a:lstStyle/>
          <a:p>
            <a:pPr fontAlgn="auto">
              <a:spcAft>
                <a:spcPts val="0"/>
              </a:spcAft>
              <a:defRPr/>
            </a:pPr>
            <a:r>
              <a:rPr lang="en-US" dirty="0" smtClean="0"/>
              <a:t>6. Government </a:t>
            </a:r>
          </a:p>
          <a:p>
            <a:pPr marL="731487" lvl="1" indent="-457200" fontAlgn="auto">
              <a:spcAft>
                <a:spcPts val="0"/>
              </a:spcAft>
              <a:defRPr/>
            </a:pPr>
            <a:r>
              <a:rPr lang="en-US" dirty="0" smtClean="0"/>
              <a:t>Definition</a:t>
            </a:r>
          </a:p>
          <a:p>
            <a:pPr marL="1006091" lvl="2" indent="-457200" fontAlgn="auto">
              <a:spcAft>
                <a:spcPts val="0"/>
              </a:spcAft>
              <a:defRPr/>
            </a:pPr>
            <a:r>
              <a:rPr lang="en-US" dirty="0" smtClean="0"/>
              <a:t>Government levies taxes to obtain revenue and spend a budget. </a:t>
            </a:r>
          </a:p>
          <a:p>
            <a:pPr marL="731487" lvl="1" indent="-457200" fontAlgn="auto">
              <a:spcAft>
                <a:spcPts val="0"/>
              </a:spcAft>
              <a:defRPr/>
            </a:pPr>
            <a:r>
              <a:rPr lang="en-US" dirty="0" smtClean="0"/>
              <a:t>Transactions</a:t>
            </a:r>
          </a:p>
          <a:p>
            <a:pPr marL="1006091" lvl="2" indent="-457200" fontAlgn="auto">
              <a:spcAft>
                <a:spcPts val="0"/>
              </a:spcAft>
              <a:defRPr/>
            </a:pPr>
            <a:r>
              <a:rPr lang="en-US" dirty="0" smtClean="0"/>
              <a:t>Row 6: Government receives tax income from Activities, Commodities, Factors, Households, and Enterprises, and transfers from ROW.</a:t>
            </a:r>
          </a:p>
          <a:p>
            <a:pPr marL="1006091" lvl="2" indent="-457200" fontAlgn="auto">
              <a:spcAft>
                <a:spcPts val="0"/>
              </a:spcAft>
              <a:defRPr/>
            </a:pPr>
            <a:r>
              <a:rPr lang="en-US" dirty="0" smtClean="0"/>
              <a:t>Column 6: Government spends on Commodity purchases and transfers to Households, with the remainder sent to the Capital account as savings.</a:t>
            </a:r>
          </a:p>
          <a:p>
            <a:pPr>
              <a:defRPr/>
            </a:pP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 Definitions: 7. Capital</a:t>
            </a:r>
            <a:endParaRPr lang="en-US" dirty="0"/>
          </a:p>
        </p:txBody>
      </p:sp>
      <p:sp>
        <p:nvSpPr>
          <p:cNvPr id="3" name="Content Placeholder 2"/>
          <p:cNvSpPr>
            <a:spLocks noGrp="1"/>
          </p:cNvSpPr>
          <p:nvPr>
            <p:ph idx="1"/>
          </p:nvPr>
        </p:nvSpPr>
        <p:spPr/>
        <p:txBody>
          <a:bodyPr>
            <a:normAutofit fontScale="92500" lnSpcReduction="10000"/>
          </a:bodyPr>
          <a:lstStyle/>
          <a:p>
            <a:pPr fontAlgn="auto">
              <a:spcAft>
                <a:spcPts val="0"/>
              </a:spcAft>
              <a:defRPr/>
            </a:pPr>
            <a:r>
              <a:rPr lang="en-US" dirty="0" smtClean="0"/>
              <a:t>7. Capital</a:t>
            </a:r>
          </a:p>
          <a:p>
            <a:pPr marL="731487" lvl="1" indent="-457200" fontAlgn="auto">
              <a:spcAft>
                <a:spcPts val="0"/>
              </a:spcAft>
              <a:defRPr/>
            </a:pPr>
            <a:r>
              <a:rPr lang="en-US" dirty="0" smtClean="0"/>
              <a:t>Definition</a:t>
            </a:r>
          </a:p>
          <a:p>
            <a:pPr marL="1006091" lvl="2" indent="-457200" fontAlgn="auto">
              <a:spcAft>
                <a:spcPts val="0"/>
              </a:spcAft>
              <a:defRPr/>
            </a:pPr>
            <a:r>
              <a:rPr lang="en-US" dirty="0" smtClean="0"/>
              <a:t>Somewhat like the commodity account, the capital account is a clearinghouse that collects savings from households, enterprises, government, and foreigners and allocates it into investment goods in the commodities account.</a:t>
            </a:r>
          </a:p>
          <a:p>
            <a:pPr marL="731487" lvl="1" indent="-457200" fontAlgn="auto">
              <a:spcAft>
                <a:spcPts val="0"/>
              </a:spcAft>
              <a:defRPr/>
            </a:pPr>
            <a:r>
              <a:rPr lang="en-US" dirty="0" smtClean="0"/>
              <a:t>Transactions</a:t>
            </a:r>
          </a:p>
          <a:p>
            <a:pPr marL="1006091" lvl="2" indent="-457200" fontAlgn="auto">
              <a:spcAft>
                <a:spcPts val="0"/>
              </a:spcAft>
              <a:defRPr/>
            </a:pPr>
            <a:r>
              <a:rPr lang="en-US" dirty="0" smtClean="0"/>
              <a:t>Row 7: Capital receives “income” in the form of savings from Households, Enterprises, Government, and ROW (as capital inflows).</a:t>
            </a:r>
          </a:p>
          <a:p>
            <a:pPr marL="1006091" lvl="2" indent="-457200" fontAlgn="auto">
              <a:spcAft>
                <a:spcPts val="0"/>
              </a:spcAft>
              <a:defRPr/>
            </a:pPr>
            <a:r>
              <a:rPr lang="en-US" dirty="0" smtClean="0"/>
              <a:t>Column 7: Capital “spends” savings income on Investment.</a:t>
            </a:r>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eaLnBrk="1" hangingPunct="1"/>
            <a:r>
              <a:rPr lang="en-US" dirty="0" smtClean="0">
                <a:solidFill>
                  <a:srgbClr val="FFD44A"/>
                </a:solidFill>
              </a:rPr>
              <a:t>SAM Data Sources</a:t>
            </a:r>
          </a:p>
        </p:txBody>
      </p:sp>
      <p:sp>
        <p:nvSpPr>
          <p:cNvPr id="53251" name="Content Placeholder 2"/>
          <p:cNvSpPr>
            <a:spLocks noGrp="1"/>
          </p:cNvSpPr>
          <p:nvPr>
            <p:ph idx="1"/>
          </p:nvPr>
        </p:nvSpPr>
        <p:spPr/>
        <p:txBody>
          <a:bodyPr>
            <a:normAutofit lnSpcReduction="10000"/>
          </a:bodyPr>
          <a:lstStyle/>
          <a:p>
            <a:pPr eaLnBrk="1" hangingPunct="1"/>
            <a:r>
              <a:rPr lang="en-US" dirty="0" smtClean="0"/>
              <a:t>Even at an aggregate level, SAM data comes from diverse sources:  I/O tables, national accounting data, household surveys, firm surveys, labor market surveys, government accounts, international trade accounts … </a:t>
            </a:r>
          </a:p>
          <a:p>
            <a:pPr eaLnBrk="1" hangingPunct="1"/>
            <a:r>
              <a:rPr lang="en-US" dirty="0" smtClean="0"/>
              <a:t>Typically at the very least, to construct a macro SAM we need:</a:t>
            </a:r>
          </a:p>
          <a:p>
            <a:pPr lvl="1" eaLnBrk="1" hangingPunct="1"/>
            <a:r>
              <a:rPr lang="en-US" dirty="0" smtClean="0"/>
              <a:t>National Make and Use tables or an I/O table</a:t>
            </a:r>
          </a:p>
          <a:p>
            <a:pPr lvl="1" eaLnBrk="1" hangingPunct="1"/>
            <a:r>
              <a:rPr lang="en-US" dirty="0" smtClean="0"/>
              <a:t>Household survey with a labor force survey component</a:t>
            </a:r>
          </a:p>
          <a:p>
            <a:pPr lvl="1" eaLnBrk="1" hangingPunct="1"/>
            <a:r>
              <a:rPr lang="en-US" dirty="0" smtClean="0"/>
              <a:t>Government budget accounts</a:t>
            </a:r>
          </a:p>
          <a:p>
            <a:pPr lvl="1" eaLnBrk="1" hangingPunct="1"/>
            <a:r>
              <a:rPr lang="en-US" dirty="0" smtClean="0"/>
              <a:t>Trade statistics and </a:t>
            </a:r>
            <a:r>
              <a:rPr lang="en-US" dirty="0" err="1" smtClean="0"/>
              <a:t>BoP</a:t>
            </a:r>
            <a:r>
              <a:rPr lang="en-US" dirty="0" smtClean="0"/>
              <a:t> statistics</a:t>
            </a:r>
          </a:p>
          <a:p>
            <a:pPr lvl="1" eaLnBrk="1" hangingPunct="1"/>
            <a:r>
              <a:rPr lang="en-US" dirty="0" smtClean="0"/>
              <a:t>Official national accounting data</a:t>
            </a:r>
          </a:p>
          <a:p>
            <a:pPr eaLnBrk="1" hangingPunct="1"/>
            <a:endParaRPr lang="en-US"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solidFill>
                  <a:srgbClr val="FFD44A"/>
                </a:solidFill>
              </a:rPr>
              <a:t>SAM Definitions: 8. ROW</a:t>
            </a:r>
            <a:endParaRPr lang="en-US" dirty="0">
              <a:solidFill>
                <a:srgbClr val="FFD44A"/>
              </a:solidFill>
            </a:endParaRPr>
          </a:p>
        </p:txBody>
      </p:sp>
      <p:sp>
        <p:nvSpPr>
          <p:cNvPr id="3" name="Content Placeholder 2"/>
          <p:cNvSpPr>
            <a:spLocks noGrp="1"/>
          </p:cNvSpPr>
          <p:nvPr>
            <p:ph idx="1"/>
          </p:nvPr>
        </p:nvSpPr>
        <p:spPr/>
        <p:txBody>
          <a:bodyPr>
            <a:normAutofit fontScale="92500"/>
          </a:bodyPr>
          <a:lstStyle/>
          <a:p>
            <a:pPr fontAlgn="auto">
              <a:spcAft>
                <a:spcPts val="0"/>
              </a:spcAft>
              <a:defRPr/>
            </a:pPr>
            <a:r>
              <a:rPr lang="en-US" dirty="0" smtClean="0"/>
              <a:t>8. Rest of World</a:t>
            </a:r>
          </a:p>
          <a:p>
            <a:pPr marL="731487" lvl="1" indent="-457200" fontAlgn="auto">
              <a:spcAft>
                <a:spcPts val="0"/>
              </a:spcAft>
              <a:defRPr/>
            </a:pPr>
            <a:r>
              <a:rPr lang="en-US" dirty="0" smtClean="0"/>
              <a:t>Definition</a:t>
            </a:r>
          </a:p>
          <a:p>
            <a:pPr marL="1006091" lvl="2" indent="-457200" fontAlgn="auto">
              <a:spcAft>
                <a:spcPts val="0"/>
              </a:spcAft>
              <a:defRPr/>
            </a:pPr>
            <a:r>
              <a:rPr lang="en-US" dirty="0" smtClean="0"/>
              <a:t>ROW is self-explanatory. Purchases of domestic goods by non-residents living domestically and purchases of foreign goods by residents living abroad are typically included in ROW as imports and exports.</a:t>
            </a:r>
          </a:p>
          <a:p>
            <a:pPr marL="731487" lvl="1" indent="-457200" fontAlgn="auto">
              <a:spcAft>
                <a:spcPts val="0"/>
              </a:spcAft>
              <a:defRPr/>
            </a:pPr>
            <a:r>
              <a:rPr lang="en-US" dirty="0" smtClean="0"/>
              <a:t>Transactions</a:t>
            </a:r>
          </a:p>
          <a:p>
            <a:pPr marL="1006091" lvl="2" indent="-457200" fontAlgn="auto">
              <a:spcAft>
                <a:spcPts val="0"/>
              </a:spcAft>
              <a:defRPr/>
            </a:pPr>
            <a:r>
              <a:rPr lang="en-US" dirty="0" smtClean="0"/>
              <a:t>Row 8: ROW earns income from Commodities in the form of income.</a:t>
            </a:r>
          </a:p>
          <a:p>
            <a:pPr marL="1006091" lvl="2" indent="-457200" fontAlgn="auto">
              <a:spcAft>
                <a:spcPts val="0"/>
              </a:spcAft>
              <a:defRPr/>
            </a:pPr>
            <a:r>
              <a:rPr lang="en-US" dirty="0" smtClean="0"/>
              <a:t>Column 8: ROW buys exports from Commodities, makes transfers to Households, Enterprises, and Government, and “pays” Capital in the form of savings.</a:t>
            </a:r>
          </a:p>
          <a:p>
            <a:pPr>
              <a:defRPr/>
            </a:pP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 Building</a:t>
            </a:r>
            <a:endParaRPr lang="en-US" dirty="0"/>
          </a:p>
        </p:txBody>
      </p:sp>
      <p:sp>
        <p:nvSpPr>
          <p:cNvPr id="3" name="Content Placeholder 2"/>
          <p:cNvSpPr>
            <a:spLocks noGrp="1"/>
          </p:cNvSpPr>
          <p:nvPr>
            <p:ph idx="1"/>
          </p:nvPr>
        </p:nvSpPr>
        <p:spPr/>
        <p:txBody>
          <a:bodyPr/>
          <a:lstStyle/>
          <a:p>
            <a:r>
              <a:rPr lang="en-US" dirty="0" smtClean="0"/>
              <a:t>You will face one of two situations in constructing a SAM:</a:t>
            </a:r>
          </a:p>
          <a:p>
            <a:pPr lvl="1"/>
            <a:r>
              <a:rPr lang="en-US" dirty="0" smtClean="0"/>
              <a:t>1) You have consistent data from a previous SAM, but it is not up to date</a:t>
            </a:r>
          </a:p>
          <a:p>
            <a:pPr lvl="1"/>
            <a:r>
              <a:rPr lang="en-US" dirty="0" smtClean="0"/>
              <a:t>2) No SAM exists, and you will be estimating a new SAM.</a:t>
            </a:r>
          </a:p>
          <a:p>
            <a:r>
              <a:rPr lang="en-US" dirty="0" smtClean="0"/>
              <a:t>In the first case, you could use new column/row information and balancing techniques to update the SAM.</a:t>
            </a:r>
          </a:p>
          <a:p>
            <a:r>
              <a:rPr lang="en-US" dirty="0" smtClean="0"/>
              <a:t>In the second case, you will need to do intensive “data mining.”</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Building a Macro SAM</a:t>
            </a:r>
            <a:endParaRPr lang="en-US" b="1" dirty="0"/>
          </a:p>
        </p:txBody>
      </p:sp>
      <p:sp>
        <p:nvSpPr>
          <p:cNvPr id="3" name="Content Placeholder 2"/>
          <p:cNvSpPr>
            <a:spLocks noGrp="1"/>
          </p:cNvSpPr>
          <p:nvPr>
            <p:ph idx="1"/>
          </p:nvPr>
        </p:nvSpPr>
        <p:spPr/>
        <p:txBody>
          <a:bodyPr/>
          <a:lstStyle/>
          <a:p>
            <a:r>
              <a:rPr lang="en-US" b="1" dirty="0" smtClean="0"/>
              <a:t>In either case, a good first step is to assemble a macro SAM for the year that you are building the SAM for:</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3026339775"/>
              </p:ext>
            </p:extLst>
          </p:nvPr>
        </p:nvGraphicFramePr>
        <p:xfrm>
          <a:off x="990600" y="2819400"/>
          <a:ext cx="7112000" cy="4057122"/>
        </p:xfrm>
        <a:graphic>
          <a:graphicData uri="http://schemas.openxmlformats.org/drawingml/2006/table">
            <a:tbl>
              <a:tblPr firstRow="1" bandRow="1">
                <a:tableStyleId>{5C22544A-7EE6-4342-B048-85BDC9FD1C3A}</a:tableStyleId>
              </a:tblPr>
              <a:tblGrid>
                <a:gridCol w="889000"/>
                <a:gridCol w="889000"/>
                <a:gridCol w="889000"/>
                <a:gridCol w="889000"/>
                <a:gridCol w="889000"/>
                <a:gridCol w="889000"/>
                <a:gridCol w="889000"/>
                <a:gridCol w="889000"/>
              </a:tblGrid>
              <a:tr h="382641">
                <a:tc>
                  <a:txBody>
                    <a:bodyPr/>
                    <a:lstStyle/>
                    <a:p>
                      <a:endParaRPr lang="en-US" sz="1000" b="1" dirty="0">
                        <a:solidFill>
                          <a:srgbClr val="000000"/>
                        </a:solidFill>
                      </a:endParaRPr>
                    </a:p>
                  </a:txBody>
                  <a:tcPr/>
                </a:tc>
                <a:tc>
                  <a:txBody>
                    <a:bodyPr/>
                    <a:lstStyle/>
                    <a:p>
                      <a:r>
                        <a:rPr lang="en-US" sz="1000" b="1" dirty="0" smtClean="0">
                          <a:solidFill>
                            <a:srgbClr val="000000"/>
                          </a:solidFill>
                        </a:rPr>
                        <a:t>ACT</a:t>
                      </a:r>
                      <a:endParaRPr lang="en-US" sz="1000" b="1" dirty="0">
                        <a:solidFill>
                          <a:srgbClr val="000000"/>
                        </a:solidFill>
                      </a:endParaRPr>
                    </a:p>
                  </a:txBody>
                  <a:tcPr/>
                </a:tc>
                <a:tc>
                  <a:txBody>
                    <a:bodyPr/>
                    <a:lstStyle/>
                    <a:p>
                      <a:r>
                        <a:rPr lang="en-US" sz="1000" b="1" dirty="0" smtClean="0">
                          <a:solidFill>
                            <a:srgbClr val="000000"/>
                          </a:solidFill>
                        </a:rPr>
                        <a:t>COM</a:t>
                      </a:r>
                      <a:endParaRPr lang="en-US" sz="1000" b="1" dirty="0">
                        <a:solidFill>
                          <a:srgbClr val="000000"/>
                        </a:solidFill>
                      </a:endParaRPr>
                    </a:p>
                  </a:txBody>
                  <a:tcPr/>
                </a:tc>
                <a:tc>
                  <a:txBody>
                    <a:bodyPr/>
                    <a:lstStyle/>
                    <a:p>
                      <a:r>
                        <a:rPr lang="en-US" sz="1000" b="1" dirty="0" smtClean="0">
                          <a:solidFill>
                            <a:srgbClr val="000000"/>
                          </a:solidFill>
                        </a:rPr>
                        <a:t>VA</a:t>
                      </a:r>
                      <a:endParaRPr lang="en-US" sz="1000" b="1" dirty="0">
                        <a:solidFill>
                          <a:srgbClr val="000000"/>
                        </a:solidFill>
                      </a:endParaRPr>
                    </a:p>
                  </a:txBody>
                  <a:tcPr/>
                </a:tc>
                <a:tc>
                  <a:txBody>
                    <a:bodyPr/>
                    <a:lstStyle/>
                    <a:p>
                      <a:r>
                        <a:rPr lang="en-US" sz="1000" b="1" dirty="0" smtClean="0">
                          <a:solidFill>
                            <a:srgbClr val="000000"/>
                          </a:solidFill>
                        </a:rPr>
                        <a:t>HH</a:t>
                      </a:r>
                      <a:endParaRPr lang="en-US" sz="1000" b="1" dirty="0">
                        <a:solidFill>
                          <a:srgbClr val="000000"/>
                        </a:solidFill>
                      </a:endParaRPr>
                    </a:p>
                  </a:txBody>
                  <a:tcPr/>
                </a:tc>
                <a:tc>
                  <a:txBody>
                    <a:bodyPr/>
                    <a:lstStyle/>
                    <a:p>
                      <a:r>
                        <a:rPr lang="en-US" sz="1000" b="1" dirty="0" smtClean="0">
                          <a:solidFill>
                            <a:srgbClr val="000000"/>
                          </a:solidFill>
                        </a:rPr>
                        <a:t>GOV</a:t>
                      </a:r>
                      <a:endParaRPr lang="en-US" sz="1000" b="1" dirty="0">
                        <a:solidFill>
                          <a:srgbClr val="000000"/>
                        </a:solidFill>
                      </a:endParaRPr>
                    </a:p>
                  </a:txBody>
                  <a:tcPr/>
                </a:tc>
                <a:tc>
                  <a:txBody>
                    <a:bodyPr/>
                    <a:lstStyle/>
                    <a:p>
                      <a:r>
                        <a:rPr lang="en-US" sz="1000" b="1" dirty="0" smtClean="0">
                          <a:solidFill>
                            <a:srgbClr val="000000"/>
                          </a:solidFill>
                        </a:rPr>
                        <a:t>INV</a:t>
                      </a:r>
                      <a:endParaRPr lang="en-US" sz="1000" b="1" dirty="0">
                        <a:solidFill>
                          <a:srgbClr val="000000"/>
                        </a:solidFill>
                      </a:endParaRPr>
                    </a:p>
                  </a:txBody>
                  <a:tcPr/>
                </a:tc>
                <a:tc>
                  <a:txBody>
                    <a:bodyPr/>
                    <a:lstStyle/>
                    <a:p>
                      <a:r>
                        <a:rPr lang="en-US" sz="1000" b="1" dirty="0" smtClean="0">
                          <a:solidFill>
                            <a:srgbClr val="000000"/>
                          </a:solidFill>
                        </a:rPr>
                        <a:t>ROW</a:t>
                      </a:r>
                      <a:endParaRPr lang="en-US" sz="1000" b="1" dirty="0">
                        <a:solidFill>
                          <a:srgbClr val="000000"/>
                        </a:solidFill>
                      </a:endParaRPr>
                    </a:p>
                  </a:txBody>
                  <a:tcPr/>
                </a:tc>
              </a:tr>
              <a:tr h="396240">
                <a:tc>
                  <a:txBody>
                    <a:bodyPr/>
                    <a:lstStyle/>
                    <a:p>
                      <a:r>
                        <a:rPr lang="en-US" sz="1000" b="1" dirty="0" smtClean="0">
                          <a:solidFill>
                            <a:srgbClr val="000000"/>
                          </a:solidFill>
                        </a:rPr>
                        <a:t>ACT</a:t>
                      </a:r>
                      <a:endParaRPr lang="en-US" sz="1000" b="1" dirty="0">
                        <a:solidFill>
                          <a:srgbClr val="000000"/>
                        </a:solidFill>
                      </a:endParaRPr>
                    </a:p>
                  </a:txBody>
                  <a:tcPr/>
                </a:tc>
                <a:tc>
                  <a:txBody>
                    <a:bodyPr/>
                    <a:lstStyle/>
                    <a:p>
                      <a:endParaRPr lang="en-US" sz="1000" b="1" dirty="0">
                        <a:solidFill>
                          <a:srgbClr val="000000"/>
                        </a:solidFill>
                      </a:endParaRPr>
                    </a:p>
                  </a:txBody>
                  <a:tcPr/>
                </a:tc>
                <a:tc>
                  <a:txBody>
                    <a:bodyPr/>
                    <a:lstStyle/>
                    <a:p>
                      <a:r>
                        <a:rPr lang="en-US" sz="1000" b="1" dirty="0" smtClean="0">
                          <a:solidFill>
                            <a:srgbClr val="000000"/>
                          </a:solidFill>
                        </a:rPr>
                        <a:t>Gross Output</a:t>
                      </a:r>
                      <a:endParaRPr lang="en-US" sz="1000" b="1" dirty="0">
                        <a:solidFill>
                          <a:srgbClr val="000000"/>
                        </a:solidFill>
                      </a:endParaRPr>
                    </a:p>
                  </a:txBody>
                  <a:tcPr/>
                </a:tc>
                <a:tc>
                  <a:txBody>
                    <a:bodyPr/>
                    <a:lstStyle/>
                    <a:p>
                      <a:endParaRPr lang="en-US" sz="1000" b="1" dirty="0">
                        <a:solidFill>
                          <a:srgbClr val="000000"/>
                        </a:solidFill>
                      </a:endParaRPr>
                    </a:p>
                  </a:txBody>
                  <a:tcPr/>
                </a:tc>
                <a:tc>
                  <a:txBody>
                    <a:bodyPr/>
                    <a:lstStyle/>
                    <a:p>
                      <a:endParaRPr lang="en-US" sz="1000" b="1">
                        <a:solidFill>
                          <a:srgbClr val="000000"/>
                        </a:solidFill>
                      </a:endParaRPr>
                    </a:p>
                  </a:txBody>
                  <a:tcPr/>
                </a:tc>
                <a:tc>
                  <a:txBody>
                    <a:bodyPr/>
                    <a:lstStyle/>
                    <a:p>
                      <a:endParaRPr lang="en-US" sz="1000" b="1">
                        <a:solidFill>
                          <a:srgbClr val="000000"/>
                        </a:solidFill>
                      </a:endParaRPr>
                    </a:p>
                  </a:txBody>
                  <a:tcPr/>
                </a:tc>
                <a:tc>
                  <a:txBody>
                    <a:bodyPr/>
                    <a:lstStyle/>
                    <a:p>
                      <a:endParaRPr lang="en-US" sz="1000" b="1">
                        <a:solidFill>
                          <a:srgbClr val="000000"/>
                        </a:solidFill>
                      </a:endParaRPr>
                    </a:p>
                  </a:txBody>
                  <a:tcPr/>
                </a:tc>
                <a:tc>
                  <a:txBody>
                    <a:bodyPr/>
                    <a:lstStyle/>
                    <a:p>
                      <a:endParaRPr lang="en-US" sz="1000" b="1">
                        <a:solidFill>
                          <a:srgbClr val="000000"/>
                        </a:solidFill>
                      </a:endParaRPr>
                    </a:p>
                  </a:txBody>
                  <a:tcPr/>
                </a:tc>
              </a:tr>
              <a:tr h="578678">
                <a:tc>
                  <a:txBody>
                    <a:bodyPr/>
                    <a:lstStyle/>
                    <a:p>
                      <a:r>
                        <a:rPr lang="en-US" sz="1000" b="1" dirty="0" smtClean="0">
                          <a:solidFill>
                            <a:srgbClr val="000000"/>
                          </a:solidFill>
                        </a:rPr>
                        <a:t>COM</a:t>
                      </a:r>
                      <a:endParaRPr lang="en-US" sz="1000" b="1" dirty="0">
                        <a:solidFill>
                          <a:srgbClr val="000000"/>
                        </a:solidFill>
                      </a:endParaRPr>
                    </a:p>
                  </a:txBody>
                  <a:tcPr/>
                </a:tc>
                <a:tc>
                  <a:txBody>
                    <a:bodyPr/>
                    <a:lstStyle/>
                    <a:p>
                      <a:r>
                        <a:rPr lang="en-US" sz="1000" b="1" dirty="0" smtClean="0">
                          <a:solidFill>
                            <a:srgbClr val="000000"/>
                          </a:solidFill>
                        </a:rPr>
                        <a:t>Int. Use</a:t>
                      </a:r>
                      <a:endParaRPr lang="en-US" sz="1000" b="1" dirty="0">
                        <a:solidFill>
                          <a:srgbClr val="000000"/>
                        </a:solidFill>
                      </a:endParaRPr>
                    </a:p>
                  </a:txBody>
                  <a:tcPr/>
                </a:tc>
                <a:tc>
                  <a:txBody>
                    <a:bodyPr/>
                    <a:lstStyle/>
                    <a:p>
                      <a:endParaRPr lang="en-US" sz="1000" b="1" dirty="0">
                        <a:solidFill>
                          <a:srgbClr val="000000"/>
                        </a:solidFill>
                      </a:endParaRPr>
                    </a:p>
                  </a:txBody>
                  <a:tcPr/>
                </a:tc>
                <a:tc>
                  <a:txBody>
                    <a:bodyPr/>
                    <a:lstStyle/>
                    <a:p>
                      <a:endParaRPr lang="en-US" sz="1000" b="1" dirty="0">
                        <a:solidFill>
                          <a:srgbClr val="000000"/>
                        </a:solidFill>
                      </a:endParaRPr>
                    </a:p>
                  </a:txBody>
                  <a:tcPr/>
                </a:tc>
                <a:tc>
                  <a:txBody>
                    <a:bodyPr/>
                    <a:lstStyle/>
                    <a:p>
                      <a:r>
                        <a:rPr lang="en-US" sz="1000" b="1" dirty="0" smtClean="0">
                          <a:solidFill>
                            <a:srgbClr val="000000"/>
                          </a:solidFill>
                        </a:rPr>
                        <a:t>Household </a:t>
                      </a:r>
                      <a:r>
                        <a:rPr lang="en-US" sz="1000" b="1" dirty="0" err="1" smtClean="0">
                          <a:solidFill>
                            <a:srgbClr val="000000"/>
                          </a:solidFill>
                        </a:rPr>
                        <a:t>Consmption</a:t>
                      </a:r>
                      <a:endParaRPr lang="en-US" sz="1000" b="1" dirty="0">
                        <a:solidFill>
                          <a:srgbClr val="000000"/>
                        </a:solidFill>
                      </a:endParaRPr>
                    </a:p>
                  </a:txBody>
                  <a:tcPr/>
                </a:tc>
                <a:tc>
                  <a:txBody>
                    <a:bodyPr/>
                    <a:lstStyle/>
                    <a:p>
                      <a:r>
                        <a:rPr lang="en-US" sz="1000" b="1" dirty="0" smtClean="0">
                          <a:solidFill>
                            <a:srgbClr val="000000"/>
                          </a:solidFill>
                        </a:rPr>
                        <a:t>Government</a:t>
                      </a:r>
                      <a:r>
                        <a:rPr lang="en-US" sz="1000" b="1" baseline="0" dirty="0" smtClean="0">
                          <a:solidFill>
                            <a:srgbClr val="000000"/>
                          </a:solidFill>
                        </a:rPr>
                        <a:t> Expenditure</a:t>
                      </a:r>
                      <a:endParaRPr lang="en-US" sz="1000" b="1" dirty="0">
                        <a:solidFill>
                          <a:srgbClr val="000000"/>
                        </a:solidFill>
                      </a:endParaRPr>
                    </a:p>
                  </a:txBody>
                  <a:tcPr/>
                </a:tc>
                <a:tc>
                  <a:txBody>
                    <a:bodyPr/>
                    <a:lstStyle/>
                    <a:p>
                      <a:r>
                        <a:rPr lang="en-US" sz="1000" b="1" dirty="0" smtClean="0">
                          <a:solidFill>
                            <a:srgbClr val="000000"/>
                          </a:solidFill>
                        </a:rPr>
                        <a:t>Gross</a:t>
                      </a:r>
                      <a:r>
                        <a:rPr lang="en-US" sz="1000" b="1" baseline="0" dirty="0" smtClean="0">
                          <a:solidFill>
                            <a:srgbClr val="000000"/>
                          </a:solidFill>
                        </a:rPr>
                        <a:t> Investment</a:t>
                      </a:r>
                      <a:endParaRPr lang="en-US" sz="1000" b="1" dirty="0">
                        <a:solidFill>
                          <a:srgbClr val="000000"/>
                        </a:solidFill>
                      </a:endParaRPr>
                    </a:p>
                  </a:txBody>
                  <a:tcPr/>
                </a:tc>
                <a:tc>
                  <a:txBody>
                    <a:bodyPr/>
                    <a:lstStyle/>
                    <a:p>
                      <a:r>
                        <a:rPr lang="en-US" sz="1000" b="1" dirty="0" smtClean="0">
                          <a:solidFill>
                            <a:srgbClr val="000000"/>
                          </a:solidFill>
                        </a:rPr>
                        <a:t>Exports</a:t>
                      </a:r>
                      <a:endParaRPr lang="en-US" sz="1000" b="1" dirty="0">
                        <a:solidFill>
                          <a:srgbClr val="000000"/>
                        </a:solidFill>
                      </a:endParaRPr>
                    </a:p>
                  </a:txBody>
                  <a:tcPr/>
                </a:tc>
              </a:tr>
              <a:tr h="396240">
                <a:tc>
                  <a:txBody>
                    <a:bodyPr/>
                    <a:lstStyle/>
                    <a:p>
                      <a:r>
                        <a:rPr lang="en-US" sz="1000" b="1" dirty="0" smtClean="0">
                          <a:solidFill>
                            <a:srgbClr val="000000"/>
                          </a:solidFill>
                        </a:rPr>
                        <a:t>VA</a:t>
                      </a:r>
                      <a:endParaRPr lang="en-US" sz="1000" b="1" dirty="0">
                        <a:solidFill>
                          <a:srgbClr val="000000"/>
                        </a:solidFill>
                      </a:endParaRPr>
                    </a:p>
                  </a:txBody>
                  <a:tcPr/>
                </a:tc>
                <a:tc>
                  <a:txBody>
                    <a:bodyPr/>
                    <a:lstStyle/>
                    <a:p>
                      <a:r>
                        <a:rPr lang="en-US" sz="1000" b="1" dirty="0" smtClean="0">
                          <a:solidFill>
                            <a:srgbClr val="000000"/>
                          </a:solidFill>
                        </a:rPr>
                        <a:t>GDP at Factor</a:t>
                      </a:r>
                      <a:r>
                        <a:rPr lang="en-US" sz="1000" b="1" baseline="0" dirty="0" smtClean="0">
                          <a:solidFill>
                            <a:srgbClr val="000000"/>
                          </a:solidFill>
                        </a:rPr>
                        <a:t> Cost</a:t>
                      </a:r>
                      <a:endParaRPr lang="en-US" sz="1000" b="1" dirty="0">
                        <a:solidFill>
                          <a:srgbClr val="000000"/>
                        </a:solidFill>
                      </a:endParaRPr>
                    </a:p>
                  </a:txBody>
                  <a:tcPr/>
                </a:tc>
                <a:tc>
                  <a:txBody>
                    <a:bodyPr/>
                    <a:lstStyle/>
                    <a:p>
                      <a:endParaRPr lang="en-US" sz="1000" b="1" dirty="0">
                        <a:solidFill>
                          <a:srgbClr val="000000"/>
                        </a:solidFill>
                      </a:endParaRPr>
                    </a:p>
                  </a:txBody>
                  <a:tcPr/>
                </a:tc>
                <a:tc>
                  <a:txBody>
                    <a:bodyPr/>
                    <a:lstStyle/>
                    <a:p>
                      <a:endParaRPr lang="en-US" sz="1000" b="1" dirty="0">
                        <a:solidFill>
                          <a:srgbClr val="000000"/>
                        </a:solidFill>
                      </a:endParaRPr>
                    </a:p>
                  </a:txBody>
                  <a:tcPr/>
                </a:tc>
                <a:tc>
                  <a:txBody>
                    <a:bodyPr/>
                    <a:lstStyle/>
                    <a:p>
                      <a:endParaRPr lang="en-US" sz="1000" b="1" dirty="0">
                        <a:solidFill>
                          <a:srgbClr val="000000"/>
                        </a:solidFill>
                      </a:endParaRPr>
                    </a:p>
                  </a:txBody>
                  <a:tcPr/>
                </a:tc>
                <a:tc>
                  <a:txBody>
                    <a:bodyPr/>
                    <a:lstStyle/>
                    <a:p>
                      <a:endParaRPr lang="en-US" sz="1000" b="1">
                        <a:solidFill>
                          <a:srgbClr val="000000"/>
                        </a:solidFill>
                      </a:endParaRPr>
                    </a:p>
                  </a:txBody>
                  <a:tcPr/>
                </a:tc>
                <a:tc>
                  <a:txBody>
                    <a:bodyPr/>
                    <a:lstStyle/>
                    <a:p>
                      <a:endParaRPr lang="en-US" sz="1000" b="1">
                        <a:solidFill>
                          <a:srgbClr val="000000"/>
                        </a:solidFill>
                      </a:endParaRPr>
                    </a:p>
                  </a:txBody>
                  <a:tcPr/>
                </a:tc>
                <a:tc>
                  <a:txBody>
                    <a:bodyPr/>
                    <a:lstStyle/>
                    <a:p>
                      <a:endParaRPr lang="en-US" sz="1000" b="1" dirty="0">
                        <a:solidFill>
                          <a:srgbClr val="000000"/>
                        </a:solidFill>
                      </a:endParaRPr>
                    </a:p>
                  </a:txBody>
                  <a:tcPr/>
                </a:tc>
              </a:tr>
              <a:tr h="396240">
                <a:tc>
                  <a:txBody>
                    <a:bodyPr/>
                    <a:lstStyle/>
                    <a:p>
                      <a:r>
                        <a:rPr lang="en-US" sz="1000" b="1" dirty="0" smtClean="0">
                          <a:solidFill>
                            <a:srgbClr val="000000"/>
                          </a:solidFill>
                        </a:rPr>
                        <a:t>HH</a:t>
                      </a:r>
                      <a:endParaRPr lang="en-US" sz="1000" b="1" dirty="0">
                        <a:solidFill>
                          <a:srgbClr val="000000"/>
                        </a:solidFill>
                      </a:endParaRPr>
                    </a:p>
                  </a:txBody>
                  <a:tcPr/>
                </a:tc>
                <a:tc>
                  <a:txBody>
                    <a:bodyPr/>
                    <a:lstStyle/>
                    <a:p>
                      <a:endParaRPr lang="en-US" sz="1000" b="1" dirty="0">
                        <a:solidFill>
                          <a:srgbClr val="000000"/>
                        </a:solidFill>
                      </a:endParaRPr>
                    </a:p>
                  </a:txBody>
                  <a:tcPr/>
                </a:tc>
                <a:tc>
                  <a:txBody>
                    <a:bodyPr/>
                    <a:lstStyle/>
                    <a:p>
                      <a:endParaRPr lang="en-US" sz="1000" b="1" dirty="0">
                        <a:solidFill>
                          <a:srgbClr val="000000"/>
                        </a:solidFill>
                      </a:endParaRPr>
                    </a:p>
                  </a:txBody>
                  <a:tcPr/>
                </a:tc>
                <a:tc>
                  <a:txBody>
                    <a:bodyPr/>
                    <a:lstStyle/>
                    <a:p>
                      <a:r>
                        <a:rPr lang="en-US" sz="1000" b="1" dirty="0" smtClean="0">
                          <a:solidFill>
                            <a:srgbClr val="000000"/>
                          </a:solidFill>
                        </a:rPr>
                        <a:t>GDP at Factor</a:t>
                      </a:r>
                      <a:r>
                        <a:rPr lang="en-US" sz="1000" b="1" baseline="0" dirty="0" smtClean="0">
                          <a:solidFill>
                            <a:srgbClr val="000000"/>
                          </a:solidFill>
                        </a:rPr>
                        <a:t> Cost</a:t>
                      </a:r>
                      <a:endParaRPr lang="en-US" sz="1000" b="1" dirty="0">
                        <a:solidFill>
                          <a:srgbClr val="000000"/>
                        </a:solidFill>
                      </a:endParaRPr>
                    </a:p>
                  </a:txBody>
                  <a:tcPr/>
                </a:tc>
                <a:tc>
                  <a:txBody>
                    <a:bodyPr/>
                    <a:lstStyle/>
                    <a:p>
                      <a:endParaRPr lang="en-US" sz="1000" b="1">
                        <a:solidFill>
                          <a:srgbClr val="000000"/>
                        </a:solidFill>
                      </a:endParaRPr>
                    </a:p>
                  </a:txBody>
                  <a:tcPr/>
                </a:tc>
                <a:tc>
                  <a:txBody>
                    <a:bodyPr/>
                    <a:lstStyle/>
                    <a:p>
                      <a:endParaRPr lang="en-US" sz="1000" b="1">
                        <a:solidFill>
                          <a:srgbClr val="000000"/>
                        </a:solidFill>
                      </a:endParaRPr>
                    </a:p>
                  </a:txBody>
                  <a:tcPr/>
                </a:tc>
                <a:tc>
                  <a:txBody>
                    <a:bodyPr/>
                    <a:lstStyle/>
                    <a:p>
                      <a:endParaRPr lang="en-US" sz="1000" b="1" dirty="0">
                        <a:solidFill>
                          <a:srgbClr val="000000"/>
                        </a:solidFill>
                      </a:endParaRPr>
                    </a:p>
                  </a:txBody>
                  <a:tcPr/>
                </a:tc>
                <a:tc>
                  <a:txBody>
                    <a:bodyPr/>
                    <a:lstStyle/>
                    <a:p>
                      <a:r>
                        <a:rPr lang="en-US" sz="1000" b="1" dirty="0" smtClean="0">
                          <a:solidFill>
                            <a:srgbClr val="000000"/>
                          </a:solidFill>
                        </a:rPr>
                        <a:t>ROW</a:t>
                      </a:r>
                      <a:r>
                        <a:rPr lang="en-US" sz="1000" b="1" baseline="0" dirty="0" smtClean="0">
                          <a:solidFill>
                            <a:srgbClr val="000000"/>
                          </a:solidFill>
                        </a:rPr>
                        <a:t> Trans. to HH</a:t>
                      </a:r>
                      <a:endParaRPr lang="en-US" sz="1000" b="1" dirty="0">
                        <a:solidFill>
                          <a:srgbClr val="000000"/>
                        </a:solidFill>
                      </a:endParaRPr>
                    </a:p>
                  </a:txBody>
                  <a:tcPr/>
                </a:tc>
              </a:tr>
              <a:tr h="452879">
                <a:tc>
                  <a:txBody>
                    <a:bodyPr/>
                    <a:lstStyle/>
                    <a:p>
                      <a:r>
                        <a:rPr lang="en-US" sz="1000" b="1" dirty="0" smtClean="0">
                          <a:solidFill>
                            <a:srgbClr val="000000"/>
                          </a:solidFill>
                        </a:rPr>
                        <a:t>GOV</a:t>
                      </a:r>
                      <a:endParaRPr lang="en-US" sz="1000" b="1" dirty="0">
                        <a:solidFill>
                          <a:srgbClr val="000000"/>
                        </a:solidFill>
                      </a:endParaRPr>
                    </a:p>
                  </a:txBody>
                  <a:tcPr/>
                </a:tc>
                <a:tc>
                  <a:txBody>
                    <a:bodyPr/>
                    <a:lstStyle/>
                    <a:p>
                      <a:r>
                        <a:rPr lang="en-US" sz="1000" b="1" dirty="0" smtClean="0">
                          <a:solidFill>
                            <a:srgbClr val="000000"/>
                          </a:solidFill>
                        </a:rPr>
                        <a:t>Net Indirect</a:t>
                      </a:r>
                      <a:r>
                        <a:rPr lang="en-US" sz="1000" b="1" baseline="0" dirty="0" smtClean="0">
                          <a:solidFill>
                            <a:srgbClr val="000000"/>
                          </a:solidFill>
                        </a:rPr>
                        <a:t> Taxes</a:t>
                      </a:r>
                      <a:endParaRPr lang="en-US" sz="1000" b="1" dirty="0">
                        <a:solidFill>
                          <a:srgbClr val="000000"/>
                        </a:solidFill>
                      </a:endParaRPr>
                    </a:p>
                  </a:txBody>
                  <a:tcPr/>
                </a:tc>
                <a:tc>
                  <a:txBody>
                    <a:bodyPr/>
                    <a:lstStyle/>
                    <a:p>
                      <a:endParaRPr lang="en-US" sz="1000" b="1" dirty="0">
                        <a:solidFill>
                          <a:srgbClr val="000000"/>
                        </a:solidFill>
                      </a:endParaRPr>
                    </a:p>
                  </a:txBody>
                  <a:tcPr/>
                </a:tc>
                <a:tc>
                  <a:txBody>
                    <a:bodyPr/>
                    <a:lstStyle/>
                    <a:p>
                      <a:endParaRPr lang="en-US" sz="1000" b="1">
                        <a:solidFill>
                          <a:srgbClr val="000000"/>
                        </a:solidFill>
                      </a:endParaRPr>
                    </a:p>
                  </a:txBody>
                  <a:tcPr/>
                </a:tc>
                <a:tc>
                  <a:txBody>
                    <a:bodyPr/>
                    <a:lstStyle/>
                    <a:p>
                      <a:r>
                        <a:rPr lang="en-US" sz="1000" b="1" dirty="0" smtClean="0">
                          <a:solidFill>
                            <a:srgbClr val="000000"/>
                          </a:solidFill>
                        </a:rPr>
                        <a:t>Household Taxes</a:t>
                      </a:r>
                      <a:endParaRPr lang="en-US" sz="1000" b="1" dirty="0">
                        <a:solidFill>
                          <a:srgbClr val="000000"/>
                        </a:solidFill>
                      </a:endParaRPr>
                    </a:p>
                  </a:txBody>
                  <a:tcPr/>
                </a:tc>
                <a:tc>
                  <a:txBody>
                    <a:bodyPr/>
                    <a:lstStyle/>
                    <a:p>
                      <a:endParaRPr lang="en-US" sz="1000" b="1">
                        <a:solidFill>
                          <a:srgbClr val="000000"/>
                        </a:solidFill>
                      </a:endParaRPr>
                    </a:p>
                  </a:txBody>
                  <a:tcPr/>
                </a:tc>
                <a:tc>
                  <a:txBody>
                    <a:bodyPr/>
                    <a:lstStyle/>
                    <a:p>
                      <a:endParaRPr lang="en-US" sz="1000" b="1" dirty="0">
                        <a:solidFill>
                          <a:srgbClr val="000000"/>
                        </a:solidFill>
                      </a:endParaRPr>
                    </a:p>
                  </a:txBody>
                  <a:tcPr/>
                </a:tc>
                <a:tc>
                  <a:txBody>
                    <a:bodyPr/>
                    <a:lstStyle/>
                    <a:p>
                      <a:r>
                        <a:rPr lang="en-US" sz="1000" b="1" dirty="0" smtClean="0">
                          <a:solidFill>
                            <a:srgbClr val="000000"/>
                          </a:solidFill>
                        </a:rPr>
                        <a:t>Government Borrowing</a:t>
                      </a:r>
                      <a:endParaRPr lang="en-US" sz="1000" b="1" dirty="0">
                        <a:solidFill>
                          <a:srgbClr val="000000"/>
                        </a:solidFill>
                      </a:endParaRPr>
                    </a:p>
                  </a:txBody>
                  <a:tcPr/>
                </a:tc>
              </a:tr>
              <a:tr h="548640">
                <a:tc>
                  <a:txBody>
                    <a:bodyPr/>
                    <a:lstStyle/>
                    <a:p>
                      <a:r>
                        <a:rPr lang="en-US" sz="1000" b="1" dirty="0" smtClean="0">
                          <a:solidFill>
                            <a:srgbClr val="000000"/>
                          </a:solidFill>
                        </a:rPr>
                        <a:t>INV</a:t>
                      </a:r>
                      <a:endParaRPr lang="en-US" sz="1000" b="1" dirty="0">
                        <a:solidFill>
                          <a:srgbClr val="000000"/>
                        </a:solidFill>
                      </a:endParaRPr>
                    </a:p>
                  </a:txBody>
                  <a:tcPr/>
                </a:tc>
                <a:tc>
                  <a:txBody>
                    <a:bodyPr/>
                    <a:lstStyle/>
                    <a:p>
                      <a:endParaRPr lang="en-US" sz="1000" b="1" dirty="0">
                        <a:solidFill>
                          <a:srgbClr val="000000"/>
                        </a:solidFill>
                      </a:endParaRPr>
                    </a:p>
                  </a:txBody>
                  <a:tcPr/>
                </a:tc>
                <a:tc>
                  <a:txBody>
                    <a:bodyPr/>
                    <a:lstStyle/>
                    <a:p>
                      <a:endParaRPr lang="en-US" sz="1000" b="1" dirty="0">
                        <a:solidFill>
                          <a:srgbClr val="000000"/>
                        </a:solidFill>
                      </a:endParaRPr>
                    </a:p>
                  </a:txBody>
                  <a:tcPr/>
                </a:tc>
                <a:tc>
                  <a:txBody>
                    <a:bodyPr/>
                    <a:lstStyle/>
                    <a:p>
                      <a:endParaRPr lang="en-US" sz="1000" b="1">
                        <a:solidFill>
                          <a:srgbClr val="000000"/>
                        </a:solidFill>
                      </a:endParaRPr>
                    </a:p>
                  </a:txBody>
                  <a:tcPr/>
                </a:tc>
                <a:tc>
                  <a:txBody>
                    <a:bodyPr/>
                    <a:lstStyle/>
                    <a:p>
                      <a:r>
                        <a:rPr lang="en-US" sz="1000" b="1" dirty="0" smtClean="0">
                          <a:solidFill>
                            <a:srgbClr val="000000"/>
                          </a:solidFill>
                        </a:rPr>
                        <a:t>Household Saving</a:t>
                      </a:r>
                      <a:endParaRPr lang="en-US" sz="1000" b="1" dirty="0">
                        <a:solidFill>
                          <a:srgbClr val="000000"/>
                        </a:solidFill>
                      </a:endParaRPr>
                    </a:p>
                  </a:txBody>
                  <a:tcPr/>
                </a:tc>
                <a:tc>
                  <a:txBody>
                    <a:bodyPr/>
                    <a:lstStyle/>
                    <a:p>
                      <a:r>
                        <a:rPr lang="en-US" sz="1000" b="1" dirty="0" smtClean="0">
                          <a:solidFill>
                            <a:srgbClr val="000000"/>
                          </a:solidFill>
                        </a:rPr>
                        <a:t>Government Saving</a:t>
                      </a:r>
                      <a:endParaRPr lang="en-US" sz="1000" b="1" dirty="0">
                        <a:solidFill>
                          <a:srgbClr val="000000"/>
                        </a:solidFill>
                      </a:endParaRPr>
                    </a:p>
                  </a:txBody>
                  <a:tcPr/>
                </a:tc>
                <a:tc>
                  <a:txBody>
                    <a:bodyPr/>
                    <a:lstStyle/>
                    <a:p>
                      <a:endParaRPr lang="en-US" sz="1000" b="1" dirty="0">
                        <a:solidFill>
                          <a:srgbClr val="000000"/>
                        </a:solidFill>
                      </a:endParaRPr>
                    </a:p>
                  </a:txBody>
                  <a:tcPr/>
                </a:tc>
                <a:tc>
                  <a:txBody>
                    <a:bodyPr/>
                    <a:lstStyle/>
                    <a:p>
                      <a:r>
                        <a:rPr lang="en-US" sz="1000" b="1" dirty="0" smtClean="0">
                          <a:solidFill>
                            <a:srgbClr val="000000"/>
                          </a:solidFill>
                        </a:rPr>
                        <a:t>Current account balance</a:t>
                      </a:r>
                      <a:endParaRPr lang="en-US" sz="1000" b="1" dirty="0">
                        <a:solidFill>
                          <a:srgbClr val="000000"/>
                        </a:solidFill>
                      </a:endParaRPr>
                    </a:p>
                  </a:txBody>
                  <a:tcPr/>
                </a:tc>
              </a:tr>
              <a:tr h="382641">
                <a:tc>
                  <a:txBody>
                    <a:bodyPr/>
                    <a:lstStyle/>
                    <a:p>
                      <a:r>
                        <a:rPr lang="en-US" sz="1000" b="1" dirty="0" smtClean="0">
                          <a:solidFill>
                            <a:srgbClr val="000000"/>
                          </a:solidFill>
                        </a:rPr>
                        <a:t>ROW</a:t>
                      </a:r>
                      <a:endParaRPr lang="en-US" sz="1000" b="1" dirty="0">
                        <a:solidFill>
                          <a:srgbClr val="000000"/>
                        </a:solidFill>
                      </a:endParaRPr>
                    </a:p>
                  </a:txBody>
                  <a:tcPr/>
                </a:tc>
                <a:tc>
                  <a:txBody>
                    <a:bodyPr/>
                    <a:lstStyle/>
                    <a:p>
                      <a:endParaRPr lang="en-US" sz="1000" b="1" dirty="0">
                        <a:solidFill>
                          <a:srgbClr val="000000"/>
                        </a:solidFill>
                      </a:endParaRPr>
                    </a:p>
                  </a:txBody>
                  <a:tcPr/>
                </a:tc>
                <a:tc>
                  <a:txBody>
                    <a:bodyPr/>
                    <a:lstStyle/>
                    <a:p>
                      <a:r>
                        <a:rPr lang="en-US" sz="1000" b="1" dirty="0" smtClean="0">
                          <a:solidFill>
                            <a:srgbClr val="000000"/>
                          </a:solidFill>
                        </a:rPr>
                        <a:t>Imports</a:t>
                      </a:r>
                      <a:endParaRPr lang="en-US" sz="1000" b="1" dirty="0">
                        <a:solidFill>
                          <a:srgbClr val="000000"/>
                        </a:solidFill>
                      </a:endParaRPr>
                    </a:p>
                  </a:txBody>
                  <a:tcPr/>
                </a:tc>
                <a:tc>
                  <a:txBody>
                    <a:bodyPr/>
                    <a:lstStyle/>
                    <a:p>
                      <a:endParaRPr lang="en-US" sz="1000" b="1">
                        <a:solidFill>
                          <a:srgbClr val="000000"/>
                        </a:solidFill>
                      </a:endParaRPr>
                    </a:p>
                  </a:txBody>
                  <a:tcPr/>
                </a:tc>
                <a:tc>
                  <a:txBody>
                    <a:bodyPr/>
                    <a:lstStyle/>
                    <a:p>
                      <a:endParaRPr lang="en-US" sz="1000" b="1">
                        <a:solidFill>
                          <a:srgbClr val="000000"/>
                        </a:solidFill>
                      </a:endParaRPr>
                    </a:p>
                  </a:txBody>
                  <a:tcPr/>
                </a:tc>
                <a:tc>
                  <a:txBody>
                    <a:bodyPr/>
                    <a:lstStyle/>
                    <a:p>
                      <a:endParaRPr lang="en-US" sz="1000" b="1" dirty="0">
                        <a:solidFill>
                          <a:srgbClr val="000000"/>
                        </a:solidFill>
                      </a:endParaRPr>
                    </a:p>
                  </a:txBody>
                  <a:tcPr/>
                </a:tc>
                <a:tc>
                  <a:txBody>
                    <a:bodyPr/>
                    <a:lstStyle/>
                    <a:p>
                      <a:endParaRPr lang="en-US" sz="1000" b="1">
                        <a:solidFill>
                          <a:srgbClr val="000000"/>
                        </a:solidFill>
                      </a:endParaRPr>
                    </a:p>
                  </a:txBody>
                  <a:tcPr/>
                </a:tc>
                <a:tc>
                  <a:txBody>
                    <a:bodyPr/>
                    <a:lstStyle/>
                    <a:p>
                      <a:endParaRPr lang="en-US" sz="1000" b="1" dirty="0">
                        <a:solidFill>
                          <a:srgbClr val="000000"/>
                        </a:solidFill>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 SAM Data</a:t>
            </a:r>
            <a:endParaRPr lang="en-US" dirty="0"/>
          </a:p>
        </p:txBody>
      </p:sp>
      <p:sp>
        <p:nvSpPr>
          <p:cNvPr id="3" name="Content Placeholder 2"/>
          <p:cNvSpPr>
            <a:spLocks noGrp="1"/>
          </p:cNvSpPr>
          <p:nvPr>
            <p:ph idx="1"/>
          </p:nvPr>
        </p:nvSpPr>
        <p:spPr/>
        <p:txBody>
          <a:bodyPr/>
          <a:lstStyle/>
          <a:p>
            <a:r>
              <a:rPr lang="en-US" sz="2400" dirty="0"/>
              <a:t>Data requirements for a macro and micro SAM are different: for a macro SAM you are going to want to find the most official data possible because you will likely use it as a control.</a:t>
            </a:r>
          </a:p>
          <a:p>
            <a:r>
              <a:rPr lang="en-US" sz="2400" dirty="0"/>
              <a:t>Generally it is better to use government statistical yearbooks to ensure consistency; international agencies also have macroeconomic data:</a:t>
            </a:r>
          </a:p>
          <a:p>
            <a:pPr lvl="1"/>
            <a:r>
              <a:rPr lang="en-US" sz="1900" dirty="0"/>
              <a:t>UN national accounts data (SNA) </a:t>
            </a:r>
            <a:r>
              <a:rPr lang="en-US" sz="1900" dirty="0" smtClean="0">
                <a:hlinkClick r:id="rId3"/>
              </a:rPr>
              <a:t>http</a:t>
            </a:r>
            <a:r>
              <a:rPr lang="en-US" sz="1900" dirty="0">
                <a:hlinkClick r:id="rId3"/>
              </a:rPr>
              <a:t>://unstats.un.org/unsd/nationalaccount/nase1.</a:t>
            </a:r>
            <a:r>
              <a:rPr lang="en-US" sz="1900" dirty="0" smtClean="0">
                <a:hlinkClick r:id="rId3"/>
              </a:rPr>
              <a:t>htm</a:t>
            </a:r>
            <a:endParaRPr lang="en-US" sz="1900" dirty="0"/>
          </a:p>
          <a:p>
            <a:pPr lvl="1"/>
            <a:r>
              <a:rPr lang="en-US" sz="1900" dirty="0"/>
              <a:t>World Bank</a:t>
            </a:r>
          </a:p>
          <a:p>
            <a:pPr lvl="1"/>
            <a:r>
              <a:rPr lang="en-US" sz="1900" dirty="0"/>
              <a:t>IMF</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D44A"/>
                </a:solidFill>
              </a:rPr>
              <a:t>Social Accounting Matrices (SAMs)</a:t>
            </a:r>
            <a:endParaRPr lang="en-US" dirty="0">
              <a:solidFill>
                <a:srgbClr val="FFD44A"/>
              </a:solidFill>
            </a:endParaRPr>
          </a:p>
        </p:txBody>
      </p:sp>
      <p:sp>
        <p:nvSpPr>
          <p:cNvPr id="3" name="Content Placeholder 2"/>
          <p:cNvSpPr>
            <a:spLocks noGrp="1"/>
          </p:cNvSpPr>
          <p:nvPr>
            <p:ph idx="1"/>
          </p:nvPr>
        </p:nvSpPr>
        <p:spPr/>
        <p:txBody>
          <a:bodyPr/>
          <a:lstStyle/>
          <a:p>
            <a:r>
              <a:rPr lang="en-US" sz="2400" dirty="0"/>
              <a:t>As we discussed in Lecture 2, SAMs remedy a major shortcoming of I/O tables by “closing” them (i.e., </a:t>
            </a:r>
            <a:r>
              <a:rPr lang="en-US" sz="2400" dirty="0" err="1"/>
              <a:t>endogenizing</a:t>
            </a:r>
            <a:r>
              <a:rPr lang="en-US" sz="2400" dirty="0"/>
              <a:t> income-expenditure relationships) and adding institutional detail that is absent from I/O tables.</a:t>
            </a:r>
          </a:p>
          <a:p>
            <a:r>
              <a:rPr lang="en-US" sz="2400" dirty="0"/>
              <a:t>It is the institutional detail that is responsible for the “social” part of the social accounting matrix name. Indeed, a SAM without detailed factor and household accounts has little “social” information in it. </a:t>
            </a:r>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Data Sources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0042904"/>
              </p:ext>
            </p:extLst>
          </p:nvPr>
        </p:nvGraphicFramePr>
        <p:xfrm>
          <a:off x="381001" y="1653780"/>
          <a:ext cx="8381997" cy="4594621"/>
        </p:xfrm>
        <a:graphic>
          <a:graphicData uri="http://schemas.openxmlformats.org/drawingml/2006/table">
            <a:tbl>
              <a:tblPr firstRow="1" bandRow="1">
                <a:tableStyleId>{5C22544A-7EE6-4342-B048-85BDC9FD1C3A}</a:tableStyleId>
              </a:tblPr>
              <a:tblGrid>
                <a:gridCol w="931333"/>
                <a:gridCol w="931333"/>
                <a:gridCol w="931333"/>
                <a:gridCol w="931333"/>
                <a:gridCol w="931333"/>
                <a:gridCol w="931333"/>
                <a:gridCol w="931333"/>
                <a:gridCol w="931333"/>
                <a:gridCol w="931333"/>
              </a:tblGrid>
              <a:tr h="522891">
                <a:tc>
                  <a:txBody>
                    <a:bodyPr/>
                    <a:lstStyle/>
                    <a:p>
                      <a:endParaRPr lang="en-US" sz="1000" b="1" dirty="0">
                        <a:solidFill>
                          <a:srgbClr val="000000"/>
                        </a:solidFill>
                      </a:endParaRPr>
                    </a:p>
                  </a:txBody>
                  <a:tcPr/>
                </a:tc>
                <a:tc>
                  <a:txBody>
                    <a:bodyPr/>
                    <a:lstStyle/>
                    <a:p>
                      <a:r>
                        <a:rPr lang="en-US" sz="1000" b="1" dirty="0" smtClean="0">
                          <a:solidFill>
                            <a:srgbClr val="000000"/>
                          </a:solidFill>
                        </a:rPr>
                        <a:t>ACT</a:t>
                      </a:r>
                      <a:endParaRPr lang="en-US" sz="1000" b="1" dirty="0">
                        <a:solidFill>
                          <a:srgbClr val="000000"/>
                        </a:solidFill>
                      </a:endParaRPr>
                    </a:p>
                  </a:txBody>
                  <a:tcPr/>
                </a:tc>
                <a:tc>
                  <a:txBody>
                    <a:bodyPr/>
                    <a:lstStyle/>
                    <a:p>
                      <a:r>
                        <a:rPr lang="en-US" sz="1000" b="1" dirty="0" smtClean="0">
                          <a:solidFill>
                            <a:srgbClr val="000000"/>
                          </a:solidFill>
                        </a:rPr>
                        <a:t>COM</a:t>
                      </a:r>
                      <a:endParaRPr lang="en-US" sz="1000" b="1" dirty="0">
                        <a:solidFill>
                          <a:srgbClr val="000000"/>
                        </a:solidFill>
                      </a:endParaRPr>
                    </a:p>
                  </a:txBody>
                  <a:tcPr/>
                </a:tc>
                <a:tc>
                  <a:txBody>
                    <a:bodyPr/>
                    <a:lstStyle/>
                    <a:p>
                      <a:r>
                        <a:rPr lang="en-US" sz="1000" b="1" dirty="0" smtClean="0">
                          <a:solidFill>
                            <a:srgbClr val="000000"/>
                          </a:solidFill>
                        </a:rPr>
                        <a:t>VA</a:t>
                      </a:r>
                      <a:endParaRPr lang="en-US" sz="1000" b="1" dirty="0">
                        <a:solidFill>
                          <a:srgbClr val="000000"/>
                        </a:solidFill>
                      </a:endParaRPr>
                    </a:p>
                  </a:txBody>
                  <a:tcPr/>
                </a:tc>
                <a:tc>
                  <a:txBody>
                    <a:bodyPr/>
                    <a:lstStyle/>
                    <a:p>
                      <a:r>
                        <a:rPr lang="en-US" sz="1000" b="1" dirty="0" smtClean="0">
                          <a:solidFill>
                            <a:srgbClr val="000000"/>
                          </a:solidFill>
                        </a:rPr>
                        <a:t>HH</a:t>
                      </a:r>
                      <a:endParaRPr lang="en-US" sz="1000" b="1" dirty="0">
                        <a:solidFill>
                          <a:srgbClr val="000000"/>
                        </a:solidFill>
                      </a:endParaRPr>
                    </a:p>
                  </a:txBody>
                  <a:tcPr/>
                </a:tc>
                <a:tc>
                  <a:txBody>
                    <a:bodyPr/>
                    <a:lstStyle/>
                    <a:p>
                      <a:r>
                        <a:rPr lang="en-US" sz="1000" b="1" dirty="0" smtClean="0">
                          <a:solidFill>
                            <a:srgbClr val="000000"/>
                          </a:solidFill>
                        </a:rPr>
                        <a:t>GOV</a:t>
                      </a:r>
                      <a:endParaRPr lang="en-US" sz="1000" b="1" dirty="0">
                        <a:solidFill>
                          <a:srgbClr val="000000"/>
                        </a:solidFill>
                      </a:endParaRPr>
                    </a:p>
                  </a:txBody>
                  <a:tcPr/>
                </a:tc>
                <a:tc>
                  <a:txBody>
                    <a:bodyPr/>
                    <a:lstStyle/>
                    <a:p>
                      <a:r>
                        <a:rPr lang="en-US" sz="1000" b="1" dirty="0" smtClean="0">
                          <a:solidFill>
                            <a:srgbClr val="000000"/>
                          </a:solidFill>
                        </a:rPr>
                        <a:t>INV</a:t>
                      </a:r>
                      <a:endParaRPr lang="en-US" sz="1000" b="1" dirty="0">
                        <a:solidFill>
                          <a:srgbClr val="000000"/>
                        </a:solidFill>
                      </a:endParaRPr>
                    </a:p>
                  </a:txBody>
                  <a:tcPr/>
                </a:tc>
                <a:tc>
                  <a:txBody>
                    <a:bodyPr/>
                    <a:lstStyle/>
                    <a:p>
                      <a:r>
                        <a:rPr lang="en-US" sz="1000" b="1" dirty="0" smtClean="0">
                          <a:solidFill>
                            <a:srgbClr val="000000"/>
                          </a:solidFill>
                        </a:rPr>
                        <a:t>ROW</a:t>
                      </a:r>
                      <a:endParaRPr lang="en-US" sz="1000" b="1" dirty="0">
                        <a:solidFill>
                          <a:srgbClr val="000000"/>
                        </a:solidFill>
                      </a:endParaRPr>
                    </a:p>
                  </a:txBody>
                  <a:tcPr/>
                </a:tc>
                <a:tc>
                  <a:txBody>
                    <a:bodyPr/>
                    <a:lstStyle/>
                    <a:p>
                      <a:r>
                        <a:rPr lang="en-US" sz="1000" b="1" dirty="0" smtClean="0">
                          <a:solidFill>
                            <a:srgbClr val="000000"/>
                          </a:solidFill>
                        </a:rPr>
                        <a:t>TOTAL</a:t>
                      </a:r>
                      <a:endParaRPr lang="en-US" sz="1000" b="1" dirty="0">
                        <a:solidFill>
                          <a:srgbClr val="000000"/>
                        </a:solidFill>
                      </a:endParaRPr>
                    </a:p>
                  </a:txBody>
                  <a:tcPr/>
                </a:tc>
              </a:tr>
              <a:tr h="541475">
                <a:tc>
                  <a:txBody>
                    <a:bodyPr/>
                    <a:lstStyle/>
                    <a:p>
                      <a:r>
                        <a:rPr lang="en-US" sz="1000" b="1" dirty="0" smtClean="0">
                          <a:solidFill>
                            <a:srgbClr val="000000"/>
                          </a:solidFill>
                        </a:rPr>
                        <a:t>ACT</a:t>
                      </a:r>
                      <a:endParaRPr lang="en-US" sz="1000" b="1" dirty="0">
                        <a:solidFill>
                          <a:srgbClr val="000000"/>
                        </a:solidFill>
                      </a:endParaRPr>
                    </a:p>
                  </a:txBody>
                  <a:tcPr/>
                </a:tc>
                <a:tc>
                  <a:txBody>
                    <a:bodyPr/>
                    <a:lstStyle/>
                    <a:p>
                      <a:endParaRPr lang="en-US" sz="1000" b="1" dirty="0">
                        <a:solidFill>
                          <a:srgbClr val="000000"/>
                        </a:solidFill>
                      </a:endParaRPr>
                    </a:p>
                  </a:txBody>
                  <a:tcPr/>
                </a:tc>
                <a:tc>
                  <a:txBody>
                    <a:bodyPr/>
                    <a:lstStyle/>
                    <a:p>
                      <a:r>
                        <a:rPr lang="en-US" sz="1000" b="1" dirty="0" smtClean="0">
                          <a:solidFill>
                            <a:srgbClr val="000000"/>
                          </a:solidFill>
                        </a:rPr>
                        <a:t>Statistical Yearbook</a:t>
                      </a:r>
                      <a:endParaRPr lang="en-US" sz="1000" b="1" dirty="0">
                        <a:solidFill>
                          <a:srgbClr val="000000"/>
                        </a:solidFill>
                      </a:endParaRPr>
                    </a:p>
                  </a:txBody>
                  <a:tcPr/>
                </a:tc>
                <a:tc>
                  <a:txBody>
                    <a:bodyPr/>
                    <a:lstStyle/>
                    <a:p>
                      <a:endParaRPr lang="en-US" sz="1000" b="1" dirty="0">
                        <a:solidFill>
                          <a:srgbClr val="000000"/>
                        </a:solidFill>
                      </a:endParaRPr>
                    </a:p>
                  </a:txBody>
                  <a:tcPr/>
                </a:tc>
                <a:tc>
                  <a:txBody>
                    <a:bodyPr/>
                    <a:lstStyle/>
                    <a:p>
                      <a:endParaRPr lang="en-US" sz="1000" b="1">
                        <a:solidFill>
                          <a:srgbClr val="000000"/>
                        </a:solidFill>
                      </a:endParaRPr>
                    </a:p>
                  </a:txBody>
                  <a:tcPr/>
                </a:tc>
                <a:tc>
                  <a:txBody>
                    <a:bodyPr/>
                    <a:lstStyle/>
                    <a:p>
                      <a:endParaRPr lang="en-US" sz="1000" b="1">
                        <a:solidFill>
                          <a:srgbClr val="000000"/>
                        </a:solidFill>
                      </a:endParaRPr>
                    </a:p>
                  </a:txBody>
                  <a:tcPr/>
                </a:tc>
                <a:tc>
                  <a:txBody>
                    <a:bodyPr/>
                    <a:lstStyle/>
                    <a:p>
                      <a:endParaRPr lang="en-US" sz="1000" b="1">
                        <a:solidFill>
                          <a:srgbClr val="000000"/>
                        </a:solidFill>
                      </a:endParaRPr>
                    </a:p>
                  </a:txBody>
                  <a:tcPr/>
                </a:tc>
                <a:tc>
                  <a:txBody>
                    <a:bodyPr/>
                    <a:lstStyle/>
                    <a:p>
                      <a:endParaRPr lang="en-US" sz="1000" b="1">
                        <a:solidFill>
                          <a:srgbClr val="000000"/>
                        </a:solidFill>
                      </a:endParaRPr>
                    </a:p>
                  </a:txBody>
                  <a:tcPr/>
                </a:tc>
                <a:tc>
                  <a:txBody>
                    <a:bodyPr/>
                    <a:lstStyle/>
                    <a:p>
                      <a:endParaRPr lang="en-US" sz="1000" b="1">
                        <a:solidFill>
                          <a:srgbClr val="000000"/>
                        </a:solidFill>
                      </a:endParaRPr>
                    </a:p>
                  </a:txBody>
                  <a:tcPr/>
                </a:tc>
              </a:tr>
              <a:tr h="535834">
                <a:tc>
                  <a:txBody>
                    <a:bodyPr/>
                    <a:lstStyle/>
                    <a:p>
                      <a:r>
                        <a:rPr lang="en-US" sz="1000" b="1" dirty="0" smtClean="0">
                          <a:solidFill>
                            <a:srgbClr val="000000"/>
                          </a:solidFill>
                        </a:rPr>
                        <a:t>COM</a:t>
                      </a:r>
                      <a:endParaRPr lang="en-US" sz="1000" b="1" dirty="0">
                        <a:solidFill>
                          <a:srgbClr val="000000"/>
                        </a:solidFill>
                      </a:endParaRPr>
                    </a:p>
                  </a:txBody>
                  <a:tcPr/>
                </a:tc>
                <a:tc>
                  <a:txBody>
                    <a:bodyPr/>
                    <a:lstStyle/>
                    <a:p>
                      <a:r>
                        <a:rPr lang="en-US" sz="1000" b="1" dirty="0" smtClean="0">
                          <a:solidFill>
                            <a:srgbClr val="000000"/>
                          </a:solidFill>
                        </a:rPr>
                        <a:t>Residual (GO</a:t>
                      </a:r>
                      <a:r>
                        <a:rPr lang="en-US" sz="1000" b="1" baseline="0" dirty="0" smtClean="0">
                          <a:solidFill>
                            <a:srgbClr val="000000"/>
                          </a:solidFill>
                        </a:rPr>
                        <a:t> – VA – IT)</a:t>
                      </a:r>
                      <a:endParaRPr lang="en-US" sz="1000" b="1" dirty="0">
                        <a:solidFill>
                          <a:srgbClr val="000000"/>
                        </a:solidFill>
                      </a:endParaRPr>
                    </a:p>
                  </a:txBody>
                  <a:tcPr/>
                </a:tc>
                <a:tc>
                  <a:txBody>
                    <a:bodyPr/>
                    <a:lstStyle/>
                    <a:p>
                      <a:endParaRPr lang="en-US" sz="1000" b="1" dirty="0">
                        <a:solidFill>
                          <a:srgbClr val="000000"/>
                        </a:solidFill>
                      </a:endParaRPr>
                    </a:p>
                  </a:txBody>
                  <a:tcPr/>
                </a:tc>
                <a:tc>
                  <a:txBody>
                    <a:bodyPr/>
                    <a:lstStyle/>
                    <a:p>
                      <a:endParaRPr lang="en-US" sz="1000" b="1" dirty="0">
                        <a:solidFill>
                          <a:srgbClr val="000000"/>
                        </a:solidFill>
                      </a:endParaRPr>
                    </a:p>
                  </a:txBody>
                  <a:tcPr/>
                </a:tc>
                <a:tc>
                  <a:txBody>
                    <a:bodyPr/>
                    <a:lstStyle/>
                    <a:p>
                      <a:r>
                        <a:rPr lang="en-US" sz="1000" b="1" dirty="0" smtClean="0">
                          <a:solidFill>
                            <a:srgbClr val="000000"/>
                          </a:solidFill>
                        </a:rPr>
                        <a:t>Statistical Yearbook</a:t>
                      </a:r>
                      <a:endParaRPr lang="en-US" sz="1000" b="1" dirty="0">
                        <a:solidFill>
                          <a:srgbClr val="000000"/>
                        </a:solidFill>
                      </a:endParaRPr>
                    </a:p>
                  </a:txBody>
                  <a:tcPr/>
                </a:tc>
                <a:tc>
                  <a:txBody>
                    <a:bodyPr/>
                    <a:lstStyle/>
                    <a:p>
                      <a:r>
                        <a:rPr lang="en-US" sz="1000" b="1" dirty="0" smtClean="0">
                          <a:solidFill>
                            <a:srgbClr val="000000"/>
                          </a:solidFill>
                        </a:rPr>
                        <a:t>Fiscal Yearbook</a:t>
                      </a:r>
                      <a:endParaRPr lang="en-US" sz="1000" b="1" dirty="0">
                        <a:solidFill>
                          <a:srgbClr val="000000"/>
                        </a:solidFill>
                      </a:endParaRPr>
                    </a:p>
                  </a:txBody>
                  <a:tcPr/>
                </a:tc>
                <a:tc>
                  <a:txBody>
                    <a:bodyPr/>
                    <a:lstStyle/>
                    <a:p>
                      <a:r>
                        <a:rPr lang="en-US" sz="1000" b="1" dirty="0" smtClean="0">
                          <a:solidFill>
                            <a:srgbClr val="000000"/>
                          </a:solidFill>
                        </a:rPr>
                        <a:t>Financial Yearbook</a:t>
                      </a:r>
                      <a:endParaRPr lang="en-US" sz="1000" b="1" dirty="0">
                        <a:solidFill>
                          <a:srgbClr val="000000"/>
                        </a:solidFill>
                      </a:endParaRPr>
                    </a:p>
                  </a:txBody>
                  <a:tcPr/>
                </a:tc>
                <a:tc>
                  <a:txBody>
                    <a:bodyPr/>
                    <a:lstStyle/>
                    <a:p>
                      <a:r>
                        <a:rPr lang="en-US" sz="1000" b="1" dirty="0" smtClean="0">
                          <a:solidFill>
                            <a:srgbClr val="000000"/>
                          </a:solidFill>
                        </a:rPr>
                        <a:t>Customs Data</a:t>
                      </a:r>
                      <a:endParaRPr lang="en-US" sz="1000" b="1" dirty="0">
                        <a:solidFill>
                          <a:srgbClr val="000000"/>
                        </a:solidFill>
                      </a:endParaRPr>
                    </a:p>
                  </a:txBody>
                  <a:tcPr/>
                </a:tc>
                <a:tc>
                  <a:txBody>
                    <a:bodyPr/>
                    <a:lstStyle/>
                    <a:p>
                      <a:endParaRPr lang="en-US" sz="1000" b="1">
                        <a:solidFill>
                          <a:srgbClr val="000000"/>
                        </a:solidFill>
                      </a:endParaRPr>
                    </a:p>
                  </a:txBody>
                  <a:tcPr/>
                </a:tc>
              </a:tr>
              <a:tr h="541475">
                <a:tc>
                  <a:txBody>
                    <a:bodyPr/>
                    <a:lstStyle/>
                    <a:p>
                      <a:r>
                        <a:rPr lang="en-US" sz="1000" b="1" dirty="0" smtClean="0">
                          <a:solidFill>
                            <a:srgbClr val="000000"/>
                          </a:solidFill>
                        </a:rPr>
                        <a:t>VA</a:t>
                      </a:r>
                      <a:endParaRPr lang="en-US" sz="1000" b="1" dirty="0">
                        <a:solidFill>
                          <a:srgbClr val="000000"/>
                        </a:solidFill>
                      </a:endParaRPr>
                    </a:p>
                  </a:txBody>
                  <a:tcPr/>
                </a:tc>
                <a:tc>
                  <a:txBody>
                    <a:bodyPr/>
                    <a:lstStyle/>
                    <a:p>
                      <a:r>
                        <a:rPr lang="en-US" sz="1000" b="1" dirty="0" smtClean="0">
                          <a:solidFill>
                            <a:srgbClr val="000000"/>
                          </a:solidFill>
                        </a:rPr>
                        <a:t>Statistical</a:t>
                      </a:r>
                      <a:r>
                        <a:rPr lang="en-US" sz="1000" b="1" baseline="0" dirty="0" smtClean="0">
                          <a:solidFill>
                            <a:srgbClr val="000000"/>
                          </a:solidFill>
                        </a:rPr>
                        <a:t> Yearbook</a:t>
                      </a:r>
                      <a:endParaRPr lang="en-US" sz="1000" b="1" dirty="0">
                        <a:solidFill>
                          <a:srgbClr val="000000"/>
                        </a:solidFill>
                      </a:endParaRPr>
                    </a:p>
                  </a:txBody>
                  <a:tcPr/>
                </a:tc>
                <a:tc>
                  <a:txBody>
                    <a:bodyPr/>
                    <a:lstStyle/>
                    <a:p>
                      <a:endParaRPr lang="en-US" sz="1000" b="1" dirty="0">
                        <a:solidFill>
                          <a:srgbClr val="000000"/>
                        </a:solidFill>
                      </a:endParaRPr>
                    </a:p>
                  </a:txBody>
                  <a:tcPr/>
                </a:tc>
                <a:tc>
                  <a:txBody>
                    <a:bodyPr/>
                    <a:lstStyle/>
                    <a:p>
                      <a:endParaRPr lang="en-US" sz="1000" b="1" dirty="0">
                        <a:solidFill>
                          <a:srgbClr val="000000"/>
                        </a:solidFill>
                      </a:endParaRPr>
                    </a:p>
                  </a:txBody>
                  <a:tcPr/>
                </a:tc>
                <a:tc>
                  <a:txBody>
                    <a:bodyPr/>
                    <a:lstStyle/>
                    <a:p>
                      <a:endParaRPr lang="en-US" sz="1000" b="1" dirty="0">
                        <a:solidFill>
                          <a:srgbClr val="000000"/>
                        </a:solidFill>
                      </a:endParaRPr>
                    </a:p>
                  </a:txBody>
                  <a:tcPr/>
                </a:tc>
                <a:tc>
                  <a:txBody>
                    <a:bodyPr/>
                    <a:lstStyle/>
                    <a:p>
                      <a:endParaRPr lang="en-US" sz="1000" b="1" dirty="0">
                        <a:solidFill>
                          <a:srgbClr val="000000"/>
                        </a:solidFill>
                      </a:endParaRPr>
                    </a:p>
                  </a:txBody>
                  <a:tcPr/>
                </a:tc>
                <a:tc>
                  <a:txBody>
                    <a:bodyPr/>
                    <a:lstStyle/>
                    <a:p>
                      <a:endParaRPr lang="en-US" sz="1000" b="1" dirty="0">
                        <a:solidFill>
                          <a:srgbClr val="000000"/>
                        </a:solidFill>
                      </a:endParaRPr>
                    </a:p>
                  </a:txBody>
                  <a:tcPr/>
                </a:tc>
                <a:tc>
                  <a:txBody>
                    <a:bodyPr/>
                    <a:lstStyle/>
                    <a:p>
                      <a:endParaRPr lang="en-US" sz="1000" b="1" dirty="0">
                        <a:solidFill>
                          <a:srgbClr val="000000"/>
                        </a:solidFill>
                      </a:endParaRPr>
                    </a:p>
                  </a:txBody>
                  <a:tcPr/>
                </a:tc>
                <a:tc>
                  <a:txBody>
                    <a:bodyPr/>
                    <a:lstStyle/>
                    <a:p>
                      <a:endParaRPr lang="en-US" sz="1000" b="1">
                        <a:solidFill>
                          <a:srgbClr val="000000"/>
                        </a:solidFill>
                      </a:endParaRPr>
                    </a:p>
                  </a:txBody>
                  <a:tcPr/>
                </a:tc>
              </a:tr>
              <a:tr h="548640">
                <a:tc>
                  <a:txBody>
                    <a:bodyPr/>
                    <a:lstStyle/>
                    <a:p>
                      <a:r>
                        <a:rPr lang="en-US" sz="1000" b="1" dirty="0" smtClean="0">
                          <a:solidFill>
                            <a:srgbClr val="000000"/>
                          </a:solidFill>
                        </a:rPr>
                        <a:t>HH</a:t>
                      </a:r>
                      <a:endParaRPr lang="en-US" sz="1000" b="1" dirty="0">
                        <a:solidFill>
                          <a:srgbClr val="000000"/>
                        </a:solidFill>
                      </a:endParaRPr>
                    </a:p>
                  </a:txBody>
                  <a:tcPr/>
                </a:tc>
                <a:tc>
                  <a:txBody>
                    <a:bodyPr/>
                    <a:lstStyle/>
                    <a:p>
                      <a:endParaRPr lang="en-US" sz="1000" b="1" dirty="0">
                        <a:solidFill>
                          <a:srgbClr val="000000"/>
                        </a:solidFill>
                      </a:endParaRPr>
                    </a:p>
                  </a:txBody>
                  <a:tcPr/>
                </a:tc>
                <a:tc>
                  <a:txBody>
                    <a:bodyPr/>
                    <a:lstStyle/>
                    <a:p>
                      <a:endParaRPr lang="en-US" sz="1000" b="1" dirty="0">
                        <a:solidFill>
                          <a:srgbClr val="00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solidFill>
                            <a:srgbClr val="000000"/>
                          </a:solidFill>
                        </a:rPr>
                        <a:t>Statistical Yearbook</a:t>
                      </a:r>
                    </a:p>
                    <a:p>
                      <a:endParaRPr lang="en-US" sz="1000" b="1" dirty="0">
                        <a:solidFill>
                          <a:srgbClr val="000000"/>
                        </a:solidFill>
                      </a:endParaRPr>
                    </a:p>
                  </a:txBody>
                  <a:tcPr/>
                </a:tc>
                <a:tc>
                  <a:txBody>
                    <a:bodyPr/>
                    <a:lstStyle/>
                    <a:p>
                      <a:endParaRPr lang="en-US" sz="1000" b="1" dirty="0">
                        <a:solidFill>
                          <a:srgbClr val="000000"/>
                        </a:solidFill>
                      </a:endParaRPr>
                    </a:p>
                  </a:txBody>
                  <a:tcPr/>
                </a:tc>
                <a:tc>
                  <a:txBody>
                    <a:bodyPr/>
                    <a:lstStyle/>
                    <a:p>
                      <a:endParaRPr lang="en-US" sz="1000" b="1" dirty="0">
                        <a:solidFill>
                          <a:srgbClr val="000000"/>
                        </a:solidFill>
                      </a:endParaRPr>
                    </a:p>
                  </a:txBody>
                  <a:tcPr/>
                </a:tc>
                <a:tc>
                  <a:txBody>
                    <a:bodyPr/>
                    <a:lstStyle/>
                    <a:p>
                      <a:endParaRPr lang="en-US" sz="1000" b="1" dirty="0">
                        <a:solidFill>
                          <a:srgbClr val="000000"/>
                        </a:solidFill>
                      </a:endParaRPr>
                    </a:p>
                  </a:txBody>
                  <a:tcPr/>
                </a:tc>
                <a:tc>
                  <a:txBody>
                    <a:bodyPr/>
                    <a:lstStyle/>
                    <a:p>
                      <a:r>
                        <a:rPr lang="en-US" sz="1000" b="1" dirty="0" smtClean="0">
                          <a:solidFill>
                            <a:srgbClr val="000000"/>
                          </a:solidFill>
                        </a:rPr>
                        <a:t>Fiscal Yearbook</a:t>
                      </a:r>
                      <a:endParaRPr lang="en-US" sz="1000" b="1" dirty="0">
                        <a:solidFill>
                          <a:srgbClr val="000000"/>
                        </a:solidFill>
                      </a:endParaRPr>
                    </a:p>
                  </a:txBody>
                  <a:tcPr/>
                </a:tc>
                <a:tc>
                  <a:txBody>
                    <a:bodyPr/>
                    <a:lstStyle/>
                    <a:p>
                      <a:endParaRPr lang="en-US" sz="1000" b="1">
                        <a:solidFill>
                          <a:srgbClr val="000000"/>
                        </a:solidFill>
                      </a:endParaRPr>
                    </a:p>
                  </a:txBody>
                  <a:tcPr/>
                </a:tc>
              </a:tr>
              <a:tr h="618874">
                <a:tc>
                  <a:txBody>
                    <a:bodyPr/>
                    <a:lstStyle/>
                    <a:p>
                      <a:r>
                        <a:rPr lang="en-US" sz="1000" b="1" dirty="0" smtClean="0">
                          <a:solidFill>
                            <a:srgbClr val="000000"/>
                          </a:solidFill>
                        </a:rPr>
                        <a:t>GOV</a:t>
                      </a:r>
                      <a:endParaRPr lang="en-US" sz="1000" b="1" dirty="0">
                        <a:solidFill>
                          <a:srgbClr val="000000"/>
                        </a:solidFill>
                      </a:endParaRPr>
                    </a:p>
                  </a:txBody>
                  <a:tcPr/>
                </a:tc>
                <a:tc>
                  <a:txBody>
                    <a:bodyPr/>
                    <a:lstStyle/>
                    <a:p>
                      <a:r>
                        <a:rPr lang="en-US" sz="1000" b="1" dirty="0" smtClean="0">
                          <a:solidFill>
                            <a:srgbClr val="000000"/>
                          </a:solidFill>
                        </a:rPr>
                        <a:t>Fiscal Yearbook</a:t>
                      </a:r>
                      <a:endParaRPr lang="en-US" sz="1000" b="1" dirty="0">
                        <a:solidFill>
                          <a:srgbClr val="000000"/>
                        </a:solidFill>
                      </a:endParaRPr>
                    </a:p>
                  </a:txBody>
                  <a:tcPr/>
                </a:tc>
                <a:tc>
                  <a:txBody>
                    <a:bodyPr/>
                    <a:lstStyle/>
                    <a:p>
                      <a:endParaRPr lang="en-US" sz="1000" b="1" dirty="0">
                        <a:solidFill>
                          <a:srgbClr val="000000"/>
                        </a:solidFill>
                      </a:endParaRPr>
                    </a:p>
                  </a:txBody>
                  <a:tcPr/>
                </a:tc>
                <a:tc>
                  <a:txBody>
                    <a:bodyPr/>
                    <a:lstStyle/>
                    <a:p>
                      <a:endParaRPr lang="en-US" sz="1000" b="1" dirty="0">
                        <a:solidFill>
                          <a:srgbClr val="000000"/>
                        </a:solidFill>
                      </a:endParaRPr>
                    </a:p>
                  </a:txBody>
                  <a:tcPr/>
                </a:tc>
                <a:tc>
                  <a:txBody>
                    <a:bodyPr/>
                    <a:lstStyle/>
                    <a:p>
                      <a:r>
                        <a:rPr lang="en-US" sz="1000" b="1" dirty="0" smtClean="0">
                          <a:solidFill>
                            <a:srgbClr val="000000"/>
                          </a:solidFill>
                        </a:rPr>
                        <a:t>Fiscal Yearbook</a:t>
                      </a:r>
                      <a:endParaRPr lang="en-US" sz="1000" b="1" dirty="0">
                        <a:solidFill>
                          <a:srgbClr val="000000"/>
                        </a:solidFill>
                      </a:endParaRPr>
                    </a:p>
                  </a:txBody>
                  <a:tcPr/>
                </a:tc>
                <a:tc>
                  <a:txBody>
                    <a:bodyPr/>
                    <a:lstStyle/>
                    <a:p>
                      <a:endParaRPr lang="en-US" sz="1000" b="1" dirty="0">
                        <a:solidFill>
                          <a:srgbClr val="000000"/>
                        </a:solidFill>
                      </a:endParaRPr>
                    </a:p>
                  </a:txBody>
                  <a:tcPr/>
                </a:tc>
                <a:tc>
                  <a:txBody>
                    <a:bodyPr/>
                    <a:lstStyle/>
                    <a:p>
                      <a:endParaRPr lang="en-US" sz="1000" b="1" dirty="0">
                        <a:solidFill>
                          <a:srgbClr val="000000"/>
                        </a:solidFill>
                      </a:endParaRPr>
                    </a:p>
                  </a:txBody>
                  <a:tcPr/>
                </a:tc>
                <a:tc>
                  <a:txBody>
                    <a:bodyPr/>
                    <a:lstStyle/>
                    <a:p>
                      <a:r>
                        <a:rPr lang="en-US" sz="1000" b="1" dirty="0" smtClean="0">
                          <a:solidFill>
                            <a:srgbClr val="000000"/>
                          </a:solidFill>
                        </a:rPr>
                        <a:t>Fiscal Yearbook</a:t>
                      </a:r>
                      <a:endParaRPr lang="en-US" sz="1000" b="1" dirty="0">
                        <a:solidFill>
                          <a:srgbClr val="000000"/>
                        </a:solidFill>
                      </a:endParaRPr>
                    </a:p>
                  </a:txBody>
                  <a:tcPr/>
                </a:tc>
                <a:tc>
                  <a:txBody>
                    <a:bodyPr/>
                    <a:lstStyle/>
                    <a:p>
                      <a:endParaRPr lang="en-US" sz="1000" b="1">
                        <a:solidFill>
                          <a:srgbClr val="000000"/>
                        </a:solidFill>
                      </a:endParaRPr>
                    </a:p>
                  </a:txBody>
                  <a:tcPr/>
                </a:tc>
              </a:tr>
              <a:tr h="749735">
                <a:tc>
                  <a:txBody>
                    <a:bodyPr/>
                    <a:lstStyle/>
                    <a:p>
                      <a:r>
                        <a:rPr lang="en-US" sz="1000" b="1" dirty="0" smtClean="0">
                          <a:solidFill>
                            <a:srgbClr val="000000"/>
                          </a:solidFill>
                        </a:rPr>
                        <a:t>INV</a:t>
                      </a:r>
                      <a:endParaRPr lang="en-US" sz="1000" b="1" dirty="0">
                        <a:solidFill>
                          <a:srgbClr val="000000"/>
                        </a:solidFill>
                      </a:endParaRPr>
                    </a:p>
                  </a:txBody>
                  <a:tcPr/>
                </a:tc>
                <a:tc>
                  <a:txBody>
                    <a:bodyPr/>
                    <a:lstStyle/>
                    <a:p>
                      <a:endParaRPr lang="en-US" sz="1000" b="1" dirty="0">
                        <a:solidFill>
                          <a:srgbClr val="000000"/>
                        </a:solidFill>
                      </a:endParaRPr>
                    </a:p>
                  </a:txBody>
                  <a:tcPr/>
                </a:tc>
                <a:tc>
                  <a:txBody>
                    <a:bodyPr/>
                    <a:lstStyle/>
                    <a:p>
                      <a:endParaRPr lang="en-US" sz="1000" b="1" dirty="0">
                        <a:solidFill>
                          <a:srgbClr val="000000"/>
                        </a:solidFill>
                      </a:endParaRPr>
                    </a:p>
                  </a:txBody>
                  <a:tcPr/>
                </a:tc>
                <a:tc>
                  <a:txBody>
                    <a:bodyPr/>
                    <a:lstStyle/>
                    <a:p>
                      <a:endParaRPr lang="en-US" sz="1000" b="1" dirty="0">
                        <a:solidFill>
                          <a:srgbClr val="000000"/>
                        </a:solidFill>
                      </a:endParaRPr>
                    </a:p>
                  </a:txBody>
                  <a:tcPr/>
                </a:tc>
                <a:tc>
                  <a:txBody>
                    <a:bodyPr/>
                    <a:lstStyle/>
                    <a:p>
                      <a:r>
                        <a:rPr lang="en-US" sz="1000" b="1" dirty="0" smtClean="0">
                          <a:solidFill>
                            <a:srgbClr val="000000"/>
                          </a:solidFill>
                        </a:rPr>
                        <a:t>National Expenditure</a:t>
                      </a:r>
                      <a:r>
                        <a:rPr lang="en-US" sz="1000" b="1" baseline="0" dirty="0" smtClean="0">
                          <a:solidFill>
                            <a:srgbClr val="000000"/>
                          </a:solidFill>
                        </a:rPr>
                        <a:t> Survey</a:t>
                      </a:r>
                      <a:endParaRPr lang="en-US" sz="1000" b="1" dirty="0">
                        <a:solidFill>
                          <a:srgbClr val="000000"/>
                        </a:solidFill>
                      </a:endParaRPr>
                    </a:p>
                  </a:txBody>
                  <a:tcPr/>
                </a:tc>
                <a:tc>
                  <a:txBody>
                    <a:bodyPr/>
                    <a:lstStyle/>
                    <a:p>
                      <a:r>
                        <a:rPr lang="en-US" sz="1000" b="1" dirty="0" smtClean="0">
                          <a:solidFill>
                            <a:srgbClr val="000000"/>
                          </a:solidFill>
                        </a:rPr>
                        <a:t>Fiscal Yearbook</a:t>
                      </a:r>
                      <a:endParaRPr lang="en-US" sz="1000" b="1" dirty="0">
                        <a:solidFill>
                          <a:srgbClr val="000000"/>
                        </a:solidFill>
                      </a:endParaRPr>
                    </a:p>
                  </a:txBody>
                  <a:tcPr/>
                </a:tc>
                <a:tc>
                  <a:txBody>
                    <a:bodyPr/>
                    <a:lstStyle/>
                    <a:p>
                      <a:endParaRPr lang="en-US" sz="1000" b="1" dirty="0">
                        <a:solidFill>
                          <a:srgbClr val="000000"/>
                        </a:solidFill>
                      </a:endParaRPr>
                    </a:p>
                  </a:txBody>
                  <a:tcPr/>
                </a:tc>
                <a:tc>
                  <a:txBody>
                    <a:bodyPr/>
                    <a:lstStyle/>
                    <a:p>
                      <a:endParaRPr lang="en-US" sz="1000" b="1" dirty="0">
                        <a:solidFill>
                          <a:srgbClr val="000000"/>
                        </a:solidFill>
                      </a:endParaRPr>
                    </a:p>
                  </a:txBody>
                  <a:tcPr/>
                </a:tc>
                <a:tc>
                  <a:txBody>
                    <a:bodyPr/>
                    <a:lstStyle/>
                    <a:p>
                      <a:endParaRPr lang="en-US" sz="1000" b="1">
                        <a:solidFill>
                          <a:srgbClr val="000000"/>
                        </a:solidFill>
                      </a:endParaRPr>
                    </a:p>
                  </a:txBody>
                  <a:tcPr/>
                </a:tc>
              </a:tr>
              <a:tr h="522891">
                <a:tc>
                  <a:txBody>
                    <a:bodyPr/>
                    <a:lstStyle/>
                    <a:p>
                      <a:r>
                        <a:rPr lang="en-US" sz="1000" b="1" dirty="0" smtClean="0">
                          <a:solidFill>
                            <a:srgbClr val="000000"/>
                          </a:solidFill>
                        </a:rPr>
                        <a:t>ROW</a:t>
                      </a:r>
                      <a:endParaRPr lang="en-US" sz="1000" b="1" dirty="0">
                        <a:solidFill>
                          <a:srgbClr val="000000"/>
                        </a:solidFill>
                      </a:endParaRPr>
                    </a:p>
                  </a:txBody>
                  <a:tcPr/>
                </a:tc>
                <a:tc>
                  <a:txBody>
                    <a:bodyPr/>
                    <a:lstStyle/>
                    <a:p>
                      <a:endParaRPr lang="en-US" sz="1000" b="1" dirty="0">
                        <a:solidFill>
                          <a:srgbClr val="000000"/>
                        </a:solidFill>
                      </a:endParaRPr>
                    </a:p>
                  </a:txBody>
                  <a:tcPr/>
                </a:tc>
                <a:tc>
                  <a:txBody>
                    <a:bodyPr/>
                    <a:lstStyle/>
                    <a:p>
                      <a:r>
                        <a:rPr lang="en-US" sz="1000" b="1" dirty="0" smtClean="0">
                          <a:solidFill>
                            <a:srgbClr val="000000"/>
                          </a:solidFill>
                        </a:rPr>
                        <a:t>Customs Data</a:t>
                      </a:r>
                      <a:endParaRPr lang="en-US" sz="1000" b="1" dirty="0">
                        <a:solidFill>
                          <a:srgbClr val="000000"/>
                        </a:solidFill>
                      </a:endParaRPr>
                    </a:p>
                  </a:txBody>
                  <a:tcPr/>
                </a:tc>
                <a:tc>
                  <a:txBody>
                    <a:bodyPr/>
                    <a:lstStyle/>
                    <a:p>
                      <a:endParaRPr lang="en-US" sz="1000" b="1" dirty="0">
                        <a:solidFill>
                          <a:srgbClr val="000000"/>
                        </a:solidFill>
                      </a:endParaRPr>
                    </a:p>
                  </a:txBody>
                  <a:tcPr/>
                </a:tc>
                <a:tc>
                  <a:txBody>
                    <a:bodyPr/>
                    <a:lstStyle/>
                    <a:p>
                      <a:endParaRPr lang="en-US" sz="1000" b="1" dirty="0">
                        <a:solidFill>
                          <a:srgbClr val="000000"/>
                        </a:solidFill>
                      </a:endParaRPr>
                    </a:p>
                  </a:txBody>
                  <a:tcPr/>
                </a:tc>
                <a:tc>
                  <a:txBody>
                    <a:bodyPr/>
                    <a:lstStyle/>
                    <a:p>
                      <a:endParaRPr lang="en-US" sz="1000" b="1" dirty="0">
                        <a:solidFill>
                          <a:srgbClr val="000000"/>
                        </a:solidFill>
                      </a:endParaRPr>
                    </a:p>
                  </a:txBody>
                  <a:tcPr/>
                </a:tc>
                <a:tc>
                  <a:txBody>
                    <a:bodyPr/>
                    <a:lstStyle/>
                    <a:p>
                      <a:endParaRPr lang="en-US" sz="1000" b="1">
                        <a:solidFill>
                          <a:srgbClr val="000000"/>
                        </a:solidFill>
                      </a:endParaRPr>
                    </a:p>
                  </a:txBody>
                  <a:tcPr/>
                </a:tc>
                <a:tc>
                  <a:txBody>
                    <a:bodyPr/>
                    <a:lstStyle/>
                    <a:p>
                      <a:endParaRPr lang="en-US" sz="1000" b="1" dirty="0">
                        <a:solidFill>
                          <a:srgbClr val="000000"/>
                        </a:solidFill>
                      </a:endParaRPr>
                    </a:p>
                  </a:txBody>
                  <a:tcPr/>
                </a:tc>
                <a:tc>
                  <a:txBody>
                    <a:bodyPr/>
                    <a:lstStyle/>
                    <a:p>
                      <a:endParaRPr lang="en-US" sz="1000" b="1" dirty="0">
                        <a:solidFill>
                          <a:srgbClr val="000000"/>
                        </a:solidFill>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 SAM Disaggregation</a:t>
            </a:r>
            <a:endParaRPr lang="en-US" dirty="0"/>
          </a:p>
        </p:txBody>
      </p:sp>
      <p:sp>
        <p:nvSpPr>
          <p:cNvPr id="3" name="Content Placeholder 2"/>
          <p:cNvSpPr>
            <a:spLocks noGrp="1"/>
          </p:cNvSpPr>
          <p:nvPr>
            <p:ph idx="1"/>
          </p:nvPr>
        </p:nvSpPr>
        <p:spPr/>
        <p:txBody>
          <a:bodyPr>
            <a:normAutofit/>
          </a:bodyPr>
          <a:lstStyle/>
          <a:p>
            <a:r>
              <a:rPr lang="en-US" dirty="0" smtClean="0"/>
              <a:t>While the macro SAM is useful as a control, it tells us little about economic structure. Detail is what makes SAMs interesting and useful.</a:t>
            </a:r>
          </a:p>
          <a:p>
            <a:r>
              <a:rPr lang="en-US" dirty="0" smtClean="0"/>
              <a:t>From a policy perspective, high levels of aggregation in SAM-based models can obscure important trade-offs and make it difficult to anticipate adjustment costs.</a:t>
            </a:r>
          </a:p>
          <a:p>
            <a:r>
              <a:rPr lang="en-US" dirty="0" smtClean="0"/>
              <a:t>For instance, Cockburn (2004) demonstrates that there can be a wide disparity between CGE models that use SAMs with a “representative” household, and those that use highly disaggregated household classifications.</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hangingPunct="1"/>
            <a:r>
              <a:rPr lang="en-US" dirty="0" smtClean="0">
                <a:solidFill>
                  <a:srgbClr val="FFD44A"/>
                </a:solidFill>
              </a:rPr>
              <a:t>SAM Disaggregation</a:t>
            </a:r>
          </a:p>
        </p:txBody>
      </p:sp>
      <p:sp>
        <p:nvSpPr>
          <p:cNvPr id="3" name="Content Placeholder 2"/>
          <p:cNvSpPr>
            <a:spLocks noGrp="1"/>
          </p:cNvSpPr>
          <p:nvPr>
            <p:ph idx="1"/>
          </p:nvPr>
        </p:nvSpPr>
        <p:spPr/>
        <p:txBody>
          <a:bodyPr>
            <a:normAutofit/>
          </a:bodyPr>
          <a:lstStyle/>
          <a:p>
            <a:pPr marL="274287" indent="-274287" fontAlgn="auto">
              <a:spcAft>
                <a:spcPts val="0"/>
              </a:spcAft>
              <a:buFont typeface="Wingdings 2"/>
              <a:buChar char=""/>
              <a:defRPr/>
            </a:pPr>
            <a:r>
              <a:rPr lang="en-US" dirty="0" smtClean="0"/>
              <a:t>In principle, micro SAMs can be as disaggregated as needed. For instance, we can disaggregate labor value added into skilled and unskilled; we can disaggregate households into different groups based on location or any other socioeconomic classification.</a:t>
            </a:r>
          </a:p>
          <a:p>
            <a:pPr marL="274287" indent="-274287" fontAlgn="auto">
              <a:spcAft>
                <a:spcPts val="0"/>
              </a:spcAft>
              <a:buFont typeface="Wingdings 2"/>
              <a:buChar char=""/>
              <a:defRPr/>
            </a:pPr>
            <a:r>
              <a:rPr lang="en-US" dirty="0" smtClean="0"/>
              <a:t>For instance, while at a minimum production, factor, and household accounts are usually disaggregated in a micro SAM, we can disaggregate the tax and government accounts, capital accounts, and trade accounts as well.</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hangingPunct="1"/>
            <a:r>
              <a:rPr lang="en-US" dirty="0" smtClean="0">
                <a:solidFill>
                  <a:srgbClr val="FFD44A"/>
                </a:solidFill>
              </a:rPr>
              <a:t>SAM Disaggregation</a:t>
            </a:r>
          </a:p>
        </p:txBody>
      </p:sp>
      <p:sp>
        <p:nvSpPr>
          <p:cNvPr id="3" name="Content Placeholder 2"/>
          <p:cNvSpPr>
            <a:spLocks noGrp="1"/>
          </p:cNvSpPr>
          <p:nvPr>
            <p:ph idx="1"/>
          </p:nvPr>
        </p:nvSpPr>
        <p:spPr/>
        <p:txBody>
          <a:bodyPr>
            <a:normAutofit/>
          </a:bodyPr>
          <a:lstStyle/>
          <a:p>
            <a:pPr marL="274287" indent="-274287" fontAlgn="auto">
              <a:spcAft>
                <a:spcPts val="0"/>
              </a:spcAft>
              <a:buFont typeface="Wingdings 2"/>
              <a:buChar char=""/>
              <a:defRPr/>
            </a:pPr>
            <a:r>
              <a:rPr lang="en-US" dirty="0" smtClean="0"/>
              <a:t>In principle, micro SAMs can be as disaggregated as needed. For instance, we can disaggregate labor value added into skilled and unskilled; we can disaggregate households into different groups based on location or any other socioeconomic classification.</a:t>
            </a:r>
          </a:p>
          <a:p>
            <a:pPr marL="274287" indent="-274287" fontAlgn="auto">
              <a:spcAft>
                <a:spcPts val="0"/>
              </a:spcAft>
              <a:buFont typeface="Wingdings 2"/>
              <a:buChar char=""/>
              <a:defRPr/>
            </a:pPr>
            <a:r>
              <a:rPr lang="en-US" dirty="0" smtClean="0"/>
              <a:t>For instance, while at a minimum production, factor, and household accounts are usually disaggregated in a micro SAM, we can disaggregate the tax and government accounts, capital accounts, and trade accounts as well.</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D44A"/>
                </a:solidFill>
              </a:rPr>
              <a:t>SAM Disaggregation</a:t>
            </a:r>
            <a:endParaRPr lang="en-US" dirty="0">
              <a:solidFill>
                <a:srgbClr val="FFD44A"/>
              </a:solidFill>
            </a:endParaRPr>
          </a:p>
        </p:txBody>
      </p:sp>
      <p:sp>
        <p:nvSpPr>
          <p:cNvPr id="3" name="Content Placeholder 2"/>
          <p:cNvSpPr>
            <a:spLocks noGrp="1"/>
          </p:cNvSpPr>
          <p:nvPr>
            <p:ph idx="1"/>
          </p:nvPr>
        </p:nvSpPr>
        <p:spPr/>
        <p:txBody>
          <a:bodyPr>
            <a:normAutofit lnSpcReduction="10000"/>
          </a:bodyPr>
          <a:lstStyle/>
          <a:p>
            <a:r>
              <a:rPr lang="en-US" dirty="0" smtClean="0"/>
              <a:t>An often-used principle proposed by </a:t>
            </a:r>
            <a:r>
              <a:rPr lang="en-US" dirty="0" err="1" smtClean="0"/>
              <a:t>Pyatt</a:t>
            </a:r>
            <a:r>
              <a:rPr lang="en-US" dirty="0" smtClean="0"/>
              <a:t> and </a:t>
            </a:r>
            <a:r>
              <a:rPr lang="en-US" dirty="0" err="1" smtClean="0"/>
              <a:t>Thorbecke</a:t>
            </a:r>
            <a:r>
              <a:rPr lang="en-US" dirty="0" smtClean="0"/>
              <a:t> (1976) is that, in choosing disaggregation schemes, analysts should seek as much within-group homogeneity relative to between-group differences as possible.</a:t>
            </a:r>
          </a:p>
          <a:p>
            <a:r>
              <a:rPr lang="en-US" dirty="0" smtClean="0"/>
              <a:t>This just means choosing classifications that are relatively similar within a group (e.g., rural households), but very different from other groups in the same category (e.g., urban households).</a:t>
            </a:r>
          </a:p>
          <a:p>
            <a:r>
              <a:rPr lang="en-US" dirty="0" smtClean="0"/>
              <a:t>Ultimately, both the kind and level of disaggregation will be determined by the focus of the study and what can be supported by available data.</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D44A"/>
                </a:solidFill>
              </a:rPr>
              <a:t>SAM Disaggregation</a:t>
            </a:r>
            <a:endParaRPr lang="en-US" dirty="0">
              <a:solidFill>
                <a:srgbClr val="FFD44A"/>
              </a:solidFill>
            </a:endParaRPr>
          </a:p>
        </p:txBody>
      </p:sp>
      <p:sp>
        <p:nvSpPr>
          <p:cNvPr id="3" name="Content Placeholder 2"/>
          <p:cNvSpPr>
            <a:spLocks noGrp="1"/>
          </p:cNvSpPr>
          <p:nvPr>
            <p:ph idx="1"/>
          </p:nvPr>
        </p:nvSpPr>
        <p:spPr/>
        <p:txBody>
          <a:bodyPr/>
          <a:lstStyle/>
          <a:p>
            <a:r>
              <a:rPr lang="en-US" dirty="0" smtClean="0"/>
              <a:t>Disaggregating SAMs typically requires large amounts of data, but often it is possible to do quite a bit with a small amount of data, careful classifications, and a few simplifying assumptions.</a:t>
            </a:r>
          </a:p>
          <a:p>
            <a:r>
              <a:rPr lang="en-US" dirty="0" smtClean="0"/>
              <a:t>At the same time, it is important to remember that although balancing techniques allow for creating disaggregated SAMs with minimal data inputs, the quality (and usefulness) of the SAM still depends on the quality of original data inputs. See Round (2003) for an overview of this argument.</a:t>
            </a:r>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131"/>
          <p:cNvGraphicFramePr>
            <a:graphicFrameLocks/>
          </p:cNvGraphicFramePr>
          <p:nvPr>
            <p:extLst>
              <p:ext uri="{D42A27DB-BD31-4B8C-83A1-F6EECF244321}">
                <p14:modId xmlns:p14="http://schemas.microsoft.com/office/powerpoint/2010/main" val="3729011013"/>
              </p:ext>
            </p:extLst>
          </p:nvPr>
        </p:nvGraphicFramePr>
        <p:xfrm>
          <a:off x="381000" y="152400"/>
          <a:ext cx="8305800" cy="6705600"/>
        </p:xfrm>
        <a:graphic>
          <a:graphicData uri="http://schemas.openxmlformats.org/drawingml/2006/table">
            <a:tbl>
              <a:tblPr>
                <a:tableStyleId>{616DA210-FB5B-4158-B5E0-FEB733F419BA}</a:tableStyleId>
              </a:tblPr>
              <a:tblGrid>
                <a:gridCol w="1081088"/>
                <a:gridCol w="865187"/>
                <a:gridCol w="838200"/>
                <a:gridCol w="649288"/>
                <a:gridCol w="823912"/>
                <a:gridCol w="754063"/>
                <a:gridCol w="893762"/>
                <a:gridCol w="752475"/>
                <a:gridCol w="755650"/>
                <a:gridCol w="892175"/>
              </a:tblGrid>
              <a:tr h="243840">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smtClean="0">
                          <a:ln>
                            <a:noFill/>
                          </a:ln>
                          <a:effectLst/>
                        </a:rPr>
                        <a:t>Receipts</a:t>
                      </a:r>
                      <a:endParaRPr kumimoji="0" lang="en-US" sz="1800" b="1" i="0" u="none" strike="noStrike" cap="none" normalizeH="0" baseline="0" dirty="0" smtClean="0">
                        <a:ln>
                          <a:noFill/>
                        </a:ln>
                        <a:solidFill>
                          <a:schemeClr val="tx1"/>
                        </a:solidFill>
                        <a:effectLst/>
                        <a:latin typeface="Arial" charset="0"/>
                      </a:endParaRPr>
                    </a:p>
                  </a:txBody>
                  <a:tcPr anchor="ctr" horzOverflow="overflow">
                    <a:solidFill>
                      <a:srgbClr val="EEF2EE"/>
                    </a:solidFill>
                  </a:tcPr>
                </a:tc>
                <a:tc gridSpan="9">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smtClean="0">
                          <a:ln>
                            <a:noFill/>
                          </a:ln>
                          <a:effectLst/>
                        </a:rPr>
                        <a:t>Expenditures</a:t>
                      </a:r>
                      <a:endParaRPr kumimoji="0" lang="en-US" sz="1000" b="1" i="0" u="none" strike="noStrike" cap="none" normalizeH="0" baseline="0" dirty="0" smtClean="0">
                        <a:ln>
                          <a:noFill/>
                        </a:ln>
                        <a:solidFill>
                          <a:schemeClr val="tx1"/>
                        </a:solidFill>
                        <a:effectLst/>
                        <a:latin typeface="Arial" charset="0"/>
                        <a:cs typeface="Times New Roman" pitchFamily="18" charset="0"/>
                      </a:endParaRPr>
                    </a:p>
                  </a:txBody>
                  <a:tcPr horzOverflow="overflow">
                    <a:solidFill>
                      <a:srgbClr val="EEF2E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57200">
                <a:tc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b="1" u="none" strike="noStrike" cap="none" normalizeH="0" baseline="0" dirty="0" smtClean="0">
                          <a:ln>
                            <a:noFill/>
                          </a:ln>
                          <a:effectLst/>
                        </a:rPr>
                        <a:t>1.</a:t>
                      </a:r>
                      <a:endParaRPr kumimoji="0" lang="en-US" sz="1000" b="1" u="none" strike="noStrike" cap="none" normalizeH="0" baseline="0" dirty="0" smtClean="0">
                        <a:ln>
                          <a:noFill/>
                        </a:ln>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sz="800" b="1" u="none" strike="noStrike" cap="none" normalizeH="0" baseline="0" dirty="0" smtClean="0">
                          <a:ln>
                            <a:noFill/>
                          </a:ln>
                          <a:effectLst/>
                        </a:rPr>
                        <a:t>Activities</a:t>
                      </a:r>
                      <a:endParaRPr kumimoji="0" lang="en-US" sz="1000" b="1" u="none" strike="noStrike" cap="none" normalizeH="0" baseline="0" dirty="0" smtClean="0">
                        <a:ln>
                          <a:noFill/>
                        </a:ln>
                        <a:effectLst/>
                      </a:endParaRPr>
                    </a:p>
                  </a:txBody>
                  <a:tcPr horzOverflow="overflow">
                    <a:lnB w="12700" cap="flat" cmpd="sng" algn="ctr">
                      <a:solidFill>
                        <a:schemeClr val="tx1"/>
                      </a:solidFill>
                      <a:prstDash val="solid"/>
                      <a:round/>
                      <a:headEnd type="none" w="med" len="med"/>
                      <a:tailEnd type="none" w="med" len="med"/>
                    </a:lnB>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b="1" u="none" strike="noStrike" cap="none" normalizeH="0" baseline="0" dirty="0" smtClean="0">
                          <a:ln>
                            <a:noFill/>
                          </a:ln>
                          <a:effectLst/>
                        </a:rPr>
                        <a:t>2.</a:t>
                      </a:r>
                      <a:endParaRPr kumimoji="0" lang="en-US" sz="1000" b="1" u="none" strike="noStrike" cap="none" normalizeH="0" baseline="0" dirty="0" smtClean="0">
                        <a:ln>
                          <a:noFill/>
                        </a:ln>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sz="800" b="1" u="none" strike="noStrike" cap="none" normalizeH="0" baseline="0" dirty="0" smtClean="0">
                          <a:ln>
                            <a:noFill/>
                          </a:ln>
                          <a:effectLst/>
                        </a:rPr>
                        <a:t>Commodities</a:t>
                      </a:r>
                      <a:endParaRPr kumimoji="0" lang="en-US" sz="1000" b="1" u="none" strike="noStrike" cap="none" normalizeH="0" baseline="0" dirty="0" smtClean="0">
                        <a:ln>
                          <a:noFill/>
                        </a:ln>
                        <a:effectLst/>
                      </a:endParaRPr>
                    </a:p>
                  </a:txBody>
                  <a:tcPr horzOverflow="overflow">
                    <a:lnB w="12700" cap="flat" cmpd="sng" algn="ctr">
                      <a:solidFill>
                        <a:schemeClr val="tx1"/>
                      </a:solidFill>
                      <a:prstDash val="solid"/>
                      <a:round/>
                      <a:headEnd type="none" w="med" len="med"/>
                      <a:tailEnd type="none" w="med" len="med"/>
                    </a:lnB>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b="1" u="none" strike="noStrike" cap="none" normalizeH="0" baseline="0" dirty="0" smtClean="0">
                          <a:ln>
                            <a:noFill/>
                          </a:ln>
                          <a:effectLst/>
                        </a:rPr>
                        <a:t>3.</a:t>
                      </a:r>
                      <a:endParaRPr kumimoji="0" lang="en-US" sz="1000" b="1" u="none" strike="noStrike" cap="none" normalizeH="0" baseline="0" dirty="0" smtClean="0">
                        <a:ln>
                          <a:noFill/>
                        </a:ln>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sz="800" b="1" u="none" strike="noStrike" cap="none" normalizeH="0" baseline="0" dirty="0" smtClean="0">
                          <a:ln>
                            <a:noFill/>
                          </a:ln>
                          <a:effectLst/>
                        </a:rPr>
                        <a:t>Factors</a:t>
                      </a:r>
                      <a:endParaRPr kumimoji="0" lang="en-US" sz="1000" b="1" u="none" strike="noStrike" cap="none" normalizeH="0" baseline="0" dirty="0" smtClean="0">
                        <a:ln>
                          <a:noFill/>
                        </a:ln>
                        <a:effectLst/>
                      </a:endParaRPr>
                    </a:p>
                  </a:txBody>
                  <a:tcPr horzOverflow="overflow">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b="1" u="none" strike="noStrike" cap="none" normalizeH="0" baseline="0" dirty="0" smtClean="0">
                          <a:ln>
                            <a:noFill/>
                          </a:ln>
                          <a:effectLst/>
                        </a:rPr>
                        <a:t>4.</a:t>
                      </a:r>
                      <a:r>
                        <a:rPr kumimoji="0" lang="en-US" sz="1000" b="1" u="none" strike="noStrike" cap="none" normalizeH="0" baseline="0" dirty="0" smtClean="0">
                          <a:ln>
                            <a:noFill/>
                          </a:ln>
                          <a:effectLst/>
                        </a:rPr>
                        <a:t> </a:t>
                      </a:r>
                      <a:r>
                        <a:rPr kumimoji="0" lang="en-GB" sz="800" b="1" u="none" strike="noStrike" cap="none" normalizeH="0" baseline="0" dirty="0" smtClean="0">
                          <a:ln>
                            <a:noFill/>
                          </a:ln>
                          <a:effectLst/>
                        </a:rPr>
                        <a:t>Households</a:t>
                      </a:r>
                      <a:endParaRPr kumimoji="0" lang="en-US" sz="1000" b="1" u="none" strike="noStrike" cap="none" normalizeH="0" baseline="0" dirty="0" smtClean="0">
                        <a:ln>
                          <a:noFill/>
                        </a:ln>
                        <a:effectLst/>
                      </a:endParaRPr>
                    </a:p>
                  </a:txBody>
                  <a:tcPr horzOverflow="overflow">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b="1" u="none" strike="noStrike" cap="none" normalizeH="0" baseline="0" dirty="0" smtClean="0">
                          <a:ln>
                            <a:noFill/>
                          </a:ln>
                          <a:effectLst/>
                        </a:rPr>
                        <a:t>5.</a:t>
                      </a:r>
                      <a:endParaRPr kumimoji="0" lang="en-US" sz="1000" b="1" u="none" strike="noStrike" cap="none" normalizeH="0" baseline="0" dirty="0" smtClean="0">
                        <a:ln>
                          <a:noFill/>
                        </a:ln>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sz="800" b="1" u="none" strike="noStrike" cap="none" normalizeH="0" baseline="0" dirty="0" smtClean="0">
                          <a:ln>
                            <a:noFill/>
                          </a:ln>
                          <a:effectLst/>
                        </a:rPr>
                        <a:t>Enterprises</a:t>
                      </a:r>
                      <a:endParaRPr kumimoji="0" lang="en-US" sz="1000" b="1" u="none" strike="noStrike" cap="none" normalizeH="0" baseline="0" dirty="0" smtClean="0">
                        <a:ln>
                          <a:noFill/>
                        </a:ln>
                        <a:effectLst/>
                      </a:endParaRPr>
                    </a:p>
                  </a:txBody>
                  <a:tcPr horzOverflow="overflow">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b="1" u="none" strike="noStrike" cap="none" normalizeH="0" baseline="0" dirty="0" smtClean="0">
                          <a:ln>
                            <a:noFill/>
                          </a:ln>
                          <a:effectLst/>
                        </a:rPr>
                        <a:t>6.</a:t>
                      </a:r>
                      <a:endParaRPr kumimoji="0" lang="en-US" sz="1000" b="1" u="none" strike="noStrike" cap="none" normalizeH="0" baseline="0" dirty="0" smtClean="0">
                        <a:ln>
                          <a:noFill/>
                        </a:ln>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sz="800" b="1" u="none" strike="noStrike" cap="none" normalizeH="0" baseline="0" dirty="0" smtClean="0">
                          <a:ln>
                            <a:noFill/>
                          </a:ln>
                          <a:effectLst/>
                        </a:rPr>
                        <a:t>Government</a:t>
                      </a:r>
                      <a:endParaRPr kumimoji="0" lang="en-US" sz="1000" b="1" u="none" strike="noStrike" cap="none" normalizeH="0" baseline="0" dirty="0" smtClean="0">
                        <a:ln>
                          <a:noFill/>
                        </a:ln>
                        <a:effectLst/>
                      </a:endParaRPr>
                    </a:p>
                  </a:txBody>
                  <a:tcPr horzOverflow="overflow">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b="1" u="none" strike="noStrike" cap="none" normalizeH="0" baseline="0" dirty="0" smtClean="0">
                          <a:ln>
                            <a:noFill/>
                          </a:ln>
                          <a:effectLst/>
                        </a:rPr>
                        <a:t>7.</a:t>
                      </a:r>
                      <a:endParaRPr kumimoji="0" lang="en-US" sz="1000" b="1" u="none" strike="noStrike" cap="none" normalizeH="0" baseline="0" dirty="0" smtClean="0">
                        <a:ln>
                          <a:noFill/>
                        </a:ln>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1" u="none" strike="noStrike" cap="none" normalizeH="0" baseline="0" dirty="0" smtClean="0">
                          <a:ln>
                            <a:noFill/>
                          </a:ln>
                          <a:effectLst/>
                        </a:rPr>
                        <a:t>Capital</a:t>
                      </a:r>
                      <a:endParaRPr kumimoji="0" lang="en-US" sz="1000" b="1" u="none" strike="noStrike" cap="none" normalizeH="0" baseline="0" dirty="0" smtClean="0">
                        <a:ln>
                          <a:noFill/>
                        </a:ln>
                        <a:effectLst/>
                      </a:endParaRPr>
                    </a:p>
                  </a:txBody>
                  <a:tcPr horzOverflow="overflow">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b="1" u="none" strike="noStrike" cap="none" normalizeH="0" baseline="0" dirty="0" smtClean="0">
                          <a:ln>
                            <a:noFill/>
                          </a:ln>
                          <a:effectLst/>
                        </a:rPr>
                        <a:t>8.</a:t>
                      </a:r>
                      <a:endParaRPr kumimoji="0" lang="en-US" sz="1000" b="1" u="none" strike="noStrike" cap="none" normalizeH="0" baseline="0" dirty="0" smtClean="0">
                        <a:ln>
                          <a:noFill/>
                        </a:ln>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sz="800" b="1" u="none" strike="noStrike" cap="none" normalizeH="0" baseline="0" dirty="0" smtClean="0">
                          <a:ln>
                            <a:noFill/>
                          </a:ln>
                          <a:effectLst/>
                        </a:rPr>
                        <a:t>Rest of World</a:t>
                      </a:r>
                      <a:endParaRPr kumimoji="0" lang="en-US" sz="1000" b="1" u="none" strike="noStrike" cap="none" normalizeH="0" baseline="0" dirty="0" smtClean="0">
                        <a:ln>
                          <a:noFill/>
                        </a:ln>
                        <a:effectLst/>
                      </a:endParaRPr>
                    </a:p>
                  </a:txBody>
                  <a:tcPr horzOverflow="overflow">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b="1" u="none" strike="noStrike" cap="none" normalizeH="0" baseline="0" dirty="0" smtClean="0">
                          <a:ln>
                            <a:noFill/>
                          </a:ln>
                          <a:effectLst/>
                        </a:rPr>
                        <a:t>9.</a:t>
                      </a:r>
                      <a:endParaRPr kumimoji="0" lang="en-US" sz="1000" b="1" u="none" strike="noStrike" cap="none" normalizeH="0" baseline="0" dirty="0" smtClean="0">
                        <a:ln>
                          <a:noFill/>
                        </a:ln>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sz="800" b="1" u="none" strike="noStrike" cap="none" normalizeH="0" baseline="0" dirty="0" smtClean="0">
                          <a:ln>
                            <a:noFill/>
                          </a:ln>
                          <a:effectLst/>
                        </a:rPr>
                        <a:t>Total</a:t>
                      </a:r>
                      <a:endParaRPr kumimoji="0" lang="en-GB" sz="1800" b="1" i="0" u="none" strike="noStrike" cap="none" normalizeH="0" baseline="0" dirty="0" smtClean="0">
                        <a:ln>
                          <a:noFill/>
                        </a:ln>
                        <a:solidFill>
                          <a:schemeClr val="tx1"/>
                        </a:solidFill>
                        <a:effectLst/>
                        <a:latin typeface="Arial" charset="0"/>
                      </a:endParaRPr>
                    </a:p>
                  </a:txBody>
                  <a:tcPr horzOverflow="overflow">
                    <a:solidFill>
                      <a:srgbClr val="EEF2EE"/>
                    </a:solidFill>
                  </a:tcPr>
                </a:tc>
              </a:tr>
              <a:tr h="518160">
                <a:tc>
                  <a:txBody>
                    <a:bodyPr/>
                    <a:lstStyle/>
                    <a:p>
                      <a:pPr marL="228600" marR="0" lvl="0" indent="-228600" algn="l" defTabSz="914400" rtl="0" eaLnBrk="1" fontAlgn="base" latinLnBrk="0" hangingPunct="1">
                        <a:lnSpc>
                          <a:spcPct val="100000"/>
                        </a:lnSpc>
                        <a:spcBef>
                          <a:spcPct val="0"/>
                        </a:spcBef>
                        <a:spcAft>
                          <a:spcPct val="0"/>
                        </a:spcAft>
                        <a:buClrTx/>
                        <a:buSzTx/>
                        <a:buFontTx/>
                        <a:buNone/>
                        <a:tabLst/>
                      </a:pPr>
                      <a:r>
                        <a:rPr kumimoji="0" lang="en-GB" sz="800" b="1" u="none" strike="noStrike" cap="none" normalizeH="0" baseline="0" dirty="0" smtClean="0">
                          <a:ln>
                            <a:noFill/>
                          </a:ln>
                          <a:effectLst/>
                        </a:rPr>
                        <a:t>1. Activities</a:t>
                      </a:r>
                      <a:endParaRPr kumimoji="0" lang="en-US" sz="1000" b="1" u="none" strike="noStrike" cap="none" normalizeH="0" baseline="0" dirty="0" smtClean="0">
                        <a:ln>
                          <a:noFill/>
                        </a:ln>
                        <a:effectLst/>
                      </a:endParaRPr>
                    </a:p>
                  </a:txBody>
                  <a:tcPr anchor="ctr" horzOverflow="overflow">
                    <a:lnR w="12700" cap="flat" cmpd="sng" algn="ctr">
                      <a:solidFill>
                        <a:schemeClr val="tx1"/>
                      </a:solidFill>
                      <a:prstDash val="solid"/>
                      <a:round/>
                      <a:headEnd type="none" w="med" len="med"/>
                      <a:tailEnd type="none" w="med" len="med"/>
                    </a:lnR>
                    <a:solidFill>
                      <a:srgbClr val="EEF2EE"/>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800" b="1"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u="none" strike="noStrike" cap="none" normalizeH="0" baseline="0" dirty="0" smtClean="0">
                          <a:ln>
                            <a:noFill/>
                          </a:ln>
                          <a:effectLst/>
                        </a:rPr>
                        <a:t>Make Matrix</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tx1"/>
                          </a:solidFill>
                          <a:effectLst/>
                          <a:latin typeface="+mn-lt"/>
                          <a:ea typeface="Times New Roman" pitchFamily="18" charset="0"/>
                          <a:cs typeface="Tahoma" pitchFamily="34" charset="0"/>
                        </a:rPr>
                        <a:t>(I/O table)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F2EE"/>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800" b="1"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solidFill>
                      <a:srgbClr val="EEF2EE"/>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800" b="1" i="0" u="none" strike="noStrike" cap="none" normalizeH="0" baseline="0" dirty="0" smtClean="0">
                        <a:ln>
                          <a:noFill/>
                        </a:ln>
                        <a:solidFill>
                          <a:schemeClr val="tx1"/>
                        </a:solidFill>
                        <a:effectLst/>
                        <a:latin typeface="+mn-lt"/>
                      </a:endParaRPr>
                    </a:p>
                  </a:txBody>
                  <a:tcPr anchor="ctr" horzOverflow="overflow">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800" b="1" i="0" u="none" strike="noStrike" cap="none" normalizeH="0" baseline="0" dirty="0" smtClean="0">
                        <a:ln>
                          <a:noFill/>
                        </a:ln>
                        <a:solidFill>
                          <a:schemeClr val="tx1"/>
                        </a:solidFill>
                        <a:effectLst/>
                        <a:latin typeface="+mn-lt"/>
                      </a:endParaRPr>
                    </a:p>
                  </a:txBody>
                  <a:tcPr anchor="ctr" horzOverflow="overflow">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anchor="ctr" horzOverflow="overflow">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anchor="ctr" horzOverflow="overflow">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anchor="ctr" horzOverflow="overflow">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b="1" u="none" strike="noStrike" cap="none" normalizeH="0" baseline="0" dirty="0" smtClean="0">
                          <a:ln>
                            <a:noFill/>
                          </a:ln>
                          <a:effectLst/>
                        </a:rPr>
                        <a:t>Total Sales</a:t>
                      </a:r>
                      <a:endParaRPr kumimoji="0" lang="en-GB" sz="1800" b="1" i="0" u="none" strike="noStrike" cap="none" normalizeH="0" baseline="0" dirty="0" smtClean="0">
                        <a:ln>
                          <a:noFill/>
                        </a:ln>
                        <a:solidFill>
                          <a:schemeClr val="tx1"/>
                        </a:solidFill>
                        <a:effectLst/>
                        <a:latin typeface="Arial" charset="0"/>
                      </a:endParaRPr>
                    </a:p>
                  </a:txBody>
                  <a:tcPr anchor="ctr" horzOverflow="overflow">
                    <a:solidFill>
                      <a:srgbClr val="EEF2EE"/>
                    </a:solidFill>
                  </a:tcPr>
                </a:tc>
              </a:tr>
              <a:tr h="70109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1" u="none" strike="noStrike" cap="none" normalizeH="0" baseline="0" dirty="0" smtClean="0">
                          <a:ln>
                            <a:noFill/>
                          </a:ln>
                          <a:effectLst/>
                        </a:rPr>
                        <a:t>2.</a:t>
                      </a:r>
                      <a:r>
                        <a:rPr kumimoji="0" lang="en-US" sz="1000" b="1" u="none" strike="noStrike" cap="none" normalizeH="0" baseline="0" dirty="0" smtClean="0">
                          <a:ln>
                            <a:noFill/>
                          </a:ln>
                          <a:effectLst/>
                        </a:rPr>
                        <a:t> </a:t>
                      </a:r>
                      <a:r>
                        <a:rPr kumimoji="0" lang="en-GB" sz="800" b="1" u="none" strike="noStrike" cap="none" normalizeH="0" baseline="0" dirty="0" smtClean="0">
                          <a:ln>
                            <a:noFill/>
                          </a:ln>
                          <a:effectLst/>
                        </a:rPr>
                        <a:t>Commodities</a:t>
                      </a:r>
                      <a:endParaRPr kumimoji="0" lang="en-US" sz="1000" b="1" u="none" strike="noStrike" cap="none" normalizeH="0" baseline="0" dirty="0" smtClean="0">
                        <a:ln>
                          <a:noFill/>
                        </a:ln>
                        <a:effectLst/>
                      </a:endParaRPr>
                    </a:p>
                  </a:txBody>
                  <a:tcPr anchor="ctr" horzOverflow="overflow">
                    <a:lnR w="12700" cap="flat" cmpd="sng" algn="ctr">
                      <a:solidFill>
                        <a:schemeClr val="tx1"/>
                      </a:solidFill>
                      <a:prstDash val="solid"/>
                      <a:round/>
                      <a:headEnd type="none" w="med" len="med"/>
                      <a:tailEnd type="none" w="med" len="med"/>
                    </a:lnR>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b="1" u="none" strike="noStrike" cap="none" normalizeH="0" baseline="0" dirty="0" smtClean="0">
                          <a:ln>
                            <a:noFill/>
                          </a:ln>
                          <a:effectLst/>
                        </a:rPr>
                        <a:t>Use Matrix</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b="1" i="0" u="none" strike="noStrike" cap="none" normalizeH="0" baseline="0" dirty="0" smtClean="0">
                          <a:ln>
                            <a:noFill/>
                          </a:ln>
                          <a:solidFill>
                            <a:schemeClr val="tx1"/>
                          </a:solidFill>
                          <a:effectLst/>
                          <a:latin typeface="+mn-lt"/>
                        </a:rPr>
                        <a:t>(I/O table)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800" b="1"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800" b="1"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b="1" u="none" strike="noStrike" cap="none" normalizeH="0" baseline="0" dirty="0" smtClean="0">
                          <a:ln>
                            <a:noFill/>
                          </a:ln>
                          <a:effectLst/>
                        </a:rPr>
                        <a:t>Household Consumption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b="1" u="none" strike="noStrike" cap="none" normalizeH="0" baseline="0" dirty="0" smtClean="0">
                          <a:ln>
                            <a:noFill/>
                          </a:ln>
                          <a:effectLst/>
                        </a:rPr>
                        <a:t>(I/O table)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b="1" u="none" strike="noStrike" cap="none" normalizeH="0" baseline="0" dirty="0" smtClean="0">
                          <a:ln>
                            <a:noFill/>
                          </a:ln>
                          <a:effectLst/>
                        </a:rPr>
                        <a:t>(HH Surveys)</a:t>
                      </a:r>
                    </a:p>
                  </a:txBody>
                  <a:tcPr anchor="ctr" horzOverflow="overflow">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800" b="1" i="0" u="none" strike="noStrike" cap="none" normalizeH="0" baseline="0" dirty="0" smtClean="0">
                        <a:ln>
                          <a:noFill/>
                        </a:ln>
                        <a:solidFill>
                          <a:schemeClr val="tx1"/>
                        </a:solidFill>
                        <a:effectLst/>
                        <a:latin typeface="+mn-lt"/>
                      </a:endParaRPr>
                    </a:p>
                  </a:txBody>
                  <a:tcPr anchor="ctr" horzOverflow="overflow">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b="1" u="none" strike="noStrike" cap="none" normalizeH="0" baseline="0" dirty="0" smtClean="0">
                          <a:ln>
                            <a:noFill/>
                          </a:ln>
                          <a:effectLst/>
                        </a:rPr>
                        <a:t>Government Consumption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b="1" i="0" u="none" strike="noStrike" cap="none" normalizeH="0" baseline="0" dirty="0" smtClean="0">
                          <a:ln>
                            <a:noFill/>
                          </a:ln>
                          <a:solidFill>
                            <a:schemeClr val="tx1"/>
                          </a:solidFill>
                          <a:effectLst/>
                          <a:latin typeface="Arial" charset="0"/>
                        </a:rPr>
                        <a:t>(I/O table)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b="1" i="0" u="none" strike="noStrike" cap="none" normalizeH="0" baseline="0" dirty="0" smtClean="0">
                          <a:ln>
                            <a:noFill/>
                          </a:ln>
                          <a:solidFill>
                            <a:schemeClr val="tx1"/>
                          </a:solidFill>
                          <a:effectLst/>
                          <a:latin typeface="Arial" charset="0"/>
                        </a:rPr>
                        <a:t>(Fiscal Yearbook)</a:t>
                      </a:r>
                      <a:endParaRPr kumimoji="0" lang="en-GB" sz="1800" b="1" i="0" u="none" strike="noStrike" cap="none" normalizeH="0" baseline="0" dirty="0" smtClean="0">
                        <a:ln>
                          <a:noFill/>
                        </a:ln>
                        <a:solidFill>
                          <a:schemeClr val="tx1"/>
                        </a:solidFill>
                        <a:effectLst/>
                        <a:latin typeface="Arial" charset="0"/>
                      </a:endParaRPr>
                    </a:p>
                  </a:txBody>
                  <a:tcPr anchor="ctr" horzOverflow="overflow">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b="1" u="none" strike="noStrike" cap="none" normalizeH="0" baseline="0" dirty="0" smtClean="0">
                          <a:ln>
                            <a:noFill/>
                          </a:ln>
                          <a:effectLst/>
                        </a:rPr>
                        <a:t>Investm</a:t>
                      </a:r>
                      <a:r>
                        <a:rPr kumimoji="0" lang="en-GB" sz="800" b="1" u="none" strike="noStrike" cap="none" normalizeH="0" baseline="0" dirty="0" smtClean="0">
                          <a:ln>
                            <a:noFill/>
                          </a:ln>
                          <a:effectLst/>
                          <a:latin typeface="+mn-lt"/>
                        </a:rPr>
                        <a:t>ent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800" b="1" i="0" u="none" strike="noStrike" cap="none" normalizeH="0" baseline="0" dirty="0" smtClean="0">
                          <a:ln>
                            <a:noFill/>
                          </a:ln>
                          <a:solidFill>
                            <a:schemeClr val="tx1"/>
                          </a:solidFill>
                          <a:effectLst/>
                          <a:latin typeface="+mn-lt"/>
                        </a:rPr>
                        <a:t>(I/O table)</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Arial" charset="0"/>
                      </a:endParaRPr>
                    </a:p>
                  </a:txBody>
                  <a:tcPr anchor="ctr" horzOverflow="overflow">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b="1" u="none" strike="noStrike" cap="none" normalizeH="0" baseline="0" dirty="0" smtClean="0">
                          <a:ln>
                            <a:noFill/>
                          </a:ln>
                          <a:effectLst/>
                        </a:rPr>
                        <a:t>Exports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b="1" i="0" u="none" strike="noStrike" cap="none" normalizeH="0" baseline="0" dirty="0" smtClean="0">
                          <a:ln>
                            <a:noFill/>
                          </a:ln>
                          <a:solidFill>
                            <a:schemeClr val="tx1"/>
                          </a:solidFill>
                          <a:effectLst/>
                          <a:latin typeface="Arial" charset="0"/>
                        </a:rPr>
                        <a:t>(I/O table)</a:t>
                      </a:r>
                      <a:endParaRPr kumimoji="0" lang="en-GB" sz="1800" b="1" i="0" u="none" strike="noStrike" cap="none" normalizeH="0" baseline="0" dirty="0" smtClean="0">
                        <a:ln>
                          <a:noFill/>
                        </a:ln>
                        <a:solidFill>
                          <a:schemeClr val="tx1"/>
                        </a:solidFill>
                        <a:effectLst/>
                        <a:latin typeface="Arial" charset="0"/>
                      </a:endParaRPr>
                    </a:p>
                  </a:txBody>
                  <a:tcPr anchor="ctr" horzOverflow="overflow">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b="1" u="none" strike="noStrike" cap="none" normalizeH="0" baseline="0" dirty="0" smtClean="0">
                          <a:ln>
                            <a:noFill/>
                          </a:ln>
                          <a:effectLst/>
                        </a:rPr>
                        <a:t>Total Commodity Demand</a:t>
                      </a:r>
                      <a:endParaRPr kumimoji="0" lang="en-GB" sz="1800" b="1" i="0" u="none" strike="noStrike" cap="none" normalizeH="0" baseline="0" dirty="0" smtClean="0">
                        <a:ln>
                          <a:noFill/>
                        </a:ln>
                        <a:solidFill>
                          <a:schemeClr val="tx1"/>
                        </a:solidFill>
                        <a:effectLst/>
                        <a:latin typeface="Arial" charset="0"/>
                      </a:endParaRPr>
                    </a:p>
                  </a:txBody>
                  <a:tcPr anchor="ctr" horzOverflow="overflow">
                    <a:solidFill>
                      <a:srgbClr val="EEF2EE"/>
                    </a:solidFill>
                  </a:tcPr>
                </a:tc>
              </a:tr>
              <a:tr h="5181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1" u="none" strike="noStrike" cap="none" normalizeH="0" baseline="0" dirty="0" smtClean="0">
                          <a:ln>
                            <a:noFill/>
                          </a:ln>
                          <a:effectLst/>
                        </a:rPr>
                        <a:t>3.</a:t>
                      </a:r>
                      <a:r>
                        <a:rPr kumimoji="0" lang="en-US" sz="1000" b="1" u="none" strike="noStrike" cap="none" normalizeH="0" baseline="0" dirty="0" smtClean="0">
                          <a:ln>
                            <a:noFill/>
                          </a:ln>
                          <a:effectLst/>
                        </a:rPr>
                        <a:t> </a:t>
                      </a:r>
                      <a:r>
                        <a:rPr kumimoji="0" lang="en-GB" sz="800" b="1" u="none" strike="noStrike" cap="none" normalizeH="0" baseline="0" dirty="0" smtClean="0">
                          <a:ln>
                            <a:noFill/>
                          </a:ln>
                          <a:effectLst/>
                        </a:rPr>
                        <a:t>Factors</a:t>
                      </a:r>
                      <a:endParaRPr kumimoji="0" lang="en-US" sz="1000" b="1" u="none" strike="noStrike" cap="none" normalizeH="0" baseline="0" dirty="0" smtClean="0">
                        <a:ln>
                          <a:noFill/>
                        </a:ln>
                        <a:effectLst/>
                      </a:endParaRPr>
                    </a:p>
                  </a:txBody>
                  <a:tcPr anchor="ctr" horzOverflow="overflow">
                    <a:lnR w="12700" cap="flat" cmpd="sng" algn="ctr">
                      <a:solidFill>
                        <a:schemeClr val="tx1"/>
                      </a:solidFill>
                      <a:prstDash val="solid"/>
                      <a:round/>
                      <a:headEnd type="none" w="med" len="med"/>
                      <a:tailEnd type="none" w="med" len="med"/>
                    </a:lnR>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b="1" u="none" strike="noStrike" cap="none" normalizeH="0" baseline="0" dirty="0" smtClean="0">
                          <a:ln>
                            <a:noFill/>
                          </a:ln>
                          <a:effectLst/>
                        </a:rPr>
                        <a:t>Value Added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b="1" u="none" strike="noStrike" cap="none" normalizeH="0" baseline="0" dirty="0" smtClean="0">
                          <a:ln>
                            <a:noFill/>
                          </a:ln>
                          <a:effectLst/>
                        </a:rPr>
                        <a:t>(I/O table)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b="1" i="0" u="none" strike="noStrike" cap="none" normalizeH="0" baseline="0" dirty="0" smtClean="0">
                          <a:ln>
                            <a:noFill/>
                          </a:ln>
                          <a:solidFill>
                            <a:schemeClr val="tx1"/>
                          </a:solidFill>
                          <a:effectLst/>
                          <a:latin typeface="+mn-lt"/>
                        </a:rPr>
                        <a:t>(LF Surveys)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800" b="1"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800" b="1"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800" b="1" i="0" u="none" strike="noStrike" cap="none" normalizeH="0" baseline="0" dirty="0" smtClean="0">
                        <a:ln>
                          <a:noFill/>
                        </a:ln>
                        <a:solidFill>
                          <a:schemeClr val="tx1"/>
                        </a:solidFill>
                        <a:effectLst/>
                        <a:latin typeface="+mn-lt"/>
                      </a:endParaRPr>
                    </a:p>
                  </a:txBody>
                  <a:tcPr anchor="ctr" horzOverflow="overflow">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800" b="1" i="0" u="none" strike="noStrike" cap="none" normalizeH="0" baseline="0" smtClean="0">
                        <a:ln>
                          <a:noFill/>
                        </a:ln>
                        <a:solidFill>
                          <a:schemeClr val="tx1"/>
                        </a:solidFill>
                        <a:effectLst/>
                        <a:latin typeface="+mn-lt"/>
                      </a:endParaRPr>
                    </a:p>
                  </a:txBody>
                  <a:tcPr anchor="ctr" horzOverflow="overflow">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800" b="1" i="0" u="none" strike="noStrike" cap="none" normalizeH="0" baseline="0" dirty="0" smtClean="0">
                        <a:ln>
                          <a:noFill/>
                        </a:ln>
                        <a:solidFill>
                          <a:schemeClr val="tx1"/>
                        </a:solidFill>
                        <a:effectLst/>
                        <a:latin typeface="Times New Roman" pitchFamily="18" charset="0"/>
                      </a:endParaRPr>
                    </a:p>
                  </a:txBody>
                  <a:tcPr anchor="ctr" horzOverflow="overflow">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800" b="1" i="0" u="none" strike="noStrike" cap="none" normalizeH="0" baseline="0" dirty="0" smtClean="0">
                        <a:ln>
                          <a:noFill/>
                        </a:ln>
                        <a:solidFill>
                          <a:schemeClr val="tx1"/>
                        </a:solidFill>
                        <a:effectLst/>
                        <a:latin typeface="Times New Roman" pitchFamily="18" charset="0"/>
                      </a:endParaRPr>
                    </a:p>
                  </a:txBody>
                  <a:tcPr anchor="ctr" horzOverflow="overflow">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800" b="1" i="0" u="none" strike="noStrike" cap="none" normalizeH="0" baseline="0" dirty="0" smtClean="0">
                        <a:ln>
                          <a:noFill/>
                        </a:ln>
                        <a:solidFill>
                          <a:schemeClr val="tx1"/>
                        </a:solidFill>
                        <a:effectLst/>
                        <a:latin typeface="Times New Roman" pitchFamily="18" charset="0"/>
                      </a:endParaRPr>
                    </a:p>
                  </a:txBody>
                  <a:tcPr anchor="ctr" horzOverflow="overflow">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b="1" u="none" strike="noStrike" cap="none" normalizeH="0" baseline="0" dirty="0" smtClean="0">
                          <a:ln>
                            <a:noFill/>
                          </a:ln>
                          <a:effectLst/>
                        </a:rPr>
                        <a:t>Value Added </a:t>
                      </a:r>
                      <a:endParaRPr kumimoji="0" lang="en-GB" sz="1800" b="1" i="0" u="none" strike="noStrike" cap="none" normalizeH="0" baseline="0" dirty="0" smtClean="0">
                        <a:ln>
                          <a:noFill/>
                        </a:ln>
                        <a:solidFill>
                          <a:schemeClr val="tx1"/>
                        </a:solidFill>
                        <a:effectLst/>
                        <a:latin typeface="Arial" charset="0"/>
                      </a:endParaRPr>
                    </a:p>
                  </a:txBody>
                  <a:tcPr anchor="ctr" horzOverflow="overflow">
                    <a:solidFill>
                      <a:srgbClr val="EEF2EE"/>
                    </a:solidFill>
                  </a:tcPr>
                </a:tc>
              </a:tr>
              <a:tr h="7010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1" u="none" strike="noStrike" cap="none" normalizeH="0" baseline="0" dirty="0" smtClean="0">
                          <a:ln>
                            <a:noFill/>
                          </a:ln>
                          <a:effectLst/>
                        </a:rPr>
                        <a:t>4.</a:t>
                      </a:r>
                      <a:r>
                        <a:rPr kumimoji="0" lang="en-US" sz="1000" b="1" u="none" strike="noStrike" cap="none" normalizeH="0" baseline="0" dirty="0" smtClean="0">
                          <a:ln>
                            <a:noFill/>
                          </a:ln>
                          <a:effectLst/>
                        </a:rPr>
                        <a:t> </a:t>
                      </a:r>
                      <a:r>
                        <a:rPr kumimoji="0" lang="en-GB" sz="800" b="1" u="none" strike="noStrike" cap="none" normalizeH="0" baseline="0" dirty="0" smtClean="0">
                          <a:ln>
                            <a:noFill/>
                          </a:ln>
                          <a:effectLst/>
                        </a:rPr>
                        <a:t>Households</a:t>
                      </a:r>
                      <a:endParaRPr kumimoji="0" lang="en-US" sz="1000" b="1" u="none" strike="noStrike" cap="none" normalizeH="0" baseline="0" dirty="0" smtClean="0">
                        <a:ln>
                          <a:noFill/>
                        </a:ln>
                        <a:effectLst/>
                      </a:endParaRPr>
                    </a:p>
                  </a:txBody>
                  <a:tcPr anchor="ctr" horzOverflow="overflow">
                    <a:lnR w="12700" cap="flat" cmpd="sng" algn="ctr">
                      <a:solidFill>
                        <a:schemeClr val="tx1"/>
                      </a:solidFill>
                      <a:prstDash val="solid"/>
                      <a:round/>
                      <a:headEnd type="none" w="med" len="med"/>
                      <a:tailEnd type="none" w="med" len="med"/>
                    </a:lnR>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800" b="1"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800" b="1"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b="1" i="0" u="none" strike="noStrike" cap="none" normalizeH="0" baseline="0" dirty="0" smtClean="0">
                          <a:ln>
                            <a:noFill/>
                          </a:ln>
                          <a:solidFill>
                            <a:schemeClr val="tx1"/>
                          </a:solidFill>
                          <a:effectLst/>
                          <a:latin typeface="+mn-lt"/>
                        </a:rPr>
                        <a:t>HH Income (LF Surveys)</a:t>
                      </a:r>
                    </a:p>
                  </a:txBody>
                  <a:tcPr anchor="ctr" horzOverflow="overflow">
                    <a:lnL w="12700" cap="flat" cmpd="sng" algn="ctr">
                      <a:solidFill>
                        <a:schemeClr val="tx1"/>
                      </a:solidFill>
                      <a:prstDash val="solid"/>
                      <a:round/>
                      <a:headEnd type="none" w="med" len="med"/>
                      <a:tailEnd type="none" w="med" len="med"/>
                    </a:lnL>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800" b="1" i="0" u="none" strike="noStrike" cap="none" normalizeH="0" baseline="0" dirty="0" smtClean="0">
                        <a:ln>
                          <a:noFill/>
                        </a:ln>
                        <a:solidFill>
                          <a:schemeClr val="tx1"/>
                        </a:solidFill>
                        <a:effectLst/>
                        <a:latin typeface="+mn-lt"/>
                      </a:endParaRPr>
                    </a:p>
                  </a:txBody>
                  <a:tcPr anchor="ctr" horzOverflow="overflow">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b="1" u="none" strike="noStrike" cap="none" normalizeH="0" baseline="0" dirty="0" smtClean="0">
                          <a:ln>
                            <a:noFill/>
                          </a:ln>
                          <a:effectLst/>
                        </a:rPr>
                        <a:t>Transfers to Households (HH Surveys)</a:t>
                      </a:r>
                      <a:endParaRPr kumimoji="0" lang="en-GB" sz="800" b="1" i="0" u="none" strike="noStrike" cap="none" normalizeH="0" baseline="0" dirty="0" smtClean="0">
                        <a:ln>
                          <a:noFill/>
                        </a:ln>
                        <a:solidFill>
                          <a:schemeClr val="tx1"/>
                        </a:solidFill>
                        <a:effectLst/>
                        <a:latin typeface="+mn-lt"/>
                      </a:endParaRPr>
                    </a:p>
                  </a:txBody>
                  <a:tcPr anchor="ctr" horzOverflow="overflow">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800" b="1" u="none" strike="noStrike" cap="none" normalizeH="0" baseline="0" dirty="0" smtClean="0">
                          <a:ln>
                            <a:noFill/>
                          </a:ln>
                          <a:effectLst/>
                        </a:rPr>
                        <a:t>Transfers to Households (HH Surveys)</a:t>
                      </a:r>
                      <a:endParaRPr kumimoji="0" lang="en-GB" sz="1800" b="1" i="0" u="none" strike="noStrike" cap="none" normalizeH="0" baseline="0" dirty="0" smtClean="0">
                        <a:ln>
                          <a:noFill/>
                        </a:ln>
                        <a:solidFill>
                          <a:schemeClr val="tx1"/>
                        </a:solidFill>
                        <a:effectLst/>
                        <a:latin typeface="Arial" charset="0"/>
                      </a:endParaRPr>
                    </a:p>
                  </a:txBody>
                  <a:tcPr anchor="ctr" horzOverflow="overflow">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800" b="1" i="0" u="none" strike="noStrike" cap="none" normalizeH="0" baseline="0" dirty="0" smtClean="0">
                        <a:ln>
                          <a:noFill/>
                        </a:ln>
                        <a:solidFill>
                          <a:schemeClr val="tx1"/>
                        </a:solidFill>
                        <a:effectLst/>
                        <a:latin typeface="Times New Roman" pitchFamily="18" charset="0"/>
                      </a:endParaRPr>
                    </a:p>
                  </a:txBody>
                  <a:tcPr anchor="ctr" horzOverflow="overflow">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b="1" u="none" strike="noStrike" cap="none" normalizeH="0" baseline="0" dirty="0" smtClean="0">
                          <a:ln>
                            <a:noFill/>
                          </a:ln>
                          <a:effectLst/>
                        </a:rPr>
                        <a:t>Net Foreign Transfers to Households (HH Surveys)</a:t>
                      </a:r>
                      <a:endParaRPr kumimoji="0" lang="en-GB" sz="1800" b="1" i="0" u="none" strike="noStrike" cap="none" normalizeH="0" baseline="0" dirty="0" smtClean="0">
                        <a:ln>
                          <a:noFill/>
                        </a:ln>
                        <a:solidFill>
                          <a:schemeClr val="tx1"/>
                        </a:solidFill>
                        <a:effectLst/>
                        <a:latin typeface="Arial" charset="0"/>
                      </a:endParaRPr>
                    </a:p>
                  </a:txBody>
                  <a:tcPr anchor="ctr" horzOverflow="overflow">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b="1" u="none" strike="noStrike" cap="none" normalizeH="0" baseline="0" dirty="0" smtClean="0">
                          <a:ln>
                            <a:noFill/>
                          </a:ln>
                          <a:effectLst/>
                        </a:rPr>
                        <a:t>Household Income</a:t>
                      </a:r>
                      <a:endParaRPr kumimoji="0" lang="en-GB" sz="1800" b="1" i="0" u="none" strike="noStrike" cap="none" normalizeH="0" baseline="0" dirty="0" smtClean="0">
                        <a:ln>
                          <a:noFill/>
                        </a:ln>
                        <a:solidFill>
                          <a:schemeClr val="tx1"/>
                        </a:solidFill>
                        <a:effectLst/>
                        <a:latin typeface="Arial" charset="0"/>
                      </a:endParaRPr>
                    </a:p>
                  </a:txBody>
                  <a:tcPr anchor="ctr" horzOverflow="overflow">
                    <a:solidFill>
                      <a:srgbClr val="EEF2EE"/>
                    </a:solidFill>
                  </a:tcPr>
                </a:tc>
              </a:tr>
              <a:tr h="57912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1" u="none" strike="noStrike" cap="none" normalizeH="0" baseline="0" dirty="0" smtClean="0">
                          <a:ln>
                            <a:noFill/>
                          </a:ln>
                          <a:effectLst/>
                        </a:rPr>
                        <a:t>5. Enterprises</a:t>
                      </a:r>
                      <a:endParaRPr kumimoji="0" lang="en-US" sz="1000" b="1" u="none" strike="noStrike" cap="none" normalizeH="0" baseline="0" dirty="0" smtClean="0">
                        <a:ln>
                          <a:noFill/>
                        </a:ln>
                        <a:effectLst/>
                      </a:endParaRPr>
                    </a:p>
                  </a:txBody>
                  <a:tcPr anchor="ctr" horzOverflow="overflow">
                    <a:lnR w="12700" cap="flat" cmpd="sng" algn="ctr">
                      <a:solidFill>
                        <a:schemeClr val="tx1"/>
                      </a:solidFill>
                      <a:prstDash val="solid"/>
                      <a:round/>
                      <a:headEnd type="none" w="med" len="med"/>
                      <a:tailEnd type="none" w="med" len="med"/>
                    </a:lnR>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800" b="1"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800" b="1"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b="1" i="0" u="none" strike="noStrike" cap="none" normalizeH="0" baseline="0" dirty="0" smtClean="0">
                          <a:ln>
                            <a:noFill/>
                          </a:ln>
                          <a:solidFill>
                            <a:schemeClr val="tx1"/>
                          </a:solidFill>
                          <a:effectLst/>
                          <a:latin typeface="+mn-lt"/>
                        </a:rPr>
                        <a:t>Gross Profits (</a:t>
                      </a:r>
                      <a:r>
                        <a:rPr kumimoji="0" lang="en-GB" sz="800" b="1" i="0" u="none" strike="noStrike" cap="none" normalizeH="0" baseline="0" dirty="0" err="1" smtClean="0">
                          <a:ln>
                            <a:noFill/>
                          </a:ln>
                          <a:solidFill>
                            <a:schemeClr val="tx1"/>
                          </a:solidFill>
                          <a:effectLst/>
                          <a:latin typeface="+mn-lt"/>
                        </a:rPr>
                        <a:t>Ent</a:t>
                      </a:r>
                      <a:r>
                        <a:rPr kumimoji="0" lang="en-GB" sz="800" b="1" i="0" u="none" strike="noStrike" cap="none" normalizeH="0" baseline="0" dirty="0" smtClean="0">
                          <a:ln>
                            <a:noFill/>
                          </a:ln>
                          <a:solidFill>
                            <a:schemeClr val="tx1"/>
                          </a:solidFill>
                          <a:effectLst/>
                          <a:latin typeface="+mn-lt"/>
                        </a:rPr>
                        <a:t>. Surveys)</a:t>
                      </a:r>
                    </a:p>
                  </a:txBody>
                  <a:tcPr anchor="ctr" horzOverflow="overflow">
                    <a:lnL w="12700" cap="flat" cmpd="sng" algn="ctr">
                      <a:solidFill>
                        <a:schemeClr val="tx1"/>
                      </a:solidFill>
                      <a:prstDash val="solid"/>
                      <a:round/>
                      <a:headEnd type="none" w="med" len="med"/>
                      <a:tailEnd type="none" w="med" len="med"/>
                    </a:lnL>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800" b="1" i="0" u="none" strike="noStrike" cap="none" normalizeH="0" baseline="0" dirty="0" smtClean="0">
                        <a:ln>
                          <a:noFill/>
                        </a:ln>
                        <a:solidFill>
                          <a:schemeClr val="tx1"/>
                        </a:solidFill>
                        <a:effectLst/>
                        <a:latin typeface="+mn-lt"/>
                      </a:endParaRPr>
                    </a:p>
                  </a:txBody>
                  <a:tcPr anchor="ctr" horzOverflow="overflow">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800" b="1" i="0" u="none" strike="noStrike" cap="none" normalizeH="0" baseline="0" dirty="0" smtClean="0">
                        <a:ln>
                          <a:noFill/>
                        </a:ln>
                        <a:solidFill>
                          <a:schemeClr val="tx1"/>
                        </a:solidFill>
                        <a:effectLst/>
                        <a:latin typeface="+mn-lt"/>
                      </a:endParaRPr>
                    </a:p>
                  </a:txBody>
                  <a:tcPr anchor="ctr" horzOverflow="overflow">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800" b="1" i="0" u="none" strike="noStrike" cap="none" normalizeH="0" baseline="0" dirty="0" smtClean="0">
                        <a:ln>
                          <a:noFill/>
                        </a:ln>
                        <a:solidFill>
                          <a:schemeClr val="tx1"/>
                        </a:solidFill>
                        <a:effectLst/>
                        <a:latin typeface="Times New Roman" pitchFamily="18" charset="0"/>
                      </a:endParaRPr>
                    </a:p>
                  </a:txBody>
                  <a:tcPr anchor="ctr" horzOverflow="overflow">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800" b="1" i="0" u="none" strike="noStrike" cap="none" normalizeH="0" baseline="0" dirty="0" smtClean="0">
                        <a:ln>
                          <a:noFill/>
                        </a:ln>
                        <a:solidFill>
                          <a:schemeClr val="tx1"/>
                        </a:solidFill>
                        <a:effectLst/>
                        <a:latin typeface="Times New Roman" pitchFamily="18" charset="0"/>
                      </a:endParaRPr>
                    </a:p>
                  </a:txBody>
                  <a:tcPr anchor="ctr" horzOverflow="overflow">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Arial" charset="0"/>
                      </a:endParaRPr>
                    </a:p>
                  </a:txBody>
                  <a:tcPr anchor="ctr" horzOverflow="overflow">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b="1" u="none" strike="noStrike" cap="none" normalizeH="0" baseline="0" dirty="0" smtClean="0">
                          <a:ln>
                            <a:noFill/>
                          </a:ln>
                          <a:effectLst/>
                        </a:rPr>
                        <a:t>Enterprise Income</a:t>
                      </a:r>
                      <a:endParaRPr kumimoji="0" lang="en-GB" sz="1800" b="1" i="0" u="none" strike="noStrike" cap="none" normalizeH="0" baseline="0" dirty="0" smtClean="0">
                        <a:ln>
                          <a:noFill/>
                        </a:ln>
                        <a:solidFill>
                          <a:schemeClr val="tx1"/>
                        </a:solidFill>
                        <a:effectLst/>
                        <a:latin typeface="Arial" charset="0"/>
                      </a:endParaRPr>
                    </a:p>
                  </a:txBody>
                  <a:tcPr anchor="ctr" horzOverflow="overflow">
                    <a:solidFill>
                      <a:srgbClr val="EEF2EE"/>
                    </a:solidFill>
                  </a:tcPr>
                </a:tc>
              </a:tr>
              <a:tr h="7010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1" u="none" strike="noStrike" cap="none" normalizeH="0" baseline="0" dirty="0" smtClean="0">
                          <a:ln>
                            <a:noFill/>
                          </a:ln>
                          <a:effectLst/>
                        </a:rPr>
                        <a:t>6.</a:t>
                      </a:r>
                      <a:r>
                        <a:rPr kumimoji="0" lang="en-US" sz="1000" b="1" u="none" strike="noStrike" cap="none" normalizeH="0" baseline="0" dirty="0" smtClean="0">
                          <a:ln>
                            <a:noFill/>
                          </a:ln>
                          <a:effectLst/>
                        </a:rPr>
                        <a:t> </a:t>
                      </a:r>
                      <a:r>
                        <a:rPr kumimoji="0" lang="en-GB" sz="800" b="1" u="none" strike="noStrike" cap="none" normalizeH="0" baseline="0" dirty="0" smtClean="0">
                          <a:ln>
                            <a:noFill/>
                          </a:ln>
                          <a:effectLst/>
                        </a:rPr>
                        <a:t>Government</a:t>
                      </a:r>
                      <a:endParaRPr kumimoji="0" lang="en-US" sz="1000" b="1" u="none" strike="noStrike" cap="none" normalizeH="0" baseline="0" dirty="0" smtClean="0">
                        <a:ln>
                          <a:noFill/>
                        </a:ln>
                        <a:effectLst/>
                      </a:endParaRPr>
                    </a:p>
                  </a:txBody>
                  <a:tcPr anchor="ctr" horzOverflow="overflow">
                    <a:lnR w="12700" cap="flat" cmpd="sng" algn="ctr">
                      <a:solidFill>
                        <a:schemeClr val="tx1"/>
                      </a:solidFill>
                      <a:prstDash val="solid"/>
                      <a:round/>
                      <a:headEnd type="none" w="med" len="med"/>
                      <a:tailEnd type="none" w="med" len="med"/>
                    </a:lnR>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b="1" u="none" strike="noStrike" cap="none" normalizeH="0" baseline="0" dirty="0" smtClean="0">
                          <a:ln>
                            <a:noFill/>
                          </a:ln>
                          <a:effectLst/>
                        </a:rPr>
                        <a:t>Net Indirect Taxes (I/O table)</a:t>
                      </a:r>
                      <a:endParaRPr kumimoji="0" lang="en-GB" sz="800" b="1"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b="1" i="0" u="none" strike="noStrike" cap="none" normalizeH="0" baseline="0" dirty="0" smtClean="0">
                          <a:ln>
                            <a:noFill/>
                          </a:ln>
                          <a:solidFill>
                            <a:schemeClr val="tx1"/>
                          </a:solidFill>
                          <a:effectLst/>
                          <a:latin typeface="+mn-lt"/>
                        </a:rPr>
                        <a:t>Sales Taxes (I/O table)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b="1" u="none" strike="noStrike" cap="none" normalizeH="0" baseline="0" dirty="0" smtClean="0">
                          <a:ln>
                            <a:noFill/>
                          </a:ln>
                          <a:effectLst/>
                        </a:rPr>
                        <a:t>Factor Taxes (Fiscal Yearbook)</a:t>
                      </a:r>
                      <a:endParaRPr kumimoji="0" lang="en-GB" sz="800" b="1"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b="1" u="none" strike="noStrike" cap="none" normalizeH="0" baseline="0" dirty="0" smtClean="0">
                          <a:ln>
                            <a:noFill/>
                          </a:ln>
                          <a:effectLst/>
                        </a:rPr>
                        <a:t>Income Taxes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b="1" u="none" strike="noStrike" cap="none" normalizeH="0" baseline="0" dirty="0" smtClean="0">
                          <a:ln>
                            <a:noFill/>
                          </a:ln>
                          <a:effectLst/>
                        </a:rPr>
                        <a:t>(HH Surveys)</a:t>
                      </a:r>
                      <a:endParaRPr kumimoji="0" lang="en-GB" sz="800" b="1" i="0" u="none" strike="noStrike" cap="none" normalizeH="0" baseline="0" dirty="0" smtClean="0">
                        <a:ln>
                          <a:noFill/>
                        </a:ln>
                        <a:solidFill>
                          <a:schemeClr val="tx1"/>
                        </a:solidFill>
                        <a:effectLst/>
                        <a:latin typeface="+mn-lt"/>
                      </a:endParaRPr>
                    </a:p>
                  </a:txBody>
                  <a:tcPr anchor="ctr" horzOverflow="overflow">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b="1" u="none" strike="noStrike" cap="none" normalizeH="0" baseline="0" dirty="0" smtClean="0">
                          <a:ln>
                            <a:noFill/>
                          </a:ln>
                          <a:effectLst/>
                        </a:rPr>
                        <a:t>Enterprise Income Taxes (Fiscal Yearbook)</a:t>
                      </a:r>
                      <a:endParaRPr kumimoji="0" lang="en-GB" sz="800" b="1" i="0" u="none" strike="noStrike" cap="none" normalizeH="0" baseline="0" dirty="0" smtClean="0">
                        <a:ln>
                          <a:noFill/>
                        </a:ln>
                        <a:solidFill>
                          <a:schemeClr val="tx1"/>
                        </a:solidFill>
                        <a:effectLst/>
                        <a:latin typeface="+mn-lt"/>
                      </a:endParaRPr>
                    </a:p>
                  </a:txBody>
                  <a:tcPr anchor="ctr" horzOverflow="overflow">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800" b="1" i="0" u="none" strike="noStrike" cap="none" normalizeH="0" baseline="0" dirty="0" smtClean="0">
                        <a:ln>
                          <a:noFill/>
                        </a:ln>
                        <a:solidFill>
                          <a:schemeClr val="tx1"/>
                        </a:solidFill>
                        <a:effectLst/>
                        <a:latin typeface="Times New Roman" pitchFamily="18" charset="0"/>
                      </a:endParaRPr>
                    </a:p>
                  </a:txBody>
                  <a:tcPr anchor="ctr" horzOverflow="overflow">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800" b="1" i="0" u="none" strike="noStrike" cap="none" normalizeH="0" baseline="0" dirty="0" smtClean="0">
                        <a:ln>
                          <a:noFill/>
                        </a:ln>
                        <a:solidFill>
                          <a:schemeClr val="tx1"/>
                        </a:solidFill>
                        <a:effectLst/>
                        <a:latin typeface="Times New Roman" pitchFamily="18" charset="0"/>
                      </a:endParaRPr>
                    </a:p>
                  </a:txBody>
                  <a:tcPr anchor="ctr" horzOverflow="overflow">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800" b="1" u="none" strike="noStrike" cap="none" normalizeH="0" baseline="0" dirty="0" smtClean="0">
                          <a:ln>
                            <a:noFill/>
                          </a:ln>
                          <a:effectLst/>
                        </a:rPr>
                        <a:t>Net Foreign Transfers to Government </a:t>
                      </a:r>
                      <a:r>
                        <a:rPr kumimoji="0" lang="en-GB" sz="800" b="1" i="0" u="none" strike="noStrike" kern="1200" cap="none" spc="0" normalizeH="0" baseline="0" noProof="0" dirty="0" smtClean="0">
                          <a:ln>
                            <a:noFill/>
                          </a:ln>
                          <a:solidFill>
                            <a:prstClr val="black"/>
                          </a:solidFill>
                          <a:effectLst/>
                          <a:uLnTx/>
                          <a:uFillTx/>
                          <a:latin typeface="+mn-lt"/>
                          <a:ea typeface="+mn-ea"/>
                          <a:cs typeface="+mn-cs"/>
                        </a:rPr>
                        <a:t>(Fiscal Yearbook)</a:t>
                      </a:r>
                      <a:endParaRPr kumimoji="0" lang="en-GB" sz="1800" b="1" i="0" u="none" strike="noStrike" cap="none" normalizeH="0" baseline="0" dirty="0" smtClean="0">
                        <a:ln>
                          <a:noFill/>
                        </a:ln>
                        <a:solidFill>
                          <a:schemeClr val="tx1"/>
                        </a:solidFill>
                        <a:effectLst/>
                        <a:latin typeface="Arial" charset="0"/>
                      </a:endParaRPr>
                    </a:p>
                  </a:txBody>
                  <a:tcPr anchor="ctr" horzOverflow="overflow">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b="1" u="none" strike="noStrike" cap="none" normalizeH="0" baseline="0" dirty="0" smtClean="0">
                          <a:ln>
                            <a:noFill/>
                          </a:ln>
                          <a:effectLst/>
                        </a:rPr>
                        <a:t>Government Revenue</a:t>
                      </a:r>
                      <a:endParaRPr kumimoji="0" lang="en-GB" sz="1800" b="1" i="0" u="none" strike="noStrike" cap="none" normalizeH="0" baseline="0" dirty="0" smtClean="0">
                        <a:ln>
                          <a:noFill/>
                        </a:ln>
                        <a:solidFill>
                          <a:schemeClr val="tx1"/>
                        </a:solidFill>
                        <a:effectLst/>
                        <a:latin typeface="Arial" charset="0"/>
                      </a:endParaRPr>
                    </a:p>
                  </a:txBody>
                  <a:tcPr anchor="ctr" horzOverflow="overflow">
                    <a:solidFill>
                      <a:srgbClr val="EEF2EE"/>
                    </a:solidFill>
                  </a:tcPr>
                </a:tc>
              </a:tr>
              <a:tr h="57912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1" u="none" strike="noStrike" cap="none" normalizeH="0" baseline="0" dirty="0" smtClean="0">
                          <a:ln>
                            <a:noFill/>
                          </a:ln>
                          <a:effectLst/>
                        </a:rPr>
                        <a:t>7.</a:t>
                      </a:r>
                      <a:r>
                        <a:rPr kumimoji="0" lang="en-US" sz="1000" b="1" u="none" strike="noStrike" cap="none" normalizeH="0" baseline="0" dirty="0" smtClean="0">
                          <a:ln>
                            <a:noFill/>
                          </a:ln>
                          <a:effectLst/>
                        </a:rPr>
                        <a:t> </a:t>
                      </a:r>
                      <a:r>
                        <a:rPr kumimoji="0" lang="en-US" sz="800" b="1" u="none" strike="noStrike" cap="none" normalizeH="0" baseline="0" dirty="0" smtClean="0">
                          <a:ln>
                            <a:noFill/>
                          </a:ln>
                          <a:effectLst/>
                        </a:rPr>
                        <a:t>Capital</a:t>
                      </a:r>
                      <a:endParaRPr kumimoji="0" lang="en-US" sz="1000" b="1" u="none" strike="noStrike" cap="none" normalizeH="0" baseline="0" dirty="0" smtClean="0">
                        <a:ln>
                          <a:noFill/>
                        </a:ln>
                        <a:effectLst/>
                      </a:endParaRPr>
                    </a:p>
                  </a:txBody>
                  <a:tcPr anchor="ctr" horzOverflow="overflow">
                    <a:lnR w="12700" cap="flat" cmpd="sng" algn="ctr">
                      <a:solidFill>
                        <a:schemeClr val="tx1"/>
                      </a:solidFill>
                      <a:prstDash val="solid"/>
                      <a:round/>
                      <a:headEnd type="none" w="med" len="med"/>
                      <a:tailEnd type="none" w="med" len="med"/>
                    </a:lnR>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800" b="1"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800" b="1"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800" b="1"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b="1" u="none" strike="noStrike" cap="none" normalizeH="0" baseline="0" dirty="0" smtClean="0">
                          <a:ln>
                            <a:noFill/>
                          </a:ln>
                          <a:effectLst/>
                        </a:rPr>
                        <a:t>Household Savings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b="1" u="none" strike="noStrike" cap="none" normalizeH="0" baseline="0" dirty="0" smtClean="0">
                          <a:ln>
                            <a:noFill/>
                          </a:ln>
                          <a:effectLst/>
                        </a:rPr>
                        <a:t>(HH Surveys)</a:t>
                      </a:r>
                      <a:endParaRPr kumimoji="0" lang="en-GB" sz="1800" b="1" i="0" u="none" strike="noStrike" cap="none" normalizeH="0" baseline="0" dirty="0" smtClean="0">
                        <a:ln>
                          <a:noFill/>
                        </a:ln>
                        <a:solidFill>
                          <a:schemeClr val="tx1"/>
                        </a:solidFill>
                        <a:effectLst/>
                        <a:latin typeface="Arial" charset="0"/>
                      </a:endParaRPr>
                    </a:p>
                  </a:txBody>
                  <a:tcPr anchor="ctr" horzOverflow="overflow">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b="1" u="none" strike="noStrike" cap="none" normalizeH="0" baseline="0" dirty="0" smtClean="0">
                          <a:ln>
                            <a:noFill/>
                          </a:ln>
                          <a:effectLst/>
                        </a:rPr>
                        <a:t>Enterprise Savings (Residual)</a:t>
                      </a:r>
                      <a:endParaRPr kumimoji="0" lang="en-GB" sz="1800" b="1" i="0" u="none" strike="noStrike" cap="none" normalizeH="0" baseline="0" dirty="0" smtClean="0">
                        <a:ln>
                          <a:noFill/>
                        </a:ln>
                        <a:solidFill>
                          <a:schemeClr val="tx1"/>
                        </a:solidFill>
                        <a:effectLst/>
                        <a:latin typeface="Arial" charset="0"/>
                      </a:endParaRPr>
                    </a:p>
                  </a:txBody>
                  <a:tcPr anchor="ctr" horzOverflow="overflow">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800" b="1" u="none" strike="noStrike" cap="none" normalizeH="0" baseline="0" dirty="0" smtClean="0">
                          <a:ln>
                            <a:noFill/>
                          </a:ln>
                          <a:effectLst/>
                        </a:rPr>
                        <a:t>Government Savings </a:t>
                      </a:r>
                      <a:r>
                        <a:rPr kumimoji="0" lang="en-GB" sz="800" b="1" i="0" u="none" strike="noStrike" kern="1200" cap="none" spc="0" normalizeH="0" baseline="0" noProof="0" dirty="0" smtClean="0">
                          <a:ln>
                            <a:noFill/>
                          </a:ln>
                          <a:solidFill>
                            <a:prstClr val="black"/>
                          </a:solidFill>
                          <a:effectLst/>
                          <a:uLnTx/>
                          <a:uFillTx/>
                          <a:latin typeface="+mn-lt"/>
                          <a:ea typeface="+mn-ea"/>
                          <a:cs typeface="+mn-cs"/>
                        </a:rPr>
                        <a:t>(Fiscal Yearbook)</a:t>
                      </a:r>
                      <a:endParaRPr kumimoji="0" lang="en-GB" sz="1800" b="1" i="0" u="none" strike="noStrike" cap="none" normalizeH="0" baseline="0" dirty="0" smtClean="0">
                        <a:ln>
                          <a:noFill/>
                        </a:ln>
                        <a:solidFill>
                          <a:schemeClr val="tx1"/>
                        </a:solidFill>
                        <a:effectLst/>
                        <a:latin typeface="Arial" charset="0"/>
                      </a:endParaRPr>
                    </a:p>
                  </a:txBody>
                  <a:tcPr anchor="ctr" horzOverflow="overflow">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800" b="1" i="0" u="none" strike="noStrike" cap="none" normalizeH="0" baseline="0" dirty="0" smtClean="0">
                        <a:ln>
                          <a:noFill/>
                        </a:ln>
                        <a:solidFill>
                          <a:schemeClr val="tx1"/>
                        </a:solidFill>
                        <a:effectLst/>
                        <a:latin typeface="Times New Roman" pitchFamily="18" charset="0"/>
                      </a:endParaRPr>
                    </a:p>
                  </a:txBody>
                  <a:tcPr anchor="ctr" horzOverflow="overflow">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b="1" u="none" strike="noStrike" cap="none" normalizeH="0" baseline="0" dirty="0" smtClean="0">
                          <a:ln>
                            <a:noFill/>
                          </a:ln>
                          <a:effectLst/>
                        </a:rPr>
                        <a:t>Net Capital Inflows (Financial Yearbook)</a:t>
                      </a:r>
                      <a:endParaRPr kumimoji="0" lang="en-GB" sz="1800" b="1" i="0" u="none" strike="noStrike" cap="none" normalizeH="0" baseline="0" dirty="0" smtClean="0">
                        <a:ln>
                          <a:noFill/>
                        </a:ln>
                        <a:solidFill>
                          <a:schemeClr val="tx1"/>
                        </a:solidFill>
                        <a:effectLst/>
                        <a:latin typeface="Arial" charset="0"/>
                      </a:endParaRPr>
                    </a:p>
                  </a:txBody>
                  <a:tcPr anchor="ctr" horzOverflow="overflow">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b="1" u="none" strike="noStrike" cap="none" normalizeH="0" baseline="0" dirty="0" smtClean="0">
                          <a:ln>
                            <a:noFill/>
                          </a:ln>
                          <a:effectLst/>
                        </a:rPr>
                        <a:t>Total Savings</a:t>
                      </a:r>
                      <a:endParaRPr kumimoji="0" lang="en-GB" sz="1800" b="1" i="0" u="none" strike="noStrike" cap="none" normalizeH="0" baseline="0" dirty="0" smtClean="0">
                        <a:ln>
                          <a:noFill/>
                        </a:ln>
                        <a:solidFill>
                          <a:schemeClr val="tx1"/>
                        </a:solidFill>
                        <a:effectLst/>
                        <a:latin typeface="Arial" charset="0"/>
                      </a:endParaRPr>
                    </a:p>
                  </a:txBody>
                  <a:tcPr anchor="ctr" horzOverflow="overflow">
                    <a:solidFill>
                      <a:srgbClr val="EEF2EE"/>
                    </a:solidFill>
                  </a:tcPr>
                </a:tc>
              </a:tr>
              <a:tr h="5181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1" u="none" strike="noStrike" cap="none" normalizeH="0" baseline="0" dirty="0" smtClean="0">
                          <a:ln>
                            <a:noFill/>
                          </a:ln>
                          <a:effectLst/>
                        </a:rPr>
                        <a:t>8.</a:t>
                      </a:r>
                      <a:r>
                        <a:rPr kumimoji="0" lang="en-US" sz="1000" b="1" u="none" strike="noStrike" cap="none" normalizeH="0" baseline="0" dirty="0" smtClean="0">
                          <a:ln>
                            <a:noFill/>
                          </a:ln>
                          <a:effectLst/>
                        </a:rPr>
                        <a:t> </a:t>
                      </a:r>
                      <a:r>
                        <a:rPr kumimoji="0" lang="en-GB" sz="800" b="1" u="none" strike="noStrike" cap="none" normalizeH="0" baseline="0" dirty="0" smtClean="0">
                          <a:ln>
                            <a:noFill/>
                          </a:ln>
                          <a:effectLst/>
                        </a:rPr>
                        <a:t>Rest of World</a:t>
                      </a:r>
                      <a:endParaRPr kumimoji="0" lang="en-US" sz="1000" b="1" u="none" strike="noStrike" cap="none" normalizeH="0" baseline="0" dirty="0" smtClean="0">
                        <a:ln>
                          <a:noFill/>
                        </a:ln>
                        <a:effectLst/>
                      </a:endParaRPr>
                    </a:p>
                  </a:txBody>
                  <a:tcPr anchor="ctr" horzOverflow="overflow">
                    <a:lnR w="12700" cap="flat" cmpd="sng" algn="ctr">
                      <a:solidFill>
                        <a:schemeClr val="tx1"/>
                      </a:solidFill>
                      <a:prstDash val="solid"/>
                      <a:round/>
                      <a:headEnd type="none" w="med" len="med"/>
                      <a:tailEnd type="none" w="med" len="med"/>
                    </a:lnR>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b="1" u="none" strike="noStrike" cap="none" normalizeH="0" baseline="0" dirty="0" smtClean="0">
                          <a:ln>
                            <a:noFill/>
                          </a:ln>
                          <a:effectLst/>
                        </a:rPr>
                        <a:t>Imports (I/O table)</a:t>
                      </a:r>
                      <a:endParaRPr kumimoji="0" lang="en-GB" sz="1800" b="1" i="0" u="none" strike="noStrike" cap="none" normalizeH="0" baseline="0" dirty="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800" b="1"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800" b="1" i="0" u="none" strike="noStrike" cap="none" normalizeH="0" baseline="0" dirty="0" smtClean="0">
                        <a:ln>
                          <a:noFill/>
                        </a:ln>
                        <a:solidFill>
                          <a:schemeClr val="tx1"/>
                        </a:solidFill>
                        <a:effectLst/>
                        <a:latin typeface="Times New Roman" pitchFamily="18" charset="0"/>
                      </a:endParaRPr>
                    </a:p>
                  </a:txBody>
                  <a:tcPr anchor="ctr" horzOverflow="overflow">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800" b="1" i="0" u="none" strike="noStrike" cap="none" normalizeH="0" baseline="0" dirty="0" smtClean="0">
                        <a:ln>
                          <a:noFill/>
                        </a:ln>
                        <a:solidFill>
                          <a:schemeClr val="tx1"/>
                        </a:solidFill>
                        <a:effectLst/>
                        <a:latin typeface="Times New Roman" pitchFamily="18" charset="0"/>
                      </a:endParaRPr>
                    </a:p>
                  </a:txBody>
                  <a:tcPr anchor="ctr" horzOverflow="overflow">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800" b="1" i="0" u="none" strike="noStrike" cap="none" normalizeH="0" baseline="0" dirty="0" smtClean="0">
                        <a:ln>
                          <a:noFill/>
                        </a:ln>
                        <a:solidFill>
                          <a:schemeClr val="tx1"/>
                        </a:solidFill>
                        <a:effectLst/>
                        <a:latin typeface="Times New Roman" pitchFamily="18" charset="0"/>
                      </a:endParaRPr>
                    </a:p>
                  </a:txBody>
                  <a:tcPr anchor="ctr" horzOverflow="overflow">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800" b="1" i="0" u="none" strike="noStrike" cap="none" normalizeH="0" baseline="0" dirty="0" smtClean="0">
                        <a:ln>
                          <a:noFill/>
                        </a:ln>
                        <a:solidFill>
                          <a:schemeClr val="tx1"/>
                        </a:solidFill>
                        <a:effectLst/>
                        <a:latin typeface="Times New Roman" pitchFamily="18" charset="0"/>
                      </a:endParaRPr>
                    </a:p>
                  </a:txBody>
                  <a:tcPr anchor="ctr" horzOverflow="overflow">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800" b="1" i="0" u="none" strike="noStrike" cap="none" normalizeH="0" baseline="0" dirty="0" smtClean="0">
                        <a:ln>
                          <a:noFill/>
                        </a:ln>
                        <a:solidFill>
                          <a:schemeClr val="tx1"/>
                        </a:solidFill>
                        <a:effectLst/>
                        <a:latin typeface="Times New Roman" pitchFamily="18" charset="0"/>
                      </a:endParaRPr>
                    </a:p>
                  </a:txBody>
                  <a:tcPr anchor="ctr" horzOverflow="overflow">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b="1" u="none" strike="noStrike" cap="none" normalizeH="0" baseline="0" smtClean="0">
                          <a:ln>
                            <a:noFill/>
                          </a:ln>
                          <a:effectLst/>
                        </a:rPr>
                        <a:t>Imports</a:t>
                      </a:r>
                      <a:endParaRPr kumimoji="0" lang="en-GB" sz="1800" b="1" i="0" u="none" strike="noStrike" cap="none" normalizeH="0" baseline="0" smtClean="0">
                        <a:ln>
                          <a:noFill/>
                        </a:ln>
                        <a:solidFill>
                          <a:schemeClr val="tx1"/>
                        </a:solidFill>
                        <a:effectLst/>
                        <a:latin typeface="Arial" charset="0"/>
                      </a:endParaRPr>
                    </a:p>
                  </a:txBody>
                  <a:tcPr anchor="ctr" horzOverflow="overflow">
                    <a:solidFill>
                      <a:srgbClr val="EEF2EE"/>
                    </a:solidFill>
                  </a:tcPr>
                </a:tc>
              </a:tr>
              <a:tr h="5181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1" u="none" strike="noStrike" cap="none" normalizeH="0" baseline="0" dirty="0" smtClean="0">
                          <a:ln>
                            <a:noFill/>
                          </a:ln>
                          <a:effectLst/>
                        </a:rPr>
                        <a:t>9.</a:t>
                      </a:r>
                      <a:r>
                        <a:rPr kumimoji="0" lang="en-US" sz="1000" b="1" u="none" strike="noStrike" cap="none" normalizeH="0" baseline="0" dirty="0" smtClean="0">
                          <a:ln>
                            <a:noFill/>
                          </a:ln>
                          <a:effectLst/>
                        </a:rPr>
                        <a:t> </a:t>
                      </a:r>
                      <a:r>
                        <a:rPr kumimoji="0" lang="en-GB" sz="800" b="1" u="none" strike="noStrike" cap="none" normalizeH="0" baseline="0" dirty="0" smtClean="0">
                          <a:ln>
                            <a:noFill/>
                          </a:ln>
                          <a:effectLst/>
                        </a:rPr>
                        <a:t>Total</a:t>
                      </a:r>
                      <a:endParaRPr kumimoji="0" lang="en-GB" sz="1800" b="1" i="0" u="none" strike="noStrike" cap="none" normalizeH="0" baseline="0" dirty="0" smtClean="0">
                        <a:ln>
                          <a:noFill/>
                        </a:ln>
                        <a:solidFill>
                          <a:schemeClr val="tx1"/>
                        </a:solidFill>
                        <a:effectLst/>
                        <a:latin typeface="Arial" charset="0"/>
                      </a:endParaRPr>
                    </a:p>
                  </a:txBody>
                  <a:tcPr anchor="ctr" horzOverflow="overflow">
                    <a:lnR w="12700" cap="flat" cmpd="sng" algn="ctr">
                      <a:solidFill>
                        <a:schemeClr val="tx1"/>
                      </a:solidFill>
                      <a:prstDash val="solid"/>
                      <a:round/>
                      <a:headEnd type="none" w="med" len="med"/>
                      <a:tailEnd type="none" w="med" len="med"/>
                    </a:lnR>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b="1" u="none" strike="noStrike" cap="none" normalizeH="0" baseline="0" dirty="0" smtClean="0">
                          <a:ln>
                            <a:noFill/>
                          </a:ln>
                          <a:effectLst/>
                        </a:rPr>
                        <a:t>Total Payments</a:t>
                      </a:r>
                      <a:endParaRPr kumimoji="0" lang="en-GB" sz="1800" b="1" i="0" u="none" strike="noStrike" cap="none" normalizeH="0" baseline="0" dirty="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b="1" u="none" strike="noStrike" cap="none" normalizeH="0" baseline="0" dirty="0" smtClean="0">
                          <a:ln>
                            <a:noFill/>
                          </a:ln>
                          <a:effectLst/>
                        </a:rPr>
                        <a:t>Total Commodity Supply</a:t>
                      </a:r>
                      <a:endParaRPr kumimoji="0" lang="en-GB" sz="1800" b="1" i="0" u="none" strike="noStrike" cap="none" normalizeH="0" baseline="0" dirty="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b="1" u="none" strike="noStrike" cap="none" normalizeH="0" baseline="0" dirty="0" smtClean="0">
                          <a:ln>
                            <a:noFill/>
                          </a:ln>
                          <a:effectLst/>
                        </a:rPr>
                        <a:t>Total Factor Payments</a:t>
                      </a:r>
                      <a:endParaRPr kumimoji="0" lang="en-GB" sz="1800" b="1" i="0" u="none" strike="noStrike" cap="none" normalizeH="0" baseline="0" dirty="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b="1" u="none" strike="noStrike" cap="none" normalizeH="0" baseline="0" dirty="0" smtClean="0">
                          <a:ln>
                            <a:noFill/>
                          </a:ln>
                          <a:effectLst/>
                        </a:rPr>
                        <a:t>Allocation of Household Income</a:t>
                      </a:r>
                      <a:endParaRPr kumimoji="0" lang="en-GB" sz="1800" b="1" i="0" u="none" strike="noStrike" cap="none" normalizeH="0" baseline="0" dirty="0" smtClean="0">
                        <a:ln>
                          <a:noFill/>
                        </a:ln>
                        <a:solidFill>
                          <a:schemeClr val="tx1"/>
                        </a:solidFill>
                        <a:effectLst/>
                        <a:latin typeface="Arial" charset="0"/>
                      </a:endParaRPr>
                    </a:p>
                  </a:txBody>
                  <a:tcPr anchor="ctr" horzOverflow="overflow">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b="1" u="none" strike="noStrike" cap="none" normalizeH="0" baseline="0" smtClean="0">
                          <a:ln>
                            <a:noFill/>
                          </a:ln>
                          <a:effectLst/>
                        </a:rPr>
                        <a:t>Total Enterprise Expenditure</a:t>
                      </a:r>
                      <a:endParaRPr kumimoji="0" lang="en-GB" sz="1800" b="1" i="0" u="none" strike="noStrike" cap="none" normalizeH="0" baseline="0" smtClean="0">
                        <a:ln>
                          <a:noFill/>
                        </a:ln>
                        <a:solidFill>
                          <a:schemeClr val="tx1"/>
                        </a:solidFill>
                        <a:effectLst/>
                        <a:latin typeface="Arial" charset="0"/>
                      </a:endParaRPr>
                    </a:p>
                  </a:txBody>
                  <a:tcPr anchor="ctr" horzOverflow="overflow">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b="1" u="none" strike="noStrike" cap="none" normalizeH="0" baseline="0" dirty="0" smtClean="0">
                          <a:ln>
                            <a:noFill/>
                          </a:ln>
                          <a:effectLst/>
                        </a:rPr>
                        <a:t>Allocation of Government Revenue</a:t>
                      </a:r>
                      <a:endParaRPr kumimoji="0" lang="en-GB" sz="1800" b="1" i="0" u="none" strike="noStrike" cap="none" normalizeH="0" baseline="0" dirty="0" smtClean="0">
                        <a:ln>
                          <a:noFill/>
                        </a:ln>
                        <a:solidFill>
                          <a:schemeClr val="tx1"/>
                        </a:solidFill>
                        <a:effectLst/>
                        <a:latin typeface="Arial" charset="0"/>
                      </a:endParaRPr>
                    </a:p>
                  </a:txBody>
                  <a:tcPr anchor="ctr" horzOverflow="overflow">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b="1" u="none" strike="noStrike" cap="none" normalizeH="0" baseline="0" smtClean="0">
                          <a:ln>
                            <a:noFill/>
                          </a:ln>
                          <a:effectLst/>
                        </a:rPr>
                        <a:t>Total Investment</a:t>
                      </a:r>
                      <a:endParaRPr kumimoji="0" lang="en-GB" sz="1800" b="1" i="0" u="none" strike="noStrike" cap="none" normalizeH="0" baseline="0" smtClean="0">
                        <a:ln>
                          <a:noFill/>
                        </a:ln>
                        <a:solidFill>
                          <a:schemeClr val="tx1"/>
                        </a:solidFill>
                        <a:effectLst/>
                        <a:latin typeface="Arial" charset="0"/>
                      </a:endParaRPr>
                    </a:p>
                  </a:txBody>
                  <a:tcPr anchor="ctr" horzOverflow="overflow">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800" b="1" u="none" strike="noStrike" cap="none" normalizeH="0" baseline="0" dirty="0" smtClean="0">
                          <a:ln>
                            <a:noFill/>
                          </a:ln>
                          <a:effectLst/>
                        </a:rPr>
                        <a:t>Total Foreign Exchange</a:t>
                      </a:r>
                      <a:endParaRPr kumimoji="0" lang="en-GB" sz="1800" b="1" i="0" u="none" strike="noStrike" cap="none" normalizeH="0" baseline="0" dirty="0" smtClean="0">
                        <a:ln>
                          <a:noFill/>
                        </a:ln>
                        <a:solidFill>
                          <a:schemeClr val="tx1"/>
                        </a:solidFill>
                        <a:effectLst/>
                        <a:latin typeface="Arial" charset="0"/>
                      </a:endParaRPr>
                    </a:p>
                  </a:txBody>
                  <a:tcPr anchor="ctr" horzOverflow="overflow">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800" b="1" i="0" u="none" strike="noStrike" cap="none" normalizeH="0" baseline="0" dirty="0" smtClean="0">
                        <a:ln>
                          <a:noFill/>
                        </a:ln>
                        <a:solidFill>
                          <a:schemeClr val="tx1"/>
                        </a:solidFill>
                        <a:effectLst/>
                        <a:latin typeface="Times New Roman" pitchFamily="18" charset="0"/>
                      </a:endParaRPr>
                    </a:p>
                  </a:txBody>
                  <a:tcPr anchor="ctr" horzOverflow="overflow">
                    <a:solidFill>
                      <a:srgbClr val="EEF2EE"/>
                    </a:solidFil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Classification Criteria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Labor accounts</a:t>
            </a:r>
          </a:p>
          <a:p>
            <a:pPr lvl="1"/>
            <a:r>
              <a:rPr lang="en-US" dirty="0" smtClean="0"/>
              <a:t>Geographic location (urban-rural or geographical region)</a:t>
            </a:r>
          </a:p>
          <a:p>
            <a:pPr lvl="1"/>
            <a:r>
              <a:rPr lang="en-US" dirty="0" smtClean="0"/>
              <a:t>Skill or education level</a:t>
            </a:r>
          </a:p>
          <a:p>
            <a:pPr lvl="1"/>
            <a:r>
              <a:rPr lang="en-US" dirty="0" smtClean="0"/>
              <a:t>Employment status</a:t>
            </a:r>
          </a:p>
          <a:p>
            <a:pPr lvl="1"/>
            <a:r>
              <a:rPr lang="en-US" dirty="0" smtClean="0"/>
              <a:t>Gender</a:t>
            </a:r>
          </a:p>
          <a:p>
            <a:r>
              <a:rPr lang="en-US" dirty="0" smtClean="0"/>
              <a:t>Household accounts</a:t>
            </a:r>
          </a:p>
          <a:p>
            <a:pPr lvl="1"/>
            <a:r>
              <a:rPr lang="en-US" dirty="0" smtClean="0"/>
              <a:t>Geographic location</a:t>
            </a:r>
          </a:p>
          <a:p>
            <a:pPr lvl="1"/>
            <a:r>
              <a:rPr lang="en-US" dirty="0" smtClean="0"/>
              <a:t>Household socio-economic characteristics (income or assets)</a:t>
            </a:r>
          </a:p>
          <a:p>
            <a:pPr lvl="1"/>
            <a:r>
              <a:rPr lang="en-US" dirty="0" smtClean="0"/>
              <a:t>Socio-economic characteristics of principle wage earner</a:t>
            </a:r>
          </a:p>
          <a:p>
            <a:pPr lvl="1"/>
            <a:r>
              <a:rPr lang="en-US" dirty="0" smtClean="0"/>
              <a:t>Income source (farm/non-farm)</a:t>
            </a:r>
          </a:p>
          <a:p>
            <a:pPr lvl="1">
              <a:buNone/>
            </a:pPr>
            <a:r>
              <a:rPr lang="en-US" dirty="0" smtClean="0"/>
              <a:t>	</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Classification Criteria</a:t>
            </a:r>
            <a:endParaRPr lang="en-US" dirty="0"/>
          </a:p>
        </p:txBody>
      </p:sp>
      <p:sp>
        <p:nvSpPr>
          <p:cNvPr id="3" name="Content Placeholder 2"/>
          <p:cNvSpPr>
            <a:spLocks noGrp="1"/>
          </p:cNvSpPr>
          <p:nvPr>
            <p:ph idx="1"/>
          </p:nvPr>
        </p:nvSpPr>
        <p:spPr/>
        <p:txBody>
          <a:bodyPr/>
          <a:lstStyle/>
          <a:p>
            <a:r>
              <a:rPr lang="en-US" dirty="0" smtClean="0"/>
              <a:t>Enterprises</a:t>
            </a:r>
          </a:p>
          <a:p>
            <a:pPr lvl="1"/>
            <a:r>
              <a:rPr lang="en-US" dirty="0" smtClean="0"/>
              <a:t>Geographic location (rural, urban)</a:t>
            </a:r>
          </a:p>
          <a:p>
            <a:pPr lvl="1"/>
            <a:r>
              <a:rPr lang="en-US" dirty="0" smtClean="0"/>
              <a:t>Ownership (state-owned, corporate, foreign)</a:t>
            </a:r>
          </a:p>
          <a:p>
            <a:r>
              <a:rPr lang="en-US" dirty="0" smtClean="0"/>
              <a:t>Government</a:t>
            </a:r>
          </a:p>
          <a:p>
            <a:pPr lvl="1"/>
            <a:r>
              <a:rPr lang="en-US" dirty="0" smtClean="0"/>
              <a:t>Administrative division (central and provincial for provincial SAMs)</a:t>
            </a:r>
          </a:p>
          <a:p>
            <a:r>
              <a:rPr lang="en-US" dirty="0" smtClean="0"/>
              <a:t>Activity-Commodity</a:t>
            </a:r>
          </a:p>
          <a:p>
            <a:pPr lvl="1"/>
            <a:r>
              <a:rPr lang="en-US" dirty="0" smtClean="0"/>
              <a:t>Enterprise types</a:t>
            </a:r>
          </a:p>
          <a:p>
            <a:pPr lvl="1"/>
            <a:r>
              <a:rPr lang="en-US" dirty="0" smtClean="0"/>
              <a:t>New industries</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071" name="Group 127"/>
          <p:cNvGraphicFramePr>
            <a:graphicFrameLocks noGrp="1"/>
          </p:cNvGraphicFramePr>
          <p:nvPr>
            <p:ph type="tbl" idx="4294967295"/>
            <p:extLst>
              <p:ext uri="{D42A27DB-BD31-4B8C-83A1-F6EECF244321}">
                <p14:modId xmlns:p14="http://schemas.microsoft.com/office/powerpoint/2010/main" val="1037223499"/>
              </p:ext>
            </p:extLst>
          </p:nvPr>
        </p:nvGraphicFramePr>
        <p:xfrm>
          <a:off x="0" y="381001"/>
          <a:ext cx="9144000" cy="6477000"/>
        </p:xfrm>
        <a:graphic>
          <a:graphicData uri="http://schemas.openxmlformats.org/drawingml/2006/table">
            <a:tbl>
              <a:tblPr/>
              <a:tblGrid>
                <a:gridCol w="1213556"/>
                <a:gridCol w="970139"/>
                <a:gridCol w="941917"/>
                <a:gridCol w="652639"/>
                <a:gridCol w="952500"/>
                <a:gridCol w="848431"/>
                <a:gridCol w="971902"/>
                <a:gridCol w="772583"/>
                <a:gridCol w="848431"/>
                <a:gridCol w="971902"/>
              </a:tblGrid>
              <a:tr h="277029">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smtClean="0">
                          <a:ln>
                            <a:noFill/>
                          </a:ln>
                          <a:solidFill>
                            <a:schemeClr val="tx1"/>
                          </a:solidFill>
                          <a:effectLst/>
                          <a:latin typeface="Times New Roman" pitchFamily="18" charset="0"/>
                          <a:cs typeface="Times New Roman" pitchFamily="18" charset="0"/>
                        </a:rPr>
                        <a:t>Receipts</a:t>
                      </a:r>
                      <a:endParaRPr kumimoji="0" lang="en-US" sz="2000" b="1" i="0" u="none" strike="noStrike" cap="none" normalizeH="0" baseline="0" smtClean="0">
                        <a:ln>
                          <a:noFill/>
                        </a:ln>
                        <a:solidFill>
                          <a:schemeClr val="tx1"/>
                        </a:solidFill>
                        <a:effectLst/>
                        <a:latin typeface="Arial" pitchFamily="34"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EF2EE"/>
                    </a:solidFill>
                  </a:tcPr>
                </a:tc>
                <a:tc gridSpan="9">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smtClean="0">
                          <a:ln>
                            <a:noFill/>
                          </a:ln>
                          <a:solidFill>
                            <a:schemeClr val="tx1"/>
                          </a:solidFill>
                          <a:effectLst/>
                          <a:latin typeface="Times New Roman" pitchFamily="18" charset="0"/>
                          <a:cs typeface="Times New Roman" pitchFamily="18" charset="0"/>
                        </a:rPr>
                        <a:t>Expenditures</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EF2E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95377">
                <a:tc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900" b="1" i="1"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05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sz="900" b="1" i="1" u="none" strike="noStrike" cap="none" normalizeH="0" baseline="0" smtClean="0">
                          <a:ln>
                            <a:noFill/>
                          </a:ln>
                          <a:solidFill>
                            <a:schemeClr val="tx1"/>
                          </a:solidFill>
                          <a:effectLst/>
                          <a:latin typeface="Times New Roman" pitchFamily="18" charset="0"/>
                          <a:cs typeface="Times New Roman" pitchFamily="18" charset="0"/>
                        </a:rPr>
                        <a:t>Activities</a:t>
                      </a:r>
                      <a:endParaRPr kumimoji="0" lang="en-US" sz="105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sz="900" b="1" i="1" u="none" strike="noStrike" cap="none" normalizeH="0" baseline="0" smtClean="0">
                          <a:ln>
                            <a:noFill/>
                          </a:ln>
                          <a:solidFill>
                            <a:schemeClr val="tx1"/>
                          </a:solidFill>
                          <a:effectLst/>
                          <a:latin typeface="Times New Roman" pitchFamily="18" charset="0"/>
                          <a:cs typeface="Times New Roman" pitchFamily="18" charset="0"/>
                        </a:rPr>
                        <a:t>(124)</a:t>
                      </a:r>
                      <a:endParaRPr kumimoji="0" lang="en-GB" sz="2000" b="1" i="0" u="none" strike="noStrike" cap="none" normalizeH="0" baseline="0" smtClean="0">
                        <a:ln>
                          <a:noFill/>
                        </a:ln>
                        <a:solidFill>
                          <a:schemeClr val="tx1"/>
                        </a:solidFill>
                        <a:effectLst/>
                        <a:latin typeface="Arial" pitchFamily="34"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900" b="1" i="1"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05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sz="900" b="1" i="1" u="none" strike="noStrike" cap="none" normalizeH="0" baseline="0" smtClean="0">
                          <a:ln>
                            <a:noFill/>
                          </a:ln>
                          <a:solidFill>
                            <a:schemeClr val="tx1"/>
                          </a:solidFill>
                          <a:effectLst/>
                          <a:latin typeface="Times New Roman" pitchFamily="18" charset="0"/>
                          <a:cs typeface="Times New Roman" pitchFamily="18" charset="0"/>
                        </a:rPr>
                        <a:t>Commodities</a:t>
                      </a:r>
                      <a:endParaRPr kumimoji="0" lang="en-US" sz="105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sz="900" b="1" i="1" u="none" strike="noStrike" cap="none" normalizeH="0" baseline="0" smtClean="0">
                          <a:ln>
                            <a:noFill/>
                          </a:ln>
                          <a:solidFill>
                            <a:schemeClr val="tx1"/>
                          </a:solidFill>
                          <a:effectLst/>
                          <a:latin typeface="Times New Roman" pitchFamily="18" charset="0"/>
                          <a:cs typeface="Times New Roman" pitchFamily="18" charset="0"/>
                        </a:rPr>
                        <a:t>(124)</a:t>
                      </a:r>
                      <a:endParaRPr kumimoji="0" lang="en-GB"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900" b="1" i="1"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105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sz="900" b="1" i="1" u="none" strike="noStrike" cap="none" normalizeH="0" baseline="0" smtClean="0">
                          <a:ln>
                            <a:noFill/>
                          </a:ln>
                          <a:solidFill>
                            <a:schemeClr val="tx1"/>
                          </a:solidFill>
                          <a:effectLst/>
                          <a:latin typeface="Times New Roman" pitchFamily="18" charset="0"/>
                          <a:cs typeface="Times New Roman" pitchFamily="18" charset="0"/>
                        </a:rPr>
                        <a:t>Factors</a:t>
                      </a:r>
                      <a:endParaRPr kumimoji="0" lang="en-US" sz="105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sz="900" b="1" i="1" u="none" strike="noStrike" cap="none" normalizeH="0" baseline="0" smtClean="0">
                          <a:ln>
                            <a:noFill/>
                          </a:ln>
                          <a:solidFill>
                            <a:schemeClr val="tx1"/>
                          </a:solidFill>
                          <a:effectLst/>
                          <a:latin typeface="Times New Roman" pitchFamily="18" charset="0"/>
                          <a:cs typeface="Times New Roman" pitchFamily="18" charset="0"/>
                        </a:rPr>
                        <a:t>(13)</a:t>
                      </a:r>
                      <a:endParaRPr kumimoji="0" lang="en-GB"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900" b="1" i="1"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105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900" b="1" i="1" u="none" strike="noStrike" cap="none" normalizeH="0" baseline="0" smtClean="0">
                          <a:ln>
                            <a:noFill/>
                          </a:ln>
                          <a:solidFill>
                            <a:schemeClr val="tx1"/>
                          </a:solidFill>
                          <a:effectLst/>
                          <a:latin typeface="Times New Roman" pitchFamily="18" charset="0"/>
                          <a:cs typeface="Times New Roman" pitchFamily="18" charset="0"/>
                        </a:rPr>
                        <a:t>Private Households</a:t>
                      </a:r>
                      <a:endParaRPr kumimoji="0" lang="en-US" sz="105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900" b="1" i="1" u="none" strike="noStrike" cap="none" normalizeH="0" baseline="0" smtClean="0">
                          <a:ln>
                            <a:noFill/>
                          </a:ln>
                          <a:solidFill>
                            <a:schemeClr val="tx1"/>
                          </a:solidFill>
                          <a:effectLst/>
                          <a:latin typeface="Times New Roman" pitchFamily="18" charset="0"/>
                          <a:cs typeface="Times New Roman" pitchFamily="18" charset="0"/>
                        </a:rPr>
                        <a:t>(5)</a:t>
                      </a:r>
                      <a:endParaRPr kumimoji="0" lang="en-US" sz="1050" b="1"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900" b="1" i="1" u="none" strike="noStrike" cap="none" normalizeH="0" baseline="0" smtClean="0">
                          <a:ln>
                            <a:noFill/>
                          </a:ln>
                          <a:solidFill>
                            <a:schemeClr val="tx1"/>
                          </a:solidFill>
                          <a:effectLst/>
                          <a:latin typeface="Times New Roman" pitchFamily="18" charset="0"/>
                          <a:cs typeface="Times New Roman" pitchFamily="18" charset="0"/>
                        </a:rPr>
                        <a:t>5.</a:t>
                      </a:r>
                      <a:endParaRPr kumimoji="0" lang="en-US" sz="105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sz="900" b="1" i="1" u="none" strike="noStrike" cap="none" normalizeH="0" baseline="0" smtClean="0">
                          <a:ln>
                            <a:noFill/>
                          </a:ln>
                          <a:solidFill>
                            <a:schemeClr val="tx1"/>
                          </a:solidFill>
                          <a:effectLst/>
                          <a:latin typeface="Times New Roman" pitchFamily="18" charset="0"/>
                          <a:cs typeface="Times New Roman" pitchFamily="18" charset="0"/>
                        </a:rPr>
                        <a:t>Enterprises</a:t>
                      </a:r>
                      <a:endParaRPr kumimoji="0" lang="en-US" sz="105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sz="900" b="1" i="1" u="none" strike="noStrike" cap="none" normalizeH="0" baseline="0" smtClean="0">
                          <a:ln>
                            <a:noFill/>
                          </a:ln>
                          <a:solidFill>
                            <a:schemeClr val="tx1"/>
                          </a:solidFill>
                          <a:effectLst/>
                          <a:latin typeface="Times New Roman" pitchFamily="18" charset="0"/>
                          <a:cs typeface="Times New Roman" pitchFamily="18" charset="0"/>
                        </a:rPr>
                        <a:t>(3)</a:t>
                      </a:r>
                      <a:endParaRPr kumimoji="0" lang="en-GB"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900" b="1" i="1" u="none" strike="noStrike" cap="none" normalizeH="0" baseline="0" smtClean="0">
                          <a:ln>
                            <a:noFill/>
                          </a:ln>
                          <a:solidFill>
                            <a:schemeClr val="tx1"/>
                          </a:solidFill>
                          <a:effectLst/>
                          <a:latin typeface="Times New Roman" pitchFamily="18" charset="0"/>
                          <a:cs typeface="Times New Roman" pitchFamily="18" charset="0"/>
                        </a:rPr>
                        <a:t>6.</a:t>
                      </a:r>
                      <a:endParaRPr kumimoji="0" lang="en-US" sz="105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sz="900" b="1" i="1" u="none" strike="noStrike" cap="none" normalizeH="0" baseline="0" smtClean="0">
                          <a:ln>
                            <a:noFill/>
                          </a:ln>
                          <a:solidFill>
                            <a:schemeClr val="tx1"/>
                          </a:solidFill>
                          <a:effectLst/>
                          <a:latin typeface="Times New Roman" pitchFamily="18" charset="0"/>
                          <a:cs typeface="Times New Roman" pitchFamily="18" charset="0"/>
                        </a:rPr>
                        <a:t>Recurrent State</a:t>
                      </a:r>
                      <a:endParaRPr kumimoji="0" lang="en-US" sz="105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sz="900" b="1" i="1"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900" b="1" i="1" u="none" strike="noStrike" cap="none" normalizeH="0" baseline="0" smtClean="0">
                          <a:ln>
                            <a:noFill/>
                          </a:ln>
                          <a:solidFill>
                            <a:schemeClr val="tx1"/>
                          </a:solidFill>
                          <a:effectLst/>
                          <a:latin typeface="Times New Roman" pitchFamily="18" charset="0"/>
                          <a:cs typeface="Times New Roman" pitchFamily="18" charset="0"/>
                        </a:rPr>
                        <a:t>7.</a:t>
                      </a:r>
                      <a:endParaRPr kumimoji="0" lang="en-US" sz="105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sz="900" b="1" i="1" u="none" strike="noStrike" cap="none" normalizeH="0" baseline="0" smtClean="0">
                          <a:ln>
                            <a:noFill/>
                          </a:ln>
                          <a:solidFill>
                            <a:schemeClr val="tx1"/>
                          </a:solidFill>
                          <a:effectLst/>
                          <a:latin typeface="Times New Roman" pitchFamily="18" charset="0"/>
                          <a:cs typeface="Times New Roman" pitchFamily="18" charset="0"/>
                        </a:rPr>
                        <a:t>Investment</a:t>
                      </a:r>
                      <a:endParaRPr kumimoji="0" lang="en-US" sz="105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sz="900" b="1" i="1" u="none" strike="noStrike" cap="none" normalizeH="0" baseline="0" smtClean="0">
                          <a:ln>
                            <a:noFill/>
                          </a:ln>
                          <a:solidFill>
                            <a:schemeClr val="tx1"/>
                          </a:solidFill>
                          <a:effectLst/>
                          <a:latin typeface="Times New Roman" pitchFamily="18" charset="0"/>
                          <a:cs typeface="Times New Roman" pitchFamily="18" charset="0"/>
                        </a:rPr>
                        <a:t>Savings</a:t>
                      </a:r>
                      <a:endParaRPr kumimoji="0" lang="en-US" sz="105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sz="900" b="1" i="1"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900" b="1" i="1" u="none" strike="noStrike" cap="none" normalizeH="0" baseline="0" smtClean="0">
                          <a:ln>
                            <a:noFill/>
                          </a:ln>
                          <a:solidFill>
                            <a:schemeClr val="tx1"/>
                          </a:solidFill>
                          <a:effectLst/>
                          <a:latin typeface="Times New Roman" pitchFamily="18" charset="0"/>
                          <a:cs typeface="Times New Roman" pitchFamily="18" charset="0"/>
                        </a:rPr>
                        <a:t>8.</a:t>
                      </a:r>
                      <a:endParaRPr kumimoji="0" lang="en-US" sz="105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sz="900" b="1" i="1" u="none" strike="noStrike" cap="none" normalizeH="0" baseline="0" smtClean="0">
                          <a:ln>
                            <a:noFill/>
                          </a:ln>
                          <a:solidFill>
                            <a:schemeClr val="tx1"/>
                          </a:solidFill>
                          <a:effectLst/>
                          <a:latin typeface="Times New Roman" pitchFamily="18" charset="0"/>
                          <a:cs typeface="Times New Roman" pitchFamily="18" charset="0"/>
                        </a:rPr>
                        <a:t>Rest of World</a:t>
                      </a:r>
                      <a:endParaRPr kumimoji="0" lang="en-US" sz="105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sz="900" b="1" i="1" u="none" strike="noStrike" cap="none" normalizeH="0" baseline="0" smtClean="0">
                          <a:ln>
                            <a:noFill/>
                          </a:ln>
                          <a:solidFill>
                            <a:schemeClr val="tx1"/>
                          </a:solidFill>
                          <a:effectLst/>
                          <a:latin typeface="Times New Roman" pitchFamily="18" charset="0"/>
                          <a:cs typeface="Times New Roman" pitchFamily="18" charset="0"/>
                        </a:rPr>
                        <a:t>(94+1)</a:t>
                      </a:r>
                      <a:endParaRPr kumimoji="0" lang="en-GB"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900" b="1" i="1" u="none" strike="noStrike" cap="none" normalizeH="0" baseline="0" smtClean="0">
                          <a:ln>
                            <a:noFill/>
                          </a:ln>
                          <a:solidFill>
                            <a:schemeClr val="tx1"/>
                          </a:solidFill>
                          <a:effectLst/>
                          <a:latin typeface="Times New Roman" pitchFamily="18" charset="0"/>
                          <a:cs typeface="Times New Roman" pitchFamily="18" charset="0"/>
                        </a:rPr>
                        <a:t>9.</a:t>
                      </a:r>
                      <a:endParaRPr kumimoji="0" lang="en-US" sz="105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sz="900" b="1" i="1" u="none" strike="noStrike" cap="none" normalizeH="0" baseline="0" smtClean="0">
                          <a:ln>
                            <a:noFill/>
                          </a:ln>
                          <a:solidFill>
                            <a:schemeClr val="tx1"/>
                          </a:solidFill>
                          <a:effectLst/>
                          <a:latin typeface="Times New Roman" pitchFamily="18" charset="0"/>
                          <a:cs typeface="Times New Roman" pitchFamily="18" charset="0"/>
                        </a:rPr>
                        <a:t>Total</a:t>
                      </a:r>
                      <a:endParaRPr kumimoji="0" lang="en-GB" sz="2000" b="1" i="0" u="none" strike="noStrike" cap="none" normalizeH="0" baseline="0" smtClean="0">
                        <a:ln>
                          <a:noFill/>
                        </a:ln>
                        <a:solidFill>
                          <a:schemeClr val="tx1"/>
                        </a:solidFill>
                        <a:effectLst/>
                        <a:latin typeface="Arial" pitchFamily="34"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EF2EE"/>
                    </a:solidFill>
                  </a:tcPr>
                </a:tc>
              </a:tr>
              <a:tr h="58868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900" b="1" i="1"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05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900" b="1" i="1" u="none" strike="noStrike" cap="none" normalizeH="0" baseline="0" smtClean="0">
                          <a:ln>
                            <a:noFill/>
                          </a:ln>
                          <a:solidFill>
                            <a:schemeClr val="tx1"/>
                          </a:solidFill>
                          <a:effectLst/>
                          <a:latin typeface="Times New Roman" pitchFamily="18" charset="0"/>
                          <a:cs typeface="Times New Roman" pitchFamily="18" charset="0"/>
                        </a:rPr>
                        <a:t>Activities</a:t>
                      </a:r>
                      <a:endParaRPr kumimoji="0" lang="en-US" sz="105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900" b="1" i="1" u="none" strike="noStrike" cap="none" normalizeH="0" baseline="0" smtClean="0">
                          <a:ln>
                            <a:noFill/>
                          </a:ln>
                          <a:solidFill>
                            <a:schemeClr val="tx1"/>
                          </a:solidFill>
                          <a:effectLst/>
                          <a:latin typeface="Times New Roman" pitchFamily="18" charset="0"/>
                          <a:cs typeface="Times New Roman" pitchFamily="18" charset="0"/>
                        </a:rPr>
                        <a:t>(124)</a:t>
                      </a:r>
                      <a:endParaRPr kumimoji="0" lang="en-US" sz="1050" b="1" i="0" u="none" strike="noStrike" cap="none" normalizeH="0" baseline="0" smtClean="0">
                        <a:ln>
                          <a:noFill/>
                        </a:ln>
                        <a:solidFill>
                          <a:schemeClr val="tx1"/>
                        </a:solidFill>
                        <a:effectLst/>
                        <a:latin typeface="Times New Roman" pitchFamily="18" charset="0"/>
                        <a:cs typeface="Times New Roman" pitchFamily="18"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3200" b="1" i="0" u="none" strike="noStrike" cap="none" normalizeH="0" baseline="0" smtClean="0">
                        <a:ln>
                          <a:noFill/>
                        </a:ln>
                        <a:solidFill>
                          <a:schemeClr val="tx1"/>
                        </a:solidFill>
                        <a:effectLst/>
                        <a:latin typeface="Times New Roman" pitchFamily="18"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900" b="1" i="0" u="none" strike="noStrike" cap="none" normalizeH="0" baseline="0" smtClean="0">
                          <a:ln>
                            <a:noFill/>
                          </a:ln>
                          <a:solidFill>
                            <a:schemeClr val="tx1"/>
                          </a:solidFill>
                          <a:effectLst/>
                          <a:latin typeface="Times New Roman" pitchFamily="18" charset="0"/>
                          <a:cs typeface="Times New Roman" pitchFamily="18" charset="0"/>
                        </a:rPr>
                        <a:t>124 x 124</a:t>
                      </a:r>
                      <a:endParaRPr kumimoji="0" lang="en-GB" sz="20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3200" b="1"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3200" b="1"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3200" b="1"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3200" b="1"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3200" b="1"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3200" b="1"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900" b="1" i="0" u="none" strike="noStrike" cap="none" normalizeH="0" baseline="0" smtClean="0">
                          <a:ln>
                            <a:noFill/>
                          </a:ln>
                          <a:solidFill>
                            <a:schemeClr val="tx1"/>
                          </a:solidFill>
                          <a:effectLst/>
                          <a:latin typeface="Times New Roman" pitchFamily="18" charset="0"/>
                          <a:cs typeface="Times New Roman" pitchFamily="18" charset="0"/>
                        </a:rPr>
                        <a:t>124 x 1</a:t>
                      </a:r>
                      <a:endParaRPr kumimoji="0" lang="en-GB" sz="2000" b="1" i="0" u="none" strike="noStrike" cap="none" normalizeH="0" baseline="0" smtClean="0">
                        <a:ln>
                          <a:noFill/>
                        </a:ln>
                        <a:solidFill>
                          <a:schemeClr val="tx1"/>
                        </a:solidFill>
                        <a:effectLst/>
                        <a:latin typeface="Arial" pitchFamily="34"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r>
              <a:tr h="58868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900" b="1" i="1"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05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900" b="1" i="1" u="none" strike="noStrike" cap="none" normalizeH="0" baseline="0" smtClean="0">
                          <a:ln>
                            <a:noFill/>
                          </a:ln>
                          <a:solidFill>
                            <a:schemeClr val="tx1"/>
                          </a:solidFill>
                          <a:effectLst/>
                          <a:latin typeface="Times New Roman" pitchFamily="18" charset="0"/>
                          <a:cs typeface="Times New Roman" pitchFamily="18" charset="0"/>
                        </a:rPr>
                        <a:t>Commodities</a:t>
                      </a:r>
                      <a:endParaRPr kumimoji="0" lang="en-US" sz="105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900" b="1" i="1" u="none" strike="noStrike" cap="none" normalizeH="0" baseline="0" smtClean="0">
                          <a:ln>
                            <a:noFill/>
                          </a:ln>
                          <a:solidFill>
                            <a:schemeClr val="tx1"/>
                          </a:solidFill>
                          <a:effectLst/>
                          <a:latin typeface="Times New Roman" pitchFamily="18" charset="0"/>
                          <a:cs typeface="Times New Roman" pitchFamily="18" charset="0"/>
                        </a:rPr>
                        <a:t>(124)</a:t>
                      </a:r>
                      <a:endParaRPr kumimoji="0" lang="en-US" sz="1050" b="1" i="0" u="none" strike="noStrike" cap="none" normalizeH="0" baseline="0" smtClean="0">
                        <a:ln>
                          <a:noFill/>
                        </a:ln>
                        <a:solidFill>
                          <a:schemeClr val="tx1"/>
                        </a:solidFill>
                        <a:effectLst/>
                        <a:latin typeface="Times New Roman" pitchFamily="18" charset="0"/>
                        <a:cs typeface="Times New Roman" pitchFamily="18"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900" b="1" i="0" u="none" strike="noStrike" cap="none" normalizeH="0" baseline="0" smtClean="0">
                          <a:ln>
                            <a:noFill/>
                          </a:ln>
                          <a:solidFill>
                            <a:schemeClr val="tx1"/>
                          </a:solidFill>
                          <a:effectLst/>
                          <a:latin typeface="Times New Roman" pitchFamily="18" charset="0"/>
                          <a:cs typeface="Times New Roman" pitchFamily="18" charset="0"/>
                        </a:rPr>
                        <a:t>124 x 124</a:t>
                      </a:r>
                      <a:endParaRPr kumimoji="0" lang="en-GB" sz="2000" b="1" i="0" u="none" strike="noStrike" cap="none" normalizeH="0" baseline="0" smtClean="0">
                        <a:ln>
                          <a:noFill/>
                        </a:ln>
                        <a:solidFill>
                          <a:schemeClr val="tx1"/>
                        </a:solidFill>
                        <a:effectLst/>
                        <a:latin typeface="Arial" pitchFamily="34"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3200" b="1"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3200" b="1"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900" b="1" i="0" u="none" strike="noStrike" cap="none" normalizeH="0" baseline="0" smtClean="0">
                          <a:ln>
                            <a:noFill/>
                          </a:ln>
                          <a:solidFill>
                            <a:schemeClr val="tx1"/>
                          </a:solidFill>
                          <a:effectLst/>
                          <a:latin typeface="Times New Roman" pitchFamily="18" charset="0"/>
                          <a:cs typeface="Times New Roman" pitchFamily="18" charset="0"/>
                        </a:rPr>
                        <a:t>124 x 5</a:t>
                      </a:r>
                      <a:endParaRPr kumimoji="0" lang="en-GB" sz="20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3200" b="1"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900" b="1" i="0" u="none" strike="noStrike" cap="none" normalizeH="0" baseline="0" smtClean="0">
                          <a:ln>
                            <a:noFill/>
                          </a:ln>
                          <a:solidFill>
                            <a:schemeClr val="tx1"/>
                          </a:solidFill>
                          <a:effectLst/>
                          <a:latin typeface="Times New Roman" pitchFamily="18" charset="0"/>
                          <a:cs typeface="Times New Roman" pitchFamily="18" charset="0"/>
                        </a:rPr>
                        <a:t>124 x 1</a:t>
                      </a:r>
                      <a:endParaRPr kumimoji="0" lang="en-GB" sz="20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900" b="1" i="0" u="none" strike="noStrike" cap="none" normalizeH="0" baseline="0" smtClean="0">
                          <a:ln>
                            <a:noFill/>
                          </a:ln>
                          <a:solidFill>
                            <a:schemeClr val="tx1"/>
                          </a:solidFill>
                          <a:effectLst/>
                          <a:latin typeface="Times New Roman" pitchFamily="18" charset="0"/>
                          <a:cs typeface="Times New Roman" pitchFamily="18" charset="0"/>
                        </a:rPr>
                        <a:t>124 x 1</a:t>
                      </a:r>
                      <a:endParaRPr kumimoji="0" lang="en-GB" sz="20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900" b="1" i="0" u="none" strike="noStrike" cap="none" normalizeH="0" baseline="0" smtClean="0">
                          <a:ln>
                            <a:noFill/>
                          </a:ln>
                          <a:solidFill>
                            <a:schemeClr val="tx1"/>
                          </a:solidFill>
                          <a:effectLst/>
                          <a:latin typeface="Times New Roman" pitchFamily="18" charset="0"/>
                          <a:cs typeface="Times New Roman" pitchFamily="18" charset="0"/>
                        </a:rPr>
                        <a:t>124 x 95</a:t>
                      </a:r>
                      <a:endParaRPr kumimoji="0" lang="en-GB" sz="20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900" b="1" i="0" u="none" strike="noStrike" cap="none" normalizeH="0" baseline="0" smtClean="0">
                          <a:ln>
                            <a:noFill/>
                          </a:ln>
                          <a:solidFill>
                            <a:schemeClr val="tx1"/>
                          </a:solidFill>
                          <a:effectLst/>
                          <a:latin typeface="Times New Roman" pitchFamily="18" charset="0"/>
                          <a:cs typeface="Times New Roman" pitchFamily="18" charset="0"/>
                        </a:rPr>
                        <a:t>124 x 1</a:t>
                      </a:r>
                      <a:endParaRPr kumimoji="0" lang="en-GB" sz="2000" b="1" i="0" u="none" strike="noStrike" cap="none" normalizeH="0" baseline="0" smtClean="0">
                        <a:ln>
                          <a:noFill/>
                        </a:ln>
                        <a:solidFill>
                          <a:schemeClr val="tx1"/>
                        </a:solidFill>
                        <a:effectLst/>
                        <a:latin typeface="Arial" pitchFamily="34"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r>
              <a:tr h="58868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900" b="1" i="1"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105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900" b="1" i="1" u="none" strike="noStrike" cap="none" normalizeH="0" baseline="0" smtClean="0">
                          <a:ln>
                            <a:noFill/>
                          </a:ln>
                          <a:solidFill>
                            <a:schemeClr val="tx1"/>
                          </a:solidFill>
                          <a:effectLst/>
                          <a:latin typeface="Times New Roman" pitchFamily="18" charset="0"/>
                          <a:cs typeface="Times New Roman" pitchFamily="18" charset="0"/>
                        </a:rPr>
                        <a:t>Factors</a:t>
                      </a:r>
                      <a:endParaRPr kumimoji="0" lang="en-US" sz="105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900" b="1" i="1" u="none" strike="noStrike" cap="none" normalizeH="0" baseline="0" smtClean="0">
                          <a:ln>
                            <a:noFill/>
                          </a:ln>
                          <a:solidFill>
                            <a:schemeClr val="tx1"/>
                          </a:solidFill>
                          <a:effectLst/>
                          <a:latin typeface="Times New Roman" pitchFamily="18" charset="0"/>
                          <a:cs typeface="Times New Roman" pitchFamily="18" charset="0"/>
                        </a:rPr>
                        <a:t>(13)</a:t>
                      </a:r>
                      <a:endParaRPr kumimoji="0" lang="en-US" sz="1050" b="1" i="0" u="none" strike="noStrike" cap="none" normalizeH="0" baseline="0" smtClean="0">
                        <a:ln>
                          <a:noFill/>
                        </a:ln>
                        <a:solidFill>
                          <a:schemeClr val="tx1"/>
                        </a:solidFill>
                        <a:effectLst/>
                        <a:latin typeface="Times New Roman" pitchFamily="18" charset="0"/>
                        <a:cs typeface="Times New Roman" pitchFamily="18"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900" b="1" i="0" u="none" strike="noStrike" cap="none" normalizeH="0" baseline="0" smtClean="0">
                          <a:ln>
                            <a:noFill/>
                          </a:ln>
                          <a:solidFill>
                            <a:schemeClr val="tx1"/>
                          </a:solidFill>
                          <a:effectLst/>
                          <a:latin typeface="Times New Roman" pitchFamily="18" charset="0"/>
                          <a:cs typeface="Times New Roman" pitchFamily="18" charset="0"/>
                        </a:rPr>
                        <a:t>13 x 124</a:t>
                      </a:r>
                      <a:endParaRPr kumimoji="0" lang="en-GB" sz="2000" b="1" i="0" u="none" strike="noStrike" cap="none" normalizeH="0" baseline="0" smtClean="0">
                        <a:ln>
                          <a:noFill/>
                        </a:ln>
                        <a:solidFill>
                          <a:schemeClr val="tx1"/>
                        </a:solidFill>
                        <a:effectLst/>
                        <a:latin typeface="Arial" pitchFamily="34"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3200" b="1"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3200" b="1"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3200" b="1"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3200" b="1"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3200" b="1"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3200" b="1"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3200" b="1"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900" b="1" i="0" u="none" strike="noStrike" cap="none" normalizeH="0" baseline="0" smtClean="0">
                          <a:ln>
                            <a:noFill/>
                          </a:ln>
                          <a:solidFill>
                            <a:schemeClr val="tx1"/>
                          </a:solidFill>
                          <a:effectLst/>
                          <a:latin typeface="Times New Roman" pitchFamily="18" charset="0"/>
                          <a:cs typeface="Times New Roman" pitchFamily="18" charset="0"/>
                        </a:rPr>
                        <a:t>13 x 1</a:t>
                      </a:r>
                      <a:endParaRPr kumimoji="0" lang="en-GB" sz="2000" b="1" i="0" u="none" strike="noStrike" cap="none" normalizeH="0" baseline="0" smtClean="0">
                        <a:ln>
                          <a:noFill/>
                        </a:ln>
                        <a:solidFill>
                          <a:schemeClr val="tx1"/>
                        </a:solidFill>
                        <a:effectLst/>
                        <a:latin typeface="Arial" pitchFamily="34"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r>
              <a:tr h="58868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900" b="1" i="1"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105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900" b="1" i="1" u="none" strike="noStrike" cap="none" normalizeH="0" baseline="0" smtClean="0">
                          <a:ln>
                            <a:noFill/>
                          </a:ln>
                          <a:solidFill>
                            <a:schemeClr val="tx1"/>
                          </a:solidFill>
                          <a:effectLst/>
                          <a:latin typeface="Times New Roman" pitchFamily="18" charset="0"/>
                          <a:cs typeface="Times New Roman" pitchFamily="18" charset="0"/>
                        </a:rPr>
                        <a:t>Private Households</a:t>
                      </a:r>
                      <a:endParaRPr kumimoji="0" lang="en-US" sz="105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900" b="1" i="1" u="none" strike="noStrike" cap="none" normalizeH="0" baseline="0" smtClean="0">
                          <a:ln>
                            <a:noFill/>
                          </a:ln>
                          <a:solidFill>
                            <a:schemeClr val="tx1"/>
                          </a:solidFill>
                          <a:effectLst/>
                          <a:latin typeface="Times New Roman" pitchFamily="18" charset="0"/>
                          <a:cs typeface="Times New Roman" pitchFamily="18" charset="0"/>
                        </a:rPr>
                        <a:t>(5)</a:t>
                      </a:r>
                      <a:endParaRPr kumimoji="0" lang="en-US" sz="1050" b="1" i="0" u="none" strike="noStrike" cap="none" normalizeH="0" baseline="0" smtClean="0">
                        <a:ln>
                          <a:noFill/>
                        </a:ln>
                        <a:solidFill>
                          <a:schemeClr val="tx1"/>
                        </a:solidFill>
                        <a:effectLst/>
                        <a:latin typeface="Times New Roman" pitchFamily="18" charset="0"/>
                        <a:cs typeface="Times New Roman" pitchFamily="18"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3200" b="1" i="0" u="none" strike="noStrike" cap="none" normalizeH="0" baseline="0" smtClean="0">
                        <a:ln>
                          <a:noFill/>
                        </a:ln>
                        <a:solidFill>
                          <a:schemeClr val="tx1"/>
                        </a:solidFill>
                        <a:effectLst/>
                        <a:latin typeface="Times New Roman" pitchFamily="18"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3200" b="1"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900" b="1" i="0" u="none" strike="noStrike" cap="none" normalizeH="0" baseline="0" smtClean="0">
                          <a:ln>
                            <a:noFill/>
                          </a:ln>
                          <a:solidFill>
                            <a:schemeClr val="tx1"/>
                          </a:solidFill>
                          <a:effectLst/>
                          <a:latin typeface="Times New Roman" pitchFamily="18" charset="0"/>
                          <a:cs typeface="Times New Roman" pitchFamily="18" charset="0"/>
                        </a:rPr>
                        <a:t>5 x 13</a:t>
                      </a:r>
                      <a:endParaRPr kumimoji="0" lang="en-GB" sz="20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3200" b="1"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900" b="1" i="0" u="none" strike="noStrike" cap="none" normalizeH="0" baseline="0" smtClean="0">
                          <a:ln>
                            <a:noFill/>
                          </a:ln>
                          <a:solidFill>
                            <a:schemeClr val="tx1"/>
                          </a:solidFill>
                          <a:effectLst/>
                          <a:latin typeface="Times New Roman" pitchFamily="18" charset="0"/>
                          <a:cs typeface="Times New Roman" pitchFamily="18" charset="0"/>
                        </a:rPr>
                        <a:t>5 x 3</a:t>
                      </a:r>
                      <a:endParaRPr kumimoji="0" lang="en-GB" sz="20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900" b="1" i="0" u="none" strike="noStrike" cap="none" normalizeH="0" baseline="0" smtClean="0">
                          <a:ln>
                            <a:noFill/>
                          </a:ln>
                          <a:solidFill>
                            <a:schemeClr val="tx1"/>
                          </a:solidFill>
                          <a:effectLst/>
                          <a:latin typeface="Times New Roman" pitchFamily="18" charset="0"/>
                          <a:cs typeface="Times New Roman" pitchFamily="18" charset="0"/>
                        </a:rPr>
                        <a:t>5 x 1</a:t>
                      </a:r>
                      <a:endParaRPr kumimoji="0" lang="en-GB" sz="20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3200" b="1"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900" b="1" i="0" u="none" strike="noStrike" cap="none" normalizeH="0" baseline="0" smtClean="0">
                          <a:ln>
                            <a:noFill/>
                          </a:ln>
                          <a:solidFill>
                            <a:schemeClr val="tx1"/>
                          </a:solidFill>
                          <a:effectLst/>
                          <a:latin typeface="Times New Roman" pitchFamily="18" charset="0"/>
                          <a:cs typeface="Times New Roman" pitchFamily="18" charset="0"/>
                        </a:rPr>
                        <a:t>5 x 95</a:t>
                      </a:r>
                      <a:endParaRPr kumimoji="0" lang="en-GB" sz="20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900" b="1" i="0" u="none" strike="noStrike" cap="none" normalizeH="0" baseline="0" smtClean="0">
                          <a:ln>
                            <a:noFill/>
                          </a:ln>
                          <a:solidFill>
                            <a:schemeClr val="tx1"/>
                          </a:solidFill>
                          <a:effectLst/>
                          <a:latin typeface="Times New Roman" pitchFamily="18" charset="0"/>
                          <a:cs typeface="Times New Roman" pitchFamily="18" charset="0"/>
                        </a:rPr>
                        <a:t>5 x 1</a:t>
                      </a:r>
                      <a:endParaRPr kumimoji="0" lang="en-GB" sz="2000" b="1" i="0" u="none" strike="noStrike" cap="none" normalizeH="0" baseline="0" smtClean="0">
                        <a:ln>
                          <a:noFill/>
                        </a:ln>
                        <a:solidFill>
                          <a:schemeClr val="tx1"/>
                        </a:solidFill>
                        <a:effectLst/>
                        <a:latin typeface="Arial" pitchFamily="34"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r>
              <a:tr h="62584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900" b="1" i="1" u="none" strike="noStrike" cap="none" normalizeH="0" baseline="0" smtClean="0">
                          <a:ln>
                            <a:noFill/>
                          </a:ln>
                          <a:solidFill>
                            <a:schemeClr val="tx1"/>
                          </a:solidFill>
                          <a:effectLst/>
                          <a:latin typeface="Times New Roman" pitchFamily="18" charset="0"/>
                          <a:cs typeface="Times New Roman" pitchFamily="18" charset="0"/>
                        </a:rPr>
                        <a:t>5.</a:t>
                      </a:r>
                      <a:endParaRPr kumimoji="0" lang="en-US" sz="105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900" b="1" i="1" u="none" strike="noStrike" cap="none" normalizeH="0" baseline="0" smtClean="0">
                          <a:ln>
                            <a:noFill/>
                          </a:ln>
                          <a:solidFill>
                            <a:schemeClr val="tx1"/>
                          </a:solidFill>
                          <a:effectLst/>
                          <a:latin typeface="Times New Roman" pitchFamily="18" charset="0"/>
                          <a:cs typeface="Times New Roman" pitchFamily="18" charset="0"/>
                        </a:rPr>
                        <a:t>Enterprises</a:t>
                      </a:r>
                      <a:endParaRPr kumimoji="0" lang="en-US" sz="105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900" b="1" i="1"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1050" b="1" i="0" u="none" strike="noStrike" cap="none" normalizeH="0" baseline="0" smtClean="0">
                        <a:ln>
                          <a:noFill/>
                        </a:ln>
                        <a:solidFill>
                          <a:schemeClr val="tx1"/>
                        </a:solidFill>
                        <a:effectLst/>
                        <a:latin typeface="Times New Roman" pitchFamily="18" charset="0"/>
                        <a:cs typeface="Times New Roman" pitchFamily="18"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3200" b="1" i="0" u="none" strike="noStrike" cap="none" normalizeH="0" baseline="0" smtClean="0">
                        <a:ln>
                          <a:noFill/>
                        </a:ln>
                        <a:solidFill>
                          <a:schemeClr val="tx1"/>
                        </a:solidFill>
                        <a:effectLst/>
                        <a:latin typeface="Times New Roman" pitchFamily="18"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3200" b="1"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900" b="1" i="0" u="none" strike="noStrike" cap="none" normalizeH="0" baseline="0" smtClean="0">
                          <a:ln>
                            <a:noFill/>
                          </a:ln>
                          <a:solidFill>
                            <a:schemeClr val="tx1"/>
                          </a:solidFill>
                          <a:effectLst/>
                          <a:latin typeface="Times New Roman" pitchFamily="18" charset="0"/>
                          <a:cs typeface="Times New Roman" pitchFamily="18" charset="0"/>
                        </a:rPr>
                        <a:t>3 x 13</a:t>
                      </a:r>
                      <a:endParaRPr kumimoji="0" lang="en-GB" sz="20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3200" b="1"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3200" b="1"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3200" b="1"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3200" b="1"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900" b="1" i="0" u="none" strike="noStrike" cap="none" normalizeH="0" baseline="0" smtClean="0">
                          <a:ln>
                            <a:noFill/>
                          </a:ln>
                          <a:solidFill>
                            <a:schemeClr val="tx1"/>
                          </a:solidFill>
                          <a:effectLst/>
                          <a:latin typeface="Times New Roman" pitchFamily="18" charset="0"/>
                          <a:cs typeface="Times New Roman" pitchFamily="18" charset="0"/>
                        </a:rPr>
                        <a:t>3 x 95</a:t>
                      </a:r>
                      <a:endParaRPr kumimoji="0" lang="en-GB" sz="20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900" b="1" i="0" u="none" strike="noStrike" cap="none" normalizeH="0" baseline="0" smtClean="0">
                          <a:ln>
                            <a:noFill/>
                          </a:ln>
                          <a:solidFill>
                            <a:schemeClr val="tx1"/>
                          </a:solidFill>
                          <a:effectLst/>
                          <a:latin typeface="Times New Roman" pitchFamily="18" charset="0"/>
                          <a:cs typeface="Times New Roman" pitchFamily="18" charset="0"/>
                        </a:rPr>
                        <a:t>3 x 1</a:t>
                      </a:r>
                      <a:endParaRPr kumimoji="0" lang="en-GB" sz="2000" b="1" i="0" u="none" strike="noStrike" cap="none" normalizeH="0" baseline="0" smtClean="0">
                        <a:ln>
                          <a:noFill/>
                        </a:ln>
                        <a:solidFill>
                          <a:schemeClr val="tx1"/>
                        </a:solidFill>
                        <a:effectLst/>
                        <a:latin typeface="Arial" pitchFamily="34"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r>
              <a:tr h="58868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900" b="1" i="1" u="none" strike="noStrike" cap="none" normalizeH="0" baseline="0" smtClean="0">
                          <a:ln>
                            <a:noFill/>
                          </a:ln>
                          <a:solidFill>
                            <a:schemeClr val="tx1"/>
                          </a:solidFill>
                          <a:effectLst/>
                          <a:latin typeface="Times New Roman" pitchFamily="18" charset="0"/>
                          <a:cs typeface="Times New Roman" pitchFamily="18" charset="0"/>
                        </a:rPr>
                        <a:t>6.</a:t>
                      </a:r>
                      <a:endParaRPr kumimoji="0" lang="en-US" sz="105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900" b="1" i="1" u="none" strike="noStrike" cap="none" normalizeH="0" baseline="0" smtClean="0">
                          <a:ln>
                            <a:noFill/>
                          </a:ln>
                          <a:solidFill>
                            <a:schemeClr val="tx1"/>
                          </a:solidFill>
                          <a:effectLst/>
                          <a:latin typeface="Times New Roman" pitchFamily="18" charset="0"/>
                          <a:cs typeface="Times New Roman" pitchFamily="18" charset="0"/>
                        </a:rPr>
                        <a:t>Recurrent State</a:t>
                      </a:r>
                      <a:endParaRPr kumimoji="0" lang="en-US" sz="105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900" b="1" i="1"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050" b="1" i="0" u="none" strike="noStrike" cap="none" normalizeH="0" baseline="0" smtClean="0">
                        <a:ln>
                          <a:noFill/>
                        </a:ln>
                        <a:solidFill>
                          <a:schemeClr val="tx1"/>
                        </a:solidFill>
                        <a:effectLst/>
                        <a:latin typeface="Times New Roman" pitchFamily="18" charset="0"/>
                        <a:cs typeface="Times New Roman" pitchFamily="18"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900" b="1" i="0" u="none" strike="noStrike" cap="none" normalizeH="0" baseline="0" smtClean="0">
                          <a:ln>
                            <a:noFill/>
                          </a:ln>
                          <a:solidFill>
                            <a:schemeClr val="tx1"/>
                          </a:solidFill>
                          <a:effectLst/>
                          <a:latin typeface="Times New Roman" pitchFamily="18" charset="0"/>
                          <a:cs typeface="Times New Roman" pitchFamily="18" charset="0"/>
                        </a:rPr>
                        <a:t>1 x 124</a:t>
                      </a:r>
                      <a:endParaRPr kumimoji="0" lang="en-GB" sz="2000" b="1" i="0" u="none" strike="noStrike" cap="none" normalizeH="0" baseline="0" smtClean="0">
                        <a:ln>
                          <a:noFill/>
                        </a:ln>
                        <a:solidFill>
                          <a:schemeClr val="tx1"/>
                        </a:solidFill>
                        <a:effectLst/>
                        <a:latin typeface="Arial" pitchFamily="34"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900" b="1" i="0" u="none" strike="noStrike" cap="none" normalizeH="0" baseline="0" smtClean="0">
                          <a:ln>
                            <a:noFill/>
                          </a:ln>
                          <a:solidFill>
                            <a:schemeClr val="tx1"/>
                          </a:solidFill>
                          <a:effectLst/>
                          <a:latin typeface="Times New Roman" pitchFamily="18" charset="0"/>
                          <a:cs typeface="Times New Roman" pitchFamily="18" charset="0"/>
                        </a:rPr>
                        <a:t>1 x 124</a:t>
                      </a:r>
                      <a:endParaRPr kumimoji="0" lang="en-GB" sz="20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900" b="1" i="0" u="none" strike="noStrike" cap="none" normalizeH="0" baseline="0" dirty="0" smtClean="0">
                          <a:ln>
                            <a:noFill/>
                          </a:ln>
                          <a:solidFill>
                            <a:schemeClr val="tx1"/>
                          </a:solidFill>
                          <a:effectLst/>
                          <a:latin typeface="Times New Roman" pitchFamily="18" charset="0"/>
                          <a:cs typeface="Times New Roman" pitchFamily="18" charset="0"/>
                        </a:rPr>
                        <a:t>1 x 13</a:t>
                      </a:r>
                      <a:endParaRPr kumimoji="0" lang="en-GB" sz="2000" b="1" i="0"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900" b="1" i="0" u="none" strike="noStrike" cap="none" normalizeH="0" baseline="0" dirty="0" smtClean="0">
                          <a:ln>
                            <a:noFill/>
                          </a:ln>
                          <a:solidFill>
                            <a:schemeClr val="tx1"/>
                          </a:solidFill>
                          <a:effectLst/>
                          <a:latin typeface="Times New Roman" pitchFamily="18" charset="0"/>
                          <a:cs typeface="Times New Roman" pitchFamily="18" charset="0"/>
                        </a:rPr>
                        <a:t>1 x 5</a:t>
                      </a:r>
                      <a:endParaRPr kumimoji="0" lang="en-GB" sz="2000" b="1" i="0"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900" b="1" i="0" u="none" strike="noStrike" cap="none" normalizeH="0" baseline="0" smtClean="0">
                          <a:ln>
                            <a:noFill/>
                          </a:ln>
                          <a:solidFill>
                            <a:schemeClr val="tx1"/>
                          </a:solidFill>
                          <a:effectLst/>
                          <a:latin typeface="Times New Roman" pitchFamily="18" charset="0"/>
                          <a:cs typeface="Times New Roman" pitchFamily="18" charset="0"/>
                        </a:rPr>
                        <a:t>1 x 3</a:t>
                      </a:r>
                      <a:endParaRPr kumimoji="0" lang="en-GB" sz="20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3200" b="1"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3200" b="1"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900" b="1" i="0" u="none" strike="noStrike" cap="none" normalizeH="0" baseline="0" smtClean="0">
                          <a:ln>
                            <a:noFill/>
                          </a:ln>
                          <a:solidFill>
                            <a:schemeClr val="tx1"/>
                          </a:solidFill>
                          <a:effectLst/>
                          <a:latin typeface="Times New Roman" pitchFamily="18" charset="0"/>
                          <a:cs typeface="Times New Roman" pitchFamily="18" charset="0"/>
                        </a:rPr>
                        <a:t>1 x 95</a:t>
                      </a:r>
                      <a:endParaRPr kumimoji="0" lang="en-GB" sz="20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900" b="1" i="0" u="none" strike="noStrike" cap="none" normalizeH="0" baseline="0" smtClean="0">
                          <a:ln>
                            <a:noFill/>
                          </a:ln>
                          <a:solidFill>
                            <a:schemeClr val="tx1"/>
                          </a:solidFill>
                          <a:effectLst/>
                          <a:latin typeface="Times New Roman" pitchFamily="18" charset="0"/>
                          <a:cs typeface="Times New Roman" pitchFamily="18" charset="0"/>
                        </a:rPr>
                        <a:t>1 x 1</a:t>
                      </a:r>
                      <a:endParaRPr kumimoji="0" lang="en-GB" sz="2000" b="1" i="0" u="none" strike="noStrike" cap="none" normalizeH="0" baseline="0" smtClean="0">
                        <a:ln>
                          <a:noFill/>
                        </a:ln>
                        <a:solidFill>
                          <a:schemeClr val="tx1"/>
                        </a:solidFill>
                        <a:effectLst/>
                        <a:latin typeface="Arial" pitchFamily="34"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r>
              <a:tr h="65794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900" b="1" i="1" u="none" strike="noStrike" cap="none" normalizeH="0" baseline="0" smtClean="0">
                          <a:ln>
                            <a:noFill/>
                          </a:ln>
                          <a:solidFill>
                            <a:schemeClr val="tx1"/>
                          </a:solidFill>
                          <a:effectLst/>
                          <a:latin typeface="Times New Roman" pitchFamily="18" charset="0"/>
                          <a:cs typeface="Times New Roman" pitchFamily="18" charset="0"/>
                        </a:rPr>
                        <a:t>7.</a:t>
                      </a:r>
                      <a:endParaRPr kumimoji="0" lang="en-US" sz="105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900" b="1" i="1" u="none" strike="noStrike" cap="none" normalizeH="0" baseline="0" smtClean="0">
                          <a:ln>
                            <a:noFill/>
                          </a:ln>
                          <a:solidFill>
                            <a:schemeClr val="tx1"/>
                          </a:solidFill>
                          <a:effectLst/>
                          <a:latin typeface="Times New Roman" pitchFamily="18" charset="0"/>
                          <a:cs typeface="Times New Roman" pitchFamily="18" charset="0"/>
                        </a:rPr>
                        <a:t>Investment</a:t>
                      </a:r>
                      <a:endParaRPr kumimoji="0" lang="en-US" sz="105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900" b="1" i="1" u="none" strike="noStrike" cap="none" normalizeH="0" baseline="0" smtClean="0">
                          <a:ln>
                            <a:noFill/>
                          </a:ln>
                          <a:solidFill>
                            <a:schemeClr val="tx1"/>
                          </a:solidFill>
                          <a:effectLst/>
                          <a:latin typeface="Times New Roman" pitchFamily="18" charset="0"/>
                          <a:cs typeface="Times New Roman" pitchFamily="18" charset="0"/>
                        </a:rPr>
                        <a:t>Savings</a:t>
                      </a:r>
                      <a:endParaRPr kumimoji="0" lang="en-US" sz="105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900" b="1" i="1"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050" b="1" i="0" u="none" strike="noStrike" cap="none" normalizeH="0" baseline="0" smtClean="0">
                        <a:ln>
                          <a:noFill/>
                        </a:ln>
                        <a:solidFill>
                          <a:schemeClr val="tx1"/>
                        </a:solidFill>
                        <a:effectLst/>
                        <a:latin typeface="Times New Roman" pitchFamily="18" charset="0"/>
                        <a:cs typeface="Times New Roman" pitchFamily="18"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3200" b="1" i="0" u="none" strike="noStrike" cap="none" normalizeH="0" baseline="0" smtClean="0">
                        <a:ln>
                          <a:noFill/>
                        </a:ln>
                        <a:solidFill>
                          <a:schemeClr val="tx1"/>
                        </a:solidFill>
                        <a:effectLst/>
                        <a:latin typeface="Times New Roman" pitchFamily="18"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3200" b="1"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3200" b="1"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900" b="1" i="0" u="none" strike="noStrike" cap="none" normalizeH="0" baseline="0" smtClean="0">
                          <a:ln>
                            <a:noFill/>
                          </a:ln>
                          <a:solidFill>
                            <a:schemeClr val="tx1"/>
                          </a:solidFill>
                          <a:effectLst/>
                          <a:latin typeface="Times New Roman" pitchFamily="18" charset="0"/>
                          <a:cs typeface="Times New Roman" pitchFamily="18" charset="0"/>
                        </a:rPr>
                        <a:t>1 x 5</a:t>
                      </a:r>
                      <a:endParaRPr kumimoji="0" lang="en-GB" sz="20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900" b="1" i="0" u="none" strike="noStrike" cap="none" normalizeH="0" baseline="0" smtClean="0">
                          <a:ln>
                            <a:noFill/>
                          </a:ln>
                          <a:solidFill>
                            <a:schemeClr val="tx1"/>
                          </a:solidFill>
                          <a:effectLst/>
                          <a:latin typeface="Times New Roman" pitchFamily="18" charset="0"/>
                          <a:cs typeface="Times New Roman" pitchFamily="18" charset="0"/>
                        </a:rPr>
                        <a:t>1 x 3</a:t>
                      </a:r>
                      <a:endParaRPr kumimoji="0" lang="en-GB" sz="20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900" b="1" i="0" u="none" strike="noStrike" cap="none" normalizeH="0" baseline="0" smtClean="0">
                          <a:ln>
                            <a:noFill/>
                          </a:ln>
                          <a:solidFill>
                            <a:schemeClr val="tx1"/>
                          </a:solidFill>
                          <a:effectLst/>
                          <a:latin typeface="Times New Roman" pitchFamily="18" charset="0"/>
                          <a:cs typeface="Times New Roman" pitchFamily="18" charset="0"/>
                        </a:rPr>
                        <a:t>1 x 1</a:t>
                      </a:r>
                      <a:endParaRPr kumimoji="0" lang="en-GB" sz="20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3200" b="1"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900" b="1" i="0" u="none" strike="noStrike" cap="none" normalizeH="0" baseline="0" smtClean="0">
                          <a:ln>
                            <a:noFill/>
                          </a:ln>
                          <a:solidFill>
                            <a:schemeClr val="tx1"/>
                          </a:solidFill>
                          <a:effectLst/>
                          <a:latin typeface="Times New Roman" pitchFamily="18" charset="0"/>
                          <a:cs typeface="Times New Roman" pitchFamily="18" charset="0"/>
                        </a:rPr>
                        <a:t>1 x 95</a:t>
                      </a:r>
                      <a:endParaRPr kumimoji="0" lang="en-GB" sz="20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900" b="1" i="0" u="none" strike="noStrike" cap="none" normalizeH="0" baseline="0" smtClean="0">
                          <a:ln>
                            <a:noFill/>
                          </a:ln>
                          <a:solidFill>
                            <a:schemeClr val="tx1"/>
                          </a:solidFill>
                          <a:effectLst/>
                          <a:latin typeface="Times New Roman" pitchFamily="18" charset="0"/>
                          <a:cs typeface="Times New Roman" pitchFamily="18" charset="0"/>
                        </a:rPr>
                        <a:t>1 x 1</a:t>
                      </a:r>
                      <a:endParaRPr kumimoji="0" lang="en-GB" sz="2000" b="1" i="0" u="none" strike="noStrike" cap="none" normalizeH="0" baseline="0" smtClean="0">
                        <a:ln>
                          <a:noFill/>
                        </a:ln>
                        <a:solidFill>
                          <a:schemeClr val="tx1"/>
                        </a:solidFill>
                        <a:effectLst/>
                        <a:latin typeface="Arial" pitchFamily="34"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F2EE"/>
                    </a:solidFill>
                  </a:tcPr>
                </a:tc>
              </a:tr>
              <a:tr h="58868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900" b="1" i="1" u="none" strike="noStrike" cap="none" normalizeH="0" baseline="0" smtClean="0">
                          <a:ln>
                            <a:noFill/>
                          </a:ln>
                          <a:solidFill>
                            <a:schemeClr val="tx1"/>
                          </a:solidFill>
                          <a:effectLst/>
                          <a:latin typeface="Times New Roman" pitchFamily="18" charset="0"/>
                          <a:cs typeface="Times New Roman" pitchFamily="18" charset="0"/>
                        </a:rPr>
                        <a:t>8.</a:t>
                      </a:r>
                      <a:endParaRPr kumimoji="0" lang="en-US" sz="105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900" b="1" i="1" u="none" strike="noStrike" cap="none" normalizeH="0" baseline="0" smtClean="0">
                          <a:ln>
                            <a:noFill/>
                          </a:ln>
                          <a:solidFill>
                            <a:schemeClr val="tx1"/>
                          </a:solidFill>
                          <a:effectLst/>
                          <a:latin typeface="Times New Roman" pitchFamily="18" charset="0"/>
                          <a:cs typeface="Times New Roman" pitchFamily="18" charset="0"/>
                        </a:rPr>
                        <a:t>Rest of World</a:t>
                      </a:r>
                      <a:endParaRPr kumimoji="0" lang="en-US" sz="105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900" b="1" i="1" u="none" strike="noStrike" cap="none" normalizeH="0" baseline="0" smtClean="0">
                          <a:ln>
                            <a:noFill/>
                          </a:ln>
                          <a:solidFill>
                            <a:schemeClr val="tx1"/>
                          </a:solidFill>
                          <a:effectLst/>
                          <a:latin typeface="Times New Roman" pitchFamily="18" charset="0"/>
                          <a:cs typeface="Times New Roman" pitchFamily="18" charset="0"/>
                        </a:rPr>
                        <a:t>(94+1)</a:t>
                      </a:r>
                      <a:endParaRPr kumimoji="0" lang="en-US" sz="1050" b="1" i="0" u="none" strike="noStrike" cap="none" normalizeH="0" baseline="0" smtClean="0">
                        <a:ln>
                          <a:noFill/>
                        </a:ln>
                        <a:solidFill>
                          <a:schemeClr val="tx1"/>
                        </a:solidFill>
                        <a:effectLst/>
                        <a:latin typeface="Times New Roman" pitchFamily="18" charset="0"/>
                        <a:cs typeface="Times New Roman" pitchFamily="18"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3200" b="1" i="0" u="none" strike="noStrike" cap="none" normalizeH="0" baseline="0" smtClean="0">
                        <a:ln>
                          <a:noFill/>
                        </a:ln>
                        <a:solidFill>
                          <a:schemeClr val="tx1"/>
                        </a:solidFill>
                        <a:effectLst/>
                        <a:latin typeface="Times New Roman" pitchFamily="18"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900" b="1" i="0" u="none" strike="noStrike" cap="none" normalizeH="0" baseline="0" smtClean="0">
                          <a:ln>
                            <a:noFill/>
                          </a:ln>
                          <a:solidFill>
                            <a:schemeClr val="tx1"/>
                          </a:solidFill>
                          <a:effectLst/>
                          <a:latin typeface="Times New Roman" pitchFamily="18" charset="0"/>
                          <a:cs typeface="Times New Roman" pitchFamily="18" charset="0"/>
                        </a:rPr>
                        <a:t>95 x 124</a:t>
                      </a:r>
                      <a:endParaRPr kumimoji="0" lang="en-GB" sz="20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3200" b="1"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3200" b="1"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3200" b="1"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3200" b="1"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3200" b="1"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3200" b="1"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900" b="1" i="0" u="none" strike="noStrike" cap="none" normalizeH="0" baseline="0" smtClean="0">
                          <a:ln>
                            <a:noFill/>
                          </a:ln>
                          <a:solidFill>
                            <a:schemeClr val="tx1"/>
                          </a:solidFill>
                          <a:effectLst/>
                          <a:latin typeface="Times New Roman" pitchFamily="18" charset="0"/>
                          <a:cs typeface="Times New Roman" pitchFamily="18" charset="0"/>
                        </a:rPr>
                        <a:t>95 x 1</a:t>
                      </a:r>
                      <a:endParaRPr kumimoji="0" lang="en-GB" sz="2000" b="1" i="0" u="none" strike="noStrike" cap="none" normalizeH="0" baseline="0" smtClean="0">
                        <a:ln>
                          <a:noFill/>
                        </a:ln>
                        <a:solidFill>
                          <a:schemeClr val="tx1"/>
                        </a:solidFill>
                        <a:effectLst/>
                        <a:latin typeface="Arial" pitchFamily="34"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EF2EE"/>
                    </a:solidFill>
                  </a:tcPr>
                </a:tc>
              </a:tr>
              <a:tr h="58868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900" b="1" i="1" u="none" strike="noStrike" cap="none" normalizeH="0" baseline="0" smtClean="0">
                          <a:ln>
                            <a:noFill/>
                          </a:ln>
                          <a:solidFill>
                            <a:schemeClr val="tx1"/>
                          </a:solidFill>
                          <a:effectLst/>
                          <a:latin typeface="Times New Roman" pitchFamily="18" charset="0"/>
                          <a:cs typeface="Times New Roman" pitchFamily="18" charset="0"/>
                        </a:rPr>
                        <a:t>9.</a:t>
                      </a:r>
                      <a:endParaRPr kumimoji="0" lang="en-US" sz="105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900" b="1" i="1" u="none" strike="noStrike" cap="none" normalizeH="0" baseline="0" smtClean="0">
                          <a:ln>
                            <a:noFill/>
                          </a:ln>
                          <a:solidFill>
                            <a:schemeClr val="tx1"/>
                          </a:solidFill>
                          <a:effectLst/>
                          <a:latin typeface="Times New Roman" pitchFamily="18" charset="0"/>
                          <a:cs typeface="Times New Roman" pitchFamily="18" charset="0"/>
                        </a:rPr>
                        <a:t>Total</a:t>
                      </a:r>
                      <a:endParaRPr kumimoji="0" lang="en-US" sz="1050" b="1" i="0" u="none" strike="noStrike" cap="none" normalizeH="0" baseline="0" smtClean="0">
                        <a:ln>
                          <a:noFill/>
                        </a:ln>
                        <a:solidFill>
                          <a:schemeClr val="tx1"/>
                        </a:solidFill>
                        <a:effectLst/>
                        <a:latin typeface="Times New Roman" pitchFamily="18" charset="0"/>
                        <a:cs typeface="Times New Roman" pitchFamily="18"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900" b="1" i="0" u="none" strike="noStrike" cap="none" normalizeH="0" baseline="0" smtClean="0">
                          <a:ln>
                            <a:noFill/>
                          </a:ln>
                          <a:solidFill>
                            <a:schemeClr val="tx1"/>
                          </a:solidFill>
                          <a:effectLst/>
                          <a:latin typeface="Times New Roman" pitchFamily="18" charset="0"/>
                          <a:cs typeface="Times New Roman" pitchFamily="18" charset="0"/>
                        </a:rPr>
                        <a:t>1 x 124</a:t>
                      </a:r>
                      <a:endParaRPr kumimoji="0" lang="en-GB" sz="2000" b="1" i="0" u="none" strike="noStrike" cap="none" normalizeH="0" baseline="0" smtClean="0">
                        <a:ln>
                          <a:noFill/>
                        </a:ln>
                        <a:solidFill>
                          <a:schemeClr val="tx1"/>
                        </a:solidFill>
                        <a:effectLst/>
                        <a:latin typeface="Arial" pitchFamily="34"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900" b="1" i="0" u="none" strike="noStrike" cap="none" normalizeH="0" baseline="0" smtClean="0">
                          <a:ln>
                            <a:noFill/>
                          </a:ln>
                          <a:solidFill>
                            <a:schemeClr val="tx1"/>
                          </a:solidFill>
                          <a:effectLst/>
                          <a:latin typeface="Times New Roman" pitchFamily="18" charset="0"/>
                          <a:cs typeface="Times New Roman" pitchFamily="18" charset="0"/>
                        </a:rPr>
                        <a:t>1 x 124</a:t>
                      </a:r>
                      <a:endParaRPr kumimoji="0" lang="en-GB" sz="20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900" b="1" i="0" u="none" strike="noStrike" cap="none" normalizeH="0" baseline="0" smtClean="0">
                          <a:ln>
                            <a:noFill/>
                          </a:ln>
                          <a:solidFill>
                            <a:schemeClr val="tx1"/>
                          </a:solidFill>
                          <a:effectLst/>
                          <a:latin typeface="Times New Roman" pitchFamily="18" charset="0"/>
                          <a:cs typeface="Times New Roman" pitchFamily="18" charset="0"/>
                        </a:rPr>
                        <a:t>1 x 13</a:t>
                      </a:r>
                      <a:endParaRPr kumimoji="0" lang="en-GB" sz="20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900" b="1" i="0" u="none" strike="noStrike" cap="none" normalizeH="0" baseline="0" smtClean="0">
                          <a:ln>
                            <a:noFill/>
                          </a:ln>
                          <a:solidFill>
                            <a:schemeClr val="tx1"/>
                          </a:solidFill>
                          <a:effectLst/>
                          <a:latin typeface="Times New Roman" pitchFamily="18" charset="0"/>
                          <a:cs typeface="Times New Roman" pitchFamily="18" charset="0"/>
                        </a:rPr>
                        <a:t>1 x 5</a:t>
                      </a:r>
                      <a:endParaRPr kumimoji="0" lang="en-GB" sz="20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900" b="1" i="0" u="none" strike="noStrike" cap="none" normalizeH="0" baseline="0" smtClean="0">
                          <a:ln>
                            <a:noFill/>
                          </a:ln>
                          <a:solidFill>
                            <a:schemeClr val="tx1"/>
                          </a:solidFill>
                          <a:effectLst/>
                          <a:latin typeface="Times New Roman" pitchFamily="18" charset="0"/>
                          <a:cs typeface="Times New Roman" pitchFamily="18" charset="0"/>
                        </a:rPr>
                        <a:t>1 x 3</a:t>
                      </a:r>
                      <a:endParaRPr kumimoji="0" lang="en-GB" sz="20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900" b="1" i="0" u="none" strike="noStrike" cap="none" normalizeH="0" baseline="0" smtClean="0">
                          <a:ln>
                            <a:noFill/>
                          </a:ln>
                          <a:solidFill>
                            <a:schemeClr val="tx1"/>
                          </a:solidFill>
                          <a:effectLst/>
                          <a:latin typeface="Times New Roman" pitchFamily="18" charset="0"/>
                          <a:cs typeface="Times New Roman" pitchFamily="18" charset="0"/>
                        </a:rPr>
                        <a:t>1 x 1</a:t>
                      </a:r>
                      <a:endParaRPr kumimoji="0" lang="en-GB" sz="20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900" b="1" i="0" u="none" strike="noStrike" cap="none" normalizeH="0" baseline="0" smtClean="0">
                          <a:ln>
                            <a:noFill/>
                          </a:ln>
                          <a:solidFill>
                            <a:schemeClr val="tx1"/>
                          </a:solidFill>
                          <a:effectLst/>
                          <a:latin typeface="Times New Roman" pitchFamily="18" charset="0"/>
                          <a:cs typeface="Times New Roman" pitchFamily="18" charset="0"/>
                        </a:rPr>
                        <a:t>1 x 1</a:t>
                      </a:r>
                      <a:endParaRPr kumimoji="0" lang="en-GB" sz="20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900" b="1" i="0" u="none" strike="noStrike" cap="none" normalizeH="0" baseline="0" smtClean="0">
                          <a:ln>
                            <a:noFill/>
                          </a:ln>
                          <a:solidFill>
                            <a:schemeClr val="tx1"/>
                          </a:solidFill>
                          <a:effectLst/>
                          <a:latin typeface="Times New Roman" pitchFamily="18" charset="0"/>
                          <a:cs typeface="Times New Roman" pitchFamily="18" charset="0"/>
                        </a:rPr>
                        <a:t>1 x 95</a:t>
                      </a:r>
                      <a:endParaRPr kumimoji="0" lang="en-GB" sz="20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EF2E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3200" b="1" i="0" u="none" strike="noStrike" cap="none" normalizeH="0" baseline="0" dirty="0" smtClean="0">
                        <a:ln>
                          <a:noFill/>
                        </a:ln>
                        <a:solidFill>
                          <a:schemeClr val="tx1"/>
                        </a:solidFill>
                        <a:effectLst/>
                        <a:latin typeface="Times New Roman" pitchFamily="18"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EF2EE"/>
                    </a:solid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to SAM</a:t>
            </a:r>
            <a:endParaRPr lang="en-US" dirty="0"/>
          </a:p>
        </p:txBody>
      </p:sp>
      <p:sp>
        <p:nvSpPr>
          <p:cNvPr id="9" name="Content Placeholder 8"/>
          <p:cNvSpPr>
            <a:spLocks noGrp="1"/>
          </p:cNvSpPr>
          <p:nvPr>
            <p:ph idx="1"/>
          </p:nvPr>
        </p:nvSpPr>
        <p:spPr/>
        <p:txBody>
          <a:bodyPr>
            <a:normAutofit/>
          </a:bodyPr>
          <a:lstStyle/>
          <a:p>
            <a:r>
              <a:rPr lang="en-US" dirty="0" smtClean="0"/>
              <a:t>At a basic level, the SAM extends the </a:t>
            </a:r>
            <a:r>
              <a:rPr lang="en-US" dirty="0" err="1" smtClean="0"/>
              <a:t>Input/Output</a:t>
            </a:r>
            <a:r>
              <a:rPr lang="en-US" dirty="0" smtClean="0"/>
              <a:t> Analysis by adding income and transfer accounts, thereby closing the flow of income, i.e.,</a:t>
            </a:r>
          </a:p>
          <a:p>
            <a:endParaRPr lang="en-US" dirty="0" smtClean="0"/>
          </a:p>
          <a:p>
            <a:endParaRPr lang="en-US" dirty="0" smtClean="0"/>
          </a:p>
          <a:p>
            <a:endParaRPr lang="en-US" dirty="0" smtClean="0"/>
          </a:p>
          <a:p>
            <a:endParaRPr lang="en-US" dirty="0" smtClean="0"/>
          </a:p>
          <a:p>
            <a:pPr>
              <a:buNone/>
            </a:pPr>
            <a:r>
              <a:rPr lang="en-US" dirty="0" smtClean="0"/>
              <a:t>	where A is the matrix of I/O coefficients, V is the distribution of value added, F is the distribution of expenditure, Y is the distribution of income, and T is the distribution of institutional transfers.</a:t>
            </a:r>
            <a:endParaRPr lang="en-US" dirty="0"/>
          </a:p>
        </p:txBody>
      </p:sp>
      <p:graphicFrame>
        <p:nvGraphicFramePr>
          <p:cNvPr id="10" name="Content Placeholder 3"/>
          <p:cNvGraphicFramePr>
            <a:graphicFrameLocks/>
          </p:cNvGraphicFramePr>
          <p:nvPr>
            <p:extLst>
              <p:ext uri="{D42A27DB-BD31-4B8C-83A1-F6EECF244321}">
                <p14:modId xmlns:p14="http://schemas.microsoft.com/office/powerpoint/2010/main" val="1824686888"/>
              </p:ext>
            </p:extLst>
          </p:nvPr>
        </p:nvGraphicFramePr>
        <p:xfrm>
          <a:off x="4800600" y="2955132"/>
          <a:ext cx="3965576" cy="1540668"/>
        </p:xfrm>
        <a:graphic>
          <a:graphicData uri="http://schemas.openxmlformats.org/drawingml/2006/table">
            <a:tbl>
              <a:tblPr bandRow="1">
                <a:tableStyleId>{5C22544A-7EE6-4342-B048-85BDC9FD1C3A}</a:tableStyleId>
              </a:tblPr>
              <a:tblGrid>
                <a:gridCol w="991394"/>
                <a:gridCol w="991394"/>
                <a:gridCol w="991394"/>
                <a:gridCol w="991394"/>
              </a:tblGrid>
              <a:tr h="513556">
                <a:tc>
                  <a:txBody>
                    <a:bodyPr/>
                    <a:lstStyle/>
                    <a:p>
                      <a:endParaRPr lang="en-US" sz="1800" b="1" dirty="0">
                        <a:solidFill>
                          <a:srgbClr val="000000"/>
                        </a:solidFill>
                      </a:endParaRPr>
                    </a:p>
                  </a:txBody>
                  <a:tcPr/>
                </a:tc>
                <a:tc>
                  <a:txBody>
                    <a:bodyPr/>
                    <a:lstStyle/>
                    <a:p>
                      <a:r>
                        <a:rPr lang="en-US" sz="1800" b="1" dirty="0" smtClean="0">
                          <a:solidFill>
                            <a:srgbClr val="000000"/>
                          </a:solidFill>
                        </a:rPr>
                        <a:t>A</a:t>
                      </a:r>
                      <a:endParaRPr lang="en-US" sz="1800" b="1" dirty="0">
                        <a:solidFill>
                          <a:srgbClr val="000000"/>
                        </a:solidFill>
                      </a:endParaRPr>
                    </a:p>
                  </a:txBody>
                  <a:tcPr/>
                </a:tc>
                <a:tc>
                  <a:txBody>
                    <a:bodyPr/>
                    <a:lstStyle/>
                    <a:p>
                      <a:endParaRPr lang="en-US" sz="1800" b="1" dirty="0">
                        <a:solidFill>
                          <a:srgbClr val="000000"/>
                        </a:solidFill>
                      </a:endParaRPr>
                    </a:p>
                  </a:txBody>
                  <a:tcPr/>
                </a:tc>
                <a:tc>
                  <a:txBody>
                    <a:bodyPr/>
                    <a:lstStyle/>
                    <a:p>
                      <a:r>
                        <a:rPr lang="en-US" sz="1800" b="1" dirty="0" smtClean="0">
                          <a:solidFill>
                            <a:srgbClr val="000000"/>
                          </a:solidFill>
                        </a:rPr>
                        <a:t>F</a:t>
                      </a:r>
                      <a:endParaRPr lang="en-US" sz="1800" b="1" dirty="0">
                        <a:solidFill>
                          <a:srgbClr val="000000"/>
                        </a:solidFill>
                      </a:endParaRPr>
                    </a:p>
                  </a:txBody>
                  <a:tcPr/>
                </a:tc>
              </a:tr>
              <a:tr h="513556">
                <a:tc>
                  <a:txBody>
                    <a:bodyPr/>
                    <a:lstStyle/>
                    <a:p>
                      <a:endParaRPr lang="en-US" sz="1800" b="1" dirty="0">
                        <a:solidFill>
                          <a:srgbClr val="000000"/>
                        </a:solidFill>
                      </a:endParaRPr>
                    </a:p>
                  </a:txBody>
                  <a:tcPr/>
                </a:tc>
                <a:tc>
                  <a:txBody>
                    <a:bodyPr/>
                    <a:lstStyle/>
                    <a:p>
                      <a:r>
                        <a:rPr lang="en-US" sz="1800" b="1" dirty="0" smtClean="0">
                          <a:solidFill>
                            <a:srgbClr val="000000"/>
                          </a:solidFill>
                        </a:rPr>
                        <a:t>V</a:t>
                      </a:r>
                      <a:endParaRPr lang="en-US" sz="1800" b="1" dirty="0">
                        <a:solidFill>
                          <a:srgbClr val="000000"/>
                        </a:solidFill>
                      </a:endParaRPr>
                    </a:p>
                  </a:txBody>
                  <a:tcPr/>
                </a:tc>
                <a:tc>
                  <a:txBody>
                    <a:bodyPr/>
                    <a:lstStyle/>
                    <a:p>
                      <a:endParaRPr lang="en-US" sz="1800" b="1" dirty="0">
                        <a:solidFill>
                          <a:srgbClr val="000000"/>
                        </a:solidFill>
                      </a:endParaRPr>
                    </a:p>
                  </a:txBody>
                  <a:tcPr/>
                </a:tc>
                <a:tc>
                  <a:txBody>
                    <a:bodyPr/>
                    <a:lstStyle/>
                    <a:p>
                      <a:endParaRPr lang="en-US" sz="1800" b="1" dirty="0">
                        <a:solidFill>
                          <a:srgbClr val="000000"/>
                        </a:solidFill>
                      </a:endParaRPr>
                    </a:p>
                  </a:txBody>
                  <a:tcPr/>
                </a:tc>
              </a:tr>
              <a:tr h="513556">
                <a:tc>
                  <a:txBody>
                    <a:bodyPr/>
                    <a:lstStyle/>
                    <a:p>
                      <a:endParaRPr lang="en-US" sz="1800" b="1">
                        <a:solidFill>
                          <a:srgbClr val="000000"/>
                        </a:solidFill>
                      </a:endParaRPr>
                    </a:p>
                  </a:txBody>
                  <a:tcPr/>
                </a:tc>
                <a:tc>
                  <a:txBody>
                    <a:bodyPr/>
                    <a:lstStyle/>
                    <a:p>
                      <a:endParaRPr lang="en-US" sz="1800" b="1" dirty="0">
                        <a:solidFill>
                          <a:srgbClr val="000000"/>
                        </a:solidFill>
                      </a:endParaRPr>
                    </a:p>
                  </a:txBody>
                  <a:tcPr/>
                </a:tc>
                <a:tc>
                  <a:txBody>
                    <a:bodyPr/>
                    <a:lstStyle/>
                    <a:p>
                      <a:r>
                        <a:rPr lang="en-US" sz="1800" b="1" dirty="0" smtClean="0">
                          <a:solidFill>
                            <a:srgbClr val="000000"/>
                          </a:solidFill>
                        </a:rPr>
                        <a:t>Y</a:t>
                      </a:r>
                      <a:endParaRPr lang="en-US" sz="1800" b="1" dirty="0">
                        <a:solidFill>
                          <a:srgbClr val="000000"/>
                        </a:solidFill>
                      </a:endParaRPr>
                    </a:p>
                  </a:txBody>
                  <a:tcPr/>
                </a:tc>
                <a:tc>
                  <a:txBody>
                    <a:bodyPr/>
                    <a:lstStyle/>
                    <a:p>
                      <a:r>
                        <a:rPr lang="en-US" sz="1800" b="1" dirty="0" smtClean="0">
                          <a:solidFill>
                            <a:srgbClr val="000000"/>
                          </a:solidFill>
                        </a:rPr>
                        <a:t>T</a:t>
                      </a:r>
                      <a:endParaRPr lang="en-US" sz="1800" b="1" dirty="0">
                        <a:solidFill>
                          <a:srgbClr val="000000"/>
                        </a:solidFill>
                      </a:endParaRPr>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877881271"/>
              </p:ext>
            </p:extLst>
          </p:nvPr>
        </p:nvGraphicFramePr>
        <p:xfrm>
          <a:off x="1066800" y="3352800"/>
          <a:ext cx="1982788" cy="1027112"/>
        </p:xfrm>
        <a:graphic>
          <a:graphicData uri="http://schemas.openxmlformats.org/drawingml/2006/table">
            <a:tbl>
              <a:tblPr bandRow="1">
                <a:tableStyleId>{5C22544A-7EE6-4342-B048-85BDC9FD1C3A}</a:tableStyleId>
              </a:tblPr>
              <a:tblGrid>
                <a:gridCol w="991394"/>
                <a:gridCol w="991394"/>
              </a:tblGrid>
              <a:tr h="513556">
                <a:tc>
                  <a:txBody>
                    <a:bodyPr/>
                    <a:lstStyle/>
                    <a:p>
                      <a:r>
                        <a:rPr lang="en-US" sz="1800" dirty="0" smtClean="0"/>
                        <a:t>A</a:t>
                      </a:r>
                      <a:endParaRPr lang="en-US" sz="1800" b="1" dirty="0">
                        <a:solidFill>
                          <a:srgbClr val="000000"/>
                        </a:solidFill>
                      </a:endParaRPr>
                    </a:p>
                  </a:txBody>
                  <a:tcPr/>
                </a:tc>
                <a:tc>
                  <a:txBody>
                    <a:bodyPr/>
                    <a:lstStyle/>
                    <a:p>
                      <a:r>
                        <a:rPr lang="en-US" sz="1800" dirty="0" smtClean="0"/>
                        <a:t>F</a:t>
                      </a:r>
                      <a:endParaRPr lang="en-US" sz="1800" b="1" dirty="0">
                        <a:solidFill>
                          <a:srgbClr val="000000"/>
                        </a:solidFill>
                      </a:endParaRPr>
                    </a:p>
                  </a:txBody>
                  <a:tcPr/>
                </a:tc>
              </a:tr>
              <a:tr h="513556">
                <a:tc>
                  <a:txBody>
                    <a:bodyPr/>
                    <a:lstStyle/>
                    <a:p>
                      <a:r>
                        <a:rPr lang="en-US" sz="1800" dirty="0" smtClean="0"/>
                        <a:t>V</a:t>
                      </a:r>
                      <a:endParaRPr lang="en-US" sz="1800" b="1" dirty="0">
                        <a:solidFill>
                          <a:srgbClr val="000000"/>
                        </a:solidFill>
                      </a:endParaRPr>
                    </a:p>
                  </a:txBody>
                  <a:tcPr/>
                </a:tc>
                <a:tc>
                  <a:txBody>
                    <a:bodyPr/>
                    <a:lstStyle/>
                    <a:p>
                      <a:endParaRPr lang="en-US" sz="1800" b="1" dirty="0">
                        <a:solidFill>
                          <a:srgbClr val="000000"/>
                        </a:solidFill>
                      </a:endParaRPr>
                    </a:p>
                  </a:txBody>
                  <a:tcPr/>
                </a:tc>
              </a:tr>
            </a:tbl>
          </a:graphicData>
        </a:graphic>
      </p:graphicFrame>
      <p:sp>
        <p:nvSpPr>
          <p:cNvPr id="12" name="TextBox 11"/>
          <p:cNvSpPr txBox="1"/>
          <p:nvPr/>
        </p:nvSpPr>
        <p:spPr>
          <a:xfrm>
            <a:off x="381000" y="3657600"/>
            <a:ext cx="754380" cy="400110"/>
          </a:xfrm>
          <a:prstGeom prst="rect">
            <a:avLst/>
          </a:prstGeom>
          <a:noFill/>
        </p:spPr>
        <p:txBody>
          <a:bodyPr wrap="square" lIns="91429" tIns="45715" rIns="91429" bIns="45715" rtlCol="0">
            <a:spAutoFit/>
          </a:bodyPr>
          <a:lstStyle/>
          <a:p>
            <a:r>
              <a:rPr lang="en-US" sz="2000" b="1" dirty="0">
                <a:latin typeface="+mn-lt"/>
              </a:rPr>
              <a:t>I/O</a:t>
            </a:r>
          </a:p>
        </p:txBody>
      </p:sp>
      <p:sp>
        <p:nvSpPr>
          <p:cNvPr id="13" name="TextBox 12"/>
          <p:cNvSpPr txBox="1"/>
          <p:nvPr/>
        </p:nvSpPr>
        <p:spPr>
          <a:xfrm>
            <a:off x="3810000" y="3733800"/>
            <a:ext cx="838200" cy="400110"/>
          </a:xfrm>
          <a:prstGeom prst="rect">
            <a:avLst/>
          </a:prstGeom>
          <a:noFill/>
        </p:spPr>
        <p:txBody>
          <a:bodyPr wrap="square" lIns="91429" tIns="45715" rIns="91429" bIns="45715" rtlCol="0">
            <a:spAutoFit/>
          </a:bodyPr>
          <a:lstStyle/>
          <a:p>
            <a:r>
              <a:rPr lang="en-US" sz="2000" b="1" dirty="0">
                <a:latin typeface="+mn-lt"/>
              </a:rPr>
              <a:t>SAM</a:t>
            </a:r>
          </a:p>
        </p:txBody>
      </p:sp>
      <p:cxnSp>
        <p:nvCxnSpPr>
          <p:cNvPr id="17" name="Straight Arrow Connector 16"/>
          <p:cNvCxnSpPr/>
          <p:nvPr/>
        </p:nvCxnSpPr>
        <p:spPr>
          <a:xfrm>
            <a:off x="3200400" y="3886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Interdependency</a:t>
            </a:r>
            <a:endParaRPr lang="en-US" dirty="0"/>
          </a:p>
        </p:txBody>
      </p:sp>
      <p:sp>
        <p:nvSpPr>
          <p:cNvPr id="3" name="Content Placeholder 2"/>
          <p:cNvSpPr>
            <a:spLocks noGrp="1"/>
          </p:cNvSpPr>
          <p:nvPr>
            <p:ph idx="1"/>
          </p:nvPr>
        </p:nvSpPr>
        <p:spPr/>
        <p:txBody>
          <a:bodyPr/>
          <a:lstStyle/>
          <a:p>
            <a:r>
              <a:rPr lang="en-US" dirty="0" smtClean="0"/>
              <a:t>A useful lesson from this diagram is that, because of the way the SAM is structured, data cannot be entered in piecewise. Revising one transaction in the SAM will have implications for other transactions.</a:t>
            </a:r>
          </a:p>
          <a:p>
            <a:r>
              <a:rPr lang="en-US" dirty="0" smtClean="0"/>
              <a:t>For instance, if we decide to disaggregate labor compensation into ‘skilled’ and ‘unskilled,’ we also have to disaggregate sources of household income into ‘skilled’ and unskilled’ factors.</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 and Data</a:t>
            </a:r>
            <a:endParaRPr lang="en-US" dirty="0"/>
          </a:p>
        </p:txBody>
      </p:sp>
      <p:sp>
        <p:nvSpPr>
          <p:cNvPr id="3" name="Content Placeholder 2"/>
          <p:cNvSpPr>
            <a:spLocks noGrp="1"/>
          </p:cNvSpPr>
          <p:nvPr>
            <p:ph idx="1"/>
          </p:nvPr>
        </p:nvSpPr>
        <p:spPr/>
        <p:txBody>
          <a:bodyPr>
            <a:normAutofit lnSpcReduction="10000"/>
          </a:bodyPr>
          <a:lstStyle/>
          <a:p>
            <a:r>
              <a:rPr lang="en-US" dirty="0" smtClean="0"/>
              <a:t>Particularly for the household accounts, note how much more complex disaggregation makes the SAM. In the above example, we now need:</a:t>
            </a:r>
          </a:p>
          <a:p>
            <a:pPr lvl="1"/>
            <a:r>
              <a:rPr lang="en-US" dirty="0" smtClean="0"/>
              <a:t>Household factor income by source for 5 household types and 13 factor types. </a:t>
            </a:r>
          </a:p>
          <a:p>
            <a:pPr lvl="1"/>
            <a:r>
              <a:rPr lang="en-US" dirty="0" smtClean="0"/>
              <a:t>Household transfers from enterprises and government for 5 household types and 3 enterprise types.</a:t>
            </a:r>
          </a:p>
          <a:p>
            <a:pPr lvl="1"/>
            <a:r>
              <a:rPr lang="en-US" dirty="0" smtClean="0"/>
              <a:t>Household remittance income for 5 household types from 95 countries.</a:t>
            </a:r>
          </a:p>
          <a:p>
            <a:pPr lvl="1">
              <a:buNone/>
            </a:pPr>
            <a:r>
              <a:rPr lang="en-US" dirty="0" smtClean="0"/>
              <a:t>	…</a:t>
            </a:r>
          </a:p>
          <a:p>
            <a:r>
              <a:rPr lang="en-US" dirty="0" smtClean="0"/>
              <a:t>This is not to convince you to avoid detail, but rather to be realistic.</a:t>
            </a:r>
          </a:p>
          <a:p>
            <a:pPr lvl="1"/>
            <a:endParaRPr lang="en-US" dirty="0" smtClean="0"/>
          </a:p>
          <a:p>
            <a:pPr lvl="1"/>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Survey Data</a:t>
            </a:r>
            <a:endParaRPr lang="en-US" dirty="0"/>
          </a:p>
        </p:txBody>
      </p:sp>
      <p:sp>
        <p:nvSpPr>
          <p:cNvPr id="3" name="Content Placeholder 2"/>
          <p:cNvSpPr>
            <a:spLocks noGrp="1"/>
          </p:cNvSpPr>
          <p:nvPr>
            <p:ph idx="1"/>
          </p:nvPr>
        </p:nvSpPr>
        <p:spPr/>
        <p:txBody>
          <a:bodyPr>
            <a:normAutofit lnSpcReduction="10000"/>
          </a:bodyPr>
          <a:lstStyle/>
          <a:p>
            <a:r>
              <a:rPr lang="en-US" dirty="0" smtClean="0"/>
              <a:t>Household survey data is indispensable in SAM creation; without it there is no good way to disaggregate household accounts.</a:t>
            </a:r>
          </a:p>
          <a:p>
            <a:r>
              <a:rPr lang="en-US" dirty="0" smtClean="0"/>
              <a:t>Household survey data often also provides a means of filling in or estimating data left out of production-based surveys; enterprise surveys typically have an employee-based threshold, which means they do not include information on smaller enterprises.</a:t>
            </a:r>
          </a:p>
          <a:p>
            <a:r>
              <a:rPr lang="en-US" dirty="0" smtClean="0"/>
              <a:t>Lastly, household surveys provide a means to estimate the value of non-market activity, which is typically crucial for measuring living standards in developing countries.</a:t>
            </a:r>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eaLnBrk="1" hangingPunct="1"/>
            <a:r>
              <a:rPr lang="en-US" dirty="0" smtClean="0">
                <a:solidFill>
                  <a:srgbClr val="FFD44A"/>
                </a:solidFill>
              </a:rPr>
              <a:t>Sample National SAM: Thailand</a:t>
            </a:r>
          </a:p>
        </p:txBody>
      </p:sp>
      <p:sp>
        <p:nvSpPr>
          <p:cNvPr id="54275" name="Content Placeholder 2"/>
          <p:cNvSpPr>
            <a:spLocks noGrp="1"/>
          </p:cNvSpPr>
          <p:nvPr>
            <p:ph idx="1"/>
          </p:nvPr>
        </p:nvSpPr>
        <p:spPr/>
        <p:txBody>
          <a:bodyPr/>
          <a:lstStyle/>
          <a:p>
            <a:pPr eaLnBrk="1" hangingPunct="1"/>
            <a:r>
              <a:rPr lang="en-US" dirty="0" smtClean="0"/>
              <a:t>79 domestic production activities/commodities</a:t>
            </a:r>
          </a:p>
          <a:p>
            <a:pPr eaLnBrk="1" hangingPunct="1"/>
            <a:r>
              <a:rPr lang="en-US" dirty="0" smtClean="0"/>
              <a:t>4 factors of production</a:t>
            </a:r>
          </a:p>
          <a:p>
            <a:pPr lvl="1" eaLnBrk="1" hangingPunct="1"/>
            <a:r>
              <a:rPr lang="en-US" dirty="0" smtClean="0"/>
              <a:t>Labor (agriculture and non-agriculture)</a:t>
            </a:r>
          </a:p>
          <a:p>
            <a:pPr lvl="1" eaLnBrk="1" hangingPunct="1"/>
            <a:r>
              <a:rPr lang="en-US" dirty="0" smtClean="0"/>
              <a:t>Capital (agriculture and non-agriculture)</a:t>
            </a:r>
          </a:p>
          <a:p>
            <a:pPr eaLnBrk="1" hangingPunct="1"/>
            <a:r>
              <a:rPr lang="en-US" dirty="0" smtClean="0"/>
              <a:t>10 household types</a:t>
            </a:r>
          </a:p>
          <a:p>
            <a:pPr eaLnBrk="1" hangingPunct="1"/>
            <a:r>
              <a:rPr lang="en-US" dirty="0" smtClean="0"/>
              <a:t>1 enterprise type</a:t>
            </a:r>
          </a:p>
          <a:p>
            <a:pPr eaLnBrk="1" hangingPunct="1"/>
            <a:r>
              <a:rPr lang="en-US" dirty="0" smtClean="0"/>
              <a:t>Government (six fiscal instruments)</a:t>
            </a:r>
          </a:p>
          <a:p>
            <a:pPr eaLnBrk="1" hangingPunct="1"/>
            <a:r>
              <a:rPr lang="en-US" dirty="0" smtClean="0"/>
              <a:t>Consolidated capital account</a:t>
            </a:r>
          </a:p>
          <a:p>
            <a:pPr eaLnBrk="1" hangingPunct="1"/>
            <a:r>
              <a:rPr lang="en-US" dirty="0" smtClean="0"/>
              <a:t>Up to 94 trading partners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pPr eaLnBrk="1" hangingPunct="1"/>
            <a:r>
              <a:rPr lang="en-US" dirty="0" smtClean="0">
                <a:solidFill>
                  <a:srgbClr val="FFD44A"/>
                </a:solidFill>
              </a:rPr>
              <a:t>Sample National </a:t>
            </a:r>
            <a:r>
              <a:rPr lang="en-US" dirty="0" smtClean="0">
                <a:solidFill>
                  <a:srgbClr val="FFD44A"/>
                </a:solidFill>
              </a:rPr>
              <a:t>SAM:</a:t>
            </a:r>
            <a:br>
              <a:rPr lang="en-US" dirty="0" smtClean="0">
                <a:solidFill>
                  <a:srgbClr val="FFD44A"/>
                </a:solidFill>
              </a:rPr>
            </a:br>
            <a:r>
              <a:rPr lang="en-US" dirty="0" smtClean="0">
                <a:solidFill>
                  <a:srgbClr val="FFD44A"/>
                </a:solidFill>
              </a:rPr>
              <a:t>Viet </a:t>
            </a:r>
            <a:r>
              <a:rPr lang="en-US" dirty="0" smtClean="0">
                <a:solidFill>
                  <a:srgbClr val="FFD44A"/>
                </a:solidFill>
              </a:rPr>
              <a:t>Nam</a:t>
            </a:r>
          </a:p>
        </p:txBody>
      </p:sp>
      <p:sp>
        <p:nvSpPr>
          <p:cNvPr id="55299" name="Content Placeholder 2"/>
          <p:cNvSpPr>
            <a:spLocks noGrp="1"/>
          </p:cNvSpPr>
          <p:nvPr>
            <p:ph idx="1"/>
          </p:nvPr>
        </p:nvSpPr>
        <p:spPr/>
        <p:txBody>
          <a:bodyPr>
            <a:normAutofit fontScale="92500" lnSpcReduction="10000"/>
          </a:bodyPr>
          <a:lstStyle/>
          <a:p>
            <a:pPr eaLnBrk="1" hangingPunct="1"/>
            <a:r>
              <a:rPr lang="en-US" sz="2800" dirty="0" smtClean="0"/>
              <a:t>124</a:t>
            </a:r>
            <a:r>
              <a:rPr lang="en-US" sz="2800" dirty="0" smtClean="0"/>
              <a:t> </a:t>
            </a:r>
            <a:r>
              <a:rPr lang="en-US" sz="2800" dirty="0"/>
              <a:t>domestic production activities/commodities</a:t>
            </a:r>
          </a:p>
          <a:p>
            <a:pPr eaLnBrk="1" hangingPunct="1"/>
            <a:r>
              <a:rPr lang="en-US" sz="2800" dirty="0"/>
              <a:t>4</a:t>
            </a:r>
            <a:r>
              <a:rPr lang="en-US" sz="2800" dirty="0" smtClean="0"/>
              <a:t> </a:t>
            </a:r>
            <a:r>
              <a:rPr lang="en-US" sz="2800" dirty="0"/>
              <a:t>factors of production</a:t>
            </a:r>
          </a:p>
          <a:p>
            <a:pPr lvl="1" eaLnBrk="1" hangingPunct="1"/>
            <a:r>
              <a:rPr lang="en-US" dirty="0" smtClean="0"/>
              <a:t>labor</a:t>
            </a:r>
          </a:p>
          <a:p>
            <a:pPr lvl="1" eaLnBrk="1" hangingPunct="1"/>
            <a:r>
              <a:rPr lang="en-US" dirty="0" smtClean="0"/>
              <a:t>Capital </a:t>
            </a:r>
          </a:p>
          <a:p>
            <a:pPr lvl="1" eaLnBrk="1" hangingPunct="1"/>
            <a:r>
              <a:rPr lang="en-US" dirty="0" smtClean="0"/>
              <a:t>Water</a:t>
            </a:r>
          </a:p>
          <a:p>
            <a:pPr lvl="1" eaLnBrk="1" hangingPunct="1"/>
            <a:r>
              <a:rPr lang="en-US" dirty="0" smtClean="0"/>
              <a:t>Land</a:t>
            </a:r>
          </a:p>
          <a:p>
            <a:pPr eaLnBrk="1" hangingPunct="1"/>
            <a:r>
              <a:rPr lang="en-US" dirty="0" smtClean="0"/>
              <a:t>10-300 household types (rural, urban)</a:t>
            </a:r>
          </a:p>
          <a:p>
            <a:pPr eaLnBrk="1" hangingPunct="1"/>
            <a:r>
              <a:rPr lang="en-US" dirty="0" smtClean="0"/>
              <a:t>3 enterprise types (private, public, foreign)</a:t>
            </a:r>
          </a:p>
          <a:p>
            <a:pPr eaLnBrk="1" hangingPunct="1"/>
            <a:r>
              <a:rPr lang="en-US" dirty="0" smtClean="0"/>
              <a:t>Government (disaggregated taxes, central and provincial)</a:t>
            </a:r>
          </a:p>
          <a:p>
            <a:pPr eaLnBrk="1" hangingPunct="1"/>
            <a:r>
              <a:rPr lang="en-US" dirty="0" smtClean="0"/>
              <a:t>Consolidated capital accounts</a:t>
            </a:r>
          </a:p>
          <a:p>
            <a:pPr eaLnBrk="1" hangingPunct="1"/>
            <a:r>
              <a:rPr lang="en-US" dirty="0" smtClean="0"/>
              <a:t>Up to 94 trading partners</a:t>
            </a:r>
          </a:p>
          <a:p>
            <a:pPr eaLnBrk="1" hangingPunct="1"/>
            <a:endParaRPr lang="en-US"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pPr eaLnBrk="1" hangingPunct="1"/>
            <a:r>
              <a:rPr lang="en-US" dirty="0" smtClean="0">
                <a:solidFill>
                  <a:srgbClr val="FFD44A"/>
                </a:solidFill>
              </a:rPr>
              <a:t>Sample National SAM</a:t>
            </a:r>
            <a:r>
              <a:rPr lang="en-US" dirty="0" smtClean="0">
                <a:solidFill>
                  <a:srgbClr val="FFD44A"/>
                </a:solidFill>
              </a:rPr>
              <a:t>:</a:t>
            </a:r>
            <a:br>
              <a:rPr lang="en-US" dirty="0" smtClean="0">
                <a:solidFill>
                  <a:srgbClr val="FFD44A"/>
                </a:solidFill>
              </a:rPr>
            </a:br>
            <a:r>
              <a:rPr lang="en-US" dirty="0" smtClean="0">
                <a:solidFill>
                  <a:srgbClr val="FFD44A"/>
                </a:solidFill>
              </a:rPr>
              <a:t>Cambodia</a:t>
            </a:r>
            <a:endParaRPr lang="en-US" dirty="0" smtClean="0">
              <a:solidFill>
                <a:srgbClr val="FFD44A"/>
              </a:solidFill>
            </a:endParaRPr>
          </a:p>
        </p:txBody>
      </p:sp>
      <p:sp>
        <p:nvSpPr>
          <p:cNvPr id="55299" name="Content Placeholder 2"/>
          <p:cNvSpPr>
            <a:spLocks noGrp="1"/>
          </p:cNvSpPr>
          <p:nvPr>
            <p:ph idx="1"/>
          </p:nvPr>
        </p:nvSpPr>
        <p:spPr/>
        <p:txBody>
          <a:bodyPr>
            <a:normAutofit fontScale="92500"/>
          </a:bodyPr>
          <a:lstStyle/>
          <a:p>
            <a:pPr eaLnBrk="1" hangingPunct="1"/>
            <a:r>
              <a:rPr lang="en-US" sz="2800" dirty="0" smtClean="0"/>
              <a:t>23 </a:t>
            </a:r>
            <a:r>
              <a:rPr lang="en-US" sz="2800" dirty="0"/>
              <a:t>domestic production activities/</a:t>
            </a:r>
            <a:r>
              <a:rPr lang="en-US" sz="2800" dirty="0" smtClean="0"/>
              <a:t>commodities/imports</a:t>
            </a:r>
            <a:endParaRPr lang="en-US" sz="2800" dirty="0"/>
          </a:p>
          <a:p>
            <a:pPr eaLnBrk="1" hangingPunct="1"/>
            <a:r>
              <a:rPr lang="en-US" sz="2800" dirty="0"/>
              <a:t>6</a:t>
            </a:r>
            <a:r>
              <a:rPr lang="en-US" sz="2800" dirty="0" smtClean="0"/>
              <a:t> </a:t>
            </a:r>
            <a:r>
              <a:rPr lang="en-US" sz="2800" dirty="0"/>
              <a:t>factors of production</a:t>
            </a:r>
          </a:p>
          <a:p>
            <a:pPr lvl="1" eaLnBrk="1" hangingPunct="1"/>
            <a:r>
              <a:rPr lang="en-US" dirty="0" smtClean="0"/>
              <a:t>Skilled and </a:t>
            </a:r>
            <a:r>
              <a:rPr lang="en-US" dirty="0" smtClean="0"/>
              <a:t>Unskilled </a:t>
            </a:r>
            <a:r>
              <a:rPr lang="en-US" dirty="0" smtClean="0"/>
              <a:t>labor</a:t>
            </a:r>
            <a:endParaRPr lang="en-US" dirty="0" smtClean="0"/>
          </a:p>
          <a:p>
            <a:pPr lvl="1" eaLnBrk="1" hangingPunct="1"/>
            <a:r>
              <a:rPr lang="en-US" dirty="0" smtClean="0"/>
              <a:t>Capital </a:t>
            </a:r>
          </a:p>
          <a:p>
            <a:pPr lvl="1" eaLnBrk="1" hangingPunct="1"/>
            <a:r>
              <a:rPr lang="en-US" dirty="0" smtClean="0"/>
              <a:t>Land</a:t>
            </a:r>
          </a:p>
          <a:p>
            <a:pPr lvl="1" eaLnBrk="1" hangingPunct="1"/>
            <a:r>
              <a:rPr lang="en-US" dirty="0" smtClean="0"/>
              <a:t>Other </a:t>
            </a:r>
            <a:r>
              <a:rPr lang="en-US" dirty="0" smtClean="0"/>
              <a:t>Natural Resources</a:t>
            </a:r>
            <a:endParaRPr lang="en-US" dirty="0" smtClean="0"/>
          </a:p>
          <a:p>
            <a:pPr eaLnBrk="1" hangingPunct="1"/>
            <a:r>
              <a:rPr lang="en-US" dirty="0" smtClean="0"/>
              <a:t>1 Enterprise</a:t>
            </a:r>
          </a:p>
          <a:p>
            <a:pPr eaLnBrk="1" hangingPunct="1"/>
            <a:r>
              <a:rPr lang="en-US" dirty="0" smtClean="0"/>
              <a:t>Government </a:t>
            </a:r>
            <a:r>
              <a:rPr lang="en-US" dirty="0" smtClean="0"/>
              <a:t>(disaggregated taxes, central and provincial)</a:t>
            </a:r>
          </a:p>
          <a:p>
            <a:pPr eaLnBrk="1" hangingPunct="1"/>
            <a:r>
              <a:rPr lang="en-US" dirty="0" smtClean="0"/>
              <a:t>Consolidated capital accounts</a:t>
            </a:r>
          </a:p>
          <a:p>
            <a:pPr eaLnBrk="1" hangingPunct="1"/>
            <a:r>
              <a:rPr lang="en-US" dirty="0" smtClean="0"/>
              <a:t>Rest of World</a:t>
            </a:r>
            <a:endParaRPr lang="en-US" dirty="0" smtClean="0"/>
          </a:p>
          <a:p>
            <a:pPr eaLnBrk="1" hangingPunct="1"/>
            <a:endParaRPr lang="en-US" dirty="0" smtClean="0"/>
          </a:p>
        </p:txBody>
      </p:sp>
    </p:spTree>
    <p:extLst>
      <p:ext uri="{BB962C8B-B14F-4D97-AF65-F5344CB8AC3E}">
        <p14:creationId xmlns:p14="http://schemas.microsoft.com/office/powerpoint/2010/main" val="22759293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SAMs to CGE</a:t>
            </a:r>
            <a:endParaRPr lang="en-US" dirty="0"/>
          </a:p>
        </p:txBody>
      </p:sp>
      <p:sp>
        <p:nvSpPr>
          <p:cNvPr id="3" name="Content Placeholder 2"/>
          <p:cNvSpPr>
            <a:spLocks noGrp="1"/>
          </p:cNvSpPr>
          <p:nvPr>
            <p:ph idx="1"/>
          </p:nvPr>
        </p:nvSpPr>
        <p:spPr/>
        <p:txBody>
          <a:bodyPr/>
          <a:lstStyle/>
          <a:p>
            <a:r>
              <a:rPr lang="en-US" dirty="0" smtClean="0"/>
              <a:t>While there are many interesting and policy-relevant applications for SAMs, both standard SAM multiplier and FPM models still suffer from some of the deficiencies of I/O tables: fixed coefficients, fixed prices, and spare capacity. </a:t>
            </a:r>
          </a:p>
          <a:p>
            <a:r>
              <a:rPr lang="en-US" dirty="0" smtClean="0"/>
              <a:t> If structure changes as a result of changes in relative prices, then SAMs are less useful, and we need to look to more complex models, like CGE. </a:t>
            </a:r>
          </a:p>
          <a:p>
            <a:endParaRPr lang="en-US" dirty="0"/>
          </a:p>
        </p:txBody>
      </p:sp>
    </p:spTree>
    <p:extLst>
      <p:ext uri="{BB962C8B-B14F-4D97-AF65-F5344CB8AC3E}">
        <p14:creationId xmlns:p14="http://schemas.microsoft.com/office/powerpoint/2010/main" val="34217696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SAM Circular Flow of Income</a:t>
            </a:r>
            <a:endParaRPr lang="en-US" dirty="0"/>
          </a:p>
        </p:txBody>
      </p:sp>
      <p:sp>
        <p:nvSpPr>
          <p:cNvPr id="67587" name="Content Placeholder 2"/>
          <p:cNvSpPr>
            <a:spLocks noGrp="1"/>
          </p:cNvSpPr>
          <p:nvPr>
            <p:ph idx="1"/>
          </p:nvPr>
        </p:nvSpPr>
        <p:spPr/>
        <p:txBody>
          <a:bodyPr>
            <a:normAutofit/>
          </a:bodyPr>
          <a:lstStyle/>
          <a:p>
            <a:r>
              <a:rPr lang="en-US" dirty="0" smtClean="0"/>
              <a:t>A simplified circular flow of income is clearly visible from the SAM</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V maps income to factors, Y maps factors to institutions, F maps institutional income to A, A pays V.</a:t>
            </a:r>
          </a:p>
          <a:p>
            <a:endParaRPr lang="en-US" dirty="0" smtClean="0"/>
          </a:p>
        </p:txBody>
      </p:sp>
      <p:grpSp>
        <p:nvGrpSpPr>
          <p:cNvPr id="17" name="Group 16"/>
          <p:cNvGrpSpPr/>
          <p:nvPr/>
        </p:nvGrpSpPr>
        <p:grpSpPr>
          <a:xfrm>
            <a:off x="2667000" y="2209800"/>
            <a:ext cx="3276600" cy="2743200"/>
            <a:chOff x="2209800" y="2590800"/>
            <a:chExt cx="3505200" cy="2895600"/>
          </a:xfrm>
        </p:grpSpPr>
        <p:sp>
          <p:nvSpPr>
            <p:cNvPr id="4" name="Flowchart: Alternate Process 3"/>
            <p:cNvSpPr/>
            <p:nvPr/>
          </p:nvSpPr>
          <p:spPr>
            <a:xfrm>
              <a:off x="3429000" y="2590800"/>
              <a:ext cx="1066800" cy="9144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rPr>
                <a:t>A</a:t>
              </a:r>
            </a:p>
          </p:txBody>
        </p:sp>
        <p:sp>
          <p:nvSpPr>
            <p:cNvPr id="5" name="Flowchart: Alternate Process 4"/>
            <p:cNvSpPr/>
            <p:nvPr/>
          </p:nvSpPr>
          <p:spPr>
            <a:xfrm>
              <a:off x="4648200" y="3581400"/>
              <a:ext cx="1066800" cy="914400"/>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rPr>
                <a:t>V</a:t>
              </a:r>
            </a:p>
          </p:txBody>
        </p:sp>
        <p:sp>
          <p:nvSpPr>
            <p:cNvPr id="6" name="Flowchart: Alternate Process 5"/>
            <p:cNvSpPr/>
            <p:nvPr/>
          </p:nvSpPr>
          <p:spPr>
            <a:xfrm>
              <a:off x="3429000" y="4572000"/>
              <a:ext cx="1066800" cy="914400"/>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rPr>
                <a:t>Y</a:t>
              </a:r>
            </a:p>
          </p:txBody>
        </p:sp>
        <p:sp>
          <p:nvSpPr>
            <p:cNvPr id="7" name="Flowchart: Alternate Process 6"/>
            <p:cNvSpPr/>
            <p:nvPr/>
          </p:nvSpPr>
          <p:spPr>
            <a:xfrm>
              <a:off x="2209800" y="3581400"/>
              <a:ext cx="1066800" cy="914400"/>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rPr>
                <a:t>F</a:t>
              </a:r>
            </a:p>
          </p:txBody>
        </p:sp>
        <p:cxnSp>
          <p:nvCxnSpPr>
            <p:cNvPr id="16" name="Straight Arrow Connector 15"/>
            <p:cNvCxnSpPr/>
            <p:nvPr/>
          </p:nvCxnSpPr>
          <p:spPr>
            <a:xfrm rot="16200000" flipV="1">
              <a:off x="2475707" y="4761706"/>
              <a:ext cx="5334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1"/>
            </p:cNvCxnSpPr>
            <p:nvPr/>
          </p:nvCxnSpPr>
          <p:spPr>
            <a:xfrm rot="10800000">
              <a:off x="2743200" y="5029200"/>
              <a:ext cx="685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743200" y="3048000"/>
              <a:ext cx="68421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6200000" flipH="1">
              <a:off x="2476500" y="33147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95800" y="3048001"/>
              <a:ext cx="684213"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4916487" y="3314701"/>
              <a:ext cx="5334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495800" y="5029200"/>
              <a:ext cx="684213" cy="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6200000" flipH="1">
              <a:off x="4916487" y="4762501"/>
              <a:ext cx="5334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 Circular Flow of Income</a:t>
            </a:r>
            <a:endParaRPr lang="en-US" dirty="0"/>
          </a:p>
        </p:txBody>
      </p:sp>
      <p:sp>
        <p:nvSpPr>
          <p:cNvPr id="3" name="Content Placeholder 2"/>
          <p:cNvSpPr>
            <a:spLocks noGrp="1"/>
          </p:cNvSpPr>
          <p:nvPr>
            <p:ph idx="1"/>
          </p:nvPr>
        </p:nvSpPr>
        <p:spPr/>
        <p:txBody>
          <a:bodyPr/>
          <a:lstStyle/>
          <a:p>
            <a:r>
              <a:rPr lang="en-US" dirty="0" smtClean="0"/>
              <a:t>A more detailed mapping of income flows:</a:t>
            </a:r>
            <a:endParaRPr lang="en-US" dirty="0"/>
          </a:p>
        </p:txBody>
      </p:sp>
      <p:sp>
        <p:nvSpPr>
          <p:cNvPr id="5" name="Flowchart: Alternate Process 4"/>
          <p:cNvSpPr/>
          <p:nvPr/>
        </p:nvSpPr>
        <p:spPr>
          <a:xfrm>
            <a:off x="3810001" y="3276600"/>
            <a:ext cx="1222513" cy="457200"/>
          </a:xfrm>
          <a:prstGeom prst="flowChartAlternateProcess">
            <a:avLst/>
          </a:prstGeom>
        </p:spPr>
        <p:style>
          <a:lnRef idx="1">
            <a:schemeClr val="accent6"/>
          </a:lnRef>
          <a:fillRef idx="3">
            <a:schemeClr val="accent6"/>
          </a:fillRef>
          <a:effectRef idx="2">
            <a:schemeClr val="accent6"/>
          </a:effectRef>
          <a:fontRef idx="minor">
            <a:schemeClr val="lt1"/>
          </a:fontRef>
        </p:style>
        <p:txBody>
          <a:bodyPr lIns="91429" tIns="45715" rIns="91429" bIns="45715" anchor="ctr"/>
          <a:lstStyle/>
          <a:p>
            <a:pPr algn="ctr">
              <a:defRPr/>
            </a:pPr>
            <a:r>
              <a:rPr lang="en-US" sz="1100" dirty="0">
                <a:ln w="18415" cmpd="sng">
                  <a:solidFill>
                    <a:srgbClr val="FFFFFF"/>
                  </a:solidFill>
                  <a:prstDash val="solid"/>
                </a:ln>
                <a:solidFill>
                  <a:srgbClr val="FFFFFF"/>
                </a:solidFill>
                <a:effectLst>
                  <a:outerShdw blurRad="63500" dir="3600000" algn="tl" rotWithShape="0">
                    <a:srgbClr val="000000">
                      <a:alpha val="70000"/>
                    </a:srgbClr>
                  </a:outerShdw>
                </a:effectLst>
              </a:rPr>
              <a:t>Households</a:t>
            </a:r>
          </a:p>
        </p:txBody>
      </p:sp>
      <p:sp>
        <p:nvSpPr>
          <p:cNvPr id="7" name="Flowchart: Alternate Process 6"/>
          <p:cNvSpPr/>
          <p:nvPr/>
        </p:nvSpPr>
        <p:spPr>
          <a:xfrm>
            <a:off x="5254488" y="3276600"/>
            <a:ext cx="1222513" cy="457200"/>
          </a:xfrm>
          <a:prstGeom prst="flowChartAlternateProcess">
            <a:avLst/>
          </a:prstGeom>
        </p:spPr>
        <p:style>
          <a:lnRef idx="1">
            <a:schemeClr val="accent4"/>
          </a:lnRef>
          <a:fillRef idx="3">
            <a:schemeClr val="accent4"/>
          </a:fillRef>
          <a:effectRef idx="2">
            <a:schemeClr val="accent4"/>
          </a:effectRef>
          <a:fontRef idx="minor">
            <a:schemeClr val="lt1"/>
          </a:fontRef>
        </p:style>
        <p:txBody>
          <a:bodyPr lIns="91429" tIns="45715" rIns="91429" bIns="45715" anchor="ctr"/>
          <a:lstStyle/>
          <a:p>
            <a:pPr algn="ctr">
              <a:defRPr/>
            </a:pPr>
            <a:r>
              <a:rPr lang="en-US" sz="1100" dirty="0">
                <a:ln w="18415" cmpd="sng">
                  <a:solidFill>
                    <a:srgbClr val="FFFFFF"/>
                  </a:solidFill>
                  <a:prstDash val="solid"/>
                </a:ln>
                <a:solidFill>
                  <a:srgbClr val="FFFFFF"/>
                </a:solidFill>
                <a:effectLst>
                  <a:outerShdw blurRad="63500" dir="3600000" algn="tl" rotWithShape="0">
                    <a:srgbClr val="000000">
                      <a:alpha val="70000"/>
                    </a:srgbClr>
                  </a:outerShdw>
                </a:effectLst>
              </a:rPr>
              <a:t>Enterprises</a:t>
            </a:r>
          </a:p>
        </p:txBody>
      </p:sp>
      <p:sp>
        <p:nvSpPr>
          <p:cNvPr id="8" name="Flowchart: Alternate Process 7"/>
          <p:cNvSpPr/>
          <p:nvPr/>
        </p:nvSpPr>
        <p:spPr>
          <a:xfrm>
            <a:off x="6781801" y="3276600"/>
            <a:ext cx="1222513" cy="457200"/>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lIns="91429" tIns="45715" rIns="91429" bIns="45715" anchor="ctr"/>
          <a:lstStyle/>
          <a:p>
            <a:pPr algn="ctr">
              <a:defRPr/>
            </a:pPr>
            <a:r>
              <a:rPr lang="en-US" sz="1100" dirty="0">
                <a:ln w="18415" cmpd="sng">
                  <a:solidFill>
                    <a:srgbClr val="FFFFFF"/>
                  </a:solidFill>
                  <a:prstDash val="solid"/>
                </a:ln>
                <a:solidFill>
                  <a:srgbClr val="FFFFFF"/>
                </a:solidFill>
                <a:effectLst>
                  <a:outerShdw blurRad="63500" dir="3600000" algn="tl" rotWithShape="0">
                    <a:srgbClr val="000000">
                      <a:alpha val="70000"/>
                    </a:srgbClr>
                  </a:outerShdw>
                </a:effectLst>
              </a:rPr>
              <a:t>Government</a:t>
            </a:r>
          </a:p>
        </p:txBody>
      </p:sp>
      <p:sp>
        <p:nvSpPr>
          <p:cNvPr id="9" name="Flowchart: Alternate Process 8"/>
          <p:cNvSpPr/>
          <p:nvPr/>
        </p:nvSpPr>
        <p:spPr>
          <a:xfrm>
            <a:off x="5254488" y="5410200"/>
            <a:ext cx="1222513" cy="457200"/>
          </a:xfrm>
          <a:prstGeom prst="flowChartAlternateProcess">
            <a:avLst/>
          </a:prstGeom>
        </p:spPr>
        <p:style>
          <a:lnRef idx="0">
            <a:schemeClr val="accent3"/>
          </a:lnRef>
          <a:fillRef idx="3">
            <a:schemeClr val="accent3"/>
          </a:fillRef>
          <a:effectRef idx="3">
            <a:schemeClr val="accent3"/>
          </a:effectRef>
          <a:fontRef idx="minor">
            <a:schemeClr val="lt1"/>
          </a:fontRef>
        </p:style>
        <p:txBody>
          <a:bodyPr lIns="91429" tIns="45715" rIns="91429" bIns="45715" anchor="ctr"/>
          <a:lstStyle/>
          <a:p>
            <a:pPr algn="ctr">
              <a:defRPr/>
            </a:pPr>
            <a:r>
              <a:rPr lang="en-US" sz="1100" dirty="0">
                <a:ln w="18415" cmpd="sng">
                  <a:solidFill>
                    <a:srgbClr val="FFFFFF"/>
                  </a:solidFill>
                  <a:prstDash val="solid"/>
                </a:ln>
                <a:solidFill>
                  <a:srgbClr val="FFFFFF"/>
                </a:solidFill>
                <a:effectLst>
                  <a:outerShdw blurRad="63500" dir="3600000" algn="tl" rotWithShape="0">
                    <a:srgbClr val="000000">
                      <a:alpha val="70000"/>
                    </a:srgbClr>
                  </a:outerShdw>
                </a:effectLst>
              </a:rPr>
              <a:t>Capital </a:t>
            </a:r>
          </a:p>
        </p:txBody>
      </p:sp>
      <p:sp>
        <p:nvSpPr>
          <p:cNvPr id="10" name="Flowchart: Alternate Process 9"/>
          <p:cNvSpPr/>
          <p:nvPr/>
        </p:nvSpPr>
        <p:spPr>
          <a:xfrm>
            <a:off x="2438401" y="2514600"/>
            <a:ext cx="1222513" cy="4572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lIns="91429" tIns="45715" rIns="91429" bIns="45715" anchor="ctr"/>
          <a:lstStyle/>
          <a:p>
            <a:pPr algn="ctr">
              <a:defRPr/>
            </a:pPr>
            <a:r>
              <a:rPr lang="en-US" sz="1100" dirty="0">
                <a:ln w="18415" cmpd="sng">
                  <a:solidFill>
                    <a:srgbClr val="FFFFFF"/>
                  </a:solidFill>
                  <a:prstDash val="solid"/>
                </a:ln>
                <a:solidFill>
                  <a:srgbClr val="FFFFFF"/>
                </a:solidFill>
                <a:effectLst>
                  <a:outerShdw blurRad="63500" dir="3600000" algn="tl" rotWithShape="0">
                    <a:srgbClr val="000000">
                      <a:alpha val="70000"/>
                    </a:srgbClr>
                  </a:outerShdw>
                </a:effectLst>
              </a:rPr>
              <a:t>Factor Markets</a:t>
            </a:r>
          </a:p>
        </p:txBody>
      </p:sp>
      <p:sp>
        <p:nvSpPr>
          <p:cNvPr id="13" name="Flowchart: Alternate Process 12"/>
          <p:cNvSpPr/>
          <p:nvPr/>
        </p:nvSpPr>
        <p:spPr>
          <a:xfrm>
            <a:off x="2209801" y="5257800"/>
            <a:ext cx="1222513" cy="457200"/>
          </a:xfrm>
          <a:prstGeom prst="flowChartAlternateProcess">
            <a:avLst/>
          </a:prstGeom>
        </p:spPr>
        <p:style>
          <a:lnRef idx="1">
            <a:schemeClr val="accent5"/>
          </a:lnRef>
          <a:fillRef idx="3">
            <a:schemeClr val="accent5"/>
          </a:fillRef>
          <a:effectRef idx="2">
            <a:schemeClr val="accent5"/>
          </a:effectRef>
          <a:fontRef idx="minor">
            <a:schemeClr val="lt1"/>
          </a:fontRef>
        </p:style>
        <p:txBody>
          <a:bodyPr lIns="91429" tIns="45715" rIns="91429" bIns="45715" anchor="ctr"/>
          <a:lstStyle/>
          <a:p>
            <a:pPr algn="ctr">
              <a:defRPr/>
            </a:pPr>
            <a:r>
              <a:rPr lang="en-US" sz="1100" dirty="0">
                <a:ln w="18415" cmpd="sng">
                  <a:solidFill>
                    <a:srgbClr val="FFFFFF"/>
                  </a:solidFill>
                  <a:prstDash val="solid"/>
                </a:ln>
                <a:solidFill>
                  <a:srgbClr val="FFFFFF"/>
                </a:solidFill>
                <a:effectLst>
                  <a:outerShdw blurRad="63500" dir="3600000" algn="tl" rotWithShape="0">
                    <a:srgbClr val="000000">
                      <a:alpha val="70000"/>
                    </a:srgbClr>
                  </a:outerShdw>
                </a:effectLst>
              </a:rPr>
              <a:t>ROW</a:t>
            </a:r>
          </a:p>
        </p:txBody>
      </p:sp>
      <p:cxnSp>
        <p:nvCxnSpPr>
          <p:cNvPr id="17" name="Straight Connector 16"/>
          <p:cNvCxnSpPr/>
          <p:nvPr/>
        </p:nvCxnSpPr>
        <p:spPr>
          <a:xfrm rot="5400000" flipH="1" flipV="1">
            <a:off x="1180703" y="3009503"/>
            <a:ext cx="533400" cy="794"/>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0" idx="1"/>
          </p:cNvCxnSpPr>
          <p:nvPr/>
        </p:nvCxnSpPr>
        <p:spPr>
          <a:xfrm>
            <a:off x="1447800" y="2743200"/>
            <a:ext cx="990600" cy="1588"/>
          </a:xfrm>
          <a:prstGeom prst="straightConnector1">
            <a:avLst/>
          </a:prstGeom>
          <a:ln w="25400">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1" idx="0"/>
          </p:cNvCxnSpPr>
          <p:nvPr/>
        </p:nvCxnSpPr>
        <p:spPr>
          <a:xfrm rot="16200000" flipH="1">
            <a:off x="2439625" y="3733368"/>
            <a:ext cx="762000" cy="863"/>
          </a:xfrm>
          <a:prstGeom prst="straightConnector1">
            <a:avLst/>
          </a:prstGeom>
          <a:ln w="254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a:off x="2208212" y="4876800"/>
            <a:ext cx="611188" cy="1588"/>
          </a:xfrm>
          <a:prstGeom prst="straightConnector1">
            <a:avLst/>
          </a:prstGeom>
          <a:ln w="254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6200000" flipV="1">
            <a:off x="2819400" y="4875213"/>
            <a:ext cx="608012" cy="1588"/>
          </a:xfrm>
          <a:prstGeom prst="straightConnector1">
            <a:avLst/>
          </a:prstGeom>
          <a:ln w="254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057400" y="3352800"/>
            <a:ext cx="762000" cy="1588"/>
          </a:xfrm>
          <a:prstGeom prst="straightConnector1">
            <a:avLst/>
          </a:prstGeom>
          <a:ln w="25400">
            <a:solidFill>
              <a:schemeClr val="accent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flipH="1" flipV="1">
            <a:off x="1067197" y="3962003"/>
            <a:ext cx="762000" cy="794"/>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1447800" y="4343400"/>
            <a:ext cx="685800" cy="1588"/>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1" name="Flowchart: Alternate Process 10"/>
          <p:cNvSpPr/>
          <p:nvPr/>
        </p:nvSpPr>
        <p:spPr>
          <a:xfrm>
            <a:off x="2209801" y="4114800"/>
            <a:ext cx="1222513" cy="457200"/>
          </a:xfrm>
          <a:prstGeom prst="flowChartAlternateProcess">
            <a:avLst/>
          </a:prstGeom>
        </p:spPr>
        <p:style>
          <a:lnRef idx="1">
            <a:schemeClr val="accent3"/>
          </a:lnRef>
          <a:fillRef idx="3">
            <a:schemeClr val="accent3"/>
          </a:fillRef>
          <a:effectRef idx="2">
            <a:schemeClr val="accent3"/>
          </a:effectRef>
          <a:fontRef idx="minor">
            <a:schemeClr val="lt1"/>
          </a:fontRef>
        </p:style>
        <p:txBody>
          <a:bodyPr lIns="91429" tIns="45715" rIns="91429" bIns="45715" anchor="ctr"/>
          <a:lstStyle/>
          <a:p>
            <a:pPr algn="ctr">
              <a:defRPr/>
            </a:pPr>
            <a:r>
              <a:rPr lang="en-US" sz="1100" dirty="0">
                <a:ln w="18415" cmpd="sng">
                  <a:solidFill>
                    <a:srgbClr val="FFFFFF"/>
                  </a:solidFill>
                  <a:prstDash val="solid"/>
                </a:ln>
                <a:solidFill>
                  <a:srgbClr val="FFFFFF"/>
                </a:solidFill>
                <a:effectLst>
                  <a:outerShdw blurRad="63500" dir="3600000" algn="tl" rotWithShape="0">
                    <a:srgbClr val="000000">
                      <a:alpha val="70000"/>
                    </a:srgbClr>
                  </a:outerShdw>
                </a:effectLst>
              </a:rPr>
              <a:t>Commodity</a:t>
            </a:r>
          </a:p>
          <a:p>
            <a:pPr algn="ctr">
              <a:defRPr/>
            </a:pPr>
            <a:r>
              <a:rPr lang="en-US" sz="1100" dirty="0">
                <a:ln w="18415" cmpd="sng">
                  <a:solidFill>
                    <a:srgbClr val="FFFFFF"/>
                  </a:solidFill>
                  <a:prstDash val="solid"/>
                </a:ln>
                <a:solidFill>
                  <a:srgbClr val="FFFFFF"/>
                </a:solidFill>
                <a:effectLst>
                  <a:outerShdw blurRad="63500" dir="3600000" algn="tl" rotWithShape="0">
                    <a:srgbClr val="000000">
                      <a:alpha val="70000"/>
                    </a:srgbClr>
                  </a:outerShdw>
                </a:effectLst>
              </a:rPr>
              <a:t>Markets</a:t>
            </a:r>
          </a:p>
        </p:txBody>
      </p:sp>
      <p:cxnSp>
        <p:nvCxnSpPr>
          <p:cNvPr id="41" name="Straight Arrow Connector 40"/>
          <p:cNvCxnSpPr>
            <a:stCxn id="10" idx="3"/>
          </p:cNvCxnSpPr>
          <p:nvPr/>
        </p:nvCxnSpPr>
        <p:spPr>
          <a:xfrm>
            <a:off x="3660914" y="2743200"/>
            <a:ext cx="3273287" cy="1588"/>
          </a:xfrm>
          <a:prstGeom prst="straightConnector1">
            <a:avLst/>
          </a:prstGeom>
          <a:ln w="22225">
            <a:solidFill>
              <a:schemeClr val="accent5">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a:off x="3734594" y="2971800"/>
            <a:ext cx="457200" cy="1588"/>
          </a:xfrm>
          <a:prstGeom prst="straightConnector1">
            <a:avLst/>
          </a:prstGeom>
          <a:ln w="22225">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4343400" y="2971800"/>
            <a:ext cx="3048000" cy="1588"/>
          </a:xfrm>
          <a:prstGeom prst="straightConnector1">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flipH="1" flipV="1">
            <a:off x="4191000" y="3123407"/>
            <a:ext cx="304800" cy="1588"/>
          </a:xfrm>
          <a:prstGeom prst="line">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5400000">
            <a:off x="7239000" y="3124200"/>
            <a:ext cx="304800" cy="158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rot="5400000">
            <a:off x="5182394" y="2971007"/>
            <a:ext cx="457200" cy="1588"/>
          </a:xfrm>
          <a:prstGeom prst="straightConnector1">
            <a:avLst/>
          </a:prstGeom>
          <a:ln w="22225">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rot="5400000">
            <a:off x="6706394" y="2971007"/>
            <a:ext cx="457200" cy="1588"/>
          </a:xfrm>
          <a:prstGeom prst="straightConnector1">
            <a:avLst/>
          </a:prstGeom>
          <a:ln w="22225">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flipH="1" flipV="1">
            <a:off x="5714206" y="3123407"/>
            <a:ext cx="304800" cy="1588"/>
          </a:xfrm>
          <a:prstGeom prst="line">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4344194" y="4037807"/>
            <a:ext cx="3048000" cy="1588"/>
          </a:xfrm>
          <a:prstGeom prst="straightConnector1">
            <a:avLst/>
          </a:prstGeom>
          <a:ln w="25400">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flipH="1" flipV="1">
            <a:off x="4191794" y="3885407"/>
            <a:ext cx="304800" cy="1588"/>
          </a:xfrm>
          <a:prstGeom prst="line">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rot="5400000">
            <a:off x="7239794" y="3885407"/>
            <a:ext cx="304800" cy="1588"/>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flipH="1" flipV="1">
            <a:off x="5715000" y="3885407"/>
            <a:ext cx="304800" cy="1588"/>
          </a:xfrm>
          <a:prstGeom prst="line">
            <a:avLst/>
          </a:prstGeom>
          <a:ln w="25400">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894058" y="2438401"/>
            <a:ext cx="999907" cy="235229"/>
          </a:xfrm>
          <a:prstGeom prst="rect">
            <a:avLst/>
          </a:prstGeom>
          <a:noFill/>
        </p:spPr>
        <p:txBody>
          <a:bodyPr wrap="none" lIns="91429" tIns="45715" rIns="91429" bIns="45715" rtlCol="0">
            <a:spAutoFit/>
          </a:bodyPr>
          <a:lstStyle/>
          <a:p>
            <a:r>
              <a:rPr lang="en-US" sz="900" b="1" dirty="0"/>
              <a:t>Factor Income</a:t>
            </a:r>
          </a:p>
        </p:txBody>
      </p:sp>
      <p:sp>
        <p:nvSpPr>
          <p:cNvPr id="75" name="Rectangle 74"/>
          <p:cNvSpPr/>
          <p:nvPr/>
        </p:nvSpPr>
        <p:spPr>
          <a:xfrm>
            <a:off x="5584322" y="2743201"/>
            <a:ext cx="884088" cy="235229"/>
          </a:xfrm>
          <a:prstGeom prst="rect">
            <a:avLst/>
          </a:prstGeom>
        </p:spPr>
        <p:txBody>
          <a:bodyPr wrap="none" lIns="91429" tIns="45715" rIns="91429" bIns="45715">
            <a:spAutoFit/>
          </a:bodyPr>
          <a:lstStyle/>
          <a:p>
            <a:pPr lvl="0"/>
            <a:r>
              <a:rPr lang="en-US" sz="900" b="1" dirty="0">
                <a:solidFill>
                  <a:prstClr val="black"/>
                </a:solidFill>
              </a:rPr>
              <a:t>Direct Taxes</a:t>
            </a:r>
          </a:p>
        </p:txBody>
      </p:sp>
      <p:sp>
        <p:nvSpPr>
          <p:cNvPr id="76" name="Rectangle 75"/>
          <p:cNvSpPr/>
          <p:nvPr/>
        </p:nvSpPr>
        <p:spPr>
          <a:xfrm>
            <a:off x="5486401" y="4036368"/>
            <a:ext cx="720818" cy="235229"/>
          </a:xfrm>
          <a:prstGeom prst="rect">
            <a:avLst/>
          </a:prstGeom>
        </p:spPr>
        <p:txBody>
          <a:bodyPr wrap="none" lIns="91429" tIns="45715" rIns="91429" bIns="45715">
            <a:spAutoFit/>
          </a:bodyPr>
          <a:lstStyle/>
          <a:p>
            <a:pPr lvl="0"/>
            <a:r>
              <a:rPr lang="en-US" sz="900" b="1" dirty="0">
                <a:solidFill>
                  <a:prstClr val="black"/>
                </a:solidFill>
              </a:rPr>
              <a:t>Transfers</a:t>
            </a:r>
          </a:p>
        </p:txBody>
      </p:sp>
      <p:cxnSp>
        <p:nvCxnSpPr>
          <p:cNvPr id="77" name="Straight Connector 76"/>
          <p:cNvCxnSpPr/>
          <p:nvPr/>
        </p:nvCxnSpPr>
        <p:spPr>
          <a:xfrm rot="5400000" flipH="1" flipV="1">
            <a:off x="3658394" y="4037807"/>
            <a:ext cx="609600" cy="1588"/>
          </a:xfrm>
          <a:prstGeom prst="line">
            <a:avLst/>
          </a:prstGeom>
          <a:ln w="25400">
            <a:solidFill>
              <a:schemeClr val="accent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flipH="1" flipV="1">
            <a:off x="5106194" y="4037807"/>
            <a:ext cx="609600" cy="1588"/>
          </a:xfrm>
          <a:prstGeom prst="line">
            <a:avLst/>
          </a:prstGeom>
          <a:ln w="25400">
            <a:solidFill>
              <a:schemeClr val="accent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5400000" flipH="1" flipV="1">
            <a:off x="6628606" y="4037807"/>
            <a:ext cx="609600" cy="1588"/>
          </a:xfrm>
          <a:prstGeom prst="line">
            <a:avLst/>
          </a:prstGeom>
          <a:ln w="25400">
            <a:solidFill>
              <a:schemeClr val="accent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3429000" y="4343400"/>
            <a:ext cx="3505200" cy="1588"/>
          </a:xfrm>
          <a:prstGeom prst="straightConnector1">
            <a:avLst/>
          </a:prstGeom>
          <a:ln w="25400">
            <a:solidFill>
              <a:schemeClr val="accent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5486401" y="4343401"/>
            <a:ext cx="715947" cy="235229"/>
          </a:xfrm>
          <a:prstGeom prst="rect">
            <a:avLst/>
          </a:prstGeom>
        </p:spPr>
        <p:txBody>
          <a:bodyPr wrap="none" lIns="91429" tIns="45715" rIns="91429" bIns="45715">
            <a:spAutoFit/>
          </a:bodyPr>
          <a:lstStyle/>
          <a:p>
            <a:pPr lvl="0"/>
            <a:r>
              <a:rPr lang="en-US" sz="900" b="1" dirty="0">
                <a:solidFill>
                  <a:prstClr val="black"/>
                </a:solidFill>
              </a:rPr>
              <a:t>Final Use</a:t>
            </a:r>
          </a:p>
        </p:txBody>
      </p:sp>
      <p:cxnSp>
        <p:nvCxnSpPr>
          <p:cNvPr id="96" name="Straight Connector 95"/>
          <p:cNvCxnSpPr/>
          <p:nvPr/>
        </p:nvCxnSpPr>
        <p:spPr>
          <a:xfrm rot="5400000" flipH="1" flipV="1">
            <a:off x="646906" y="2781300"/>
            <a:ext cx="991394" cy="794"/>
          </a:xfrm>
          <a:prstGeom prst="line">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609600" y="2286000"/>
            <a:ext cx="7010400" cy="1588"/>
          </a:xfrm>
          <a:prstGeom prst="straightConnector1">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rot="5400000">
            <a:off x="7124700" y="2781300"/>
            <a:ext cx="990600" cy="158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Flowchart: Alternate Process 11"/>
          <p:cNvSpPr/>
          <p:nvPr/>
        </p:nvSpPr>
        <p:spPr>
          <a:xfrm>
            <a:off x="838201" y="3124200"/>
            <a:ext cx="1222513" cy="457200"/>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lIns="91429" tIns="45715" rIns="91429" bIns="45715" anchor="ctr"/>
          <a:lstStyle/>
          <a:p>
            <a:pPr algn="ctr">
              <a:defRPr/>
            </a:pPr>
            <a:r>
              <a:rPr lang="en-US" sz="1100" dirty="0">
                <a:ln w="18415" cmpd="sng">
                  <a:solidFill>
                    <a:srgbClr val="FFFFFF"/>
                  </a:solidFill>
                  <a:prstDash val="solid"/>
                </a:ln>
                <a:solidFill>
                  <a:srgbClr val="FFFFFF"/>
                </a:solidFill>
                <a:effectLst>
                  <a:outerShdw blurRad="63500" dir="3600000" algn="tl" rotWithShape="0">
                    <a:srgbClr val="000000">
                      <a:alpha val="70000"/>
                    </a:srgbClr>
                  </a:outerShdw>
                </a:effectLst>
              </a:rPr>
              <a:t>Activities</a:t>
            </a:r>
          </a:p>
        </p:txBody>
      </p:sp>
      <p:sp>
        <p:nvSpPr>
          <p:cNvPr id="105" name="TextBox 104"/>
          <p:cNvSpPr txBox="1"/>
          <p:nvPr/>
        </p:nvSpPr>
        <p:spPr>
          <a:xfrm>
            <a:off x="3657601" y="2055168"/>
            <a:ext cx="1609616" cy="235229"/>
          </a:xfrm>
          <a:prstGeom prst="rect">
            <a:avLst/>
          </a:prstGeom>
          <a:noFill/>
        </p:spPr>
        <p:txBody>
          <a:bodyPr wrap="none" lIns="91429" tIns="45715" rIns="91429" bIns="45715" rtlCol="0">
            <a:spAutoFit/>
          </a:bodyPr>
          <a:lstStyle/>
          <a:p>
            <a:r>
              <a:rPr lang="en-US" sz="900" b="1" dirty="0"/>
              <a:t>Indirect Taxes and Tariffs</a:t>
            </a:r>
          </a:p>
        </p:txBody>
      </p:sp>
      <p:sp>
        <p:nvSpPr>
          <p:cNvPr id="106" name="Rectangle 105"/>
          <p:cNvSpPr/>
          <p:nvPr/>
        </p:nvSpPr>
        <p:spPr>
          <a:xfrm rot="16200000">
            <a:off x="2014551" y="4836256"/>
            <a:ext cx="621332" cy="235229"/>
          </a:xfrm>
          <a:prstGeom prst="rect">
            <a:avLst/>
          </a:prstGeom>
        </p:spPr>
        <p:txBody>
          <a:bodyPr wrap="none" lIns="91429" tIns="45715" rIns="91429" bIns="45715">
            <a:spAutoFit/>
          </a:bodyPr>
          <a:lstStyle/>
          <a:p>
            <a:pPr lvl="0"/>
            <a:r>
              <a:rPr lang="en-US" sz="900" b="1" dirty="0">
                <a:solidFill>
                  <a:prstClr val="black"/>
                </a:solidFill>
              </a:rPr>
              <a:t>Imports</a:t>
            </a:r>
          </a:p>
        </p:txBody>
      </p:sp>
      <p:sp>
        <p:nvSpPr>
          <p:cNvPr id="107" name="Rectangle 106"/>
          <p:cNvSpPr/>
          <p:nvPr/>
        </p:nvSpPr>
        <p:spPr>
          <a:xfrm rot="16200000">
            <a:off x="2620808" y="4833050"/>
            <a:ext cx="628019" cy="235229"/>
          </a:xfrm>
          <a:prstGeom prst="rect">
            <a:avLst/>
          </a:prstGeom>
        </p:spPr>
        <p:txBody>
          <a:bodyPr wrap="none" lIns="91429" tIns="45715" rIns="91429" bIns="45715">
            <a:spAutoFit/>
          </a:bodyPr>
          <a:lstStyle/>
          <a:p>
            <a:pPr lvl="0"/>
            <a:r>
              <a:rPr lang="en-US" sz="900" b="1" dirty="0">
                <a:solidFill>
                  <a:prstClr val="black"/>
                </a:solidFill>
              </a:rPr>
              <a:t>Exports</a:t>
            </a:r>
          </a:p>
        </p:txBody>
      </p:sp>
      <p:cxnSp>
        <p:nvCxnSpPr>
          <p:cNvPr id="108" name="Straight Arrow Connector 107"/>
          <p:cNvCxnSpPr/>
          <p:nvPr/>
        </p:nvCxnSpPr>
        <p:spPr>
          <a:xfrm>
            <a:off x="609600" y="4495800"/>
            <a:ext cx="1524000" cy="1588"/>
          </a:xfrm>
          <a:prstGeom prst="straightConnector1">
            <a:avLst/>
          </a:prstGeom>
          <a:ln w="25400">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rot="5400000" flipH="1" flipV="1">
            <a:off x="-496094" y="3390900"/>
            <a:ext cx="2210594" cy="794"/>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3429000" y="5484812"/>
            <a:ext cx="1295400" cy="1588"/>
          </a:xfrm>
          <a:prstGeom prst="straightConnector1">
            <a:avLst/>
          </a:prstGeom>
          <a:ln w="25400">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endCxn id="9" idx="1"/>
          </p:cNvCxnSpPr>
          <p:nvPr/>
        </p:nvCxnSpPr>
        <p:spPr>
          <a:xfrm>
            <a:off x="3429001" y="5637212"/>
            <a:ext cx="1825487" cy="1588"/>
          </a:xfrm>
          <a:prstGeom prst="straightConnector1">
            <a:avLst/>
          </a:prstGeom>
          <a:ln w="254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20" name="Rectangle 119"/>
          <p:cNvSpPr/>
          <p:nvPr/>
        </p:nvSpPr>
        <p:spPr>
          <a:xfrm>
            <a:off x="3806533" y="5715001"/>
            <a:ext cx="1177136" cy="235229"/>
          </a:xfrm>
          <a:prstGeom prst="rect">
            <a:avLst/>
          </a:prstGeom>
        </p:spPr>
        <p:txBody>
          <a:bodyPr wrap="none" lIns="91429" tIns="45715" rIns="91429" bIns="45715">
            <a:spAutoFit/>
          </a:bodyPr>
          <a:lstStyle/>
          <a:p>
            <a:pPr lvl="0"/>
            <a:r>
              <a:rPr lang="en-US" sz="900" b="1" dirty="0">
                <a:solidFill>
                  <a:prstClr val="black"/>
                </a:solidFill>
              </a:rPr>
              <a:t>Net Capital Flows</a:t>
            </a:r>
          </a:p>
        </p:txBody>
      </p:sp>
      <p:cxnSp>
        <p:nvCxnSpPr>
          <p:cNvPr id="121" name="Straight Arrow Connector 120"/>
          <p:cNvCxnSpPr/>
          <p:nvPr/>
        </p:nvCxnSpPr>
        <p:spPr>
          <a:xfrm rot="5400000">
            <a:off x="4000500" y="4762500"/>
            <a:ext cx="1447800" cy="1588"/>
          </a:xfrm>
          <a:prstGeom prst="straightConnector1">
            <a:avLst/>
          </a:prstGeom>
          <a:ln w="25400">
            <a:solidFill>
              <a:schemeClr val="accent2"/>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24" name="Rectangle 123"/>
          <p:cNvSpPr/>
          <p:nvPr/>
        </p:nvSpPr>
        <p:spPr>
          <a:xfrm>
            <a:off x="995778" y="4572001"/>
            <a:ext cx="857749" cy="235229"/>
          </a:xfrm>
          <a:prstGeom prst="rect">
            <a:avLst/>
          </a:prstGeom>
        </p:spPr>
        <p:txBody>
          <a:bodyPr wrap="none" lIns="91429" tIns="45715" rIns="91429" bIns="45715">
            <a:spAutoFit/>
          </a:bodyPr>
          <a:lstStyle/>
          <a:p>
            <a:pPr lvl="0"/>
            <a:r>
              <a:rPr lang="en-US" sz="900" b="1" dirty="0">
                <a:solidFill>
                  <a:prstClr val="black"/>
                </a:solidFill>
              </a:rPr>
              <a:t>Sales Taxes</a:t>
            </a:r>
          </a:p>
        </p:txBody>
      </p:sp>
      <p:sp>
        <p:nvSpPr>
          <p:cNvPr id="126" name="Rectangle 125"/>
          <p:cNvSpPr/>
          <p:nvPr/>
        </p:nvSpPr>
        <p:spPr>
          <a:xfrm rot="16200000">
            <a:off x="833633" y="3827771"/>
            <a:ext cx="845103" cy="338554"/>
          </a:xfrm>
          <a:prstGeom prst="rect">
            <a:avLst/>
          </a:prstGeom>
        </p:spPr>
        <p:txBody>
          <a:bodyPr wrap="none" lIns="91429" tIns="45715" rIns="91429" bIns="45715">
            <a:spAutoFit/>
          </a:bodyPr>
          <a:lstStyle/>
          <a:p>
            <a:pPr lvl="0" algn="ctr"/>
            <a:r>
              <a:rPr lang="en-US" sz="800" b="1" dirty="0">
                <a:solidFill>
                  <a:prstClr val="black"/>
                </a:solidFill>
              </a:rPr>
              <a:t>Intermediate</a:t>
            </a:r>
          </a:p>
          <a:p>
            <a:pPr lvl="0" algn="ctr"/>
            <a:r>
              <a:rPr lang="en-US" sz="800" b="1" dirty="0">
                <a:solidFill>
                  <a:prstClr val="black"/>
                </a:solidFill>
              </a:rPr>
              <a:t>Consumption</a:t>
            </a:r>
          </a:p>
        </p:txBody>
      </p:sp>
      <p:sp>
        <p:nvSpPr>
          <p:cNvPr id="127" name="Rectangle 126"/>
          <p:cNvSpPr/>
          <p:nvPr/>
        </p:nvSpPr>
        <p:spPr>
          <a:xfrm rot="16200000">
            <a:off x="2740748" y="3574634"/>
            <a:ext cx="495856" cy="235229"/>
          </a:xfrm>
          <a:prstGeom prst="rect">
            <a:avLst/>
          </a:prstGeom>
        </p:spPr>
        <p:txBody>
          <a:bodyPr wrap="none" lIns="91429" tIns="45715" rIns="91429" bIns="45715">
            <a:spAutoFit/>
          </a:bodyPr>
          <a:lstStyle/>
          <a:p>
            <a:pPr lvl="0" algn="ctr"/>
            <a:r>
              <a:rPr lang="en-US" sz="900" b="1" dirty="0">
                <a:solidFill>
                  <a:prstClr val="black"/>
                </a:solidFill>
              </a:rPr>
              <a:t>Sales</a:t>
            </a:r>
          </a:p>
        </p:txBody>
      </p:sp>
      <p:cxnSp>
        <p:nvCxnSpPr>
          <p:cNvPr id="129" name="Straight Connector 128"/>
          <p:cNvCxnSpPr/>
          <p:nvPr/>
        </p:nvCxnSpPr>
        <p:spPr>
          <a:xfrm rot="5400000" flipH="1" flipV="1">
            <a:off x="4229894" y="4380706"/>
            <a:ext cx="1295400" cy="1588"/>
          </a:xfrm>
          <a:prstGeom prst="line">
            <a:avLst/>
          </a:prstGeom>
          <a:ln w="25400">
            <a:solidFill>
              <a:schemeClr val="accent4">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rot="5400000" flipH="1" flipV="1">
            <a:off x="5676106" y="4380706"/>
            <a:ext cx="1295400" cy="1588"/>
          </a:xfrm>
          <a:prstGeom prst="line">
            <a:avLst/>
          </a:prstGeom>
          <a:ln w="25400">
            <a:solidFill>
              <a:schemeClr val="accent4">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rot="5400000" flipH="1" flipV="1">
            <a:off x="7200105" y="4380706"/>
            <a:ext cx="1295400" cy="1588"/>
          </a:xfrm>
          <a:prstGeom prst="line">
            <a:avLst/>
          </a:prstGeom>
          <a:ln w="25400">
            <a:solidFill>
              <a:schemeClr val="accent4">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rot="10800000">
            <a:off x="4878388" y="5027612"/>
            <a:ext cx="2970212" cy="1588"/>
          </a:xfrm>
          <a:prstGeom prst="line">
            <a:avLst/>
          </a:prstGeom>
          <a:ln w="254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9" idx="0"/>
          </p:cNvCxnSpPr>
          <p:nvPr/>
        </p:nvCxnSpPr>
        <p:spPr>
          <a:xfrm rot="5400000" flipH="1" flipV="1">
            <a:off x="5676866" y="5218078"/>
            <a:ext cx="381000" cy="3244"/>
          </a:xfrm>
          <a:prstGeom prst="line">
            <a:avLst/>
          </a:prstGeom>
          <a:ln w="25400">
            <a:solidFill>
              <a:schemeClr val="accent4">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6096001" y="5029201"/>
            <a:ext cx="641334" cy="235229"/>
          </a:xfrm>
          <a:prstGeom prst="rect">
            <a:avLst/>
          </a:prstGeom>
        </p:spPr>
        <p:txBody>
          <a:bodyPr wrap="none" lIns="91429" tIns="45715" rIns="91429" bIns="45715">
            <a:spAutoFit/>
          </a:bodyPr>
          <a:lstStyle/>
          <a:p>
            <a:pPr lvl="0"/>
            <a:r>
              <a:rPr lang="en-US" sz="900" b="1" dirty="0">
                <a:solidFill>
                  <a:prstClr val="black"/>
                </a:solidFill>
              </a:rPr>
              <a:t>Savings</a:t>
            </a:r>
          </a:p>
        </p:txBody>
      </p:sp>
      <p:cxnSp>
        <p:nvCxnSpPr>
          <p:cNvPr id="138" name="Straight Connector 137"/>
          <p:cNvCxnSpPr/>
          <p:nvPr/>
        </p:nvCxnSpPr>
        <p:spPr>
          <a:xfrm rot="5400000" flipH="1" flipV="1">
            <a:off x="4877594" y="4876007"/>
            <a:ext cx="1066800" cy="1588"/>
          </a:xfrm>
          <a:prstGeom prst="line">
            <a:avLst/>
          </a:prstGeom>
          <a:ln w="25400">
            <a:solidFill>
              <a:schemeClr val="accent1"/>
            </a:solidFill>
            <a:headEnd type="none"/>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 Feedbacks</a:t>
            </a:r>
            <a:endParaRPr lang="en-US" dirty="0"/>
          </a:p>
        </p:txBody>
      </p:sp>
      <p:sp>
        <p:nvSpPr>
          <p:cNvPr id="3" name="Content Placeholder 2"/>
          <p:cNvSpPr>
            <a:spLocks noGrp="1"/>
          </p:cNvSpPr>
          <p:nvPr>
            <p:ph idx="1"/>
          </p:nvPr>
        </p:nvSpPr>
        <p:spPr/>
        <p:txBody>
          <a:bodyPr/>
          <a:lstStyle/>
          <a:p>
            <a:r>
              <a:rPr lang="en-US" dirty="0" smtClean="0"/>
              <a:t>The circular flow of income is a very important concept in SAMs. Whereas I/O tables capture indirect linkages through inter-industry structure, SAMs also capture feedback effects because they include the induced effects of circular income flows on production. </a:t>
            </a:r>
          </a:p>
          <a:p>
            <a:r>
              <a:rPr lang="en-US" dirty="0" smtClean="0"/>
              <a:t>Induced effects refer to the new demand for goods and services caused by institutions spending their new income that results from new output induced by an exogenous shock.</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 Interdependency</a:t>
            </a:r>
            <a:endParaRPr lang="en-US" dirty="0"/>
          </a:p>
        </p:txBody>
      </p:sp>
      <p:sp>
        <p:nvSpPr>
          <p:cNvPr id="3" name="Content Placeholder 2"/>
          <p:cNvSpPr>
            <a:spLocks noGrp="1"/>
          </p:cNvSpPr>
          <p:nvPr>
            <p:ph idx="1"/>
          </p:nvPr>
        </p:nvSpPr>
        <p:spPr/>
        <p:txBody>
          <a:bodyPr/>
          <a:lstStyle/>
          <a:p>
            <a:r>
              <a:rPr lang="en-US" dirty="0" smtClean="0"/>
              <a:t>By bringing together all economic accounts, SAMs contain the full range of interdependencies in a socioeconomic system:</a:t>
            </a:r>
          </a:p>
          <a:p>
            <a:r>
              <a:rPr lang="en-US" dirty="0" smtClean="0"/>
              <a:t>The SAM connects:</a:t>
            </a:r>
          </a:p>
          <a:p>
            <a:pPr lvl="1"/>
            <a:r>
              <a:rPr lang="en-US" dirty="0" smtClean="0"/>
              <a:t>Production of goods and services</a:t>
            </a:r>
          </a:p>
          <a:p>
            <a:pPr lvl="1"/>
            <a:r>
              <a:rPr lang="en-US" dirty="0" smtClean="0"/>
              <a:t>Generation of factor incomes</a:t>
            </a:r>
          </a:p>
          <a:p>
            <a:pPr lvl="1"/>
            <a:r>
              <a:rPr lang="en-US" dirty="0" smtClean="0"/>
              <a:t>Levels and distributions of income available to institutions</a:t>
            </a:r>
          </a:p>
          <a:p>
            <a:pPr lvl="1"/>
            <a:r>
              <a:rPr lang="en-US" dirty="0" smtClean="0"/>
              <a:t>Transfer payments and savings by institutions</a:t>
            </a:r>
          </a:p>
          <a:p>
            <a:pPr lvl="1"/>
            <a:r>
              <a:rPr lang="en-US" dirty="0" smtClean="0"/>
              <a:t>Expenditures on goods and services</a:t>
            </a:r>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dirty="0" smtClean="0">
                <a:solidFill>
                  <a:srgbClr val="FFD44A"/>
                </a:solidFill>
              </a:rPr>
              <a:t>Main Features of a SAM</a:t>
            </a:r>
          </a:p>
        </p:txBody>
      </p:sp>
      <p:sp>
        <p:nvSpPr>
          <p:cNvPr id="3" name="Content Placeholder 2"/>
          <p:cNvSpPr>
            <a:spLocks noGrp="1"/>
          </p:cNvSpPr>
          <p:nvPr>
            <p:ph idx="1"/>
          </p:nvPr>
        </p:nvSpPr>
        <p:spPr/>
        <p:txBody>
          <a:bodyPr>
            <a:normAutofit/>
          </a:bodyPr>
          <a:lstStyle/>
          <a:p>
            <a:pPr marL="274287" indent="-274287" fontAlgn="auto">
              <a:spcAft>
                <a:spcPts val="0"/>
              </a:spcAft>
              <a:buFont typeface="Wingdings 2"/>
              <a:buChar char=""/>
              <a:defRPr/>
            </a:pPr>
            <a:r>
              <a:rPr lang="en-US" dirty="0" smtClean="0"/>
              <a:t>There are three main features of a SAM (Round, 2003)</a:t>
            </a:r>
          </a:p>
          <a:p>
            <a:pPr marL="731487" lvl="1" indent="-457200" fontAlgn="auto">
              <a:spcAft>
                <a:spcPts val="0"/>
              </a:spcAft>
              <a:buFont typeface="Arial"/>
              <a:buChar char="•"/>
              <a:defRPr/>
            </a:pPr>
            <a:r>
              <a:rPr lang="en-US" dirty="0" smtClean="0">
                <a:solidFill>
                  <a:schemeClr val="accent1"/>
                </a:solidFill>
              </a:rPr>
              <a:t>Square. </a:t>
            </a:r>
            <a:r>
              <a:rPr lang="en-US" dirty="0" smtClean="0"/>
              <a:t>SAM accounts are represented as a square matrix (note that the I/O table is typically not), where inflows-outflows for each account are rows-columns; this structure shows interconnections between agents in an explicit way.</a:t>
            </a:r>
          </a:p>
          <a:p>
            <a:pPr marL="731487" lvl="1" indent="-457200" fontAlgn="auto">
              <a:spcAft>
                <a:spcPts val="0"/>
              </a:spcAft>
              <a:buFont typeface="Arial"/>
              <a:buChar char="•"/>
              <a:defRPr/>
            </a:pPr>
            <a:r>
              <a:rPr lang="en-US" dirty="0" smtClean="0">
                <a:solidFill>
                  <a:schemeClr val="accent1"/>
                </a:solidFill>
              </a:rPr>
              <a:t>Comprehensive. </a:t>
            </a:r>
            <a:r>
              <a:rPr lang="en-US" dirty="0" smtClean="0"/>
              <a:t>SAMs portray all economic activities: production, consumption, accumulation, distribution.</a:t>
            </a:r>
          </a:p>
          <a:p>
            <a:pPr marL="731487" lvl="1" indent="-457200" fontAlgn="auto">
              <a:spcAft>
                <a:spcPts val="0"/>
              </a:spcAft>
              <a:buFont typeface="Arial"/>
              <a:buChar char="•"/>
              <a:defRPr/>
            </a:pPr>
            <a:r>
              <a:rPr lang="en-US" dirty="0" smtClean="0">
                <a:solidFill>
                  <a:schemeClr val="accent1"/>
                </a:solidFill>
              </a:rPr>
              <a:t>Flexible. </a:t>
            </a:r>
            <a:r>
              <a:rPr lang="en-US" dirty="0" smtClean="0"/>
              <a:t>SAMs are flexible in aggregation and emphasis.</a:t>
            </a:r>
          </a:p>
          <a:p>
            <a:pPr marL="548574" lvl="1" indent="-274287" fontAlgn="auto">
              <a:spcAft>
                <a:spcPts val="0"/>
              </a:spcAft>
              <a:buFont typeface="Wingdings"/>
              <a:buChar char=""/>
              <a:defRPr/>
            </a:pP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Thai_OAE_FAO_Lectures">
  <a:themeElements>
    <a:clrScheme name="">
      <a:dk1>
        <a:srgbClr val="000000"/>
      </a:dk1>
      <a:lt1>
        <a:srgbClr val="C0C0C0"/>
      </a:lt1>
      <a:dk2>
        <a:srgbClr val="000000"/>
      </a:dk2>
      <a:lt2>
        <a:srgbClr val="808080"/>
      </a:lt2>
      <a:accent1>
        <a:srgbClr val="00CC99"/>
      </a:accent1>
      <a:accent2>
        <a:srgbClr val="3333CC"/>
      </a:accent2>
      <a:accent3>
        <a:srgbClr val="DCDCDC"/>
      </a:accent3>
      <a:accent4>
        <a:srgbClr val="000000"/>
      </a:accent4>
      <a:accent5>
        <a:srgbClr val="AAE2CA"/>
      </a:accent5>
      <a:accent6>
        <a:srgbClr val="2D2DB9"/>
      </a:accent6>
      <a:hlink>
        <a:srgbClr val="CCCCFF"/>
      </a:hlink>
      <a:folHlink>
        <a:srgbClr val="B2B2B2"/>
      </a:folHlink>
    </a:clrScheme>
    <a:fontScheme name="PPP_BGLOB_TXT_Global12">
      <a:majorFont>
        <a:latin typeface="Arial"/>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P_BGLOB_TXT_Global1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PP_BGLOB_TXT_Global1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PP_BGLOB_TXT_Global1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PP_BGLOB_TXT_Global1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PP_BGLOB_TXT_Global1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PP_BGLOB_TXT_Global1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PP_BGLOB_TXT_Global1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FAO_ECTAD1.thmx</Template>
  <TotalTime>44134</TotalTime>
  <Words>3924</Words>
  <Application>Microsoft Macintosh PowerPoint</Application>
  <PresentationFormat>On-screen Show (4:3)</PresentationFormat>
  <Paragraphs>671</Paragraphs>
  <Slides>46</Slides>
  <Notes>46</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Thai_OAE_FAO_Lectures</vt:lpstr>
      <vt:lpstr>Lecture 2.1 Social and Resource Accounting: An Introduction</vt:lpstr>
      <vt:lpstr>Outline</vt:lpstr>
      <vt:lpstr>Social Accounting Matrices (SAMs)</vt:lpstr>
      <vt:lpstr>I/O to SAM</vt:lpstr>
      <vt:lpstr>SAM Circular Flow of Income</vt:lpstr>
      <vt:lpstr>SAM Circular Flow of Income</vt:lpstr>
      <vt:lpstr>SAM Feedbacks</vt:lpstr>
      <vt:lpstr>SAM Interdependency</vt:lpstr>
      <vt:lpstr>Main Features of a SAM</vt:lpstr>
      <vt:lpstr>SAM Uses</vt:lpstr>
      <vt:lpstr>Data Reconciliation</vt:lpstr>
      <vt:lpstr>SAM Construction</vt:lpstr>
      <vt:lpstr>Macro SAM</vt:lpstr>
      <vt:lpstr>Schematic Macro SAM</vt:lpstr>
      <vt:lpstr>PowerPoint Presentation</vt:lpstr>
      <vt:lpstr>A More Detailed Macro SAM</vt:lpstr>
      <vt:lpstr>SAM Definitions</vt:lpstr>
      <vt:lpstr>SAM Definitions: 1. Activities</vt:lpstr>
      <vt:lpstr>SAM Definitions: 2. Commodities</vt:lpstr>
      <vt:lpstr>SAM Definitions: 3. Factors</vt:lpstr>
      <vt:lpstr>SAM Definitions: 4. Households</vt:lpstr>
      <vt:lpstr>SAM Definitions: 5. Enterprises</vt:lpstr>
      <vt:lpstr>SAM Definitions: 6. Government</vt:lpstr>
      <vt:lpstr>SAM Definitions: 7. Capital</vt:lpstr>
      <vt:lpstr>SAM Data Sources</vt:lpstr>
      <vt:lpstr>SAM Definitions: 8. ROW</vt:lpstr>
      <vt:lpstr>SAM Building</vt:lpstr>
      <vt:lpstr>Building a Macro SAM</vt:lpstr>
      <vt:lpstr>Macro SAM Data</vt:lpstr>
      <vt:lpstr>Potential Data Sources</vt:lpstr>
      <vt:lpstr>Macro SAM Disaggregation</vt:lpstr>
      <vt:lpstr>SAM Disaggregation</vt:lpstr>
      <vt:lpstr>SAM Disaggregation</vt:lpstr>
      <vt:lpstr>SAM Disaggregation</vt:lpstr>
      <vt:lpstr>SAM Disaggregation</vt:lpstr>
      <vt:lpstr>PowerPoint Presentation</vt:lpstr>
      <vt:lpstr>Typical Classification Criteria</vt:lpstr>
      <vt:lpstr>Typical Classification Criteria</vt:lpstr>
      <vt:lpstr>PowerPoint Presentation</vt:lpstr>
      <vt:lpstr>Data Interdependency</vt:lpstr>
      <vt:lpstr>Detail and Data</vt:lpstr>
      <vt:lpstr>Survey Data</vt:lpstr>
      <vt:lpstr>Sample National SAM: Thailand</vt:lpstr>
      <vt:lpstr>Sample National SAM: Viet Nam</vt:lpstr>
      <vt:lpstr>Sample National SAM: Cambodia</vt:lpstr>
      <vt:lpstr>SAMs to CGE</vt:lpstr>
    </vt:vector>
  </TitlesOfParts>
  <Manager/>
  <Company>UC Berkeley</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I/O &amp; SAM Building</dc:title>
  <dc:subject/>
  <dc:creator>DWRH</dc:creator>
  <cp:keywords/>
  <dc:description/>
  <cp:lastModifiedBy>DAVID ROLAND-HOLST</cp:lastModifiedBy>
  <cp:revision>1050</cp:revision>
  <cp:lastPrinted>2013-01-15T01:20:29Z</cp:lastPrinted>
  <dcterms:created xsi:type="dcterms:W3CDTF">2007-11-30T06:54:43Z</dcterms:created>
  <dcterms:modified xsi:type="dcterms:W3CDTF">2013-01-15T01:21:54Z</dcterms:modified>
  <cp:category/>
</cp:coreProperties>
</file>