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2.xml" ContentType="application/vnd.openxmlformats-officedocument.presentationml.notesSlide+xml"/>
  <Override PartName="/ppt/embeddings/oleObject4.bin" ContentType="application/vnd.openxmlformats-officedocument.oleObject"/>
  <Override PartName="/ppt/notesSlides/notesSlide33.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34.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35.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3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37.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38.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39.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notesSlides/notesSlide40.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notesSlides/notesSlide41.xml" ContentType="application/vnd.openxmlformats-officedocument.presentationml.notesSlide+xml"/>
  <Override PartName="/ppt/embeddings/oleObject28.bin" ContentType="application/vnd.openxmlformats-officedocument.oleObject"/>
  <Override PartName="/ppt/notesSlides/notesSlide42.xml" ContentType="application/vnd.openxmlformats-officedocument.presentationml.notesSlide+xml"/>
  <Override PartName="/ppt/embeddings/oleObject29.bin" ContentType="application/vnd.openxmlformats-officedocument.oleObject"/>
  <Override PartName="/ppt/notesSlides/notesSlide43.xml" ContentType="application/vnd.openxmlformats-officedocument.presentationml.notesSlide+xml"/>
  <Override PartName="/ppt/embeddings/oleObject30.bin" ContentType="application/vnd.openxmlformats-officedocument.oleObject"/>
  <Override PartName="/ppt/notesSlides/notesSlide44.xml" ContentType="application/vnd.openxmlformats-officedocument.presentationml.notesSlide+xml"/>
  <Override PartName="/ppt/embeddings/oleObject31.bin" ContentType="application/vnd.openxmlformats-officedocument.oleObject"/>
  <Override PartName="/ppt/notesSlides/notesSlide45.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notesSlides/notesSlide49.xml" ContentType="application/vnd.openxmlformats-officedocument.presentationml.notesSlide+xml"/>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50.xml" ContentType="application/vnd.openxmlformats-officedocument.presentationml.notesSlide+xml"/>
  <Override PartName="/ppt/notesSlides/notesSlide51.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52.xml" ContentType="application/vnd.openxmlformats-officedocument.presentationml.notesSlide+xml"/>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notesSlides/notesSlide53.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notesSlides/notesSlide54.xml" ContentType="application/vnd.openxmlformats-officedocument.presentationml.notesSlide+xml"/>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notesSlides/notesSlide55.xml" ContentType="application/vnd.openxmlformats-officedocument.presentationml.notesSlide+xml"/>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notesSlides/notesSlide56.xml" ContentType="application/vnd.openxmlformats-officedocument.presentationml.notesSlide+xml"/>
  <Override PartName="/ppt/embeddings/oleObject59.bin" ContentType="application/vnd.openxmlformats-officedocument.oleObject"/>
  <Override PartName="/ppt/notesSlides/notesSlide57.xml" ContentType="application/vnd.openxmlformats-officedocument.presentationml.notesSlide+xml"/>
  <Override PartName="/ppt/embeddings/oleObject60.bin" ContentType="application/vnd.openxmlformats-officedocument.oleObject"/>
  <Override PartName="/ppt/embeddings/oleObject61.bin" ContentType="application/vnd.openxmlformats-officedocument.oleObject"/>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notesSlides/notesSlide61.xml" ContentType="application/vnd.openxmlformats-officedocument.presentationml.notesSlide+xml"/>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notesMasterIdLst>
    <p:notesMasterId r:id="rId64"/>
  </p:notesMasterIdLst>
  <p:handoutMasterIdLst>
    <p:handoutMasterId r:id="rId65"/>
  </p:handoutMasterIdLst>
  <p:sldIdLst>
    <p:sldId id="384" r:id="rId2"/>
    <p:sldId id="381" r:id="rId3"/>
    <p:sldId id="308" r:id="rId4"/>
    <p:sldId id="310" r:id="rId5"/>
    <p:sldId id="307" r:id="rId6"/>
    <p:sldId id="311" r:id="rId7"/>
    <p:sldId id="318" r:id="rId8"/>
    <p:sldId id="309" r:id="rId9"/>
    <p:sldId id="312" r:id="rId10"/>
    <p:sldId id="316" r:id="rId11"/>
    <p:sldId id="313" r:id="rId12"/>
    <p:sldId id="314" r:id="rId13"/>
    <p:sldId id="323" r:id="rId14"/>
    <p:sldId id="335" r:id="rId15"/>
    <p:sldId id="336" r:id="rId16"/>
    <p:sldId id="333" r:id="rId17"/>
    <p:sldId id="334" r:id="rId18"/>
    <p:sldId id="338" r:id="rId19"/>
    <p:sldId id="317" r:id="rId20"/>
    <p:sldId id="322" r:id="rId21"/>
    <p:sldId id="326" r:id="rId22"/>
    <p:sldId id="327" r:id="rId23"/>
    <p:sldId id="324" r:id="rId24"/>
    <p:sldId id="319" r:id="rId25"/>
    <p:sldId id="320" r:id="rId26"/>
    <p:sldId id="321" r:id="rId27"/>
    <p:sldId id="339" r:id="rId28"/>
    <p:sldId id="329" r:id="rId29"/>
    <p:sldId id="331"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62" r:id="rId48"/>
    <p:sldId id="374" r:id="rId49"/>
    <p:sldId id="376" r:id="rId50"/>
    <p:sldId id="363" r:id="rId51"/>
    <p:sldId id="364" r:id="rId52"/>
    <p:sldId id="365" r:id="rId53"/>
    <p:sldId id="366" r:id="rId54"/>
    <p:sldId id="372" r:id="rId55"/>
    <p:sldId id="368" r:id="rId56"/>
    <p:sldId id="369" r:id="rId57"/>
    <p:sldId id="370" r:id="rId58"/>
    <p:sldId id="371" r:id="rId59"/>
    <p:sldId id="377" r:id="rId60"/>
    <p:sldId id="378" r:id="rId61"/>
    <p:sldId id="379" r:id="rId62"/>
    <p:sldId id="380"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1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 Id="rId3" Type="http://schemas.openxmlformats.org/officeDocument/2006/relationships/image" Target="../media/image1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 Id="rId2"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emf"/><Relationship Id="rId3"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 Id="rId2" Type="http://schemas.openxmlformats.org/officeDocument/2006/relationships/image" Target="../media/image50.wmf"/><Relationship Id="rId3"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 Id="rId2" Type="http://schemas.openxmlformats.org/officeDocument/2006/relationships/image" Target="../media/image53.wmf"/><Relationship Id="rId3"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 Id="rId2" Type="http://schemas.openxmlformats.org/officeDocument/2006/relationships/image" Target="../media/image56.wmf"/><Relationship Id="rId3" Type="http://schemas.openxmlformats.org/officeDocument/2006/relationships/image" Target="NULL"/></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9.emf"/><Relationship Id="rId4" Type="http://schemas.openxmlformats.org/officeDocument/2006/relationships/image" Target="../media/image60.emf"/><Relationship Id="rId1" Type="http://schemas.openxmlformats.org/officeDocument/2006/relationships/image" Target="../media/image57.emf"/><Relationship Id="rId2" Type="http://schemas.openxmlformats.org/officeDocument/2006/relationships/image" Target="../media/image5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emf"/><Relationship Id="rId2"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5.emf"/><Relationship Id="rId4" Type="http://schemas.openxmlformats.org/officeDocument/2006/relationships/image" Target="../media/image66.emf"/><Relationship Id="rId1" Type="http://schemas.openxmlformats.org/officeDocument/2006/relationships/image" Target="../media/image63.emf"/><Relationship Id="rId2" Type="http://schemas.openxmlformats.org/officeDocument/2006/relationships/image" Target="../media/image6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7.wmf"/><Relationship Id="rId2" Type="http://schemas.openxmlformats.org/officeDocument/2006/relationships/image" Target="../media/image68.wmf"/><Relationship Id="rId3"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1.wmf"/><Relationship Id="rId2"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5.emf"/><Relationship Id="rId4" Type="http://schemas.openxmlformats.org/officeDocument/2006/relationships/image" Target="../media/image76.emf"/><Relationship Id="rId5" Type="http://schemas.openxmlformats.org/officeDocument/2006/relationships/image" Target="../media/image77.emf"/><Relationship Id="rId6" Type="http://schemas.openxmlformats.org/officeDocument/2006/relationships/image" Target="../media/image78.emf"/><Relationship Id="rId7" Type="http://schemas.openxmlformats.org/officeDocument/2006/relationships/image" Target="../media/image79.emf"/><Relationship Id="rId1" Type="http://schemas.openxmlformats.org/officeDocument/2006/relationships/image" Target="../media/image73.emf"/><Relationship Id="rId2"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2.emf"/><Relationship Id="rId4" Type="http://schemas.openxmlformats.org/officeDocument/2006/relationships/image" Target="../media/image83.emf"/><Relationship Id="rId5" Type="http://schemas.openxmlformats.org/officeDocument/2006/relationships/image" Target="../media/image84.emf"/><Relationship Id="rId6" Type="http://schemas.openxmlformats.org/officeDocument/2006/relationships/image" Target="../media/image85.emf"/><Relationship Id="rId7" Type="http://schemas.openxmlformats.org/officeDocument/2006/relationships/image" Target="../media/image86.emf"/><Relationship Id="rId1" Type="http://schemas.openxmlformats.org/officeDocument/2006/relationships/image" Target="../media/image80.emf"/><Relationship Id="rId2"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1" Type="http://schemas.openxmlformats.org/officeDocument/2006/relationships/image" Target="../media/image20.emf"/><Relationship Id="rId2"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 Id="rId3"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 Id="rId3"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4" Type="http://schemas.openxmlformats.org/officeDocument/2006/relationships/image" Target="../media/image39.wmf"/><Relationship Id="rId1" Type="http://schemas.openxmlformats.org/officeDocument/2006/relationships/image" Target="../media/image36.wmf"/><Relationship Id="rId2"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6E2544-77A6-5844-B41C-E8A6519B249E}" type="datetimeFigureOut">
              <a:rPr lang="en-US" smtClean="0"/>
              <a:t>7/5/13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E68056-6BE8-A64B-A972-838AA7135D62}" type="slidenum">
              <a:rPr lang="en-US" smtClean="0"/>
              <a:t>‹#›</a:t>
            </a:fld>
            <a:endParaRPr lang="en-US"/>
          </a:p>
        </p:txBody>
      </p:sp>
    </p:spTree>
    <p:extLst>
      <p:ext uri="{BB962C8B-B14F-4D97-AF65-F5344CB8AC3E}">
        <p14:creationId xmlns:p14="http://schemas.microsoft.com/office/powerpoint/2010/main" val="1113542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1FD8B88-BEA7-4F43-936E-75BFBCB0BA11}" type="datetimeFigureOut">
              <a:rPr lang="en-US"/>
              <a:pPr>
                <a:defRPr/>
              </a:pPr>
              <a:t>7/5/13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0CEEF8A-9180-40F9-8692-17C9CEAC3CD6}" type="slidenum">
              <a:rPr lang="en-US"/>
              <a:pPr>
                <a:defRPr/>
              </a:pPr>
              <a:t>‹#›</a:t>
            </a:fld>
            <a:endParaRPr lang="en-US"/>
          </a:p>
        </p:txBody>
      </p:sp>
    </p:spTree>
    <p:extLst>
      <p:ext uri="{BB962C8B-B14F-4D97-AF65-F5344CB8AC3E}">
        <p14:creationId xmlns:p14="http://schemas.microsoft.com/office/powerpoint/2010/main" val="170254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02756" indent="-270291" eaLnBrk="0" hangingPunct="0">
              <a:defRPr>
                <a:solidFill>
                  <a:schemeClr val="tx1"/>
                </a:solidFill>
                <a:latin typeface="Arial" charset="0"/>
                <a:ea typeface="Arial" charset="0"/>
                <a:cs typeface="Arial" charset="0"/>
              </a:defRPr>
            </a:lvl2pPr>
            <a:lvl3pPr marL="1081164" indent="-216233" eaLnBrk="0" hangingPunct="0">
              <a:defRPr>
                <a:solidFill>
                  <a:schemeClr val="tx1"/>
                </a:solidFill>
                <a:latin typeface="Arial" charset="0"/>
                <a:ea typeface="Arial" charset="0"/>
                <a:cs typeface="Arial" charset="0"/>
              </a:defRPr>
            </a:lvl3pPr>
            <a:lvl4pPr marL="1513629" indent="-216233" eaLnBrk="0" hangingPunct="0">
              <a:defRPr>
                <a:solidFill>
                  <a:schemeClr val="tx1"/>
                </a:solidFill>
                <a:latin typeface="Arial" charset="0"/>
                <a:ea typeface="Arial" charset="0"/>
                <a:cs typeface="Arial" charset="0"/>
              </a:defRPr>
            </a:lvl4pPr>
            <a:lvl5pPr marL="1946095" indent="-216233" eaLnBrk="0" hangingPunct="0">
              <a:defRPr>
                <a:solidFill>
                  <a:schemeClr val="tx1"/>
                </a:solidFill>
                <a:latin typeface="Arial" charset="0"/>
                <a:ea typeface="Arial" charset="0"/>
                <a:cs typeface="Arial" charset="0"/>
              </a:defRPr>
            </a:lvl5pPr>
            <a:lvl6pPr marL="2378560" indent="-216233" eaLnBrk="0" fontAlgn="base" hangingPunct="0">
              <a:spcBef>
                <a:spcPct val="0"/>
              </a:spcBef>
              <a:spcAft>
                <a:spcPct val="0"/>
              </a:spcAft>
              <a:defRPr>
                <a:solidFill>
                  <a:schemeClr val="tx1"/>
                </a:solidFill>
                <a:latin typeface="Arial" charset="0"/>
                <a:ea typeface="Arial" charset="0"/>
                <a:cs typeface="Arial" charset="0"/>
              </a:defRPr>
            </a:lvl6pPr>
            <a:lvl7pPr marL="2811026" indent="-216233" eaLnBrk="0" fontAlgn="base" hangingPunct="0">
              <a:spcBef>
                <a:spcPct val="0"/>
              </a:spcBef>
              <a:spcAft>
                <a:spcPct val="0"/>
              </a:spcAft>
              <a:defRPr>
                <a:solidFill>
                  <a:schemeClr val="tx1"/>
                </a:solidFill>
                <a:latin typeface="Arial" charset="0"/>
                <a:ea typeface="Arial" charset="0"/>
                <a:cs typeface="Arial" charset="0"/>
              </a:defRPr>
            </a:lvl7pPr>
            <a:lvl8pPr marL="3243491" indent="-216233" eaLnBrk="0" fontAlgn="base" hangingPunct="0">
              <a:spcBef>
                <a:spcPct val="0"/>
              </a:spcBef>
              <a:spcAft>
                <a:spcPct val="0"/>
              </a:spcAft>
              <a:defRPr>
                <a:solidFill>
                  <a:schemeClr val="tx1"/>
                </a:solidFill>
                <a:latin typeface="Arial" charset="0"/>
                <a:ea typeface="Arial" charset="0"/>
                <a:cs typeface="Arial" charset="0"/>
              </a:defRPr>
            </a:lvl8pPr>
            <a:lvl9pPr marL="3675957" indent="-216233"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B453714-45DA-7C48-96DB-2DBA0A95DF82}" type="slidenum">
              <a:rPr lang="en-US">
                <a:latin typeface="Calibri" charset="0"/>
              </a:rPr>
              <a:pPr eaLnBrk="1" hangingPunct="1"/>
              <a:t>1</a:t>
            </a:fld>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7A7EEA4-6F1A-42F1-B74E-6029EE5FD4EB}"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F30C7AC-85FD-4727-832A-ADF7FA405C40}"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F15ABAE-0FF8-4202-8F71-72F122E13925}"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9C58BE9-F713-4DA9-BDF1-8875D07F235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F32CD57-FB7E-47B6-8818-6646214FD26D}"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6EA1D01-5658-45E5-828C-8775DC39BB6D}"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03873A4-8D58-4479-AFF8-D8C7F5F5F05F}"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5FA7627-81CB-4CE3-97A5-29DC63885D81}"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DA13CEE-2555-40A3-AE91-051682203287}"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B9E37C7-527A-46DE-9730-660ABE9B1C81}"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FF074B6-B3AE-45AF-BE60-63A935DF066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6D6CC99-E361-4967-ACE0-84951C336FC6}"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2A513BA-E6C2-4A14-8D75-80ACDE59DF5E}"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EDB0D67-89DF-424B-B75F-29751EABB67E}"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526F7AA-5FE6-455F-AF07-28B5C07EBB68}"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21E4B15-DE0B-4BDD-896A-A28335D39DA7}"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9313B18-7039-4AC0-A05F-E8BBA1620257}"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D3212AA-D84A-4B00-985F-DBE6533166C1}"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F42B56B-7131-4A1D-85E3-90DFDEB392E3}"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02326A3-D3DD-4B33-AEA6-BAF8B081F9E1}"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8C0D57E-6774-4752-8C67-E81FC81A8761}"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0F401F0-9363-4E23-A50F-C601C165D2B4}"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0EC0BD4-6F06-48D4-97DC-4B28B84247C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E53F32-33DC-4C8A-BD72-039FD007DB5E}"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B7644A5-ACDC-4308-B2B9-9FBA41DD1365}"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543A30F-DC53-40C1-AF86-603C3B168C96}"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28B08BF-AA84-4E4E-AD99-64B9BAAB4A8C}"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3477D03-4934-4943-BCCE-F109D388F9E4}"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153B26-20FD-4F2B-BE2C-0E38BE314BDD}"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0A4FC0B-9AEE-4D41-93C7-522582AB9590}"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4EE6CA9-4B95-4800-9F95-E436B3336747}"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98D956E-3F09-456D-93C3-6334846AFEA4}"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16B0DB6-76AD-4FA9-A3A5-82033C6F36B7}"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8AF707B-E11A-4C93-9025-571B28E72976}"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12BDEF1-94FB-4687-A7BE-E7725703BF20}"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B2FEF7D-D114-4F43-B495-30AE55DB3F1A}"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EA44A3B-17C8-48F3-9611-686C55888389}"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0531CF-39FF-4DE6-854C-CC3C5B26ED44}"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35C80AC-85D4-4647-98D7-FC3C32068420}"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F2E180E-D047-4F77-8FDC-7A2D2B02442B}"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1C186A6-3952-4F0B-B721-8FEA6316E946}"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6A934CF-1061-47AF-9CAC-F27914BAE69F}"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01F34CE-9894-4A61-97AE-8E27B6EAC6EA}"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6DA458C-D93F-4195-AEC4-EC4F830B8C4F}"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29D6FBE-5BC1-43FE-BB3F-943E2D584A51}"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3ABEB8B-FE72-4468-8A33-C3F083AE86CD}"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CCCE6DA-C5E4-447F-BE17-4E17BF405350}"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D698540-113D-48DF-B402-783F77805E9B}"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48D930-761C-4254-8BFE-0EC3405F5BBF}"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83D6A0A-DDD0-4F77-BCFB-5D2FBC460391}"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362328A-7692-41DD-8169-7590C7717CFB}"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8ED892B-979D-44B5-83A4-3A7B7E55F17A}"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7F93B29-19C2-47CD-9548-9B824501B1C4}"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4576906-5ABA-4FE0-93E2-BA600D5E29BF}"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326C3AB-07D0-4477-9308-CCA79DC9CF00}"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B194890-2D08-4E53-96A2-AE7DD4D9CB58}"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01EDC86-B5B3-4E6A-9D77-ACB0B9A45EAC}" type="slidenum">
              <a:rPr lang="en-US" smtClean="0"/>
              <a:pPr>
                <a:defRPr/>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4352674-1F17-4575-8B98-E42F0942EFBB}" type="slidenum">
              <a:rPr lang="en-US" smtClean="0"/>
              <a:pPr>
                <a:defRPr/>
              </a:pPr>
              <a:t>62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E20B8D8-F891-46B9-9585-3EF04E5AEAF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F2E4264-AE46-45CD-8D1C-9D77D440647F}"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B855018-EE30-4F72-BD16-873334BC765F}"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a:effectLst/>
        </p:spPr>
        <p:txBody>
          <a:bodyPr wrap="none" lIns="91418" tIns="45710" rIns="91418" bIns="45710" anchor="ctr"/>
          <a:lstStyle/>
          <a:p>
            <a:pPr>
              <a:defRPr/>
            </a:pPr>
            <a:endParaRPr lang="en-US"/>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a:effectLst/>
        </p:spPr>
        <p:txBody>
          <a:bodyPr wrap="none" lIns="91418" tIns="45710" rIns="91418" bIns="45710" anchor="ctr"/>
          <a:lstStyle/>
          <a:p>
            <a:pPr>
              <a:defRPr/>
            </a:pPr>
            <a:endParaRPr lang="en-US"/>
          </a:p>
        </p:txBody>
      </p:sp>
      <p:sp>
        <p:nvSpPr>
          <p:cNvPr id="6" name="Rectangle 4"/>
          <p:cNvSpPr>
            <a:spLocks noChangeArrowheads="1"/>
          </p:cNvSpPr>
          <p:nvPr/>
        </p:nvSpPr>
        <p:spPr bwMode="auto">
          <a:xfrm>
            <a:off x="0" y="2667000"/>
            <a:ext cx="9144000" cy="4191000"/>
          </a:xfrm>
          <a:prstGeom prst="rect">
            <a:avLst/>
          </a:prstGeom>
          <a:gradFill rotWithShape="1">
            <a:gsLst>
              <a:gs pos="0">
                <a:srgbClr val="339966">
                  <a:gamma/>
                  <a:shade val="46275"/>
                  <a:invGamma/>
                </a:srgbClr>
              </a:gs>
              <a:gs pos="50000">
                <a:srgbClr val="339966"/>
              </a:gs>
              <a:gs pos="100000">
                <a:srgbClr val="339966">
                  <a:gamma/>
                  <a:shade val="46275"/>
                  <a:invGamma/>
                </a:srgbClr>
              </a:gs>
            </a:gsLst>
            <a:lin ang="5400000" scaled="1"/>
          </a:gradFill>
          <a:ln w="9525">
            <a:noFill/>
            <a:miter lim="800000"/>
            <a:headEnd/>
            <a:tailEnd/>
          </a:ln>
          <a:effectLst/>
        </p:spPr>
        <p:txBody>
          <a:bodyPr wrap="none" lIns="91418" tIns="45710" rIns="91418" bIns="45710" anchor="ctr"/>
          <a:lstStyle/>
          <a:p>
            <a:pPr>
              <a:defRPr/>
            </a:pPr>
            <a:endParaRPr lang="en-US"/>
          </a:p>
        </p:txBody>
      </p:sp>
      <p:pic>
        <p:nvPicPr>
          <p:cNvPr id="7" name="Picture 11"/>
          <p:cNvPicPr>
            <a:picLocks noChangeAspect="1" noChangeArrowheads="1"/>
          </p:cNvPicPr>
          <p:nvPr/>
        </p:nvPicPr>
        <p:blipFill>
          <a:blip r:embed="rId2"/>
          <a:srcRect/>
          <a:stretch>
            <a:fillRect/>
          </a:stretch>
        </p:blipFill>
        <p:spPr bwMode="auto">
          <a:xfrm>
            <a:off x="1" y="-104775"/>
            <a:ext cx="9161463" cy="2749550"/>
          </a:xfrm>
          <a:prstGeom prst="rect">
            <a:avLst/>
          </a:prstGeom>
          <a:noFill/>
          <a:ln w="9525">
            <a:noFill/>
            <a:miter lim="800000"/>
            <a:headEnd/>
            <a:tailEnd/>
          </a:ln>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9"/>
            <a:ext cx="1905000" cy="344487"/>
          </a:xfrm>
          <a:prstGeom prst="rect">
            <a:avLst/>
          </a:prstGeom>
        </p:spPr>
        <p:txBody>
          <a:bodyPr lIns="91429" tIns="45715" rIns="91429" bIns="45715"/>
          <a:lstStyle>
            <a:lvl1pPr>
              <a:defRPr>
                <a:solidFill>
                  <a:srgbClr val="FFFFFF"/>
                </a:solidFill>
                <a:latin typeface="Times New Roman" charset="0"/>
                <a:cs typeface="+mn-cs"/>
              </a:defRPr>
            </a:lvl1pPr>
          </a:lstStyle>
          <a:p>
            <a:pPr>
              <a:defRPr/>
            </a:pPr>
            <a:fld id="{283B84BA-4437-4D1C-BB78-C90C4255675A}" type="datetimeFigureOut">
              <a:rPr lang="en-US" smtClean="0"/>
              <a:pPr>
                <a:defRPr/>
              </a:pPr>
              <a:t>7/5/13</a:t>
            </a:fld>
            <a:endParaRPr lang="en-US"/>
          </a:p>
        </p:txBody>
      </p:sp>
      <p:sp>
        <p:nvSpPr>
          <p:cNvPr id="9" name="Footer Placeholder 8"/>
          <p:cNvSpPr>
            <a:spLocks noGrp="1" noChangeArrowheads="1"/>
          </p:cNvSpPr>
          <p:nvPr>
            <p:ph type="ftr" sz="quarter" idx="11"/>
          </p:nvPr>
        </p:nvSpPr>
        <p:spPr bwMode="auto">
          <a:xfrm>
            <a:off x="3124200" y="6472239"/>
            <a:ext cx="2895600" cy="344487"/>
          </a:xfrm>
          <a:prstGeom prst="rect">
            <a:avLst/>
          </a:prstGeom>
          <a:ln>
            <a:miter lim="800000"/>
            <a:headEnd/>
            <a:tailEnd/>
          </a:ln>
        </p:spPr>
        <p:txBody>
          <a:bodyPr vert="horz" wrap="square" lIns="91414" tIns="45707" rIns="91414" bIns="45707" numCol="1" anchor="t" anchorCtr="0" compatLnSpc="1">
            <a:prstTxWarp prst="textNoShape">
              <a:avLst/>
            </a:prstTxWarp>
          </a:bodyPr>
          <a:lstStyle>
            <a:lvl1pPr algn="ctr">
              <a:defRPr sz="1400">
                <a:solidFill>
                  <a:srgbClr val="FFFFFF"/>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endParaRPr lang="en-US" noProof="0"/>
          </a:p>
        </p:txBody>
      </p:sp>
      <p:sp>
        <p:nvSpPr>
          <p:cNvPr id="6" name="Slide Number Placeholder 5"/>
          <p:cNvSpPr>
            <a:spLocks noGrp="1"/>
          </p:cNvSpPr>
          <p:nvPr>
            <p:ph type="sldNum" sz="quarter" idx="12"/>
          </p:nvPr>
        </p:nvSpPr>
        <p:spPr>
          <a:xfrm>
            <a:off x="6553200" y="6248400"/>
            <a:ext cx="1905000" cy="457200"/>
          </a:xfrm>
          <a:prstGeom prst="rect">
            <a:avLst/>
          </a:prstGeom>
        </p:spPr>
        <p:txBody>
          <a:bodyPr lIns="91418" tIns="45710" rIns="91418" bIns="45710"/>
          <a:lstStyle>
            <a:lvl1pPr>
              <a:defRPr/>
            </a:lvl1pPr>
          </a:lstStyle>
          <a:p>
            <a:pPr>
              <a:defRPr/>
            </a:pPr>
            <a:fld id="{BC9645ED-C0F6-4B0B-8A97-63BAA1E22D5D}"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04926" y="96838"/>
            <a:ext cx="7688263"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52613" y="1584325"/>
            <a:ext cx="7002462" cy="4749800"/>
          </a:xfrm>
        </p:spPr>
        <p:txBody>
          <a:bodyPr/>
          <a:lstStyle/>
          <a:p>
            <a:pPr lvl="0"/>
            <a:r>
              <a:rPr lang="en-US" noProof="0" smtClean="0"/>
              <a:t>Click icon to add chart</a:t>
            </a:r>
          </a:p>
        </p:txBody>
      </p:sp>
      <p:sp>
        <p:nvSpPr>
          <p:cNvPr id="4" name="Rectangle 2"/>
          <p:cNvSpPr>
            <a:spLocks noGrp="1" noChangeArrowheads="1"/>
          </p:cNvSpPr>
          <p:nvPr>
            <p:ph type="dt" sz="half" idx="10"/>
          </p:nvPr>
        </p:nvSpPr>
        <p:spPr>
          <a:xfrm>
            <a:off x="685800" y="6513513"/>
            <a:ext cx="1905000" cy="303212"/>
          </a:xfrm>
          <a:prstGeom prst="rect">
            <a:avLst/>
          </a:prstGeom>
          <a:ln/>
        </p:spPr>
        <p:txBody>
          <a:bodyPr lIns="65306" tIns="32653" rIns="65306" bIns="32653"/>
          <a:lstStyle>
            <a:lvl1pPr>
              <a:defRPr/>
            </a:lvl1pPr>
          </a:lstStyle>
          <a:p>
            <a:pPr>
              <a:defRPr/>
            </a:pPr>
            <a:fld id="{CB077CD1-2DDF-4842-A3BF-98AFF8ED394C}" type="datetimeFigureOut">
              <a:rPr lang="en-US" smtClean="0"/>
              <a:pPr>
                <a:defRPr/>
              </a:pPr>
              <a:t>7/5/13</a:t>
            </a:fld>
            <a:endParaRPr lang="en-US"/>
          </a:p>
        </p:txBody>
      </p:sp>
      <p:sp>
        <p:nvSpPr>
          <p:cNvPr id="5" name="Rectangle 3"/>
          <p:cNvSpPr>
            <a:spLocks noGrp="1" noChangeArrowheads="1"/>
          </p:cNvSpPr>
          <p:nvPr>
            <p:ph type="ftr" sz="quarter" idx="11"/>
          </p:nvPr>
        </p:nvSpPr>
        <p:spPr>
          <a:xfrm>
            <a:off x="3089276" y="6400800"/>
            <a:ext cx="2894013" cy="457200"/>
          </a:xfrm>
          <a:prstGeom prst="rect">
            <a:avLst/>
          </a:prstGeom>
          <a:ln/>
        </p:spPr>
        <p:txBody>
          <a:bodyPr lIns="91429" tIns="45715" rIns="91429" bIns="45715"/>
          <a:lstStyle>
            <a:lvl1pPr>
              <a:defRPr/>
            </a:lvl1pPr>
          </a:lstStyle>
          <a:p>
            <a:pPr>
              <a:defRPr/>
            </a:pPr>
            <a:endParaRPr lang="en-US"/>
          </a:p>
        </p:txBody>
      </p:sp>
      <p:sp>
        <p:nvSpPr>
          <p:cNvPr id="6" name="Rectangle 4"/>
          <p:cNvSpPr>
            <a:spLocks noGrp="1" noChangeArrowheads="1"/>
          </p:cNvSpPr>
          <p:nvPr>
            <p:ph type="sldNum" sz="quarter" idx="12"/>
          </p:nvPr>
        </p:nvSpPr>
        <p:spPr>
          <a:xfrm>
            <a:off x="7239000" y="6400800"/>
            <a:ext cx="1905000" cy="457200"/>
          </a:xfrm>
          <a:prstGeom prst="rect">
            <a:avLst/>
          </a:prstGeom>
          <a:ln/>
        </p:spPr>
        <p:txBody>
          <a:bodyPr lIns="91429" tIns="45715" rIns="91429" bIns="45715"/>
          <a:lstStyle>
            <a:lvl1pPr>
              <a:defRPr/>
            </a:lvl1pPr>
          </a:lstStyle>
          <a:p>
            <a:pPr>
              <a:defRPr/>
            </a:pPr>
            <a:fld id="{BC9645ED-C0F6-4B0B-8A97-63BAA1E22D5D}" type="slidenum">
              <a:rPr lang="en-US" smtClean="0"/>
              <a:pPr>
                <a:defRPr/>
              </a:pPr>
              <a:t>‹#›</a:t>
            </a:fld>
            <a:endParaRPr lang="en-US"/>
          </a:p>
        </p:txBody>
      </p:sp>
    </p:spTree>
    <p:extLst>
      <p:ext uri="{BB962C8B-B14F-4D97-AF65-F5344CB8AC3E}">
        <p14:creationId xmlns:p14="http://schemas.microsoft.com/office/powerpoint/2010/main" val="192856638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2333626" y="138113"/>
            <a:ext cx="6810375" cy="1143000"/>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3" name="Rectangle 7"/>
          <p:cNvSpPr>
            <a:spLocks noGrp="1" noChangeArrowheads="1"/>
          </p:cNvSpPr>
          <p:nvPr>
            <p:ph type="dt" sz="half" idx="2"/>
          </p:nvPr>
        </p:nvSpPr>
        <p:spPr bwMode="auto">
          <a:xfrm>
            <a:off x="457200" y="6477000"/>
            <a:ext cx="1905000" cy="303212"/>
          </a:xfrm>
          <a:prstGeom prst="rect">
            <a:avLst/>
          </a:prstGeom>
          <a:noFill/>
          <a:ln w="9525">
            <a:noFill/>
            <a:miter lim="800000"/>
            <a:headEnd/>
            <a:tailEnd/>
          </a:ln>
          <a:effectLst/>
        </p:spPr>
        <p:txBody>
          <a:bodyPr vert="horz" wrap="square" lIns="91425" tIns="45712" rIns="91425" bIns="45712" numCol="1" anchor="t" anchorCtr="0" compatLnSpc="1">
            <a:prstTxWarp prst="textNoShape">
              <a:avLst/>
            </a:prstTxWarp>
          </a:bodyPr>
          <a:lstStyle>
            <a:lvl1pPr>
              <a:defRPr sz="1400" b="1" i="1">
                <a:solidFill>
                  <a:schemeClr val="accent2"/>
                </a:solidFill>
                <a:latin typeface="+mn-lt"/>
                <a:cs typeface="Arial" pitchFamily="34" charset="0"/>
              </a:defRPr>
            </a:lvl1pPr>
          </a:lstStyle>
          <a:p>
            <a:pPr>
              <a:defRPr/>
            </a:pPr>
            <a:fld id="{CB077CD1-2DDF-4842-A3BF-98AFF8ED394C}" type="datetimeFigureOut">
              <a:rPr lang="en-US" smtClean="0"/>
              <a:pPr>
                <a:defRPr/>
              </a:pPr>
              <a:t>7/5/13</a:t>
            </a:fld>
            <a:endParaRPr lang="en-US"/>
          </a:p>
        </p:txBody>
      </p:sp>
    </p:spTree>
    <p:extLst>
      <p:ext uri="{BB962C8B-B14F-4D97-AF65-F5344CB8AC3E}">
        <p14:creationId xmlns:p14="http://schemas.microsoft.com/office/powerpoint/2010/main" val="136715464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090" indent="0">
              <a:buNone/>
              <a:defRPr sz="1800"/>
            </a:lvl2pPr>
            <a:lvl3pPr marL="914180" indent="0">
              <a:buNone/>
              <a:defRPr sz="1600"/>
            </a:lvl3pPr>
            <a:lvl4pPr marL="1371270" indent="0">
              <a:buNone/>
              <a:defRPr sz="1400"/>
            </a:lvl4pPr>
            <a:lvl5pPr marL="1828361" indent="0">
              <a:buNone/>
              <a:defRPr sz="1400"/>
            </a:lvl5pPr>
            <a:lvl6pPr marL="2285451" indent="0">
              <a:buNone/>
              <a:defRPr sz="1400"/>
            </a:lvl6pPr>
            <a:lvl7pPr marL="2742542" indent="0">
              <a:buNone/>
              <a:defRPr sz="1400"/>
            </a:lvl7pPr>
            <a:lvl8pPr marL="3199632" indent="0">
              <a:buNone/>
              <a:defRPr sz="1400"/>
            </a:lvl8pPr>
            <a:lvl9pPr marL="3656722" indent="0">
              <a:buNone/>
              <a:defRPr sz="1400"/>
            </a:lvl9pPr>
          </a:lstStyle>
          <a:p>
            <a:pPr lvl="0"/>
            <a:r>
              <a:rPr lang="en-US" smtClean="0"/>
              <a:t>Click to edit Master text styles</a:t>
            </a:r>
          </a:p>
        </p:txBody>
      </p:sp>
      <p:sp>
        <p:nvSpPr>
          <p:cNvPr id="5" name="Title 1"/>
          <p:cNvSpPr txBox="1">
            <a:spLocks/>
          </p:cNvSpPr>
          <p:nvPr/>
        </p:nvSpPr>
        <p:spPr bwMode="auto">
          <a:xfrm>
            <a:off x="2333627" y="138113"/>
            <a:ext cx="6810375" cy="1143000"/>
          </a:xfrm>
          <a:prstGeom prst="rect">
            <a:avLst/>
          </a:prstGeom>
          <a:noFill/>
          <a:ln w="9525">
            <a:noFill/>
            <a:miter lim="800000"/>
            <a:headEnd/>
            <a:tailEnd/>
          </a:ln>
        </p:spPr>
        <p:txBody>
          <a:bodyPr vert="horz" wrap="square" lIns="91414" tIns="45707" rIns="91414" bIns="45707" numCol="1" anchor="ctr" anchorCtr="0" compatLnSpc="1">
            <a:prstTxWarp prst="textNoShape">
              <a:avLst/>
            </a:prstTxWarp>
          </a:bodyP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r>
              <a:rPr lang="en-US" smtClean="0"/>
              <a:t>Click to edit Master title style</a:t>
            </a:r>
            <a:endParaRPr lang="en-US"/>
          </a:p>
        </p:txBody>
      </p:sp>
      <p:sp>
        <p:nvSpPr>
          <p:cNvPr id="6" name="Title 1"/>
          <p:cNvSpPr txBox="1">
            <a:spLocks/>
          </p:cNvSpPr>
          <p:nvPr/>
        </p:nvSpPr>
        <p:spPr bwMode="auto">
          <a:xfrm>
            <a:off x="2333626" y="138113"/>
            <a:ext cx="6810375" cy="1143000"/>
          </a:xfrm>
          <a:prstGeom prst="rect">
            <a:avLst/>
          </a:prstGeom>
          <a:noFill/>
          <a:ln w="9525">
            <a:noFill/>
            <a:miter lim="800000"/>
            <a:headEnd/>
            <a:tailEnd/>
          </a:ln>
        </p:spPr>
        <p:txBody>
          <a:bodyPr vert="horz" wrap="square" lIns="91425" tIns="45712" rIns="91425" bIns="45712" numCol="1" anchor="ctr" anchorCtr="0" compatLnSpc="1">
            <a:prstTxWarp prst="textNoShape">
              <a:avLst/>
            </a:prstTxWarp>
          </a:bodyP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2333627" y="138113"/>
            <a:ext cx="6810375" cy="1143000"/>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090" indent="0">
              <a:buNone/>
              <a:defRPr sz="2800"/>
            </a:lvl2pPr>
            <a:lvl3pPr marL="914180" indent="0">
              <a:buNone/>
              <a:defRPr sz="2400"/>
            </a:lvl3pPr>
            <a:lvl4pPr marL="1371270" indent="0">
              <a:buNone/>
              <a:defRPr sz="2000"/>
            </a:lvl4pPr>
            <a:lvl5pPr marL="1828361" indent="0">
              <a:buNone/>
              <a:defRPr sz="2000"/>
            </a:lvl5pPr>
            <a:lvl6pPr marL="2285451" indent="0">
              <a:buNone/>
              <a:defRPr sz="2000"/>
            </a:lvl6pPr>
            <a:lvl7pPr marL="2742542" indent="0">
              <a:buNone/>
              <a:defRPr sz="2000"/>
            </a:lvl7pPr>
            <a:lvl8pPr marL="3199632" indent="0">
              <a:buNone/>
              <a:defRPr sz="2000"/>
            </a:lvl8pPr>
            <a:lvl9pPr marL="3656722"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7" y="138113"/>
            <a:ext cx="6810375" cy="1143000"/>
          </a:xfrm>
          <a:prstGeom prst="rect">
            <a:avLst/>
          </a:prstGeom>
          <a:noFill/>
          <a:ln w="9525">
            <a:noFill/>
            <a:miter lim="800000"/>
            <a:headEnd/>
            <a:tailEnd/>
          </a:ln>
        </p:spPr>
        <p:txBody>
          <a:bodyPr vert="horz" wrap="square" lIns="91414" tIns="45707" rIns="91414" bIns="45707" numCol="1" anchor="ctr" anchorCtr="0" compatLnSpc="1">
            <a:prstTxWarp prst="textNoShape">
              <a:avLst/>
            </a:prstTxWarp>
          </a:bodyPr>
          <a:lstStyle/>
          <a:p>
            <a:pPr lvl="0"/>
            <a:r>
              <a:rPr lang="en-US" smtClean="0"/>
              <a:t>Click to edit Master title style</a:t>
            </a:r>
          </a:p>
        </p:txBody>
      </p:sp>
      <p:sp>
        <p:nvSpPr>
          <p:cNvPr id="1028" name="Rectangle 6"/>
          <p:cNvSpPr>
            <a:spLocks noGrp="1" noChangeArrowheads="1"/>
          </p:cNvSpPr>
          <p:nvPr>
            <p:ph type="body" idx="1"/>
          </p:nvPr>
        </p:nvSpPr>
        <p:spPr bwMode="auto">
          <a:xfrm>
            <a:off x="152400" y="1600200"/>
            <a:ext cx="8839200" cy="4876800"/>
          </a:xfrm>
          <a:prstGeom prst="rect">
            <a:avLst/>
          </a:prstGeom>
          <a:noFill/>
          <a:ln w="9525">
            <a:noFill/>
            <a:miter lim="800000"/>
            <a:headEnd/>
            <a:tailEnd/>
          </a:ln>
        </p:spPr>
        <p:txBody>
          <a:bodyPr vert="horz" wrap="square" lIns="91414" tIns="45707" rIns="91414" bIns="4570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5121" name="Rectangle 17"/>
          <p:cNvSpPr>
            <a:spLocks noChangeArrowheads="1"/>
          </p:cNvSpPr>
          <p:nvPr/>
        </p:nvSpPr>
        <p:spPr bwMode="auto">
          <a:xfrm>
            <a:off x="5029200" y="6553200"/>
            <a:ext cx="4060371" cy="304800"/>
          </a:xfrm>
          <a:prstGeom prst="rect">
            <a:avLst/>
          </a:prstGeom>
          <a:noFill/>
          <a:ln w="9525">
            <a:noFill/>
            <a:miter lim="800000"/>
            <a:headEnd/>
            <a:tailEnd/>
          </a:ln>
          <a:effectLst/>
        </p:spPr>
        <p:txBody>
          <a:bodyPr lIns="91414" tIns="45707" rIns="91414" bIns="45707"/>
          <a:lstStyle/>
          <a:p>
            <a:pPr algn="r">
              <a:defRPr/>
            </a:pPr>
            <a:r>
              <a:rPr lang="en-US" sz="1400" dirty="0">
                <a:solidFill>
                  <a:srgbClr val="800000"/>
                </a:solidFill>
                <a:latin typeface="Arial" pitchFamily="34" charset="0"/>
                <a:cs typeface="Arial" pitchFamily="34" charset="0"/>
              </a:rPr>
              <a:t>Roland-</a:t>
            </a:r>
            <a:r>
              <a:rPr lang="en-US" sz="1400" dirty="0" smtClean="0">
                <a:solidFill>
                  <a:srgbClr val="800000"/>
                </a:solidFill>
                <a:latin typeface="Arial" pitchFamily="34" charset="0"/>
                <a:cs typeface="Arial" pitchFamily="34" charset="0"/>
              </a:rPr>
              <a:t>Holst</a:t>
            </a:r>
            <a:r>
              <a:rPr lang="en-US" sz="1400" dirty="0" smtClean="0">
                <a:solidFill>
                  <a:srgbClr val="800000"/>
                </a:solidFill>
              </a:rPr>
              <a:t>     </a:t>
            </a:r>
            <a:fld id="{A76974B2-54D2-4E37-9A78-941724A983CE}" type="slidenum">
              <a:rPr lang="en-US" sz="1400">
                <a:solidFill>
                  <a:srgbClr val="800000"/>
                </a:solidFill>
                <a:latin typeface="Arial" pitchFamily="34" charset="0"/>
                <a:cs typeface="Arial" pitchFamily="34" charset="0"/>
              </a:rPr>
              <a:pPr algn="r">
                <a:defRPr/>
              </a:pPr>
              <a:t>‹#›</a:t>
            </a:fld>
            <a:endParaRPr lang="en-US" sz="1400" dirty="0">
              <a:solidFill>
                <a:srgbClr val="800000"/>
              </a:solidFill>
              <a:latin typeface="Arial" pitchFamily="34" charset="0"/>
              <a:cs typeface="Arial" pitchFamily="34" charset="0"/>
            </a:endParaRPr>
          </a:p>
        </p:txBody>
      </p:sp>
      <p:pic>
        <p:nvPicPr>
          <p:cNvPr id="1031" name="Picture 18"/>
          <p:cNvPicPr>
            <a:picLocks noChangeAspect="1" noChangeArrowheads="1"/>
          </p:cNvPicPr>
          <p:nvPr/>
        </p:nvPicPr>
        <p:blipFill>
          <a:blip r:embed="rId17"/>
          <a:srcRect/>
          <a:stretch>
            <a:fillRect/>
          </a:stretch>
        </p:blipFill>
        <p:spPr bwMode="auto">
          <a:xfrm>
            <a:off x="0" y="0"/>
            <a:ext cx="9190038" cy="1371600"/>
          </a:xfrm>
          <a:prstGeom prst="rect">
            <a:avLst/>
          </a:prstGeom>
          <a:noFill/>
          <a:ln w="9525">
            <a:noFill/>
            <a:miter lim="800000"/>
            <a:headEnd/>
            <a:tailEnd/>
          </a:ln>
        </p:spPr>
      </p:pic>
      <p:sp>
        <p:nvSpPr>
          <p:cNvPr id="9" name="Rectangle 17"/>
          <p:cNvSpPr>
            <a:spLocks noChangeArrowheads="1"/>
          </p:cNvSpPr>
          <p:nvPr/>
        </p:nvSpPr>
        <p:spPr bwMode="auto">
          <a:xfrm>
            <a:off x="54429" y="6495189"/>
            <a:ext cx="2438400" cy="303213"/>
          </a:xfrm>
          <a:prstGeom prst="rect">
            <a:avLst/>
          </a:prstGeom>
          <a:noFill/>
          <a:ln w="9525">
            <a:noFill/>
            <a:miter lim="800000"/>
            <a:headEnd/>
            <a:tailEnd/>
          </a:ln>
          <a:effectLst/>
        </p:spPr>
        <p:txBody>
          <a:bodyPr lIns="91414" tIns="45707" rIns="91414" bIns="45707"/>
          <a:lstStyle/>
          <a:p>
            <a:pPr>
              <a:defRPr/>
            </a:pPr>
            <a:r>
              <a:rPr lang="en-US" sz="1400" dirty="0" smtClean="0">
                <a:solidFill>
                  <a:srgbClr val="800000"/>
                </a:solidFill>
                <a:latin typeface="Arial" pitchFamily="34" charset="0"/>
                <a:cs typeface="Arial" pitchFamily="34" charset="0"/>
              </a:rPr>
              <a:t>9 July </a:t>
            </a:r>
            <a:r>
              <a:rPr lang="en-US" sz="1400" dirty="0" smtClean="0">
                <a:solidFill>
                  <a:srgbClr val="800000"/>
                </a:solidFill>
                <a:latin typeface="Arial" pitchFamily="34" charset="0"/>
                <a:cs typeface="Arial" pitchFamily="34" charset="0"/>
              </a:rPr>
              <a:t>2013</a:t>
            </a:r>
            <a:endParaRPr lang="en-US" sz="1400" dirty="0">
              <a:solidFill>
                <a:srgbClr val="800000"/>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 id="2147484111" r:id="rId15"/>
  </p:sldLayoutIdLs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bldLst>
  </p:timing>
  <p:txStyles>
    <p:titleStyle>
      <a:lvl1pPr algn="r" rtl="0" eaLnBrk="1" fontAlgn="base" hangingPunct="1">
        <a:spcBef>
          <a:spcPct val="0"/>
        </a:spcBef>
        <a:spcAft>
          <a:spcPct val="0"/>
        </a:spcAft>
        <a:defRPr sz="3600">
          <a:solidFill>
            <a:srgbClr val="FFCC00"/>
          </a:solidFill>
          <a:latin typeface="+mj-lt"/>
          <a:ea typeface="+mj-ea"/>
          <a:cs typeface="+mj-cs"/>
        </a:defRPr>
      </a:lvl1pPr>
      <a:lvl2pPr algn="r" rtl="0" eaLnBrk="1" fontAlgn="base" hangingPunct="1">
        <a:spcBef>
          <a:spcPct val="0"/>
        </a:spcBef>
        <a:spcAft>
          <a:spcPct val="0"/>
        </a:spcAft>
        <a:defRPr sz="3600">
          <a:solidFill>
            <a:srgbClr val="FFCC00"/>
          </a:solidFill>
          <a:latin typeface="Arial" charset="0"/>
        </a:defRPr>
      </a:lvl2pPr>
      <a:lvl3pPr algn="r" rtl="0" eaLnBrk="1" fontAlgn="base" hangingPunct="1">
        <a:spcBef>
          <a:spcPct val="0"/>
        </a:spcBef>
        <a:spcAft>
          <a:spcPct val="0"/>
        </a:spcAft>
        <a:defRPr sz="3600">
          <a:solidFill>
            <a:srgbClr val="FFCC00"/>
          </a:solidFill>
          <a:latin typeface="Arial" charset="0"/>
        </a:defRPr>
      </a:lvl3pPr>
      <a:lvl4pPr algn="r" rtl="0" eaLnBrk="1" fontAlgn="base" hangingPunct="1">
        <a:spcBef>
          <a:spcPct val="0"/>
        </a:spcBef>
        <a:spcAft>
          <a:spcPct val="0"/>
        </a:spcAft>
        <a:defRPr sz="3600">
          <a:solidFill>
            <a:srgbClr val="FFCC00"/>
          </a:solidFill>
          <a:latin typeface="Arial" charset="0"/>
        </a:defRPr>
      </a:lvl4pPr>
      <a:lvl5pPr algn="r" rtl="0" eaLnBrk="1" fontAlgn="base" hangingPunct="1">
        <a:spcBef>
          <a:spcPct val="0"/>
        </a:spcBef>
        <a:spcAft>
          <a:spcPct val="0"/>
        </a:spcAft>
        <a:defRPr sz="3600">
          <a:solidFill>
            <a:srgbClr val="FFCC00"/>
          </a:solidFill>
          <a:latin typeface="Arial" charset="0"/>
        </a:defRPr>
      </a:lvl5pPr>
      <a:lvl6pPr marL="457090" algn="r" rtl="0" eaLnBrk="1" fontAlgn="base" hangingPunct="1">
        <a:spcBef>
          <a:spcPct val="0"/>
        </a:spcBef>
        <a:spcAft>
          <a:spcPct val="0"/>
        </a:spcAft>
        <a:defRPr sz="3600">
          <a:solidFill>
            <a:srgbClr val="FFCC00"/>
          </a:solidFill>
          <a:latin typeface="Arial" charset="0"/>
        </a:defRPr>
      </a:lvl6pPr>
      <a:lvl7pPr marL="914180" algn="r" rtl="0" eaLnBrk="1" fontAlgn="base" hangingPunct="1">
        <a:spcBef>
          <a:spcPct val="0"/>
        </a:spcBef>
        <a:spcAft>
          <a:spcPct val="0"/>
        </a:spcAft>
        <a:defRPr sz="3600">
          <a:solidFill>
            <a:srgbClr val="FFCC00"/>
          </a:solidFill>
          <a:latin typeface="Arial" charset="0"/>
        </a:defRPr>
      </a:lvl7pPr>
      <a:lvl8pPr marL="1371270" algn="r" rtl="0" eaLnBrk="1" fontAlgn="base" hangingPunct="1">
        <a:spcBef>
          <a:spcPct val="0"/>
        </a:spcBef>
        <a:spcAft>
          <a:spcPct val="0"/>
        </a:spcAft>
        <a:defRPr sz="3600">
          <a:solidFill>
            <a:srgbClr val="FFCC00"/>
          </a:solidFill>
          <a:latin typeface="Arial" charset="0"/>
        </a:defRPr>
      </a:lvl8pPr>
      <a:lvl9pPr marL="1828361" algn="r" rtl="0" eaLnBrk="1" fontAlgn="base" hangingPunct="1">
        <a:spcBef>
          <a:spcPct val="0"/>
        </a:spcBef>
        <a:spcAft>
          <a:spcPct val="0"/>
        </a:spcAft>
        <a:defRPr sz="3600">
          <a:solidFill>
            <a:srgbClr val="FFCC00"/>
          </a:solidFill>
          <a:latin typeface="Arial" charset="0"/>
        </a:defRPr>
      </a:lvl9pPr>
    </p:titleStyle>
    <p:bodyStyle>
      <a:lvl1pPr marL="342818" indent="-342818" algn="l" rtl="0" eaLnBrk="1" fontAlgn="base" hangingPunct="1">
        <a:spcBef>
          <a:spcPct val="20000"/>
        </a:spcBef>
        <a:spcAft>
          <a:spcPct val="0"/>
        </a:spcAft>
        <a:buChar char="•"/>
        <a:defRPr sz="2600">
          <a:solidFill>
            <a:schemeClr val="tx1"/>
          </a:solidFill>
          <a:latin typeface="+mn-lt"/>
          <a:ea typeface="+mn-ea"/>
          <a:cs typeface="+mn-cs"/>
        </a:defRPr>
      </a:lvl1pPr>
      <a:lvl2pPr marL="742772" indent="-285681" algn="l" rtl="0" eaLnBrk="1" fontAlgn="base" hangingPunct="1">
        <a:spcBef>
          <a:spcPct val="20000"/>
        </a:spcBef>
        <a:spcAft>
          <a:spcPct val="0"/>
        </a:spcAft>
        <a:buChar char="–"/>
        <a:defRPr sz="2600">
          <a:solidFill>
            <a:schemeClr val="tx1"/>
          </a:solidFill>
          <a:latin typeface="+mn-lt"/>
        </a:defRPr>
      </a:lvl2pPr>
      <a:lvl3pPr marL="1142726" indent="-228545" algn="l" rtl="0" eaLnBrk="1" fontAlgn="base" hangingPunct="1">
        <a:spcBef>
          <a:spcPct val="20000"/>
        </a:spcBef>
        <a:spcAft>
          <a:spcPct val="0"/>
        </a:spcAft>
        <a:buChar char="•"/>
        <a:defRPr sz="2600">
          <a:solidFill>
            <a:schemeClr val="tx1"/>
          </a:solidFill>
          <a:latin typeface="+mn-lt"/>
        </a:defRPr>
      </a:lvl3pPr>
      <a:lvl4pPr marL="1599816" indent="-228545" algn="l" rtl="0" eaLnBrk="1" fontAlgn="base" hangingPunct="1">
        <a:spcBef>
          <a:spcPct val="20000"/>
        </a:spcBef>
        <a:spcAft>
          <a:spcPct val="0"/>
        </a:spcAft>
        <a:buChar char="–"/>
        <a:defRPr sz="2600">
          <a:solidFill>
            <a:schemeClr val="tx1"/>
          </a:solidFill>
          <a:latin typeface="+mn-lt"/>
        </a:defRPr>
      </a:lvl4pPr>
      <a:lvl5pPr marL="2056906" indent="-228545" algn="l" rtl="0" eaLnBrk="1" fontAlgn="base" hangingPunct="1">
        <a:spcBef>
          <a:spcPct val="20000"/>
        </a:spcBef>
        <a:spcAft>
          <a:spcPct val="0"/>
        </a:spcAft>
        <a:buChar char="»"/>
        <a:defRPr sz="2600">
          <a:solidFill>
            <a:schemeClr val="tx1"/>
          </a:solidFill>
          <a:latin typeface="+mn-lt"/>
        </a:defRPr>
      </a:lvl5pPr>
      <a:lvl6pPr marL="2513996" indent="-228545" algn="l" rtl="0" eaLnBrk="1" fontAlgn="base" hangingPunct="1">
        <a:spcBef>
          <a:spcPct val="20000"/>
        </a:spcBef>
        <a:spcAft>
          <a:spcPct val="0"/>
        </a:spcAft>
        <a:buChar char="»"/>
        <a:defRPr sz="2600">
          <a:solidFill>
            <a:schemeClr val="tx1"/>
          </a:solidFill>
          <a:latin typeface="+mn-lt"/>
        </a:defRPr>
      </a:lvl6pPr>
      <a:lvl7pPr marL="2971086" indent="-228545" algn="l" rtl="0" eaLnBrk="1" fontAlgn="base" hangingPunct="1">
        <a:spcBef>
          <a:spcPct val="20000"/>
        </a:spcBef>
        <a:spcAft>
          <a:spcPct val="0"/>
        </a:spcAft>
        <a:buChar char="»"/>
        <a:defRPr sz="2600">
          <a:solidFill>
            <a:schemeClr val="tx1"/>
          </a:solidFill>
          <a:latin typeface="+mn-lt"/>
        </a:defRPr>
      </a:lvl7pPr>
      <a:lvl8pPr marL="3428178" indent="-228545" algn="l" rtl="0" eaLnBrk="1" fontAlgn="base" hangingPunct="1">
        <a:spcBef>
          <a:spcPct val="20000"/>
        </a:spcBef>
        <a:spcAft>
          <a:spcPct val="0"/>
        </a:spcAft>
        <a:buChar char="»"/>
        <a:defRPr sz="2600">
          <a:solidFill>
            <a:schemeClr val="tx1"/>
          </a:solidFill>
          <a:latin typeface="+mn-lt"/>
        </a:defRPr>
      </a:lvl8pPr>
      <a:lvl9pPr marL="3885268" indent="-228545"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1" algn="l" defTabSz="914180" rtl="0" eaLnBrk="1" latinLnBrk="0" hangingPunct="1">
        <a:defRPr sz="1800" kern="1200">
          <a:solidFill>
            <a:schemeClr val="tx1"/>
          </a:solidFill>
          <a:latin typeface="+mn-lt"/>
          <a:ea typeface="+mn-ea"/>
          <a:cs typeface="+mn-cs"/>
        </a:defRPr>
      </a:lvl5pPr>
      <a:lvl6pPr marL="2285451" algn="l" defTabSz="914180" rtl="0" eaLnBrk="1" latinLnBrk="0" hangingPunct="1">
        <a:defRPr sz="1800" kern="1200">
          <a:solidFill>
            <a:schemeClr val="tx1"/>
          </a:solidFill>
          <a:latin typeface="+mn-lt"/>
          <a:ea typeface="+mn-ea"/>
          <a:cs typeface="+mn-cs"/>
        </a:defRPr>
      </a:lvl6pPr>
      <a:lvl7pPr marL="2742542" algn="l" defTabSz="914180" rtl="0" eaLnBrk="1" latinLnBrk="0" hangingPunct="1">
        <a:defRPr sz="1800" kern="1200">
          <a:solidFill>
            <a:schemeClr val="tx1"/>
          </a:solidFill>
          <a:latin typeface="+mn-lt"/>
          <a:ea typeface="+mn-ea"/>
          <a:cs typeface="+mn-cs"/>
        </a:defRPr>
      </a:lvl7pPr>
      <a:lvl8pPr marL="3199632" algn="l" defTabSz="914180" rtl="0" eaLnBrk="1" latinLnBrk="0" hangingPunct="1">
        <a:defRPr sz="1800" kern="1200">
          <a:solidFill>
            <a:schemeClr val="tx1"/>
          </a:solidFill>
          <a:latin typeface="+mn-lt"/>
          <a:ea typeface="+mn-ea"/>
          <a:cs typeface="+mn-cs"/>
        </a:defRPr>
      </a:lvl8pPr>
      <a:lvl9pPr marL="3656722"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0.png"/><Relationship Id="rId9"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bin"/><Relationship Id="rId5" Type="http://schemas.openxmlformats.org/officeDocument/2006/relationships/image" Target="../media/image16.emf"/><Relationship Id="rId6" Type="http://schemas.openxmlformats.org/officeDocument/2006/relationships/oleObject" Target="../embeddings/oleObject2.bin"/><Relationship Id="rId7" Type="http://schemas.openxmlformats.org/officeDocument/2006/relationships/image" Target="../media/image17.emf"/><Relationship Id="rId8" Type="http://schemas.openxmlformats.org/officeDocument/2006/relationships/oleObject" Target="../embeddings/oleObject3.bin"/><Relationship Id="rId9" Type="http://schemas.openxmlformats.org/officeDocument/2006/relationships/image" Target="../media/image1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4.bin"/><Relationship Id="rId5" Type="http://schemas.openxmlformats.org/officeDocument/2006/relationships/image" Target="../media/image1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5.bin"/><Relationship Id="rId5" Type="http://schemas.openxmlformats.org/officeDocument/2006/relationships/image" Target="../media/image20.emf"/><Relationship Id="rId6" Type="http://schemas.openxmlformats.org/officeDocument/2006/relationships/oleObject" Target="../embeddings/oleObject6.bin"/><Relationship Id="rId7" Type="http://schemas.openxmlformats.org/officeDocument/2006/relationships/image" Target="../media/image21.emf"/><Relationship Id="rId8" Type="http://schemas.openxmlformats.org/officeDocument/2006/relationships/oleObject" Target="../embeddings/oleObject7.bin"/><Relationship Id="rId9" Type="http://schemas.openxmlformats.org/officeDocument/2006/relationships/image" Target="../media/image22.wmf"/><Relationship Id="rId10" Type="http://schemas.openxmlformats.org/officeDocument/2006/relationships/oleObject" Target="../embeddings/oleObject8.bin"/><Relationship Id="rId11" Type="http://schemas.openxmlformats.org/officeDocument/2006/relationships/image" Target="../media/image2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9.bin"/><Relationship Id="rId5" Type="http://schemas.openxmlformats.org/officeDocument/2006/relationships/image" Target="../media/image24.emf"/><Relationship Id="rId6" Type="http://schemas.openxmlformats.org/officeDocument/2006/relationships/oleObject" Target="../embeddings/oleObject10.bin"/><Relationship Id="rId7" Type="http://schemas.openxmlformats.org/officeDocument/2006/relationships/image" Target="../media/image25.emf"/><Relationship Id="rId8" Type="http://schemas.openxmlformats.org/officeDocument/2006/relationships/oleObject" Target="../embeddings/oleObject11.bin"/><Relationship Id="rId9" Type="http://schemas.openxmlformats.org/officeDocument/2006/relationships/image" Target="../media/image26.emf"/><Relationship Id="rId10" Type="http://schemas.openxmlformats.org/officeDocument/2006/relationships/image" Target="../media/image27.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12.bin"/><Relationship Id="rId5" Type="http://schemas.openxmlformats.org/officeDocument/2006/relationships/image" Target="../media/image28.emf"/><Relationship Id="rId6" Type="http://schemas.openxmlformats.org/officeDocument/2006/relationships/oleObject" Target="../embeddings/oleObject13.bin"/><Relationship Id="rId7" Type="http://schemas.openxmlformats.org/officeDocument/2006/relationships/image" Target="../media/image29.emf"/><Relationship Id="rId8" Type="http://schemas.openxmlformats.org/officeDocument/2006/relationships/oleObject" Target="../embeddings/oleObject14.bin"/><Relationship Id="rId9" Type="http://schemas.openxmlformats.org/officeDocument/2006/relationships/image" Target="../media/image3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15.bin"/><Relationship Id="rId5" Type="http://schemas.openxmlformats.org/officeDocument/2006/relationships/image" Target="../media/image31.emf"/><Relationship Id="rId6" Type="http://schemas.openxmlformats.org/officeDocument/2006/relationships/oleObject" Target="../embeddings/oleObject16.bin"/><Relationship Id="rId7" Type="http://schemas.openxmlformats.org/officeDocument/2006/relationships/image" Target="../media/image3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7.bin"/><Relationship Id="rId5" Type="http://schemas.openxmlformats.org/officeDocument/2006/relationships/image" Target="../media/image33.wmf"/><Relationship Id="rId6" Type="http://schemas.openxmlformats.org/officeDocument/2006/relationships/oleObject" Target="../embeddings/oleObject18.bin"/><Relationship Id="rId7" Type="http://schemas.openxmlformats.org/officeDocument/2006/relationships/image" Target="../media/image34.wmf"/><Relationship Id="rId8" Type="http://schemas.openxmlformats.org/officeDocument/2006/relationships/oleObject" Target="../embeddings/oleObject19.bin"/><Relationship Id="rId9" Type="http://schemas.openxmlformats.org/officeDocument/2006/relationships/image" Target="../media/image35.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0.bin"/><Relationship Id="rId5" Type="http://schemas.openxmlformats.org/officeDocument/2006/relationships/image" Target="../media/image36.wmf"/><Relationship Id="rId6" Type="http://schemas.openxmlformats.org/officeDocument/2006/relationships/oleObject" Target="../embeddings/oleObject21.bin"/><Relationship Id="rId7" Type="http://schemas.openxmlformats.org/officeDocument/2006/relationships/image" Target="../media/image37.wmf"/><Relationship Id="rId8" Type="http://schemas.openxmlformats.org/officeDocument/2006/relationships/oleObject" Target="../embeddings/oleObject22.bin"/><Relationship Id="rId9" Type="http://schemas.openxmlformats.org/officeDocument/2006/relationships/image" Target="../media/image38.wmf"/><Relationship Id="rId10" Type="http://schemas.openxmlformats.org/officeDocument/2006/relationships/oleObject" Target="../embeddings/oleObject23.bin"/><Relationship Id="rId11" Type="http://schemas.openxmlformats.org/officeDocument/2006/relationships/image" Target="../media/image39.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24.bin"/><Relationship Id="rId5" Type="http://schemas.openxmlformats.org/officeDocument/2006/relationships/image" Target="../media/image40.emf"/><Relationship Id="rId6" Type="http://schemas.openxmlformats.org/officeDocument/2006/relationships/oleObject" Target="../embeddings/oleObject25.bin"/><Relationship Id="rId7" Type="http://schemas.openxmlformats.org/officeDocument/2006/relationships/image" Target="../media/image41.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26.bin"/><Relationship Id="rId5" Type="http://schemas.openxmlformats.org/officeDocument/2006/relationships/image" Target="../media/image42.wmf"/><Relationship Id="rId6" Type="http://schemas.openxmlformats.org/officeDocument/2006/relationships/oleObject" Target="../embeddings/oleObject27.bin"/><Relationship Id="rId7" Type="http://schemas.openxmlformats.org/officeDocument/2006/relationships/image" Target="../media/image43.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28.bin"/><Relationship Id="rId5" Type="http://schemas.openxmlformats.org/officeDocument/2006/relationships/image" Target="../media/image43.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29.bin"/><Relationship Id="rId5" Type="http://schemas.openxmlformats.org/officeDocument/2006/relationships/image" Target="../media/image42.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30.bin"/><Relationship Id="rId5" Type="http://schemas.openxmlformats.org/officeDocument/2006/relationships/image" Target="../media/image44.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31.bin"/><Relationship Id="rId5" Type="http://schemas.openxmlformats.org/officeDocument/2006/relationships/image" Target="../media/image4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32.bin"/><Relationship Id="rId5" Type="http://schemas.openxmlformats.org/officeDocument/2006/relationships/image" Target="../media/image46.wmf"/><Relationship Id="rId6" Type="http://schemas.openxmlformats.org/officeDocument/2006/relationships/oleObject" Target="../embeddings/oleObject33.bin"/><Relationship Id="rId7" Type="http://schemas.openxmlformats.org/officeDocument/2006/relationships/image" Target="../media/image47.emf"/><Relationship Id="rId8" Type="http://schemas.openxmlformats.org/officeDocument/2006/relationships/oleObject" Target="../embeddings/oleObject34.bin"/><Relationship Id="rId9" Type="http://schemas.openxmlformats.org/officeDocument/2006/relationships/image" Target="../media/image48.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35.bin"/><Relationship Id="rId5" Type="http://schemas.openxmlformats.org/officeDocument/2006/relationships/image" Target="../media/image49.wmf"/><Relationship Id="rId6" Type="http://schemas.openxmlformats.org/officeDocument/2006/relationships/oleObject" Target="../embeddings/oleObject36.bin"/><Relationship Id="rId7" Type="http://schemas.openxmlformats.org/officeDocument/2006/relationships/image" Target="../media/image50.wmf"/><Relationship Id="rId8" Type="http://schemas.openxmlformats.org/officeDocument/2006/relationships/oleObject" Target="../embeddings/oleObject37.bin"/><Relationship Id="rId9" Type="http://schemas.openxmlformats.org/officeDocument/2006/relationships/image" Target="../media/image51.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38.bin"/><Relationship Id="rId5" Type="http://schemas.openxmlformats.org/officeDocument/2006/relationships/image" Target="../media/image52.wmf"/><Relationship Id="rId6" Type="http://schemas.openxmlformats.org/officeDocument/2006/relationships/oleObject" Target="../embeddings/oleObject39.bin"/><Relationship Id="rId7" Type="http://schemas.openxmlformats.org/officeDocument/2006/relationships/image" Target="../media/image53.wmf"/><Relationship Id="rId8" Type="http://schemas.openxmlformats.org/officeDocument/2006/relationships/oleObject" Target="../embeddings/oleObject40.bin"/><Relationship Id="rId9" Type="http://schemas.openxmlformats.org/officeDocument/2006/relationships/image" Target="../media/image54.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41.bin"/><Relationship Id="rId5" Type="http://schemas.openxmlformats.org/officeDocument/2006/relationships/image" Target="../media/image55.wmf"/><Relationship Id="rId6" Type="http://schemas.openxmlformats.org/officeDocument/2006/relationships/oleObject" Target="../embeddings/oleObject42.bin"/><Relationship Id="rId7" Type="http://schemas.openxmlformats.org/officeDocument/2006/relationships/image" Target="../media/image56.wmf"/><Relationship Id="rId8" Type="http://schemas.openxmlformats.org/officeDocument/2006/relationships/oleObject" Target="../embeddings/oleObject43.bin"/><Relationship Id="rId9" Type="http://schemas.openxmlformats.org/officeDocument/2006/relationships/oleObject" Target="../embeddings/oleObject44.bin"/><Relationship Id="rId10" Type="http://schemas.openxmlformats.org/officeDocument/2006/relationships/oleObject" Target="../embeddings/oleObject45.bin"/><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46.bin"/><Relationship Id="rId5" Type="http://schemas.openxmlformats.org/officeDocument/2006/relationships/image" Target="../media/image57.emf"/><Relationship Id="rId6" Type="http://schemas.openxmlformats.org/officeDocument/2006/relationships/oleObject" Target="../embeddings/oleObject47.bin"/><Relationship Id="rId7" Type="http://schemas.openxmlformats.org/officeDocument/2006/relationships/image" Target="../media/image58.emf"/><Relationship Id="rId8" Type="http://schemas.openxmlformats.org/officeDocument/2006/relationships/oleObject" Target="../embeddings/oleObject48.bin"/><Relationship Id="rId9" Type="http://schemas.openxmlformats.org/officeDocument/2006/relationships/image" Target="../media/image59.emf"/><Relationship Id="rId10" Type="http://schemas.openxmlformats.org/officeDocument/2006/relationships/oleObject" Target="../embeddings/oleObject49.bin"/><Relationship Id="rId11" Type="http://schemas.openxmlformats.org/officeDocument/2006/relationships/image" Target="../media/image60.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oleObject50.bin"/><Relationship Id="rId5" Type="http://schemas.openxmlformats.org/officeDocument/2006/relationships/image" Target="../media/image61.emf"/><Relationship Id="rId6" Type="http://schemas.openxmlformats.org/officeDocument/2006/relationships/oleObject" Target="../embeddings/oleObject51.bin"/><Relationship Id="rId7" Type="http://schemas.openxmlformats.org/officeDocument/2006/relationships/image" Target="../media/image62.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52.bin"/><Relationship Id="rId5" Type="http://schemas.openxmlformats.org/officeDocument/2006/relationships/image" Target="../media/image63.emf"/><Relationship Id="rId6" Type="http://schemas.openxmlformats.org/officeDocument/2006/relationships/oleObject" Target="../embeddings/oleObject53.bin"/><Relationship Id="rId7" Type="http://schemas.openxmlformats.org/officeDocument/2006/relationships/image" Target="../media/image64.emf"/><Relationship Id="rId8" Type="http://schemas.openxmlformats.org/officeDocument/2006/relationships/oleObject" Target="../embeddings/oleObject54.bin"/><Relationship Id="rId9" Type="http://schemas.openxmlformats.org/officeDocument/2006/relationships/image" Target="../media/image65.emf"/><Relationship Id="rId10" Type="http://schemas.openxmlformats.org/officeDocument/2006/relationships/oleObject" Target="../embeddings/oleObject55.bin"/><Relationship Id="rId11" Type="http://schemas.openxmlformats.org/officeDocument/2006/relationships/image" Target="../media/image66.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oleObject" Target="../embeddings/oleObject56.bin"/><Relationship Id="rId5" Type="http://schemas.openxmlformats.org/officeDocument/2006/relationships/image" Target="../media/image67.wmf"/><Relationship Id="rId6" Type="http://schemas.openxmlformats.org/officeDocument/2006/relationships/oleObject" Target="../embeddings/oleObject57.bin"/><Relationship Id="rId7" Type="http://schemas.openxmlformats.org/officeDocument/2006/relationships/image" Target="../media/image68.wmf"/><Relationship Id="rId8" Type="http://schemas.openxmlformats.org/officeDocument/2006/relationships/oleObject" Target="../embeddings/oleObject58.bin"/><Relationship Id="rId9" Type="http://schemas.openxmlformats.org/officeDocument/2006/relationships/image" Target="../media/image69.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59.bin"/><Relationship Id="rId5" Type="http://schemas.openxmlformats.org/officeDocument/2006/relationships/image" Target="../media/image70.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oleObject" Target="../embeddings/oleObject60.bin"/><Relationship Id="rId5" Type="http://schemas.openxmlformats.org/officeDocument/2006/relationships/image" Target="../media/image71.wmf"/><Relationship Id="rId6" Type="http://schemas.openxmlformats.org/officeDocument/2006/relationships/oleObject" Target="../embeddings/oleObject61.bin"/><Relationship Id="rId7" Type="http://schemas.openxmlformats.org/officeDocument/2006/relationships/image" Target="../media/image72.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1" Type="http://schemas.openxmlformats.org/officeDocument/2006/relationships/image" Target="../media/image76.emf"/><Relationship Id="rId12" Type="http://schemas.openxmlformats.org/officeDocument/2006/relationships/oleObject" Target="../embeddings/oleObject66.bin"/><Relationship Id="rId13" Type="http://schemas.openxmlformats.org/officeDocument/2006/relationships/image" Target="../media/image77.emf"/><Relationship Id="rId14" Type="http://schemas.openxmlformats.org/officeDocument/2006/relationships/oleObject" Target="../embeddings/oleObject67.bin"/><Relationship Id="rId15" Type="http://schemas.openxmlformats.org/officeDocument/2006/relationships/image" Target="../media/image78.emf"/><Relationship Id="rId16" Type="http://schemas.openxmlformats.org/officeDocument/2006/relationships/oleObject" Target="../embeddings/oleObject68.bin"/><Relationship Id="rId17" Type="http://schemas.openxmlformats.org/officeDocument/2006/relationships/image" Target="../media/image79.emf"/><Relationship Id="rId1" Type="http://schemas.openxmlformats.org/officeDocument/2006/relationships/vmlDrawing" Target="../drawings/vmlDrawing25.vml"/><Relationship Id="rId2" Type="http://schemas.openxmlformats.org/officeDocument/2006/relationships/slideLayout" Target="../slideLayouts/slideLayout2.xml"/><Relationship Id="rId3" Type="http://schemas.openxmlformats.org/officeDocument/2006/relationships/notesSlide" Target="../notesSlides/notesSlide60.xml"/><Relationship Id="rId4" Type="http://schemas.openxmlformats.org/officeDocument/2006/relationships/oleObject" Target="../embeddings/oleObject62.bin"/><Relationship Id="rId5" Type="http://schemas.openxmlformats.org/officeDocument/2006/relationships/image" Target="../media/image73.emf"/><Relationship Id="rId6" Type="http://schemas.openxmlformats.org/officeDocument/2006/relationships/oleObject" Target="../embeddings/oleObject63.bin"/><Relationship Id="rId7" Type="http://schemas.openxmlformats.org/officeDocument/2006/relationships/image" Target="../media/image74.wmf"/><Relationship Id="rId8" Type="http://schemas.openxmlformats.org/officeDocument/2006/relationships/oleObject" Target="../embeddings/oleObject64.bin"/><Relationship Id="rId9" Type="http://schemas.openxmlformats.org/officeDocument/2006/relationships/image" Target="../media/image75.emf"/><Relationship Id="rId10" Type="http://schemas.openxmlformats.org/officeDocument/2006/relationships/oleObject" Target="../embeddings/oleObject65.bin"/></Relationships>
</file>

<file path=ppt/slides/_rels/slide61.xml.rels><?xml version="1.0" encoding="UTF-8" standalone="yes"?>
<Relationships xmlns="http://schemas.openxmlformats.org/package/2006/relationships"><Relationship Id="rId11" Type="http://schemas.openxmlformats.org/officeDocument/2006/relationships/image" Target="../media/image83.emf"/><Relationship Id="rId12" Type="http://schemas.openxmlformats.org/officeDocument/2006/relationships/oleObject" Target="../embeddings/oleObject73.bin"/><Relationship Id="rId13" Type="http://schemas.openxmlformats.org/officeDocument/2006/relationships/image" Target="../media/image84.emf"/><Relationship Id="rId14" Type="http://schemas.openxmlformats.org/officeDocument/2006/relationships/oleObject" Target="../embeddings/oleObject74.bin"/><Relationship Id="rId15" Type="http://schemas.openxmlformats.org/officeDocument/2006/relationships/image" Target="../media/image85.emf"/><Relationship Id="rId16" Type="http://schemas.openxmlformats.org/officeDocument/2006/relationships/oleObject" Target="../embeddings/oleObject75.bin"/><Relationship Id="rId17" Type="http://schemas.openxmlformats.org/officeDocument/2006/relationships/image" Target="../media/image86.emf"/><Relationship Id="rId1" Type="http://schemas.openxmlformats.org/officeDocument/2006/relationships/vmlDrawing" Target="../drawings/vmlDrawing26.vml"/><Relationship Id="rId2" Type="http://schemas.openxmlformats.org/officeDocument/2006/relationships/slideLayout" Target="../slideLayouts/slideLayout2.xml"/><Relationship Id="rId3" Type="http://schemas.openxmlformats.org/officeDocument/2006/relationships/notesSlide" Target="../notesSlides/notesSlide61.xml"/><Relationship Id="rId4" Type="http://schemas.openxmlformats.org/officeDocument/2006/relationships/oleObject" Target="../embeddings/oleObject69.bin"/><Relationship Id="rId5" Type="http://schemas.openxmlformats.org/officeDocument/2006/relationships/image" Target="../media/image80.emf"/><Relationship Id="rId6" Type="http://schemas.openxmlformats.org/officeDocument/2006/relationships/oleObject" Target="../embeddings/oleObject70.bin"/><Relationship Id="rId7" Type="http://schemas.openxmlformats.org/officeDocument/2006/relationships/image" Target="../media/image81.wmf"/><Relationship Id="rId8" Type="http://schemas.openxmlformats.org/officeDocument/2006/relationships/oleObject" Target="../embeddings/oleObject71.bin"/><Relationship Id="rId9" Type="http://schemas.openxmlformats.org/officeDocument/2006/relationships/image" Target="../media/image82.emf"/><Relationship Id="rId10" Type="http://schemas.openxmlformats.org/officeDocument/2006/relationships/oleObject" Target="../embeddings/oleObject7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Title 2049"/>
          <p:cNvSpPr>
            <a:spLocks noGrp="1" noChangeArrowheads="1"/>
          </p:cNvSpPr>
          <p:nvPr>
            <p:ph type="ctrTitle"/>
          </p:nvPr>
        </p:nvSpPr>
        <p:spPr>
          <a:xfrm>
            <a:off x="80624" y="2895600"/>
            <a:ext cx="9171172" cy="1388526"/>
          </a:xfrm>
        </p:spPr>
        <p:txBody>
          <a:bodyPr>
            <a:noAutofit/>
          </a:bodyPr>
          <a:lstStyle/>
          <a:p>
            <a:pPr>
              <a:lnSpc>
                <a:spcPct val="80000"/>
              </a:lnSpc>
              <a:defRPr/>
            </a:pPr>
            <a:r>
              <a:rPr lang="en-US" sz="2400" dirty="0" smtClean="0">
                <a:solidFill>
                  <a:srgbClr val="FFC000"/>
                </a:solidFill>
                <a:effectLst>
                  <a:outerShdw blurRad="38100" dist="38100" dir="2700000" algn="tl">
                    <a:srgbClr val="000000">
                      <a:alpha val="43137"/>
                    </a:srgbClr>
                  </a:outerShdw>
                </a:effectLst>
              </a:rPr>
              <a:t>Lecture </a:t>
            </a:r>
            <a:r>
              <a:rPr lang="en-US" sz="2400" dirty="0" smtClean="0">
                <a:solidFill>
                  <a:srgbClr val="FFC000"/>
                </a:solidFill>
                <a:effectLst>
                  <a:outerShdw blurRad="38100" dist="38100" dir="2700000" algn="tl">
                    <a:srgbClr val="000000">
                      <a:alpha val="43137"/>
                    </a:srgbClr>
                  </a:outerShdw>
                </a:effectLst>
              </a:rPr>
              <a:t>1.1</a:t>
            </a:r>
            <a:r>
              <a:rPr lang="en-US" sz="2400" dirty="0" smtClean="0">
                <a:solidFill>
                  <a:srgbClr val="FFC000"/>
                </a:solidFill>
                <a:effectLst>
                  <a:outerShdw blurRad="38100" dist="38100" dir="2700000" algn="tl">
                    <a:srgbClr val="000000">
                      <a:alpha val="43137"/>
                    </a:srgbClr>
                  </a:outerShdw>
                </a:effectLst>
              </a:rPr>
              <a:t/>
            </a:r>
            <a:br>
              <a:rPr lang="en-US" sz="2400" dirty="0" smtClean="0">
                <a:solidFill>
                  <a:srgbClr val="FFC000"/>
                </a:solidFill>
                <a:effectLst>
                  <a:outerShdw blurRad="38100" dist="38100" dir="2700000" algn="tl">
                    <a:srgbClr val="000000">
                      <a:alpha val="43137"/>
                    </a:srgbClr>
                  </a:outerShdw>
                </a:effectLst>
              </a:rPr>
            </a:br>
            <a:r>
              <a:rPr lang="en-US" sz="2400" dirty="0" smtClean="0">
                <a:solidFill>
                  <a:srgbClr val="FFC000"/>
                </a:solidFill>
                <a:effectLst>
                  <a:outerShdw blurRad="38100" dist="38100" dir="2700000" algn="tl">
                    <a:srgbClr val="000000">
                      <a:alpha val="43137"/>
                    </a:srgbClr>
                  </a:outerShdw>
                </a:effectLst>
              </a:rPr>
              <a:t/>
            </a:r>
            <a:br>
              <a:rPr lang="en-US" sz="2400" dirty="0" smtClean="0">
                <a:solidFill>
                  <a:srgbClr val="FFC000"/>
                </a:solidFill>
                <a:effectLst>
                  <a:outerShdw blurRad="38100" dist="38100" dir="2700000" algn="tl">
                    <a:srgbClr val="000000">
                      <a:alpha val="43137"/>
                    </a:srgbClr>
                  </a:outerShdw>
                </a:effectLst>
              </a:rPr>
            </a:br>
            <a:r>
              <a:rPr lang="en-US" sz="4000" dirty="0">
                <a:solidFill>
                  <a:srgbClr val="FFC000"/>
                </a:solidFill>
                <a:effectLst>
                  <a:outerShdw blurRad="38100" dist="38100" dir="2700000" algn="tl">
                    <a:srgbClr val="000000">
                      <a:alpha val="43137"/>
                    </a:srgbClr>
                  </a:outerShdw>
                </a:effectLst>
              </a:rPr>
              <a:t>An Introduction to General Equilibrium Policy Modeling</a:t>
            </a:r>
            <a:endParaRPr lang="en-US" sz="4000" dirty="0">
              <a:solidFill>
                <a:srgbClr val="FFC000"/>
              </a:solidFill>
            </a:endParaRPr>
          </a:p>
        </p:txBody>
      </p:sp>
      <p:sp>
        <p:nvSpPr>
          <p:cNvPr id="5" name="Rectangle 3"/>
          <p:cNvSpPr>
            <a:spLocks noGrp="1" noChangeArrowheads="1"/>
          </p:cNvSpPr>
          <p:nvPr>
            <p:ph type="subTitle" idx="1"/>
          </p:nvPr>
        </p:nvSpPr>
        <p:spPr>
          <a:xfrm>
            <a:off x="228600" y="4635995"/>
            <a:ext cx="8731250" cy="850405"/>
          </a:xfrm>
        </p:spPr>
        <p:txBody>
          <a:bodyPr/>
          <a:lstStyle/>
          <a:p>
            <a:pPr eaLnBrk="1" hangingPunct="1"/>
            <a:r>
              <a:rPr lang="en-US" sz="2400" i="1" dirty="0">
                <a:latin typeface="Tahoma" charset="0"/>
                <a:cs typeface="Tahoma" charset="0"/>
              </a:rPr>
              <a:t>David Roland-</a:t>
            </a:r>
            <a:r>
              <a:rPr lang="en-US" sz="2400" i="1" dirty="0" smtClean="0">
                <a:latin typeface="Tahoma" charset="0"/>
                <a:cs typeface="Tahoma" charset="0"/>
              </a:rPr>
              <a:t>Holst </a:t>
            </a:r>
            <a:r>
              <a:rPr lang="en-US" sz="2400" i="1" dirty="0" smtClean="0">
                <a:latin typeface="Tahoma" charset="0"/>
                <a:cs typeface="Tahoma" charset="0"/>
              </a:rPr>
              <a:t>and </a:t>
            </a:r>
            <a:r>
              <a:rPr lang="en-US" sz="2400" i="1" dirty="0" err="1" smtClean="0">
                <a:latin typeface="Tahoma" charset="0"/>
                <a:cs typeface="Tahoma" charset="0"/>
              </a:rPr>
              <a:t>Enkhbayar</a:t>
            </a:r>
            <a:r>
              <a:rPr lang="en-US" sz="2400" i="1" dirty="0" smtClean="0">
                <a:latin typeface="Tahoma" charset="0"/>
                <a:cs typeface="Tahoma" charset="0"/>
              </a:rPr>
              <a:t> </a:t>
            </a:r>
            <a:r>
              <a:rPr lang="en-US" sz="2400" i="1" dirty="0" err="1" smtClean="0">
                <a:latin typeface="Tahoma" charset="0"/>
                <a:cs typeface="Tahoma" charset="0"/>
              </a:rPr>
              <a:t>Shagdar</a:t>
            </a:r>
            <a:endParaRPr lang="en-US" sz="2400" i="1" dirty="0">
              <a:latin typeface="Tahoma" charset="0"/>
              <a:cs typeface="Tahoma" charset="0"/>
            </a:endParaRPr>
          </a:p>
          <a:p>
            <a:pPr eaLnBrk="1" hangingPunct="1"/>
            <a:r>
              <a:rPr lang="en-US" sz="2000" i="1" dirty="0">
                <a:latin typeface="Tahoma" charset="0"/>
                <a:cs typeface="Tahoma" charset="0"/>
              </a:rPr>
              <a:t>UC </a:t>
            </a:r>
            <a:r>
              <a:rPr lang="en-US" sz="2000" i="1" dirty="0" smtClean="0">
                <a:latin typeface="Tahoma" charset="0"/>
                <a:cs typeface="Tahoma" charset="0"/>
              </a:rPr>
              <a:t>Berkeley and </a:t>
            </a:r>
            <a:r>
              <a:rPr lang="en-US" sz="2000" i="1" dirty="0" smtClean="0">
                <a:latin typeface="Tahoma" charset="0"/>
                <a:cs typeface="Tahoma" charset="0"/>
              </a:rPr>
              <a:t>ERINA</a:t>
            </a:r>
            <a:endParaRPr lang="en-US" sz="2000" i="1" dirty="0">
              <a:latin typeface="Tahoma" charset="0"/>
              <a:cs typeface="Tahoma" charset="0"/>
            </a:endParaRPr>
          </a:p>
          <a:p>
            <a:pPr eaLnBrk="1" hangingPunct="1"/>
            <a:endParaRPr lang="en-US" sz="1100" dirty="0" smtClean="0">
              <a:latin typeface="Tahoma" charset="0"/>
              <a:cs typeface="Tahoma" charset="0"/>
            </a:endParaRPr>
          </a:p>
          <a:p>
            <a:pPr eaLnBrk="1" hangingPunct="1"/>
            <a:r>
              <a:rPr lang="en-US" sz="1400" dirty="0" smtClean="0">
                <a:latin typeface="Tahoma" charset="0"/>
                <a:cs typeface="Tahoma" charset="0"/>
              </a:rPr>
              <a:t>Training </a:t>
            </a:r>
            <a:r>
              <a:rPr lang="en-US" sz="1400" dirty="0">
                <a:latin typeface="Tahoma" charset="0"/>
                <a:cs typeface="Tahoma" charset="0"/>
              </a:rPr>
              <a:t>Workshop</a:t>
            </a:r>
          </a:p>
          <a:p>
            <a:r>
              <a:rPr lang="en-US" sz="1400" dirty="0">
                <a:latin typeface="Tahoma" charset="0"/>
                <a:cs typeface="Tahoma" charset="0"/>
              </a:rPr>
              <a:t>A Prototype CGE Model for Mongolia</a:t>
            </a:r>
            <a:endParaRPr lang="en-US" sz="1400" dirty="0">
              <a:latin typeface="Tahoma" charset="0"/>
              <a:cs typeface="Tahoma" charset="0"/>
            </a:endParaRPr>
          </a:p>
          <a:p>
            <a:pPr eaLnBrk="1" hangingPunct="1"/>
            <a:r>
              <a:rPr lang="en-US" sz="1400" dirty="0" smtClean="0">
                <a:latin typeface="Tahoma" charset="0"/>
                <a:cs typeface="Tahoma" charset="0"/>
              </a:rPr>
              <a:t>9 July 2013</a:t>
            </a:r>
            <a:endParaRPr lang="en-US" sz="1400" dirty="0">
              <a:latin typeface="Tahoma" charset="0"/>
              <a:cs typeface="Tahoma" charset="0"/>
            </a:endParaRPr>
          </a:p>
          <a:p>
            <a:pPr eaLnBrk="1" hangingPunct="1"/>
            <a:r>
              <a:rPr lang="en-US" sz="1400" dirty="0" smtClean="0">
                <a:latin typeface="Tahoma" charset="0"/>
                <a:cs typeface="Tahoma" charset="0"/>
              </a:rPr>
              <a:t>National Statistical Office of Mongolia, </a:t>
            </a:r>
            <a:r>
              <a:rPr lang="en-US" sz="1400" dirty="0" err="1" smtClean="0">
                <a:latin typeface="Tahoma" charset="0"/>
                <a:cs typeface="Tahoma" charset="0"/>
              </a:rPr>
              <a:t>Ulaan</a:t>
            </a:r>
            <a:r>
              <a:rPr lang="en-US" sz="1400" dirty="0" smtClean="0">
                <a:latin typeface="Tahoma" charset="0"/>
                <a:cs typeface="Tahoma" charset="0"/>
              </a:rPr>
              <a:t> </a:t>
            </a:r>
            <a:r>
              <a:rPr lang="en-US" sz="1400" dirty="0" err="1" smtClean="0">
                <a:latin typeface="Tahoma" charset="0"/>
                <a:cs typeface="Tahoma" charset="0"/>
              </a:rPr>
              <a:t>Baatar</a:t>
            </a:r>
            <a:endParaRPr lang="en-US" sz="1400" dirty="0">
              <a:latin typeface="Tahoma" charset="0"/>
              <a:cs typeface="Tahoma" charset="0"/>
            </a:endParaRPr>
          </a:p>
          <a:p>
            <a:pPr eaLnBrk="1" hangingPunct="1"/>
            <a:endParaRPr lang="en-US" sz="1100" dirty="0">
              <a:latin typeface="Tahoma" charset="0"/>
              <a:cs typeface="Tahoma" charset="0"/>
            </a:endParaRPr>
          </a:p>
        </p:txBody>
      </p:sp>
    </p:spTree>
    <p:extLst>
      <p:ext uri="{BB962C8B-B14F-4D97-AF65-F5344CB8AC3E}">
        <p14:creationId xmlns:p14="http://schemas.microsoft.com/office/powerpoint/2010/main" val="63918884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xmlns:p14="http://schemas.microsoft.com/office/powerpoint/2010/main" spd="slow" advTm="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Demand</a:t>
            </a:r>
            <a:endParaRPr lang="en-US" dirty="0"/>
          </a:p>
        </p:txBody>
      </p:sp>
      <p:sp>
        <p:nvSpPr>
          <p:cNvPr id="49155" name="Content Placeholder 2"/>
          <p:cNvSpPr>
            <a:spLocks noGrp="1"/>
          </p:cNvSpPr>
          <p:nvPr>
            <p:ph idx="1"/>
          </p:nvPr>
        </p:nvSpPr>
        <p:spPr/>
        <p:txBody>
          <a:bodyPr/>
          <a:lstStyle/>
          <a:p>
            <a:r>
              <a:rPr lang="en-US" smtClean="0"/>
              <a:t>Household consumption is modeled with a constant elasticity of substitution (CES) utility function:</a:t>
            </a:r>
          </a:p>
          <a:p>
            <a:endParaRPr lang="en-US" smtClean="0"/>
          </a:p>
          <a:p>
            <a:endParaRPr lang="en-US" smtClean="0"/>
          </a:p>
          <a:p>
            <a:endParaRPr lang="en-US" smtClean="0"/>
          </a:p>
          <a:p>
            <a:pPr>
              <a:buFont typeface="Wingdings 2" pitchFamily="18" charset="2"/>
              <a:buNone/>
            </a:pPr>
            <a:r>
              <a:rPr lang="en-US" smtClean="0"/>
              <a:t>	Maximizing U s.t. a budget constraint gives us the two reduced form consumption functions:</a:t>
            </a:r>
          </a:p>
          <a:p>
            <a:endParaRPr lang="en-US" smtClean="0"/>
          </a:p>
        </p:txBody>
      </p:sp>
      <p:sp>
        <p:nvSpPr>
          <p:cNvPr id="491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915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915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 y="5029200"/>
            <a:ext cx="4076700" cy="1047750"/>
          </a:xfrm>
          <a:prstGeom prst="rect">
            <a:avLst/>
          </a:prstGeom>
          <a:noFill/>
          <a:ln w="9525">
            <a:noFill/>
            <a:miter lim="800000"/>
            <a:headEnd/>
            <a:tailEnd/>
          </a:ln>
        </p:spPr>
      </p:pic>
      <p:sp>
        <p:nvSpPr>
          <p:cNvPr id="4916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9161"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648200" y="5029200"/>
            <a:ext cx="4238625" cy="1047750"/>
          </a:xfrm>
          <a:prstGeom prst="rect">
            <a:avLst/>
          </a:prstGeom>
          <a:noFill/>
          <a:ln w="9525">
            <a:noFill/>
            <a:miter lim="800000"/>
            <a:headEnd/>
            <a:tailEnd/>
          </a:ln>
        </p:spPr>
      </p:pic>
      <p:sp>
        <p:nvSpPr>
          <p:cNvPr id="4916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916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9164"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048000" y="2552700"/>
            <a:ext cx="2514600" cy="12573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Equilibrium</a:t>
            </a:r>
            <a:endParaRPr lang="en-US" dirty="0"/>
          </a:p>
        </p:txBody>
      </p:sp>
      <p:sp>
        <p:nvSpPr>
          <p:cNvPr id="50179" name="Content Placeholder 2"/>
          <p:cNvSpPr>
            <a:spLocks noGrp="1"/>
          </p:cNvSpPr>
          <p:nvPr>
            <p:ph idx="1"/>
          </p:nvPr>
        </p:nvSpPr>
        <p:spPr/>
        <p:txBody>
          <a:bodyPr/>
          <a:lstStyle/>
          <a:p>
            <a:r>
              <a:rPr lang="en-US" smtClean="0"/>
              <a:t>Lastly, we need to define some sort of equilibrium conditions for the economy, which in our case we can represent by supply = demand in product and factor markets.</a:t>
            </a:r>
          </a:p>
        </p:txBody>
      </p:sp>
      <p:sp>
        <p:nvSpPr>
          <p:cNvPr id="501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018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410200" y="3276600"/>
            <a:ext cx="1200150" cy="447675"/>
          </a:xfrm>
          <a:prstGeom prst="rect">
            <a:avLst/>
          </a:prstGeom>
          <a:noFill/>
          <a:ln w="9525">
            <a:noFill/>
            <a:miter lim="800000"/>
            <a:headEnd/>
            <a:tailEnd/>
          </a:ln>
        </p:spPr>
      </p:pic>
      <p:sp>
        <p:nvSpPr>
          <p:cNvPr id="5018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5018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5018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0185"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438775" y="5257800"/>
            <a:ext cx="1876425" cy="981075"/>
          </a:xfrm>
          <a:prstGeom prst="rect">
            <a:avLst/>
          </a:prstGeom>
          <a:noFill/>
          <a:ln w="9525">
            <a:noFill/>
            <a:miter lim="800000"/>
            <a:headEnd/>
            <a:tailEnd/>
          </a:ln>
        </p:spPr>
      </p:pic>
      <p:sp>
        <p:nvSpPr>
          <p:cNvPr id="50186"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0187" name="Picture 1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410200" y="4038600"/>
            <a:ext cx="1771650" cy="981075"/>
          </a:xfrm>
          <a:prstGeom prst="rect">
            <a:avLst/>
          </a:prstGeom>
          <a:noFill/>
          <a:ln w="9525">
            <a:noFill/>
            <a:miter lim="800000"/>
            <a:headEnd/>
            <a:tailEnd/>
          </a:ln>
        </p:spPr>
      </p:pic>
      <p:sp>
        <p:nvSpPr>
          <p:cNvPr id="12" name="TextBox 11"/>
          <p:cNvSpPr txBox="1"/>
          <p:nvPr/>
        </p:nvSpPr>
        <p:spPr>
          <a:xfrm>
            <a:off x="2895600" y="3352800"/>
            <a:ext cx="2181225" cy="369888"/>
          </a:xfrm>
          <a:prstGeom prst="rect">
            <a:avLst/>
          </a:prstGeom>
          <a:noFill/>
        </p:spPr>
        <p:txBody>
          <a:bodyPr wrap="none">
            <a:spAutoFit/>
          </a:bodyPr>
          <a:lstStyle/>
          <a:p>
            <a:pPr>
              <a:defRPr/>
            </a:pPr>
            <a:r>
              <a:rPr lang="en-US" dirty="0">
                <a:latin typeface="+mn-lt"/>
              </a:rPr>
              <a:t>Commodity Market</a:t>
            </a:r>
          </a:p>
        </p:txBody>
      </p:sp>
      <p:sp>
        <p:nvSpPr>
          <p:cNvPr id="13" name="TextBox 12"/>
          <p:cNvSpPr txBox="1"/>
          <p:nvPr/>
        </p:nvSpPr>
        <p:spPr>
          <a:xfrm>
            <a:off x="2895600" y="4191000"/>
            <a:ext cx="1589088" cy="369888"/>
          </a:xfrm>
          <a:prstGeom prst="rect">
            <a:avLst/>
          </a:prstGeom>
          <a:noFill/>
        </p:spPr>
        <p:txBody>
          <a:bodyPr wrap="none">
            <a:spAutoFit/>
          </a:bodyPr>
          <a:lstStyle/>
          <a:p>
            <a:pPr>
              <a:defRPr/>
            </a:pPr>
            <a:r>
              <a:rPr lang="en-US" dirty="0">
                <a:latin typeface="+mn-lt"/>
              </a:rPr>
              <a:t>Labor Market</a:t>
            </a:r>
          </a:p>
        </p:txBody>
      </p:sp>
      <p:sp>
        <p:nvSpPr>
          <p:cNvPr id="14" name="TextBox 13"/>
          <p:cNvSpPr txBox="1"/>
          <p:nvPr/>
        </p:nvSpPr>
        <p:spPr>
          <a:xfrm>
            <a:off x="2895600" y="5421313"/>
            <a:ext cx="1709738" cy="369887"/>
          </a:xfrm>
          <a:prstGeom prst="rect">
            <a:avLst/>
          </a:prstGeom>
          <a:noFill/>
        </p:spPr>
        <p:txBody>
          <a:bodyPr wrap="none">
            <a:spAutoFit/>
          </a:bodyPr>
          <a:lstStyle/>
          <a:p>
            <a:pPr>
              <a:defRPr/>
            </a:pPr>
            <a:r>
              <a:rPr lang="en-US" dirty="0">
                <a:latin typeface="+mn-lt"/>
              </a:rPr>
              <a:t>Capital Market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Endogenous Variables</a:t>
            </a:r>
            <a:endParaRPr lang="en-US" dirty="0"/>
          </a:p>
        </p:txBody>
      </p:sp>
      <p:sp>
        <p:nvSpPr>
          <p:cNvPr id="51203" name="Content Placeholder 2"/>
          <p:cNvSpPr>
            <a:spLocks noGrp="1"/>
          </p:cNvSpPr>
          <p:nvPr>
            <p:ph idx="1"/>
          </p:nvPr>
        </p:nvSpPr>
        <p:spPr/>
        <p:txBody>
          <a:bodyPr/>
          <a:lstStyle/>
          <a:p>
            <a:r>
              <a:rPr lang="en-US" smtClean="0"/>
              <a:t>In 13 equations we have built a simple general equilibrium model.</a:t>
            </a:r>
          </a:p>
          <a:p>
            <a:r>
              <a:rPr lang="en-US" smtClean="0"/>
              <a:t>Our 13 endogenous variables include:</a:t>
            </a:r>
          </a:p>
          <a:p>
            <a:pPr lvl="1"/>
            <a:r>
              <a:rPr lang="en-US" smtClean="0"/>
              <a:t>P</a:t>
            </a:r>
            <a:r>
              <a:rPr lang="en-US" baseline="-25000" smtClean="0"/>
              <a:t>i</a:t>
            </a:r>
            <a:r>
              <a:rPr lang="en-US" smtClean="0"/>
              <a:t> – prices for AG and OTH goods</a:t>
            </a:r>
          </a:p>
          <a:p>
            <a:pPr lvl="1"/>
            <a:r>
              <a:rPr lang="en-US" smtClean="0"/>
              <a:t>r – rate of return on capital</a:t>
            </a:r>
          </a:p>
          <a:p>
            <a:pPr lvl="1"/>
            <a:r>
              <a:rPr lang="en-US" smtClean="0"/>
              <a:t>w – wage rate</a:t>
            </a:r>
          </a:p>
          <a:p>
            <a:pPr lvl="1"/>
            <a:r>
              <a:rPr lang="en-US" smtClean="0"/>
              <a:t>LD</a:t>
            </a:r>
            <a:r>
              <a:rPr lang="en-US" baseline="-25000" smtClean="0"/>
              <a:t>j</a:t>
            </a:r>
            <a:r>
              <a:rPr lang="en-US" smtClean="0"/>
              <a:t> – labor demand for AG and OTH producers</a:t>
            </a:r>
          </a:p>
          <a:p>
            <a:pPr lvl="1"/>
            <a:r>
              <a:rPr lang="en-US" smtClean="0"/>
              <a:t>KD</a:t>
            </a:r>
            <a:r>
              <a:rPr lang="en-US" baseline="-25000" smtClean="0"/>
              <a:t>j</a:t>
            </a:r>
            <a:r>
              <a:rPr lang="en-US" smtClean="0"/>
              <a:t> – capital demand for AG and OTH producers</a:t>
            </a:r>
          </a:p>
          <a:p>
            <a:pPr lvl="1"/>
            <a:r>
              <a:rPr lang="en-US" smtClean="0"/>
              <a:t>XS</a:t>
            </a:r>
            <a:r>
              <a:rPr lang="en-US" baseline="-25000" smtClean="0"/>
              <a:t>j</a:t>
            </a:r>
            <a:r>
              <a:rPr lang="en-US" smtClean="0"/>
              <a:t> – aggregate supply</a:t>
            </a:r>
          </a:p>
          <a:p>
            <a:pPr lvl="1"/>
            <a:r>
              <a:rPr lang="en-US" smtClean="0"/>
              <a:t>C</a:t>
            </a:r>
            <a:r>
              <a:rPr lang="en-US" baseline="-25000" smtClean="0"/>
              <a:t>i</a:t>
            </a:r>
            <a:r>
              <a:rPr lang="en-US" smtClean="0"/>
              <a:t> – household consumption of AG and OTH goods</a:t>
            </a:r>
          </a:p>
          <a:p>
            <a:pPr lvl="1"/>
            <a:r>
              <a:rPr lang="en-US" smtClean="0"/>
              <a:t>Y – household income</a:t>
            </a:r>
          </a:p>
          <a:p>
            <a:pPr lvl="1"/>
            <a:endParaRPr lang="en-US" smtClean="0"/>
          </a:p>
          <a:p>
            <a:pPr lvl="1"/>
            <a:endParaRPr lang="en-US" smtClean="0"/>
          </a:p>
          <a:p>
            <a:pPr lvl="1"/>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Exogenous Variables</a:t>
            </a:r>
            <a:endParaRPr lang="en-US" dirty="0"/>
          </a:p>
        </p:txBody>
      </p:sp>
      <p:sp>
        <p:nvSpPr>
          <p:cNvPr id="52227" name="Content Placeholder 2"/>
          <p:cNvSpPr>
            <a:spLocks noGrp="1"/>
          </p:cNvSpPr>
          <p:nvPr>
            <p:ph idx="1"/>
          </p:nvPr>
        </p:nvSpPr>
        <p:spPr/>
        <p:txBody>
          <a:bodyPr/>
          <a:lstStyle/>
          <a:p>
            <a:r>
              <a:rPr lang="en-US" smtClean="0"/>
              <a:t>We have left 2 variables exogenous:</a:t>
            </a:r>
          </a:p>
          <a:p>
            <a:pPr lvl="1"/>
            <a:r>
              <a:rPr lang="en-US" smtClean="0"/>
              <a:t>LS – Aggregate labor supply</a:t>
            </a:r>
          </a:p>
          <a:p>
            <a:pPr lvl="1"/>
            <a:r>
              <a:rPr lang="en-US" smtClean="0"/>
              <a:t>KS – Aggregate capital supply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Initializing Prices</a:t>
            </a:r>
            <a:endParaRPr lang="en-US" dirty="0"/>
          </a:p>
        </p:txBody>
      </p:sp>
      <p:sp>
        <p:nvSpPr>
          <p:cNvPr id="53251" name="Content Placeholder 2"/>
          <p:cNvSpPr>
            <a:spLocks noGrp="1"/>
          </p:cNvSpPr>
          <p:nvPr>
            <p:ph idx="1"/>
          </p:nvPr>
        </p:nvSpPr>
        <p:spPr/>
        <p:txBody>
          <a:bodyPr/>
          <a:lstStyle/>
          <a:p>
            <a:r>
              <a:rPr lang="en-US" smtClean="0"/>
              <a:t>Prices are going to be endogenous in our simple CGE model, but we are going to represent prices in a price index rather than as absolute values. Prices can be initialized to any level, but 1 is generally the most obvious choice.</a:t>
            </a:r>
          </a:p>
          <a:p>
            <a:pPr lvl="1"/>
            <a:r>
              <a:rPr lang="en-US" smtClean="0"/>
              <a:t>P</a:t>
            </a:r>
            <a:r>
              <a:rPr lang="en-US" baseline="-25000" smtClean="0"/>
              <a:t>AG</a:t>
            </a:r>
            <a:r>
              <a:rPr lang="en-US" smtClean="0"/>
              <a:t> = 1	 P</a:t>
            </a:r>
            <a:r>
              <a:rPr lang="en-US" baseline="-25000" smtClean="0"/>
              <a:t>OTH</a:t>
            </a:r>
            <a:r>
              <a:rPr lang="en-US" smtClean="0"/>
              <a:t> = 1 		</a:t>
            </a:r>
          </a:p>
          <a:p>
            <a:endParaRPr lang="en-US" smtClean="0"/>
          </a:p>
          <a:p>
            <a:r>
              <a:rPr lang="en-US" smtClean="0"/>
              <a:t>We select P</a:t>
            </a:r>
            <a:r>
              <a:rPr lang="en-US" baseline="-25000" smtClean="0"/>
              <a:t>AG</a:t>
            </a:r>
            <a:r>
              <a:rPr lang="en-US" smtClean="0"/>
              <a:t> as the numeraire, which fixes our economy-wide relative price as </a:t>
            </a:r>
          </a:p>
          <a:p>
            <a:pPr lvl="1"/>
            <a:r>
              <a:rPr lang="en-US" smtClean="0"/>
              <a:t>P = P</a:t>
            </a:r>
            <a:r>
              <a:rPr lang="en-US" baseline="-25000" smtClean="0"/>
              <a:t>OTH</a:t>
            </a:r>
            <a:r>
              <a:rPr lang="en-US" smtClean="0"/>
              <a:t> / P</a:t>
            </a:r>
            <a:r>
              <a:rPr lang="en-US" baseline="-25000" smtClean="0"/>
              <a:t>AG</a:t>
            </a:r>
            <a:endParaRPr lang="en-US" smtClean="0"/>
          </a:p>
          <a:p>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Initializing Prices</a:t>
            </a:r>
            <a:endParaRPr lang="en-US" dirty="0"/>
          </a:p>
        </p:txBody>
      </p:sp>
      <p:sp>
        <p:nvSpPr>
          <p:cNvPr id="54275" name="Content Placeholder 2"/>
          <p:cNvSpPr>
            <a:spLocks noGrp="1"/>
          </p:cNvSpPr>
          <p:nvPr>
            <p:ph idx="1"/>
          </p:nvPr>
        </p:nvSpPr>
        <p:spPr/>
        <p:txBody>
          <a:bodyPr/>
          <a:lstStyle/>
          <a:p>
            <a:r>
              <a:rPr lang="en-US" smtClean="0"/>
              <a:t>We represent factor prices in the same way (as an index). In contrast to goods, however, we might want to initialize wages and rental rates at different levels to represent a factor price ratio that differs from unity</a:t>
            </a:r>
          </a:p>
          <a:p>
            <a:pPr lvl="1"/>
            <a:r>
              <a:rPr lang="en-US" smtClean="0"/>
              <a:t>w = 0.8</a:t>
            </a:r>
          </a:p>
          <a:p>
            <a:pPr lvl="1"/>
            <a:r>
              <a:rPr lang="en-US" smtClean="0"/>
              <a:t>r = 1</a:t>
            </a:r>
          </a:p>
          <a:p>
            <a:pPr lvl="1">
              <a:buFont typeface="Wingdings" pitchFamily="2" charset="2"/>
              <a:buNone/>
            </a:pPr>
            <a:r>
              <a:rPr lang="en-US" smtClean="0"/>
              <a:t>	(i.e., capital is more expensive in relative terms than labor)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Initializing Endogenous Variables</a:t>
            </a:r>
            <a:endParaRPr lang="en-US" dirty="0"/>
          </a:p>
        </p:txBody>
      </p:sp>
      <p:sp>
        <p:nvSpPr>
          <p:cNvPr id="55299" name="Content Placeholder 2"/>
          <p:cNvSpPr>
            <a:spLocks noGrp="1"/>
          </p:cNvSpPr>
          <p:nvPr>
            <p:ph idx="1"/>
          </p:nvPr>
        </p:nvSpPr>
        <p:spPr/>
        <p:txBody>
          <a:bodyPr/>
          <a:lstStyle/>
          <a:p>
            <a:r>
              <a:rPr lang="en-US" smtClean="0"/>
              <a:t>We can assign values to endogenous variables based our SAM:</a:t>
            </a:r>
          </a:p>
          <a:p>
            <a:pPr lvl="1"/>
            <a:r>
              <a:rPr lang="en-US" smtClean="0"/>
              <a:t>LD</a:t>
            </a:r>
            <a:r>
              <a:rPr lang="en-US" baseline="-25000" smtClean="0"/>
              <a:t>AG0</a:t>
            </a:r>
            <a:r>
              <a:rPr lang="en-US" smtClean="0"/>
              <a:t> = 100	LD</a:t>
            </a:r>
            <a:r>
              <a:rPr lang="en-US" baseline="-25000" smtClean="0"/>
              <a:t>OTH0</a:t>
            </a:r>
            <a:r>
              <a:rPr lang="en-US" smtClean="0"/>
              <a:t> = 200</a:t>
            </a:r>
          </a:p>
          <a:p>
            <a:pPr lvl="1"/>
            <a:r>
              <a:rPr lang="en-US" smtClean="0"/>
              <a:t>KD</a:t>
            </a:r>
            <a:r>
              <a:rPr lang="en-US" baseline="-25000" smtClean="0"/>
              <a:t>AG0</a:t>
            </a:r>
            <a:r>
              <a:rPr lang="en-US" smtClean="0"/>
              <a:t> = 50	KD</a:t>
            </a:r>
            <a:r>
              <a:rPr lang="en-US" baseline="-25000" smtClean="0"/>
              <a:t>OTH0</a:t>
            </a:r>
            <a:r>
              <a:rPr lang="en-US" smtClean="0"/>
              <a:t> = 300</a:t>
            </a:r>
          </a:p>
          <a:p>
            <a:pPr lvl="1"/>
            <a:r>
              <a:rPr lang="en-US" smtClean="0"/>
              <a:t> XS</a:t>
            </a:r>
            <a:r>
              <a:rPr lang="en-US" baseline="-25000" smtClean="0"/>
              <a:t>AG0</a:t>
            </a:r>
            <a:r>
              <a:rPr lang="en-US" smtClean="0"/>
              <a:t> = 150	XS</a:t>
            </a:r>
            <a:r>
              <a:rPr lang="en-US" baseline="-25000" smtClean="0"/>
              <a:t>OTH0</a:t>
            </a:r>
            <a:r>
              <a:rPr lang="en-US" smtClean="0"/>
              <a:t> = 500</a:t>
            </a:r>
          </a:p>
          <a:p>
            <a:pPr lvl="1"/>
            <a:r>
              <a:rPr lang="en-US" smtClean="0"/>
              <a:t>C</a:t>
            </a:r>
            <a:r>
              <a:rPr lang="en-US" baseline="-25000" smtClean="0"/>
              <a:t>AG0</a:t>
            </a:r>
            <a:r>
              <a:rPr lang="en-US" smtClean="0"/>
              <a:t> = 150	C</a:t>
            </a:r>
            <a:r>
              <a:rPr lang="en-US" baseline="-25000" smtClean="0"/>
              <a:t>OTH0</a:t>
            </a:r>
            <a:r>
              <a:rPr lang="en-US" smtClean="0"/>
              <a:t> = 150</a:t>
            </a:r>
          </a:p>
          <a:p>
            <a:pPr lvl="1"/>
            <a:r>
              <a:rPr lang="en-US" smtClean="0"/>
              <a:t>Y</a:t>
            </a:r>
            <a:r>
              <a:rPr lang="en-US" baseline="-25000" smtClean="0"/>
              <a:t>0</a:t>
            </a:r>
            <a:r>
              <a:rPr lang="en-US" smtClean="0"/>
              <a:t> = 650</a:t>
            </a:r>
          </a:p>
          <a:p>
            <a:pPr>
              <a:buFont typeface="Wingdings 2" pitchFamily="18" charset="2"/>
              <a:buNone/>
            </a:pPr>
            <a:r>
              <a:rPr lang="en-US" smtClean="0"/>
              <a:t> </a:t>
            </a:r>
          </a:p>
          <a:p>
            <a:pPr>
              <a:buFont typeface="Wingdings 2" pitchFamily="18" charset="2"/>
              <a:buNone/>
            </a:pP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 Check</a:t>
            </a:r>
            <a:endParaRPr lang="en-US" dirty="0"/>
          </a:p>
        </p:txBody>
      </p:sp>
      <p:graphicFrame>
        <p:nvGraphicFramePr>
          <p:cNvPr id="4" name="Table 3"/>
          <p:cNvGraphicFramePr>
            <a:graphicFrameLocks noGrp="1"/>
          </p:cNvGraphicFramePr>
          <p:nvPr/>
        </p:nvGraphicFramePr>
        <p:xfrm>
          <a:off x="1295400" y="1909763"/>
          <a:ext cx="6629399" cy="2966720"/>
        </p:xfrm>
        <a:graphic>
          <a:graphicData uri="http://schemas.openxmlformats.org/drawingml/2006/table">
            <a:tbl>
              <a:tblPr firstRow="1" bandRow="1">
                <a:tableStyleId>{5C22544A-7EE6-4342-B048-85BDC9FD1C3A}</a:tableStyleId>
              </a:tblPr>
              <a:tblGrid>
                <a:gridCol w="947057"/>
                <a:gridCol w="947057"/>
                <a:gridCol w="947057"/>
                <a:gridCol w="816429"/>
                <a:gridCol w="762000"/>
                <a:gridCol w="1143000"/>
                <a:gridCol w="1066799"/>
              </a:tblGrid>
              <a:tr h="370840">
                <a:tc>
                  <a:txBody>
                    <a:bodyPr/>
                    <a:lstStyle/>
                    <a:p>
                      <a:endParaRPr lang="en-US" sz="1200" dirty="0"/>
                    </a:p>
                  </a:txBody>
                  <a:tcPr/>
                </a:tc>
                <a:tc gridSpan="2">
                  <a:txBody>
                    <a:bodyPr/>
                    <a:lstStyle/>
                    <a:p>
                      <a:r>
                        <a:rPr lang="en-US" sz="1200" dirty="0" smtClean="0"/>
                        <a:t>Producers</a:t>
                      </a:r>
                      <a:endParaRPr lang="en-US" sz="1200" dirty="0"/>
                    </a:p>
                  </a:txBody>
                  <a:tcPr/>
                </a:tc>
                <a:tc hMerge="1">
                  <a:txBody>
                    <a:bodyPr/>
                    <a:lstStyle/>
                    <a:p>
                      <a:endParaRPr lang="en-US" dirty="0"/>
                    </a:p>
                  </a:txBody>
                  <a:tcPr/>
                </a:tc>
                <a:tc gridSpan="2">
                  <a:txBody>
                    <a:bodyPr/>
                    <a:lstStyle/>
                    <a:p>
                      <a:r>
                        <a:rPr lang="en-US" sz="1200" dirty="0" smtClean="0"/>
                        <a:t>Factors</a:t>
                      </a:r>
                      <a:endParaRPr lang="en-US" sz="1200" dirty="0"/>
                    </a:p>
                  </a:txBody>
                  <a:tcPr/>
                </a:tc>
                <a:tc hMerge="1">
                  <a:txBody>
                    <a:bodyPr/>
                    <a:lstStyle/>
                    <a:p>
                      <a:endParaRPr lang="en-US" dirty="0"/>
                    </a:p>
                  </a:txBody>
                  <a:tcPr/>
                </a:tc>
                <a:tc>
                  <a:txBody>
                    <a:bodyPr/>
                    <a:lstStyle/>
                    <a:p>
                      <a:r>
                        <a:rPr lang="en-US" sz="1200" dirty="0" smtClean="0"/>
                        <a:t>Institutions</a:t>
                      </a:r>
                      <a:endParaRPr lang="en-US" sz="1200" dirty="0"/>
                    </a:p>
                  </a:txBody>
                  <a:tcPr/>
                </a:tc>
                <a:tc>
                  <a:txBody>
                    <a:bodyPr/>
                    <a:lstStyle/>
                    <a:p>
                      <a:r>
                        <a:rPr lang="en-US" sz="1200" dirty="0" smtClean="0"/>
                        <a:t>ROWSUM</a:t>
                      </a:r>
                      <a:endParaRPr lang="en-US" sz="1200" dirty="0"/>
                    </a:p>
                  </a:txBody>
                  <a:tcPr/>
                </a:tc>
              </a:tr>
              <a:tr h="370840">
                <a:tc>
                  <a:txBody>
                    <a:bodyPr/>
                    <a:lstStyle/>
                    <a:p>
                      <a:endParaRPr lang="en-US" sz="1200" dirty="0"/>
                    </a:p>
                  </a:txBody>
                  <a:tcPr/>
                </a:tc>
                <a:tc>
                  <a:txBody>
                    <a:bodyPr/>
                    <a:lstStyle/>
                    <a:p>
                      <a:r>
                        <a:rPr lang="en-US" sz="1200" dirty="0" smtClean="0"/>
                        <a:t>AG</a:t>
                      </a:r>
                      <a:endParaRPr lang="en-US" sz="1200" dirty="0"/>
                    </a:p>
                  </a:txBody>
                  <a:tcPr/>
                </a:tc>
                <a:tc>
                  <a:txBody>
                    <a:bodyPr/>
                    <a:lstStyle/>
                    <a:p>
                      <a:r>
                        <a:rPr lang="en-US" sz="1200" dirty="0" smtClean="0"/>
                        <a:t>OTH</a:t>
                      </a:r>
                      <a:endParaRPr lang="en-US" sz="1200" dirty="0"/>
                    </a:p>
                  </a:txBody>
                  <a:tcPr/>
                </a:tc>
                <a:tc>
                  <a:txBody>
                    <a:bodyPr/>
                    <a:lstStyle/>
                    <a:p>
                      <a:r>
                        <a:rPr lang="en-US" sz="1200" dirty="0" smtClean="0"/>
                        <a:t>L</a:t>
                      </a:r>
                      <a:endParaRPr lang="en-US" sz="1200" dirty="0"/>
                    </a:p>
                  </a:txBody>
                  <a:tcPr/>
                </a:tc>
                <a:tc>
                  <a:txBody>
                    <a:bodyPr/>
                    <a:lstStyle/>
                    <a:p>
                      <a:r>
                        <a:rPr lang="en-US" sz="1200" dirty="0" smtClean="0"/>
                        <a:t>K</a:t>
                      </a:r>
                      <a:endParaRPr lang="en-US" sz="1200" dirty="0"/>
                    </a:p>
                  </a:txBody>
                  <a:tcPr/>
                </a:tc>
                <a:tc>
                  <a:txBody>
                    <a:bodyPr/>
                    <a:lstStyle/>
                    <a:p>
                      <a:r>
                        <a:rPr lang="en-US" sz="1200" dirty="0" smtClean="0"/>
                        <a:t>HH</a:t>
                      </a:r>
                      <a:endParaRPr lang="en-US" sz="1200" dirty="0"/>
                    </a:p>
                  </a:txBody>
                  <a:tcPr/>
                </a:tc>
                <a:tc>
                  <a:txBody>
                    <a:bodyPr/>
                    <a:lstStyle/>
                    <a:p>
                      <a:endParaRPr lang="en-US" sz="1200" dirty="0"/>
                    </a:p>
                  </a:txBody>
                  <a:tcPr/>
                </a:tc>
              </a:tr>
              <a:tr h="370840">
                <a:tc>
                  <a:txBody>
                    <a:bodyPr/>
                    <a:lstStyle/>
                    <a:p>
                      <a:r>
                        <a:rPr lang="en-US" sz="1200" dirty="0" smtClean="0"/>
                        <a:t>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150</a:t>
                      </a:r>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OTH</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500</a:t>
                      </a:r>
                      <a:endParaRPr lang="en-US" sz="1200" dirty="0"/>
                    </a:p>
                  </a:txBody>
                  <a:tcPr/>
                </a:tc>
                <a:tc>
                  <a:txBody>
                    <a:bodyPr/>
                    <a:lstStyle/>
                    <a:p>
                      <a:r>
                        <a:rPr lang="en-US" sz="1200" dirty="0" smtClean="0"/>
                        <a:t>500</a:t>
                      </a:r>
                      <a:endParaRPr lang="en-US" sz="1200" dirty="0"/>
                    </a:p>
                  </a:txBody>
                  <a:tcPr/>
                </a:tc>
              </a:tr>
              <a:tr h="370840">
                <a:tc>
                  <a:txBody>
                    <a:bodyPr/>
                    <a:lstStyle/>
                    <a:p>
                      <a:r>
                        <a:rPr lang="en-US" sz="1200" dirty="0" smtClean="0"/>
                        <a:t>L</a:t>
                      </a:r>
                      <a:endParaRPr lang="en-US" sz="1200" dirty="0"/>
                    </a:p>
                  </a:txBody>
                  <a:tcPr/>
                </a:tc>
                <a:tc>
                  <a:txBody>
                    <a:bodyPr/>
                    <a:lstStyle/>
                    <a:p>
                      <a:r>
                        <a:rPr lang="en-US" sz="1200" dirty="0" smtClean="0"/>
                        <a:t>100</a:t>
                      </a:r>
                      <a:endParaRPr lang="en-US" sz="1200" dirty="0"/>
                    </a:p>
                  </a:txBody>
                  <a:tcPr/>
                </a:tc>
                <a:tc>
                  <a:txBody>
                    <a:bodyPr/>
                    <a:lstStyle/>
                    <a:p>
                      <a:r>
                        <a:rPr lang="en-US" sz="1200" dirty="0" smtClean="0"/>
                        <a:t>200</a:t>
                      </a:r>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K</a:t>
                      </a:r>
                      <a:endParaRPr lang="en-US" sz="1200" dirty="0"/>
                    </a:p>
                  </a:txBody>
                  <a:tcPr/>
                </a:tc>
                <a:tc>
                  <a:txBody>
                    <a:bodyPr/>
                    <a:lstStyle/>
                    <a:p>
                      <a:r>
                        <a:rPr lang="en-US" sz="1200" dirty="0" smtClean="0"/>
                        <a:t>50</a:t>
                      </a:r>
                      <a:endParaRPr lang="en-US" sz="1200" dirty="0"/>
                    </a:p>
                  </a:txBody>
                  <a:tcPr/>
                </a:tc>
                <a:tc>
                  <a:txBody>
                    <a:bodyPr/>
                    <a:lstStyle/>
                    <a:p>
                      <a:r>
                        <a:rPr lang="en-US" sz="1200" dirty="0" smtClean="0"/>
                        <a:t>300</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HH</a:t>
                      </a: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300</a:t>
                      </a:r>
                      <a:endParaRPr lang="en-US" sz="1200" dirty="0"/>
                    </a:p>
                  </a:txBody>
                  <a:tcPr/>
                </a:tc>
                <a:tc>
                  <a:txBody>
                    <a:bodyPr/>
                    <a:lstStyle/>
                    <a:p>
                      <a:r>
                        <a:rPr lang="en-US" sz="1200" dirty="0" smtClean="0"/>
                        <a:t>350</a:t>
                      </a:r>
                      <a:endParaRPr lang="en-US" sz="1200" dirty="0"/>
                    </a:p>
                  </a:txBody>
                  <a:tcPr/>
                </a:tc>
                <a:tc>
                  <a:txBody>
                    <a:bodyPr/>
                    <a:lstStyle/>
                    <a:p>
                      <a:endParaRPr lang="en-US" sz="1200" dirty="0"/>
                    </a:p>
                  </a:txBody>
                  <a:tcPr/>
                </a:tc>
                <a:tc>
                  <a:txBody>
                    <a:bodyPr/>
                    <a:lstStyle/>
                    <a:p>
                      <a:r>
                        <a:rPr lang="en-US" sz="1200" dirty="0" smtClean="0"/>
                        <a:t>650</a:t>
                      </a:r>
                      <a:endParaRPr lang="en-US" sz="1200" dirty="0"/>
                    </a:p>
                  </a:txBody>
                  <a:tcPr/>
                </a:tc>
              </a:tr>
              <a:tr h="370840">
                <a:tc>
                  <a:txBody>
                    <a:bodyPr/>
                    <a:lstStyle/>
                    <a:p>
                      <a:r>
                        <a:rPr lang="en-US" sz="1200" dirty="0" smtClean="0"/>
                        <a:t>COLSUM</a:t>
                      </a:r>
                      <a:endParaRPr lang="en-US" sz="1200" dirty="0"/>
                    </a:p>
                  </a:txBody>
                  <a:tcPr/>
                </a:tc>
                <a:tc>
                  <a:txBody>
                    <a:bodyPr/>
                    <a:lstStyle/>
                    <a:p>
                      <a:r>
                        <a:rPr lang="en-US" sz="1200" dirty="0" smtClean="0"/>
                        <a:t>150</a:t>
                      </a:r>
                      <a:endParaRPr lang="en-US" sz="1200" dirty="0"/>
                    </a:p>
                  </a:txBody>
                  <a:tcPr/>
                </a:tc>
                <a:tc>
                  <a:txBody>
                    <a:bodyPr/>
                    <a:lstStyle/>
                    <a:p>
                      <a:r>
                        <a:rPr lang="en-US" sz="1200" dirty="0" smtClean="0"/>
                        <a:t>500</a:t>
                      </a:r>
                      <a:endParaRPr lang="en-US" sz="1200" dirty="0"/>
                    </a:p>
                  </a:txBody>
                  <a:tcPr/>
                </a:tc>
                <a:tc>
                  <a:txBody>
                    <a:bodyPr/>
                    <a:lstStyle/>
                    <a:p>
                      <a:r>
                        <a:rPr lang="en-US" sz="1200" dirty="0" smtClean="0"/>
                        <a:t>300</a:t>
                      </a:r>
                      <a:endParaRPr lang="en-US" sz="1200" dirty="0"/>
                    </a:p>
                  </a:txBody>
                  <a:tcPr/>
                </a:tc>
                <a:tc>
                  <a:txBody>
                    <a:bodyPr/>
                    <a:lstStyle/>
                    <a:p>
                      <a:r>
                        <a:rPr lang="en-US" sz="1200" dirty="0" smtClean="0"/>
                        <a:t>350</a:t>
                      </a:r>
                      <a:endParaRPr lang="en-US" sz="1200" dirty="0"/>
                    </a:p>
                  </a:txBody>
                  <a:tcPr/>
                </a:tc>
                <a:tc>
                  <a:txBody>
                    <a:bodyPr/>
                    <a:lstStyle/>
                    <a:p>
                      <a:r>
                        <a:rPr lang="en-US" sz="1200" dirty="0" smtClean="0"/>
                        <a:t>650</a:t>
                      </a:r>
                      <a:endParaRPr lang="en-US" sz="1200" dirty="0"/>
                    </a:p>
                  </a:txBody>
                  <a:tcPr/>
                </a:tc>
                <a:tc>
                  <a:txBody>
                    <a:bodyPr/>
                    <a:lstStyle/>
                    <a:p>
                      <a:endParaRPr lang="en-US" sz="1200"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Initializing Endogenous Variables</a:t>
            </a:r>
            <a:endParaRPr lang="en-US" dirty="0"/>
          </a:p>
        </p:txBody>
      </p:sp>
      <p:sp>
        <p:nvSpPr>
          <p:cNvPr id="57347" name="Content Placeholder 2"/>
          <p:cNvSpPr>
            <a:spLocks noGrp="1"/>
          </p:cNvSpPr>
          <p:nvPr>
            <p:ph idx="1"/>
          </p:nvPr>
        </p:nvSpPr>
        <p:spPr/>
        <p:txBody>
          <a:bodyPr/>
          <a:lstStyle/>
          <a:p>
            <a:r>
              <a:rPr lang="en-US" smtClean="0"/>
              <a:t>LD, KD, XS, and C are volumes, so we need to convert them to volumes by dividing by the appropriate initialized price</a:t>
            </a:r>
          </a:p>
          <a:p>
            <a:pPr lvl="1"/>
            <a:r>
              <a:rPr lang="en-US" smtClean="0"/>
              <a:t>LD</a:t>
            </a:r>
            <a:r>
              <a:rPr lang="en-US" baseline="-25000" smtClean="0"/>
              <a:t>AG0</a:t>
            </a:r>
            <a:r>
              <a:rPr lang="en-US" smtClean="0"/>
              <a:t>/w</a:t>
            </a:r>
            <a:r>
              <a:rPr lang="en-US" baseline="-25000" smtClean="0"/>
              <a:t>0</a:t>
            </a:r>
            <a:r>
              <a:rPr lang="en-US" smtClean="0"/>
              <a:t> = 100/0.8 =125	LD</a:t>
            </a:r>
            <a:r>
              <a:rPr lang="en-US" baseline="-25000" smtClean="0"/>
              <a:t>OTH0</a:t>
            </a:r>
            <a:r>
              <a:rPr lang="en-US" smtClean="0"/>
              <a:t>/w</a:t>
            </a:r>
            <a:r>
              <a:rPr lang="en-US" baseline="-25000" smtClean="0"/>
              <a:t>0</a:t>
            </a:r>
            <a:r>
              <a:rPr lang="en-US" smtClean="0"/>
              <a:t> = 200/0.8 = 250</a:t>
            </a:r>
          </a:p>
          <a:p>
            <a:pPr lvl="1"/>
            <a:r>
              <a:rPr lang="en-US" smtClean="0"/>
              <a:t>KD</a:t>
            </a:r>
            <a:r>
              <a:rPr lang="en-US" baseline="-25000" smtClean="0"/>
              <a:t>AG0</a:t>
            </a:r>
            <a:r>
              <a:rPr lang="en-US" smtClean="0"/>
              <a:t>/r</a:t>
            </a:r>
            <a:r>
              <a:rPr lang="en-US" baseline="-25000" smtClean="0"/>
              <a:t>0</a:t>
            </a:r>
            <a:r>
              <a:rPr lang="en-US" smtClean="0"/>
              <a:t> = 50/1 = 50		KD</a:t>
            </a:r>
            <a:r>
              <a:rPr lang="en-US" baseline="-25000" smtClean="0"/>
              <a:t>OTH0</a:t>
            </a:r>
            <a:r>
              <a:rPr lang="en-US" smtClean="0"/>
              <a:t>/r</a:t>
            </a:r>
            <a:r>
              <a:rPr lang="en-US" baseline="-25000" smtClean="0"/>
              <a:t>0</a:t>
            </a:r>
            <a:r>
              <a:rPr lang="en-US" smtClean="0"/>
              <a:t> = 300/1 = 300</a:t>
            </a:r>
          </a:p>
          <a:p>
            <a:pPr lvl="1"/>
            <a:r>
              <a:rPr lang="en-US" smtClean="0"/>
              <a:t> XS</a:t>
            </a:r>
            <a:r>
              <a:rPr lang="en-US" baseline="-25000" smtClean="0"/>
              <a:t>AG0</a:t>
            </a:r>
            <a:r>
              <a:rPr lang="en-US" smtClean="0"/>
              <a:t>/p</a:t>
            </a:r>
            <a:r>
              <a:rPr lang="en-US" baseline="-25000" smtClean="0"/>
              <a:t>AG0</a:t>
            </a:r>
            <a:r>
              <a:rPr lang="en-US" smtClean="0"/>
              <a:t> = 150/1 = 150	XS</a:t>
            </a:r>
            <a:r>
              <a:rPr lang="en-US" baseline="-25000" smtClean="0"/>
              <a:t>OTH0</a:t>
            </a:r>
            <a:r>
              <a:rPr lang="en-US" smtClean="0"/>
              <a:t>/p</a:t>
            </a:r>
            <a:r>
              <a:rPr lang="en-US" baseline="-25000" smtClean="0"/>
              <a:t>OTH0</a:t>
            </a:r>
            <a:r>
              <a:rPr lang="en-US" smtClean="0"/>
              <a:t> = 500/1 = 500</a:t>
            </a:r>
          </a:p>
          <a:p>
            <a:pPr lvl="1"/>
            <a:r>
              <a:rPr lang="en-US" smtClean="0"/>
              <a:t>C</a:t>
            </a:r>
            <a:r>
              <a:rPr lang="en-US" baseline="-25000" smtClean="0"/>
              <a:t>AG0</a:t>
            </a:r>
            <a:r>
              <a:rPr lang="en-US" smtClean="0"/>
              <a:t>/p</a:t>
            </a:r>
            <a:r>
              <a:rPr lang="en-US" baseline="-25000" smtClean="0"/>
              <a:t>AG0</a:t>
            </a:r>
            <a:r>
              <a:rPr lang="en-US" smtClean="0"/>
              <a:t> = 150/1 = 150		C</a:t>
            </a:r>
            <a:r>
              <a:rPr lang="en-US" baseline="-25000" smtClean="0"/>
              <a:t>OTH0</a:t>
            </a:r>
            <a:r>
              <a:rPr lang="en-US" smtClean="0"/>
              <a:t>/p</a:t>
            </a:r>
            <a:r>
              <a:rPr lang="en-US" baseline="-25000" smtClean="0"/>
              <a:t>OTH0</a:t>
            </a:r>
            <a:r>
              <a:rPr lang="en-US" smtClean="0"/>
              <a:t> = 500/1 = 500</a:t>
            </a:r>
          </a:p>
          <a:p>
            <a:endParaRPr lang="en-US" smtClean="0"/>
          </a:p>
          <a:p>
            <a:r>
              <a:rPr lang="en-US" smtClean="0"/>
              <a:t>We can also initialize LS and KS volumes</a:t>
            </a:r>
          </a:p>
          <a:p>
            <a:pPr lvl="1"/>
            <a:r>
              <a:rPr lang="en-US" smtClean="0"/>
              <a:t>LS</a:t>
            </a:r>
            <a:r>
              <a:rPr lang="en-US" baseline="-25000" smtClean="0"/>
              <a:t>0</a:t>
            </a:r>
            <a:r>
              <a:rPr lang="en-US" smtClean="0"/>
              <a:t> =  LD</a:t>
            </a:r>
            <a:r>
              <a:rPr lang="en-US" baseline="-25000" smtClean="0"/>
              <a:t>AG0</a:t>
            </a:r>
            <a:r>
              <a:rPr lang="en-US" smtClean="0"/>
              <a:t>+ LD</a:t>
            </a:r>
            <a:r>
              <a:rPr lang="en-US" baseline="-25000" smtClean="0"/>
              <a:t>OTH0</a:t>
            </a:r>
          </a:p>
          <a:p>
            <a:pPr lvl="1"/>
            <a:r>
              <a:rPr lang="en-US" smtClean="0"/>
              <a:t>KS</a:t>
            </a:r>
            <a:r>
              <a:rPr lang="en-US" baseline="-25000" smtClean="0"/>
              <a:t>0</a:t>
            </a:r>
            <a:r>
              <a:rPr lang="en-US" smtClean="0"/>
              <a:t> =  KD</a:t>
            </a:r>
            <a:r>
              <a:rPr lang="en-US" baseline="-25000" smtClean="0"/>
              <a:t>AG0</a:t>
            </a:r>
            <a:r>
              <a:rPr lang="en-US" smtClean="0"/>
              <a:t>+ KD</a:t>
            </a:r>
            <a:r>
              <a:rPr lang="en-US" baseline="-25000" smtClean="0"/>
              <a:t>OTH0</a:t>
            </a:r>
            <a:endParaRPr lang="en-US" smtClean="0"/>
          </a:p>
          <a:p>
            <a:endParaRPr lang="en-US" smtClean="0"/>
          </a:p>
          <a:p>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58371" name="Content Placeholder 2"/>
          <p:cNvSpPr>
            <a:spLocks noGrp="1"/>
          </p:cNvSpPr>
          <p:nvPr>
            <p:ph idx="1"/>
          </p:nvPr>
        </p:nvSpPr>
        <p:spPr/>
        <p:txBody>
          <a:bodyPr/>
          <a:lstStyle/>
          <a:p>
            <a:r>
              <a:rPr lang="en-US" smtClean="0"/>
              <a:t>We can use SAM data to determine the baseline values of some of our parameters; in this case:</a:t>
            </a:r>
          </a:p>
          <a:p>
            <a:pPr lvl="1"/>
            <a:r>
              <a:rPr lang="en-US" smtClean="0"/>
              <a:t>Cobb-Douglas scaling factors (A</a:t>
            </a:r>
            <a:r>
              <a:rPr lang="en-US" baseline="-25000" smtClean="0"/>
              <a:t>j</a:t>
            </a:r>
            <a:r>
              <a:rPr lang="en-US" smtClean="0"/>
              <a:t>)</a:t>
            </a:r>
          </a:p>
          <a:p>
            <a:pPr lvl="1"/>
            <a:r>
              <a:rPr lang="en-US" smtClean="0"/>
              <a:t>Cobb-Douglas share parameters (</a:t>
            </a:r>
            <a:r>
              <a:rPr lang="el-GR" smtClean="0"/>
              <a:t>α</a:t>
            </a:r>
            <a:r>
              <a:rPr lang="en-US" baseline="-25000" smtClean="0"/>
              <a:t>j</a:t>
            </a:r>
            <a:r>
              <a:rPr lang="en-US" smtClean="0"/>
              <a:t>)</a:t>
            </a:r>
          </a:p>
          <a:p>
            <a:pPr lvl="1"/>
            <a:r>
              <a:rPr lang="en-US" smtClean="0"/>
              <a:t>CES utility function share parameters (</a:t>
            </a:r>
            <a:r>
              <a:rPr lang="el-GR" smtClean="0"/>
              <a:t>δ</a:t>
            </a:r>
            <a:r>
              <a:rPr lang="en-US"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92733753"/>
              </p:ext>
            </p:extLst>
          </p:nvPr>
        </p:nvGraphicFramePr>
        <p:xfrm>
          <a:off x="533400" y="1752600"/>
          <a:ext cx="8077203" cy="3930439"/>
        </p:xfrm>
        <a:graphic>
          <a:graphicData uri="http://schemas.openxmlformats.org/drawingml/2006/table">
            <a:tbl>
              <a:tblPr firstRow="1" bandRow="1">
                <a:tableStyleId>{5C22544A-7EE6-4342-B048-85BDC9FD1C3A}</a:tableStyleId>
              </a:tblPr>
              <a:tblGrid>
                <a:gridCol w="897467"/>
                <a:gridCol w="897467"/>
                <a:gridCol w="897467"/>
                <a:gridCol w="812799"/>
                <a:gridCol w="982135"/>
                <a:gridCol w="897467"/>
                <a:gridCol w="897467"/>
                <a:gridCol w="897467"/>
                <a:gridCol w="897467"/>
              </a:tblGrid>
              <a:tr h="382641">
                <a:tc>
                  <a:txBody>
                    <a:bodyPr/>
                    <a:lstStyle/>
                    <a:p>
                      <a:endParaRPr lang="en-US" sz="1000" dirty="0"/>
                    </a:p>
                  </a:txBody>
                  <a:tcPr/>
                </a:tc>
                <a:tc>
                  <a:txBody>
                    <a:bodyPr/>
                    <a:lstStyle/>
                    <a:p>
                      <a:r>
                        <a:rPr lang="en-US" sz="1000" dirty="0" smtClean="0"/>
                        <a:t>ACT</a:t>
                      </a:r>
                      <a:endParaRPr lang="en-US" sz="1000" dirty="0"/>
                    </a:p>
                  </a:txBody>
                  <a:tcPr/>
                </a:tc>
                <a:tc>
                  <a:txBody>
                    <a:bodyPr/>
                    <a:lstStyle/>
                    <a:p>
                      <a:r>
                        <a:rPr lang="en-US" sz="1000" dirty="0" smtClean="0"/>
                        <a:t>COM</a:t>
                      </a:r>
                      <a:endParaRPr lang="en-US" sz="1000" dirty="0"/>
                    </a:p>
                  </a:txBody>
                  <a:tcPr/>
                </a:tc>
                <a:tc>
                  <a:txBody>
                    <a:bodyPr/>
                    <a:lstStyle/>
                    <a:p>
                      <a:r>
                        <a:rPr lang="en-US" sz="1000" dirty="0" smtClean="0"/>
                        <a:t>VA</a:t>
                      </a:r>
                      <a:endParaRPr lang="en-US" sz="1000" dirty="0"/>
                    </a:p>
                  </a:txBody>
                  <a:tcPr/>
                </a:tc>
                <a:tc>
                  <a:txBody>
                    <a:bodyPr/>
                    <a:lstStyle/>
                    <a:p>
                      <a:r>
                        <a:rPr lang="en-US" sz="1000" dirty="0" smtClean="0"/>
                        <a:t>HH</a:t>
                      </a:r>
                      <a:endParaRPr lang="en-US" sz="1000" dirty="0"/>
                    </a:p>
                  </a:txBody>
                  <a:tcPr/>
                </a:tc>
                <a:tc>
                  <a:txBody>
                    <a:bodyPr/>
                    <a:lstStyle/>
                    <a:p>
                      <a:r>
                        <a:rPr lang="en-US" sz="1000" dirty="0" smtClean="0"/>
                        <a:t>GOV</a:t>
                      </a:r>
                      <a:endParaRPr lang="en-US" sz="1000" dirty="0"/>
                    </a:p>
                  </a:txBody>
                  <a:tcPr/>
                </a:tc>
                <a:tc>
                  <a:txBody>
                    <a:bodyPr/>
                    <a:lstStyle/>
                    <a:p>
                      <a:r>
                        <a:rPr lang="en-US" sz="1000" dirty="0" smtClean="0"/>
                        <a:t>INV</a:t>
                      </a:r>
                      <a:endParaRPr lang="en-US" sz="1000" dirty="0"/>
                    </a:p>
                  </a:txBody>
                  <a:tcPr/>
                </a:tc>
                <a:tc>
                  <a:txBody>
                    <a:bodyPr/>
                    <a:lstStyle/>
                    <a:p>
                      <a:r>
                        <a:rPr lang="en-US" sz="1000" dirty="0" smtClean="0"/>
                        <a:t>ROW</a:t>
                      </a:r>
                      <a:endParaRPr lang="en-US" sz="1000" dirty="0"/>
                    </a:p>
                  </a:txBody>
                  <a:tcPr/>
                </a:tc>
                <a:tc>
                  <a:txBody>
                    <a:bodyPr/>
                    <a:lstStyle/>
                    <a:p>
                      <a:r>
                        <a:rPr lang="en-US" sz="1000" dirty="0" smtClean="0"/>
                        <a:t>TOTALS</a:t>
                      </a:r>
                      <a:endParaRPr lang="en-US" sz="1000" dirty="0"/>
                    </a:p>
                  </a:txBody>
                  <a:tcPr/>
                </a:tc>
              </a:tr>
              <a:tr h="382641">
                <a:tc>
                  <a:txBody>
                    <a:bodyPr/>
                    <a:lstStyle/>
                    <a:p>
                      <a:r>
                        <a:rPr lang="en-US" sz="1000" dirty="0" smtClean="0"/>
                        <a:t>ACT</a:t>
                      </a:r>
                      <a:endParaRPr lang="en-US" sz="1000" dirty="0"/>
                    </a:p>
                  </a:txBody>
                  <a:tcPr/>
                </a:tc>
                <a:tc>
                  <a:txBody>
                    <a:bodyPr/>
                    <a:lstStyle/>
                    <a:p>
                      <a:endParaRPr lang="en-US" sz="1000" dirty="0"/>
                    </a:p>
                  </a:txBody>
                  <a:tcPr/>
                </a:tc>
                <a:tc>
                  <a:txBody>
                    <a:bodyPr/>
                    <a:lstStyle/>
                    <a:p>
                      <a:r>
                        <a:rPr lang="en-US" sz="1000" dirty="0" smtClean="0"/>
                        <a:t>Gross Output</a:t>
                      </a:r>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Receipts</a:t>
                      </a:r>
                      <a:endParaRPr lang="en-US" sz="1000" dirty="0"/>
                    </a:p>
                  </a:txBody>
                  <a:tcPr/>
                </a:tc>
              </a:tr>
              <a:tr h="578678">
                <a:tc>
                  <a:txBody>
                    <a:bodyPr/>
                    <a:lstStyle/>
                    <a:p>
                      <a:r>
                        <a:rPr lang="en-US" sz="1000" dirty="0" smtClean="0"/>
                        <a:t>COM</a:t>
                      </a:r>
                      <a:endParaRPr lang="en-US" sz="1000" dirty="0"/>
                    </a:p>
                  </a:txBody>
                  <a:tcPr/>
                </a:tc>
                <a:tc>
                  <a:txBody>
                    <a:bodyPr/>
                    <a:lstStyle/>
                    <a:p>
                      <a:r>
                        <a:rPr lang="en-US" sz="1000" dirty="0" smtClean="0"/>
                        <a:t>Int. Use</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Household Consumption</a:t>
                      </a:r>
                      <a:endParaRPr lang="en-US" sz="1000" dirty="0"/>
                    </a:p>
                  </a:txBody>
                  <a:tcPr/>
                </a:tc>
                <a:tc>
                  <a:txBody>
                    <a:bodyPr/>
                    <a:lstStyle/>
                    <a:p>
                      <a:r>
                        <a:rPr lang="en-US" sz="1000" dirty="0" smtClean="0"/>
                        <a:t>Government</a:t>
                      </a:r>
                      <a:r>
                        <a:rPr lang="en-US" sz="1000" baseline="0" dirty="0" smtClean="0"/>
                        <a:t> Expenditure</a:t>
                      </a:r>
                      <a:endParaRPr lang="en-US" sz="1000" dirty="0"/>
                    </a:p>
                  </a:txBody>
                  <a:tcPr/>
                </a:tc>
                <a:tc>
                  <a:txBody>
                    <a:bodyPr/>
                    <a:lstStyle/>
                    <a:p>
                      <a:r>
                        <a:rPr lang="en-US" sz="1000" dirty="0" smtClean="0"/>
                        <a:t>Gross</a:t>
                      </a:r>
                      <a:r>
                        <a:rPr lang="en-US" sz="1000" baseline="0" dirty="0" smtClean="0"/>
                        <a:t> Investment</a:t>
                      </a:r>
                      <a:endParaRPr lang="en-US" sz="1000" dirty="0"/>
                    </a:p>
                  </a:txBody>
                  <a:tcPr/>
                </a:tc>
                <a:tc>
                  <a:txBody>
                    <a:bodyPr/>
                    <a:lstStyle/>
                    <a:p>
                      <a:r>
                        <a:rPr lang="en-US" sz="1000" dirty="0" smtClean="0"/>
                        <a:t>Exports</a:t>
                      </a:r>
                      <a:endParaRPr lang="en-US" sz="1000" dirty="0"/>
                    </a:p>
                  </a:txBody>
                  <a:tcPr/>
                </a:tc>
                <a:tc>
                  <a:txBody>
                    <a:bodyPr/>
                    <a:lstStyle/>
                    <a:p>
                      <a:r>
                        <a:rPr lang="en-US" sz="1000" dirty="0" smtClean="0"/>
                        <a:t>Demand</a:t>
                      </a:r>
                      <a:endParaRPr lang="en-US" sz="1000" dirty="0"/>
                    </a:p>
                  </a:txBody>
                  <a:tcPr/>
                </a:tc>
              </a:tr>
              <a:tr h="382641">
                <a:tc>
                  <a:txBody>
                    <a:bodyPr/>
                    <a:lstStyle/>
                    <a:p>
                      <a:r>
                        <a:rPr lang="en-US" sz="1000" dirty="0" smtClean="0"/>
                        <a:t>VA</a:t>
                      </a:r>
                      <a:endParaRPr lang="en-US" sz="1000" dirty="0"/>
                    </a:p>
                  </a:txBody>
                  <a:tcPr/>
                </a:tc>
                <a:tc>
                  <a:txBody>
                    <a:bodyPr/>
                    <a:lstStyle/>
                    <a:p>
                      <a:r>
                        <a:rPr lang="en-US" sz="1000" dirty="0" smtClean="0"/>
                        <a:t>GDP at Factor</a:t>
                      </a:r>
                      <a:r>
                        <a:rPr lang="en-US" sz="1000" baseline="0" dirty="0" smtClean="0"/>
                        <a:t> Cost</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r>
                        <a:rPr lang="en-US" sz="1000" dirty="0" smtClean="0"/>
                        <a:t>Factor Income</a:t>
                      </a:r>
                      <a:endParaRPr lang="en-US" sz="1000" dirty="0"/>
                    </a:p>
                  </a:txBody>
                  <a:tcPr/>
                </a:tc>
              </a:tr>
              <a:tr h="382641">
                <a:tc>
                  <a:txBody>
                    <a:bodyPr/>
                    <a:lstStyle/>
                    <a:p>
                      <a:r>
                        <a:rPr lang="en-US" sz="1000" dirty="0" smtClean="0"/>
                        <a:t>HH</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GDP at Factor</a:t>
                      </a:r>
                      <a:r>
                        <a:rPr lang="en-US" sz="1000" baseline="0" dirty="0" smtClean="0"/>
                        <a:t> Cost</a:t>
                      </a:r>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r>
                        <a:rPr lang="en-US" sz="1000" dirty="0" smtClean="0"/>
                        <a:t>ROW</a:t>
                      </a:r>
                      <a:r>
                        <a:rPr lang="en-US" sz="1000" baseline="0" dirty="0" smtClean="0"/>
                        <a:t> Trans. to HH</a:t>
                      </a:r>
                      <a:endParaRPr lang="en-US" sz="1000" dirty="0"/>
                    </a:p>
                  </a:txBody>
                  <a:tcPr/>
                </a:tc>
                <a:tc>
                  <a:txBody>
                    <a:bodyPr/>
                    <a:lstStyle/>
                    <a:p>
                      <a:r>
                        <a:rPr lang="en-US" sz="1000" dirty="0" smtClean="0"/>
                        <a:t>Household Income</a:t>
                      </a:r>
                      <a:endParaRPr lang="en-US" sz="1000" dirty="0"/>
                    </a:p>
                  </a:txBody>
                  <a:tcPr/>
                </a:tc>
              </a:tr>
              <a:tr h="452879">
                <a:tc>
                  <a:txBody>
                    <a:bodyPr/>
                    <a:lstStyle/>
                    <a:p>
                      <a:r>
                        <a:rPr lang="en-US" sz="1000" dirty="0" smtClean="0"/>
                        <a:t>GOV</a:t>
                      </a:r>
                      <a:endParaRPr lang="en-US" sz="1000" dirty="0"/>
                    </a:p>
                  </a:txBody>
                  <a:tcPr/>
                </a:tc>
                <a:tc>
                  <a:txBody>
                    <a:bodyPr/>
                    <a:lstStyle/>
                    <a:p>
                      <a:r>
                        <a:rPr lang="en-US" sz="1000" dirty="0" smtClean="0"/>
                        <a:t>Net Indirect</a:t>
                      </a:r>
                      <a:r>
                        <a:rPr lang="en-US" sz="1000" baseline="0" dirty="0" smtClean="0"/>
                        <a:t> Taxes</a:t>
                      </a:r>
                      <a:endParaRPr lang="en-US" sz="1000" dirty="0"/>
                    </a:p>
                  </a:txBody>
                  <a:tcPr/>
                </a:tc>
                <a:tc>
                  <a:txBody>
                    <a:bodyPr/>
                    <a:lstStyle/>
                    <a:p>
                      <a:endParaRPr lang="en-US" sz="1000" dirty="0"/>
                    </a:p>
                  </a:txBody>
                  <a:tcPr/>
                </a:tc>
                <a:tc>
                  <a:txBody>
                    <a:bodyPr/>
                    <a:lstStyle/>
                    <a:p>
                      <a:endParaRPr lang="en-US" sz="1000"/>
                    </a:p>
                  </a:txBody>
                  <a:tcPr/>
                </a:tc>
                <a:tc>
                  <a:txBody>
                    <a:bodyPr/>
                    <a:lstStyle/>
                    <a:p>
                      <a:r>
                        <a:rPr lang="en-US" sz="1000" dirty="0" smtClean="0"/>
                        <a:t>Household Taxes</a:t>
                      </a:r>
                      <a:endParaRPr lang="en-US" sz="1000" dirty="0"/>
                    </a:p>
                  </a:txBody>
                  <a:tcPr/>
                </a:tc>
                <a:tc>
                  <a:txBody>
                    <a:bodyPr/>
                    <a:lstStyle/>
                    <a:p>
                      <a:endParaRPr lang="en-US" sz="1000"/>
                    </a:p>
                  </a:txBody>
                  <a:tcPr/>
                </a:tc>
                <a:tc>
                  <a:txBody>
                    <a:bodyPr/>
                    <a:lstStyle/>
                    <a:p>
                      <a:endParaRPr lang="en-US" sz="1000" dirty="0"/>
                    </a:p>
                  </a:txBody>
                  <a:tcPr/>
                </a:tc>
                <a:tc>
                  <a:txBody>
                    <a:bodyPr/>
                    <a:lstStyle/>
                    <a:p>
                      <a:r>
                        <a:rPr lang="en-US" sz="1000" dirty="0" smtClean="0"/>
                        <a:t>Government Borrowing</a:t>
                      </a:r>
                      <a:endParaRPr lang="en-US" sz="1000" dirty="0"/>
                    </a:p>
                  </a:txBody>
                  <a:tcPr/>
                </a:tc>
                <a:tc>
                  <a:txBody>
                    <a:bodyPr/>
                    <a:lstStyle/>
                    <a:p>
                      <a:r>
                        <a:rPr lang="en-US" sz="1000" dirty="0" smtClean="0"/>
                        <a:t>Government Revenue</a:t>
                      </a:r>
                      <a:endParaRPr lang="en-US" sz="1000" dirty="0"/>
                    </a:p>
                  </a:txBody>
                  <a:tcPr/>
                </a:tc>
              </a:tr>
              <a:tr h="382641">
                <a:tc>
                  <a:txBody>
                    <a:bodyPr/>
                    <a:lstStyle/>
                    <a:p>
                      <a:r>
                        <a:rPr lang="en-US" sz="1000" dirty="0" smtClean="0"/>
                        <a:t>INV</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a:p>
                  </a:txBody>
                  <a:tcPr/>
                </a:tc>
                <a:tc>
                  <a:txBody>
                    <a:bodyPr/>
                    <a:lstStyle/>
                    <a:p>
                      <a:r>
                        <a:rPr lang="en-US" sz="1000" dirty="0" smtClean="0"/>
                        <a:t>Household Saving</a:t>
                      </a:r>
                      <a:endParaRPr lang="en-US" sz="1000" dirty="0"/>
                    </a:p>
                  </a:txBody>
                  <a:tcPr/>
                </a:tc>
                <a:tc>
                  <a:txBody>
                    <a:bodyPr/>
                    <a:lstStyle/>
                    <a:p>
                      <a:r>
                        <a:rPr lang="en-US" sz="1000" dirty="0" smtClean="0"/>
                        <a:t>Government Saving</a:t>
                      </a:r>
                      <a:endParaRPr lang="en-US" sz="1000" dirty="0"/>
                    </a:p>
                  </a:txBody>
                  <a:tcPr/>
                </a:tc>
                <a:tc>
                  <a:txBody>
                    <a:bodyPr/>
                    <a:lstStyle/>
                    <a:p>
                      <a:endParaRPr lang="en-US" sz="1000" dirty="0"/>
                    </a:p>
                  </a:txBody>
                  <a:tcPr/>
                </a:tc>
                <a:tc>
                  <a:txBody>
                    <a:bodyPr/>
                    <a:lstStyle/>
                    <a:p>
                      <a:r>
                        <a:rPr lang="en-US" sz="1000" dirty="0" smtClean="0"/>
                        <a:t>Current account balance</a:t>
                      </a:r>
                      <a:endParaRPr lang="en-US" sz="1000" dirty="0"/>
                    </a:p>
                  </a:txBody>
                  <a:tcPr/>
                </a:tc>
                <a:tc>
                  <a:txBody>
                    <a:bodyPr/>
                    <a:lstStyle/>
                    <a:p>
                      <a:r>
                        <a:rPr lang="en-US" sz="1000" dirty="0" smtClean="0"/>
                        <a:t>Savings</a:t>
                      </a:r>
                      <a:endParaRPr lang="en-US" sz="1000" dirty="0"/>
                    </a:p>
                  </a:txBody>
                  <a:tcPr/>
                </a:tc>
              </a:tr>
              <a:tr h="382641">
                <a:tc>
                  <a:txBody>
                    <a:bodyPr/>
                    <a:lstStyle/>
                    <a:p>
                      <a:r>
                        <a:rPr lang="en-US" sz="1000" dirty="0" smtClean="0"/>
                        <a:t>ROW</a:t>
                      </a:r>
                      <a:endParaRPr lang="en-US" sz="1000" dirty="0"/>
                    </a:p>
                  </a:txBody>
                  <a:tcPr/>
                </a:tc>
                <a:tc>
                  <a:txBody>
                    <a:bodyPr/>
                    <a:lstStyle/>
                    <a:p>
                      <a:endParaRPr lang="en-US" sz="1000" dirty="0"/>
                    </a:p>
                  </a:txBody>
                  <a:tcPr/>
                </a:tc>
                <a:tc>
                  <a:txBody>
                    <a:bodyPr/>
                    <a:lstStyle/>
                    <a:p>
                      <a:r>
                        <a:rPr lang="en-US" sz="1000" dirty="0" smtClean="0"/>
                        <a:t>Imports</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ROW</a:t>
                      </a:r>
                      <a:endParaRPr lang="en-US" sz="1000" dirty="0"/>
                    </a:p>
                  </a:txBody>
                  <a:tcPr/>
                </a:tc>
              </a:tr>
              <a:tr h="382641">
                <a:tc>
                  <a:txBody>
                    <a:bodyPr/>
                    <a:lstStyle/>
                    <a:p>
                      <a:r>
                        <a:rPr lang="en-US" sz="1000" dirty="0" smtClean="0"/>
                        <a:t>TOTALS</a:t>
                      </a:r>
                      <a:endParaRPr lang="en-US" sz="1000" dirty="0"/>
                    </a:p>
                  </a:txBody>
                  <a:tcPr/>
                </a:tc>
                <a:tc>
                  <a:txBody>
                    <a:bodyPr/>
                    <a:lstStyle/>
                    <a:p>
                      <a:r>
                        <a:rPr lang="en-US" sz="1000" dirty="0" smtClean="0"/>
                        <a:t>Payments</a:t>
                      </a:r>
                      <a:endParaRPr lang="en-US" sz="1000" dirty="0"/>
                    </a:p>
                  </a:txBody>
                  <a:tcPr/>
                </a:tc>
                <a:tc>
                  <a:txBody>
                    <a:bodyPr/>
                    <a:lstStyle/>
                    <a:p>
                      <a:r>
                        <a:rPr lang="en-US" sz="1000" dirty="0" smtClean="0"/>
                        <a:t>Supply</a:t>
                      </a:r>
                      <a:endParaRPr lang="en-US" sz="1000" dirty="0"/>
                    </a:p>
                  </a:txBody>
                  <a:tcPr/>
                </a:tc>
                <a:tc>
                  <a:txBody>
                    <a:bodyPr/>
                    <a:lstStyle/>
                    <a:p>
                      <a:r>
                        <a:rPr lang="en-US" sz="1000" dirty="0" smtClean="0"/>
                        <a:t>Factor Allocation</a:t>
                      </a:r>
                      <a:endParaRPr lang="en-US" sz="1000" dirty="0"/>
                    </a:p>
                  </a:txBody>
                  <a:tcPr/>
                </a:tc>
                <a:tc>
                  <a:txBody>
                    <a:bodyPr/>
                    <a:lstStyle/>
                    <a:p>
                      <a:r>
                        <a:rPr lang="en-US" sz="1000" dirty="0" smtClean="0"/>
                        <a:t>Household Expenditure</a:t>
                      </a:r>
                      <a:endParaRPr lang="en-US" sz="1000" dirty="0"/>
                    </a:p>
                  </a:txBody>
                  <a:tcPr/>
                </a:tc>
                <a:tc>
                  <a:txBody>
                    <a:bodyPr/>
                    <a:lstStyle/>
                    <a:p>
                      <a:r>
                        <a:rPr lang="en-US" sz="1000" dirty="0" smtClean="0"/>
                        <a:t>Government  Expenditure</a:t>
                      </a:r>
                      <a:endParaRPr lang="en-US" sz="1000" dirty="0"/>
                    </a:p>
                  </a:txBody>
                  <a:tcPr/>
                </a:tc>
                <a:tc>
                  <a:txBody>
                    <a:bodyPr/>
                    <a:lstStyle/>
                    <a:p>
                      <a:r>
                        <a:rPr lang="en-US" sz="1000" dirty="0" smtClean="0"/>
                        <a:t>Investment</a:t>
                      </a:r>
                      <a:endParaRPr lang="en-US" sz="1000" dirty="0"/>
                    </a:p>
                  </a:txBody>
                  <a:tcPr/>
                </a:tc>
                <a:tc>
                  <a:txBody>
                    <a:bodyPr/>
                    <a:lstStyle/>
                    <a:p>
                      <a:r>
                        <a:rPr lang="en-US" sz="1000" dirty="0" smtClean="0"/>
                        <a:t>ROW</a:t>
                      </a:r>
                      <a:endParaRPr lang="en-US" sz="1000" dirty="0"/>
                    </a:p>
                  </a:txBody>
                  <a:tcPr/>
                </a:tc>
                <a:tc>
                  <a:txBody>
                    <a:bodyPr/>
                    <a:lstStyle/>
                    <a:p>
                      <a:endParaRPr lang="en-US" sz="10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59395" name="Content Placeholder 2"/>
          <p:cNvSpPr>
            <a:spLocks noGrp="1"/>
          </p:cNvSpPr>
          <p:nvPr>
            <p:ph idx="1"/>
          </p:nvPr>
        </p:nvSpPr>
        <p:spPr/>
        <p:txBody>
          <a:bodyPr/>
          <a:lstStyle/>
          <a:p>
            <a:r>
              <a:rPr lang="en-US" smtClean="0"/>
              <a:t>From our aggregate output equation</a:t>
            </a:r>
          </a:p>
          <a:p>
            <a:endParaRPr lang="en-US" smtClean="0"/>
          </a:p>
          <a:p>
            <a:endParaRPr lang="en-US" smtClean="0"/>
          </a:p>
          <a:p>
            <a:r>
              <a:rPr lang="en-US" smtClean="0"/>
              <a:t>We can calculate the Cobb-Douglas scaling factors as</a:t>
            </a:r>
          </a:p>
          <a:p>
            <a:endParaRPr lang="en-US" smtClean="0"/>
          </a:p>
        </p:txBody>
      </p:sp>
      <p:sp>
        <p:nvSpPr>
          <p:cNvPr id="593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939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38500" y="3657600"/>
            <a:ext cx="2324100" cy="923925"/>
          </a:xfrm>
          <a:prstGeom prst="rect">
            <a:avLst/>
          </a:prstGeom>
          <a:noFill/>
          <a:ln w="9525">
            <a:noFill/>
            <a:miter lim="800000"/>
            <a:headEnd/>
            <a:tailEnd/>
          </a:ln>
        </p:spPr>
      </p:pic>
      <p:sp>
        <p:nvSpPr>
          <p:cNvPr id="5939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9399"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990850" y="2209800"/>
            <a:ext cx="3105150" cy="5143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60419" name="Content Placeholder 2"/>
          <p:cNvSpPr>
            <a:spLocks noGrp="1"/>
          </p:cNvSpPr>
          <p:nvPr>
            <p:ph idx="1"/>
          </p:nvPr>
        </p:nvSpPr>
        <p:spPr/>
        <p:txBody>
          <a:bodyPr/>
          <a:lstStyle/>
          <a:p>
            <a:r>
              <a:rPr lang="en-US" smtClean="0"/>
              <a:t>Similarly, from labor demand</a:t>
            </a:r>
          </a:p>
          <a:p>
            <a:endParaRPr lang="en-US" smtClean="0"/>
          </a:p>
          <a:p>
            <a:endParaRPr lang="en-US" smtClean="0"/>
          </a:p>
          <a:p>
            <a:endParaRPr lang="en-US" smtClean="0"/>
          </a:p>
          <a:p>
            <a:pPr>
              <a:buFont typeface="Wingdings 2" pitchFamily="18" charset="2"/>
              <a:buNone/>
            </a:pPr>
            <a:r>
              <a:rPr lang="en-US" smtClean="0"/>
              <a:t>	we can calculate the Cobb-Douglas share parameters as</a:t>
            </a:r>
          </a:p>
          <a:p>
            <a:pPr>
              <a:buFont typeface="Wingdings 2" pitchFamily="18" charset="2"/>
              <a:buNone/>
            </a:pPr>
            <a:endParaRPr lang="en-US" smtClean="0"/>
          </a:p>
        </p:txBody>
      </p:sp>
      <p:pic>
        <p:nvPicPr>
          <p:cNvPr id="60420" name="Picture 1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2800" y="2362200"/>
            <a:ext cx="1971675" cy="809625"/>
          </a:xfrm>
          <a:prstGeom prst="rect">
            <a:avLst/>
          </a:prstGeom>
          <a:noFill/>
          <a:ln w="9525">
            <a:noFill/>
            <a:miter lim="800000"/>
            <a:headEnd/>
            <a:tailEnd/>
          </a:ln>
        </p:spPr>
      </p:pic>
      <p:sp>
        <p:nvSpPr>
          <p:cNvPr id="6042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0422"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657600" y="4267200"/>
            <a:ext cx="1476375" cy="9239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61443" name="Content Placeholder 2"/>
          <p:cNvSpPr>
            <a:spLocks noGrp="1"/>
          </p:cNvSpPr>
          <p:nvPr>
            <p:ph idx="1"/>
          </p:nvPr>
        </p:nvSpPr>
        <p:spPr/>
        <p:txBody>
          <a:bodyPr/>
          <a:lstStyle/>
          <a:p>
            <a:r>
              <a:rPr lang="en-US" smtClean="0"/>
              <a:t>The CES share parameters are derived from</a:t>
            </a:r>
          </a:p>
          <a:p>
            <a:endParaRPr lang="en-US" smtClean="0"/>
          </a:p>
          <a:p>
            <a:endParaRPr lang="en-US" smtClean="0"/>
          </a:p>
          <a:p>
            <a:endParaRPr lang="en-US" smtClean="0"/>
          </a:p>
          <a:p>
            <a:pPr>
              <a:buFont typeface="Wingdings 2" pitchFamily="18" charset="2"/>
              <a:buNone/>
            </a:pPr>
            <a:r>
              <a:rPr lang="en-US" smtClean="0"/>
              <a:t>	with a less than tidy result of </a:t>
            </a:r>
          </a:p>
        </p:txBody>
      </p:sp>
      <p:pic>
        <p:nvPicPr>
          <p:cNvPr id="61444"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28900" y="2209800"/>
            <a:ext cx="4076700" cy="1047750"/>
          </a:xfrm>
          <a:prstGeom prst="rect">
            <a:avLst/>
          </a:prstGeom>
          <a:noFill/>
          <a:ln w="9525">
            <a:noFill/>
            <a:miter lim="800000"/>
            <a:headEnd/>
            <a:tailEnd/>
          </a:ln>
        </p:spPr>
      </p:pic>
      <p:sp>
        <p:nvSpPr>
          <p:cNvPr id="6144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6144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1447"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95600" y="4114800"/>
            <a:ext cx="3429000" cy="19431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Calibration</a:t>
            </a:r>
            <a:endParaRPr lang="en-US" dirty="0"/>
          </a:p>
        </p:txBody>
      </p:sp>
      <p:sp>
        <p:nvSpPr>
          <p:cNvPr id="62467" name="Content Placeholder 2"/>
          <p:cNvSpPr>
            <a:spLocks noGrp="1"/>
          </p:cNvSpPr>
          <p:nvPr>
            <p:ph idx="1"/>
          </p:nvPr>
        </p:nvSpPr>
        <p:spPr/>
        <p:txBody>
          <a:bodyPr/>
          <a:lstStyle/>
          <a:p>
            <a:r>
              <a:rPr lang="en-US" smtClean="0"/>
              <a:t>Alternatively, the CES utility function’s substitution elasticity (</a:t>
            </a:r>
            <a:r>
              <a:rPr lang="el-GR" smtClean="0"/>
              <a:t>σ</a:t>
            </a:r>
            <a:r>
              <a:rPr lang="en-US" smtClean="0"/>
              <a:t>) cannot be determined with SAM data. </a:t>
            </a:r>
          </a:p>
          <a:p>
            <a:r>
              <a:rPr lang="en-US" smtClean="0"/>
              <a:t>We can either specify </a:t>
            </a:r>
            <a:r>
              <a:rPr lang="el-GR" smtClean="0"/>
              <a:t>σ</a:t>
            </a:r>
            <a:r>
              <a:rPr lang="en-US" smtClean="0"/>
              <a:t> heuristically (e.g., a 0 if we determine that the goods are perfect complements, or a high value if they are perfect substitutes) or through econometrics. </a:t>
            </a:r>
          </a:p>
          <a:p>
            <a:r>
              <a:rPr lang="en-US" smtClean="0"/>
              <a:t>In this case, let’s arbitrarily assign </a:t>
            </a:r>
            <a:r>
              <a:rPr lang="el-GR" smtClean="0"/>
              <a:t>σ</a:t>
            </a:r>
            <a:r>
              <a:rPr lang="en-US" smtClean="0"/>
              <a:t> with a value of 0.3.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Simulation</a:t>
            </a:r>
            <a:endParaRPr lang="en-US" dirty="0"/>
          </a:p>
        </p:txBody>
      </p:sp>
      <p:sp>
        <p:nvSpPr>
          <p:cNvPr id="63491" name="Content Placeholder 2"/>
          <p:cNvSpPr>
            <a:spLocks noGrp="1"/>
          </p:cNvSpPr>
          <p:nvPr>
            <p:ph idx="1"/>
          </p:nvPr>
        </p:nvSpPr>
        <p:spPr/>
        <p:txBody>
          <a:bodyPr/>
          <a:lstStyle/>
          <a:p>
            <a:r>
              <a:rPr lang="en-US" smtClean="0"/>
              <a:t>Let’s walk through what happens when we perturb one of the exogenous variables in the model. Say we have an exogenous increase in labor supply (LS). From</a:t>
            </a:r>
          </a:p>
          <a:p>
            <a:endParaRPr lang="en-US" smtClean="0"/>
          </a:p>
          <a:p>
            <a:endParaRPr lang="en-US" smtClean="0"/>
          </a:p>
          <a:p>
            <a:pPr>
              <a:buFont typeface="Wingdings 2" pitchFamily="18" charset="2"/>
              <a:buNone/>
            </a:pPr>
            <a:r>
              <a:rPr lang="en-US" smtClean="0"/>
              <a:t>	we know this exogenous increase in LS will be accompanied by an increase in aggregate LD.</a:t>
            </a:r>
          </a:p>
          <a:p>
            <a:endParaRPr lang="en-US" smtClean="0"/>
          </a:p>
        </p:txBody>
      </p:sp>
      <p:pic>
        <p:nvPicPr>
          <p:cNvPr id="63492" name="Picture 1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62350" y="3124200"/>
            <a:ext cx="1771650" cy="9810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Simulation</a:t>
            </a:r>
            <a:endParaRPr lang="en-US" dirty="0"/>
          </a:p>
        </p:txBody>
      </p:sp>
      <p:sp>
        <p:nvSpPr>
          <p:cNvPr id="64515" name="Content Placeholder 2"/>
          <p:cNvSpPr>
            <a:spLocks noGrp="1"/>
          </p:cNvSpPr>
          <p:nvPr>
            <p:ph idx="1"/>
          </p:nvPr>
        </p:nvSpPr>
        <p:spPr/>
        <p:txBody>
          <a:bodyPr/>
          <a:lstStyle/>
          <a:p>
            <a:r>
              <a:rPr lang="en-US" smtClean="0"/>
              <a:t>But it isn’t clear how this change will affect our other variables: </a:t>
            </a:r>
          </a:p>
        </p:txBody>
      </p:sp>
      <p:pic>
        <p:nvPicPr>
          <p:cNvPr id="64516" name="Picture 1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05200" y="2286000"/>
            <a:ext cx="1971675" cy="809625"/>
          </a:xfrm>
          <a:prstGeom prst="rect">
            <a:avLst/>
          </a:prstGeom>
          <a:noFill/>
          <a:ln w="9525">
            <a:noFill/>
            <a:miter lim="800000"/>
            <a:headEnd/>
            <a:tailEnd/>
          </a:ln>
        </p:spPr>
      </p:pic>
      <p:pic>
        <p:nvPicPr>
          <p:cNvPr id="64517" name="Picture 1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029200" y="2971800"/>
            <a:ext cx="2876550" cy="819150"/>
          </a:xfrm>
          <a:prstGeom prst="rect">
            <a:avLst/>
          </a:prstGeom>
          <a:noFill/>
          <a:ln w="9525">
            <a:noFill/>
            <a:miter lim="800000"/>
            <a:headEnd/>
            <a:tailEnd/>
          </a:ln>
        </p:spPr>
      </p:pic>
      <p:pic>
        <p:nvPicPr>
          <p:cNvPr id="64518"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257800" y="4810125"/>
            <a:ext cx="3571875" cy="981075"/>
          </a:xfrm>
          <a:prstGeom prst="rect">
            <a:avLst/>
          </a:prstGeom>
          <a:noFill/>
          <a:ln w="9525">
            <a:noFill/>
            <a:miter lim="800000"/>
            <a:headEnd/>
            <a:tailEnd/>
          </a:ln>
        </p:spPr>
      </p:pic>
      <p:sp>
        <p:nvSpPr>
          <p:cNvPr id="645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4520" name="Picture 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04800" y="3733800"/>
            <a:ext cx="4076700" cy="1047750"/>
          </a:xfrm>
          <a:prstGeom prst="rect">
            <a:avLst/>
          </a:prstGeom>
          <a:noFill/>
          <a:ln w="9525">
            <a:noFill/>
            <a:miter lim="800000"/>
            <a:headEnd/>
            <a:tailEnd/>
          </a:ln>
        </p:spPr>
      </p:pic>
      <p:sp>
        <p:nvSpPr>
          <p:cNvPr id="6452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4522" name="Picture 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09600" y="5029200"/>
            <a:ext cx="4238625" cy="1047750"/>
          </a:xfrm>
          <a:prstGeom prst="rect">
            <a:avLst/>
          </a:prstGeom>
          <a:noFill/>
          <a:ln w="9525">
            <a:noFill/>
            <a:miter lim="800000"/>
            <a:headEnd/>
            <a:tailEnd/>
          </a:ln>
        </p:spPr>
      </p:pic>
      <p:pic>
        <p:nvPicPr>
          <p:cNvPr id="64523" name="Picture 1"/>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828800" y="2895600"/>
            <a:ext cx="1200150" cy="447675"/>
          </a:xfrm>
          <a:prstGeom prst="rect">
            <a:avLst/>
          </a:prstGeom>
          <a:noFill/>
          <a:ln w="9525">
            <a:noFill/>
            <a:miter lim="800000"/>
            <a:headEnd/>
            <a:tailEnd/>
          </a:ln>
        </p:spPr>
      </p:pic>
      <p:sp>
        <p:nvSpPr>
          <p:cNvPr id="64524"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4525" name="Picture 13"/>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5029200" y="3981450"/>
            <a:ext cx="3105150" cy="5143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To a New Equilibrium</a:t>
            </a:r>
            <a:endParaRPr lang="en-US" dirty="0"/>
          </a:p>
        </p:txBody>
      </p:sp>
      <p:sp>
        <p:nvSpPr>
          <p:cNvPr id="65539" name="Content Placeholder 2"/>
          <p:cNvSpPr>
            <a:spLocks noGrp="1"/>
          </p:cNvSpPr>
          <p:nvPr>
            <p:ph idx="1"/>
          </p:nvPr>
        </p:nvSpPr>
        <p:spPr/>
        <p:txBody>
          <a:bodyPr/>
          <a:lstStyle/>
          <a:p>
            <a:r>
              <a:rPr lang="en-US" smtClean="0"/>
              <a:t>We need a way to move from our initial equilibrium, in which all of our model equations held (i.e., our markets cleared), to a new equilibrium, in which all of our equations hold again. This shift from an old equilibrium to a new equilibrium is what is usually meant by “adjustment.”</a:t>
            </a:r>
          </a:p>
          <a:p>
            <a:r>
              <a:rPr lang="en-US" smtClean="0"/>
              <a:t>To find our new equilibrium solution, our endogenous variables will have to adjust so that both our equations hold, and our exogenous shock is accounted for.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Model Solutions and Consistency</a:t>
            </a:r>
            <a:endParaRPr lang="en-US" dirty="0"/>
          </a:p>
        </p:txBody>
      </p:sp>
      <p:sp>
        <p:nvSpPr>
          <p:cNvPr id="66563" name="Content Placeholder 2"/>
          <p:cNvSpPr>
            <a:spLocks noGrp="1"/>
          </p:cNvSpPr>
          <p:nvPr>
            <p:ph idx="1"/>
          </p:nvPr>
        </p:nvSpPr>
        <p:spPr/>
        <p:txBody>
          <a:bodyPr/>
          <a:lstStyle/>
          <a:p>
            <a:r>
              <a:rPr lang="en-US" smtClean="0"/>
              <a:t>CGE models require numerical solutions, which means that you will need to use some sort of solver package to generate a solution.</a:t>
            </a:r>
          </a:p>
          <a:p>
            <a:r>
              <a:rPr lang="en-US" smtClean="0"/>
              <a:t>To ensure that the model is consistent and you have not made errors in coding, in general your first step after building a CGE model is to make sure that you can reproduce the base solution (i.e., with no exogenous shock).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 Quick Thought on Model Building</a:t>
            </a:r>
            <a:endParaRPr lang="en-US" dirty="0"/>
          </a:p>
        </p:txBody>
      </p:sp>
      <p:sp>
        <p:nvSpPr>
          <p:cNvPr id="67587" name="Content Placeholder 2"/>
          <p:cNvSpPr>
            <a:spLocks noGrp="1"/>
          </p:cNvSpPr>
          <p:nvPr>
            <p:ph idx="1"/>
          </p:nvPr>
        </p:nvSpPr>
        <p:spPr/>
        <p:txBody>
          <a:bodyPr/>
          <a:lstStyle/>
          <a:p>
            <a:r>
              <a:rPr lang="en-US" smtClean="0"/>
              <a:t>Before we get into more complex models, a bit of advice. It is always useful to start any research project with a quick theoretical model that maps relationships among the variables that you wish to examine.</a:t>
            </a:r>
          </a:p>
          <a:p>
            <a:r>
              <a:rPr lang="en-US" smtClean="0"/>
              <a:t>By doing this kind of exercise, you can get a good sense of where you can make simplifications, where you should be more detailed, and how much you can leave out of your model.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Toward more Complex Models</a:t>
            </a:r>
            <a:endParaRPr lang="en-US" dirty="0"/>
          </a:p>
        </p:txBody>
      </p:sp>
      <p:sp>
        <p:nvSpPr>
          <p:cNvPr id="3" name="Content Placeholder 2"/>
          <p:cNvSpPr>
            <a:spLocks noGrp="1"/>
          </p:cNvSpPr>
          <p:nvPr>
            <p:ph idx="1"/>
          </p:nvPr>
        </p:nvSpPr>
        <p:spPr/>
        <p:txBody>
          <a:bodyPr/>
          <a:lstStyle/>
          <a:p>
            <a:pPr>
              <a:defRPr/>
            </a:pPr>
            <a:r>
              <a:rPr lang="en-US" dirty="0" smtClean="0"/>
              <a:t>Our next model — </a:t>
            </a:r>
            <a:r>
              <a:rPr lang="en-US" cap="small" dirty="0" smtClean="0"/>
              <a:t>ThaiMini</a:t>
            </a:r>
            <a:r>
              <a:rPr lang="en-US" dirty="0" smtClean="0"/>
              <a:t> — will be significantly more complex, but still simple as far as CGE models go.</a:t>
            </a:r>
          </a:p>
          <a:p>
            <a:pPr>
              <a:defRPr/>
            </a:pPr>
            <a:r>
              <a:rPr lang="en-US" dirty="0" smtClean="0"/>
              <a:t> </a:t>
            </a:r>
            <a:r>
              <a:rPr lang="en-US" cap="small" dirty="0" smtClean="0"/>
              <a:t>ThaiMini</a:t>
            </a:r>
            <a:r>
              <a:rPr lang="en-US" dirty="0" smtClean="0"/>
              <a:t> will address several of the oversimplifications of our previous model:</a:t>
            </a:r>
          </a:p>
          <a:p>
            <a:pPr lvl="1">
              <a:defRPr/>
            </a:pPr>
            <a:r>
              <a:rPr lang="en-US" dirty="0" smtClean="0"/>
              <a:t>Producers typically have non-factor intermediate inputs and non-uniform substitution </a:t>
            </a:r>
            <a:r>
              <a:rPr lang="en-US" dirty="0" err="1" smtClean="0"/>
              <a:t>elasticities</a:t>
            </a:r>
            <a:endParaRPr lang="en-US" dirty="0" smtClean="0"/>
          </a:p>
          <a:p>
            <a:pPr lvl="1">
              <a:defRPr/>
            </a:pPr>
            <a:r>
              <a:rPr lang="en-US" dirty="0" smtClean="0"/>
              <a:t>Households are more complex than CES utility describes</a:t>
            </a:r>
          </a:p>
          <a:p>
            <a:pPr lvl="1">
              <a:defRPr/>
            </a:pPr>
            <a:r>
              <a:rPr lang="en-US" dirty="0" smtClean="0"/>
              <a:t>Most economies have an active government and capital markets</a:t>
            </a:r>
          </a:p>
          <a:p>
            <a:pPr lvl="1">
              <a:defRPr/>
            </a:pPr>
            <a:r>
              <a:rPr lang="en-US" dirty="0" smtClean="0"/>
              <a:t>Most economies have ROW interactions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 to CGE</a:t>
            </a:r>
            <a:endParaRPr lang="en-US" dirty="0"/>
          </a:p>
        </p:txBody>
      </p:sp>
      <p:sp>
        <p:nvSpPr>
          <p:cNvPr id="41987" name="Content Placeholder 2"/>
          <p:cNvSpPr>
            <a:spLocks noGrp="1"/>
          </p:cNvSpPr>
          <p:nvPr>
            <p:ph idx="1"/>
          </p:nvPr>
        </p:nvSpPr>
        <p:spPr/>
        <p:txBody>
          <a:bodyPr/>
          <a:lstStyle/>
          <a:p>
            <a:r>
              <a:rPr lang="en-US" smtClean="0"/>
              <a:t>The SAM provides a snapshot of the economy at equilibrium (columns equal rows), but it is a static equilibrium with fixed prices, no substitution, and typically average behavior.</a:t>
            </a:r>
          </a:p>
          <a:p>
            <a:r>
              <a:rPr lang="en-US" smtClean="0"/>
              <a:t>On the contrary, in many cases what we are interested in examining is how economic actors respond to changes in relative prices.</a:t>
            </a:r>
          </a:p>
          <a:p>
            <a:r>
              <a:rPr lang="en-US" smtClean="0"/>
              <a:t>CGE allows for flexible prices, substitution, and marginal behavior, at the same time meeting the accounting constraints enforced by SAM structure. </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1. Producer Behavior</a:t>
            </a:r>
            <a:endParaRPr lang="en-US" dirty="0"/>
          </a:p>
        </p:txBody>
      </p:sp>
      <p:sp>
        <p:nvSpPr>
          <p:cNvPr id="69635" name="Content Placeholder 2"/>
          <p:cNvSpPr>
            <a:spLocks noGrp="1"/>
          </p:cNvSpPr>
          <p:nvPr>
            <p:ph idx="1"/>
          </p:nvPr>
        </p:nvSpPr>
        <p:spPr/>
        <p:txBody>
          <a:bodyPr/>
          <a:lstStyle/>
          <a:p>
            <a:r>
              <a:rPr lang="en-US" smtClean="0"/>
              <a:t>Producers choose inputs to minimize costs; with two inputs we can represent this mathematically as:</a:t>
            </a:r>
          </a:p>
          <a:p>
            <a:pPr>
              <a:buFont typeface="Wingdings 2" pitchFamily="18" charset="2"/>
              <a:buNone/>
            </a:pPr>
            <a:r>
              <a:rPr lang="en-GB" sz="2800" smtClean="0"/>
              <a:t>			Min(wL+rK)   s.t.   V=F(K,L)</a:t>
            </a:r>
          </a:p>
          <a:p>
            <a:pPr>
              <a:buFont typeface="Wingdings 2" pitchFamily="18" charset="2"/>
              <a:buNone/>
            </a:pPr>
            <a:r>
              <a:rPr lang="en-GB" sz="2800" smtClean="0"/>
              <a:t>	where w and r are the wage and rental rates, L and K are labor and capital, and V is the level of output. Producers choose K and L; w, r, and V are typically determined by market equilibrium conditions.</a:t>
            </a:r>
            <a:endParaRPr lang="en-US" sz="2800" smtClean="0"/>
          </a:p>
          <a:p>
            <a:endParaRPr lang="en-GB" sz="2800" smtClean="0"/>
          </a:p>
          <a:p>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Producer Behavior</a:t>
            </a:r>
            <a:endParaRPr lang="en-US" dirty="0"/>
          </a:p>
        </p:txBody>
      </p:sp>
      <p:sp>
        <p:nvSpPr>
          <p:cNvPr id="1030" name="Content Placeholder 2"/>
          <p:cNvSpPr>
            <a:spLocks noGrp="1"/>
          </p:cNvSpPr>
          <p:nvPr>
            <p:ph idx="1"/>
          </p:nvPr>
        </p:nvSpPr>
        <p:spPr/>
        <p:txBody>
          <a:bodyPr/>
          <a:lstStyle/>
          <a:p>
            <a:r>
              <a:rPr lang="en-US" smtClean="0"/>
              <a:t>The Lagrangean for the producer’s optimization problem is </a:t>
            </a:r>
          </a:p>
          <a:p>
            <a:pPr>
              <a:buFont typeface="Wingdings 2" pitchFamily="18" charset="2"/>
              <a:buNone/>
            </a:pPr>
            <a:r>
              <a:rPr lang="en-US" smtClean="0"/>
              <a:t>			L = </a:t>
            </a:r>
            <a:r>
              <a:rPr lang="en-US" i="1" smtClean="0"/>
              <a:t>wL + rK + P</a:t>
            </a:r>
            <a:r>
              <a:rPr lang="en-US" smtClean="0"/>
              <a:t>[</a:t>
            </a:r>
            <a:r>
              <a:rPr lang="en-US" i="1" smtClean="0"/>
              <a:t>V – F(K,L)</a:t>
            </a:r>
            <a:r>
              <a:rPr lang="en-US" smtClean="0"/>
              <a:t>]</a:t>
            </a:r>
          </a:p>
          <a:p>
            <a:r>
              <a:rPr lang="en-GB" sz="2800" smtClean="0"/>
              <a:t>Setting the partial derivatives with respect to </a:t>
            </a:r>
            <a:r>
              <a:rPr lang="en-GB" sz="2800" i="1" smtClean="0"/>
              <a:t>K</a:t>
            </a:r>
            <a:r>
              <a:rPr lang="en-GB" sz="2800" smtClean="0"/>
              <a:t>, </a:t>
            </a:r>
            <a:r>
              <a:rPr lang="en-GB" sz="2800" i="1" smtClean="0"/>
              <a:t>L</a:t>
            </a:r>
            <a:r>
              <a:rPr lang="en-GB" sz="2800" smtClean="0"/>
              <a:t> and </a:t>
            </a:r>
            <a:r>
              <a:rPr lang="en-GB" sz="2800" i="1" smtClean="0"/>
              <a:t>P</a:t>
            </a:r>
            <a:r>
              <a:rPr lang="en-GB" sz="2800" smtClean="0"/>
              <a:t> equal to zero, we have the following three first order conditions:</a:t>
            </a:r>
            <a:r>
              <a:rPr lang="en-US" sz="2800" smtClean="0"/>
              <a:t> </a:t>
            </a:r>
          </a:p>
          <a:p>
            <a:endParaRPr lang="en-US" smtClean="0"/>
          </a:p>
        </p:txBody>
      </p:sp>
      <p:graphicFrame>
        <p:nvGraphicFramePr>
          <p:cNvPr id="1026" name="Object 4"/>
          <p:cNvGraphicFramePr>
            <a:graphicFrameLocks noChangeAspect="1"/>
          </p:cNvGraphicFramePr>
          <p:nvPr/>
        </p:nvGraphicFramePr>
        <p:xfrm>
          <a:off x="2908300" y="5410200"/>
          <a:ext cx="2578100" cy="800100"/>
        </p:xfrm>
        <a:graphic>
          <a:graphicData uri="http://schemas.openxmlformats.org/presentationml/2006/ole">
            <mc:AlternateContent xmlns:mc="http://schemas.openxmlformats.org/markup-compatibility/2006">
              <mc:Choice xmlns:v="urn:schemas-microsoft-com:vml" Requires="v">
                <p:oleObj spid="_x0000_s1056" name="Equation" r:id="rId4" imgW="1156137" imgH="367929" progId="Equation.3">
                  <p:embed/>
                </p:oleObj>
              </mc:Choice>
              <mc:Fallback>
                <p:oleObj name="Equation" r:id="rId4" imgW="1156137" imgH="3679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300" y="5410200"/>
                        <a:ext cx="2578100" cy="8001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1027" name="Object 5"/>
          <p:cNvGraphicFramePr>
            <a:graphicFrameLocks noChangeAspect="1"/>
          </p:cNvGraphicFramePr>
          <p:nvPr/>
        </p:nvGraphicFramePr>
        <p:xfrm>
          <a:off x="1127125" y="4341813"/>
          <a:ext cx="2835275" cy="855662"/>
        </p:xfrm>
        <a:graphic>
          <a:graphicData uri="http://schemas.openxmlformats.org/presentationml/2006/ole">
            <mc:AlternateContent xmlns:mc="http://schemas.openxmlformats.org/markup-compatibility/2006">
              <mc:Choice xmlns:v="urn:schemas-microsoft-com:vml" Requires="v">
                <p:oleObj spid="_x0000_s1057" name="Equation" r:id="rId6" imgW="1270706" imgH="393490" progId="Equation.3">
                  <p:embed/>
                </p:oleObj>
              </mc:Choice>
              <mc:Fallback>
                <p:oleObj name="Equation" r:id="rId6" imgW="1270706" imgH="39349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125" y="4341813"/>
                        <a:ext cx="2835275"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28" name="Object 6"/>
          <p:cNvGraphicFramePr>
            <a:graphicFrameLocks noChangeAspect="1"/>
          </p:cNvGraphicFramePr>
          <p:nvPr/>
        </p:nvGraphicFramePr>
        <p:xfrm>
          <a:off x="4572000" y="4343400"/>
          <a:ext cx="2987675" cy="827088"/>
        </p:xfrm>
        <a:graphic>
          <a:graphicData uri="http://schemas.openxmlformats.org/presentationml/2006/ole">
            <mc:AlternateContent xmlns:mc="http://schemas.openxmlformats.org/markup-compatibility/2006">
              <mc:Choice xmlns:v="urn:schemas-microsoft-com:vml" Requires="v">
                <p:oleObj spid="_x0000_s1058" name="Equation" r:id="rId8" imgW="1423104" imgH="393490" progId="Equation.3">
                  <p:embed/>
                </p:oleObj>
              </mc:Choice>
              <mc:Fallback>
                <p:oleObj name="Equation" r:id="rId8" imgW="1423104" imgH="39349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343400"/>
                        <a:ext cx="2987675"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Production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Let’s take this one step further by assigning a functional form to F: a CES (constant elasticity of substitution) function, the most ubiquitous functional form used in GE models.</a:t>
            </a:r>
          </a:p>
          <a:p>
            <a:pPr>
              <a:defRPr/>
            </a:pPr>
            <a:r>
              <a:rPr lang="en-US" dirty="0" smtClean="0"/>
              <a:t>The primal form of the CES function is</a:t>
            </a:r>
          </a:p>
          <a:p>
            <a:pPr>
              <a:defRPr/>
            </a:pPr>
            <a:endParaRPr lang="en-US" dirty="0" smtClean="0"/>
          </a:p>
          <a:p>
            <a:pPr>
              <a:defRPr/>
            </a:pPr>
            <a:endParaRPr lang="en-US" dirty="0" smtClean="0"/>
          </a:p>
          <a:p>
            <a:pPr>
              <a:buFont typeface="Wingdings 2" pitchFamily="18" charset="2"/>
              <a:buNone/>
              <a:defRPr/>
            </a:pPr>
            <a:r>
              <a:rPr lang="en-GB" sz="2800" dirty="0" smtClean="0"/>
              <a:t>	where the coefficients </a:t>
            </a:r>
            <a:r>
              <a:rPr lang="en-GB" sz="2800" i="1" dirty="0" smtClean="0"/>
              <a:t>a</a:t>
            </a:r>
            <a:r>
              <a:rPr lang="en-GB" sz="2800" i="1" baseline="-25000" dirty="0" smtClean="0"/>
              <a:t>l</a:t>
            </a:r>
            <a:r>
              <a:rPr lang="en-GB" sz="2800" dirty="0" smtClean="0"/>
              <a:t> and </a:t>
            </a:r>
            <a:r>
              <a:rPr lang="en-GB" sz="2800" i="1" dirty="0" err="1" smtClean="0"/>
              <a:t>a</a:t>
            </a:r>
            <a:r>
              <a:rPr lang="en-GB" sz="2800" i="1" baseline="-25000" dirty="0" err="1" smtClean="0"/>
              <a:t>k</a:t>
            </a:r>
            <a:r>
              <a:rPr lang="en-GB" sz="2800" dirty="0" smtClean="0"/>
              <a:t> are called the labour and capital share parameters, respectively, and </a:t>
            </a:r>
            <a:r>
              <a:rPr lang="el-GR" sz="2800" i="1" dirty="0" smtClean="0"/>
              <a:t>ρ</a:t>
            </a:r>
            <a:r>
              <a:rPr lang="en-GB" sz="2800" dirty="0" smtClean="0"/>
              <a:t> is the CES exponent (which will be related to the CES substitution elasticity). </a:t>
            </a:r>
            <a:endParaRPr lang="en-US" sz="2800" dirty="0" smtClean="0"/>
          </a:p>
          <a:p>
            <a:pPr>
              <a:buFont typeface="Wingdings 2" pitchFamily="18" charset="2"/>
              <a:buNone/>
              <a:defRPr/>
            </a:pPr>
            <a:endParaRPr lang="en-US" dirty="0"/>
          </a:p>
        </p:txBody>
      </p:sp>
      <p:graphicFrame>
        <p:nvGraphicFramePr>
          <p:cNvPr id="2050" name="Object 3"/>
          <p:cNvGraphicFramePr>
            <a:graphicFrameLocks noChangeAspect="1"/>
          </p:cNvGraphicFramePr>
          <p:nvPr/>
        </p:nvGraphicFramePr>
        <p:xfrm>
          <a:off x="1817688" y="3541713"/>
          <a:ext cx="5345112" cy="877887"/>
        </p:xfrm>
        <a:graphic>
          <a:graphicData uri="http://schemas.openxmlformats.org/presentationml/2006/ole">
            <mc:AlternateContent xmlns:mc="http://schemas.openxmlformats.org/markup-compatibility/2006">
              <mc:Choice xmlns:v="urn:schemas-microsoft-com:vml" Requires="v">
                <p:oleObj spid="_x0000_s2062" name="Equation" r:id="rId4" imgW="1804280" imgH="304568" progId="Equation.3">
                  <p:embed/>
                </p:oleObj>
              </mc:Choice>
              <mc:Fallback>
                <p:oleObj name="Equation" r:id="rId4" imgW="1804280" imgH="304568"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688" y="3541713"/>
                        <a:ext cx="5345112"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First Order Conditions</a:t>
            </a:r>
            <a:endParaRPr lang="en-US" dirty="0"/>
          </a:p>
        </p:txBody>
      </p:sp>
      <p:sp>
        <p:nvSpPr>
          <p:cNvPr id="3079" name="Content Placeholder 2"/>
          <p:cNvSpPr>
            <a:spLocks noGrp="1"/>
          </p:cNvSpPr>
          <p:nvPr>
            <p:ph idx="1"/>
          </p:nvPr>
        </p:nvSpPr>
        <p:spPr/>
        <p:txBody>
          <a:bodyPr/>
          <a:lstStyle/>
          <a:p>
            <a:r>
              <a:rPr lang="en-US" smtClean="0"/>
              <a:t>Differentiating the primal form CES yields</a:t>
            </a:r>
          </a:p>
          <a:p>
            <a:endParaRPr lang="en-US" smtClean="0"/>
          </a:p>
          <a:p>
            <a:endParaRPr lang="en-US" smtClean="0"/>
          </a:p>
          <a:p>
            <a:endParaRPr lang="en-US" smtClean="0"/>
          </a:p>
          <a:p>
            <a:endParaRPr lang="en-US" smtClean="0"/>
          </a:p>
          <a:p>
            <a:endParaRPr lang="en-US" smtClean="0"/>
          </a:p>
          <a:p>
            <a:r>
              <a:rPr lang="en-US" smtClean="0"/>
              <a:t>Substituting back into our </a:t>
            </a:r>
          </a:p>
          <a:p>
            <a:pPr>
              <a:buFont typeface="Wingdings 2" pitchFamily="18" charset="2"/>
              <a:buNone/>
            </a:pPr>
            <a:r>
              <a:rPr lang="en-US" smtClean="0"/>
              <a:t>	original problem, this implies</a:t>
            </a:r>
          </a:p>
          <a:p>
            <a:endParaRPr lang="en-US" smtClean="0"/>
          </a:p>
        </p:txBody>
      </p:sp>
      <p:graphicFrame>
        <p:nvGraphicFramePr>
          <p:cNvPr id="3074" name="Object 2"/>
          <p:cNvGraphicFramePr>
            <a:graphicFrameLocks noChangeAspect="1"/>
          </p:cNvGraphicFramePr>
          <p:nvPr/>
        </p:nvGraphicFramePr>
        <p:xfrm>
          <a:off x="682625" y="2128838"/>
          <a:ext cx="6480175" cy="1035050"/>
        </p:xfrm>
        <a:graphic>
          <a:graphicData uri="http://schemas.openxmlformats.org/presentationml/2006/ole">
            <mc:AlternateContent xmlns:mc="http://schemas.openxmlformats.org/markup-compatibility/2006">
              <mc:Choice xmlns:v="urn:schemas-microsoft-com:vml" Requires="v">
                <p:oleObj spid="_x0000_s3113" name="Equation" r:id="rId4" imgW="2630762" imgH="431291" progId="Equation.3">
                  <p:embed/>
                </p:oleObj>
              </mc:Choice>
              <mc:Fallback>
                <p:oleObj name="Equation" r:id="rId4" imgW="2630762" imgH="43129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5" y="2128838"/>
                        <a:ext cx="648017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682625" y="3232150"/>
          <a:ext cx="2346325" cy="1035050"/>
        </p:xfrm>
        <a:graphic>
          <a:graphicData uri="http://schemas.openxmlformats.org/presentationml/2006/ole">
            <mc:AlternateContent xmlns:mc="http://schemas.openxmlformats.org/markup-compatibility/2006">
              <mc:Choice xmlns:v="urn:schemas-microsoft-com:vml" Requires="v">
                <p:oleObj spid="_x0000_s3114" name="Equation" r:id="rId6" imgW="952940" imgH="431291" progId="Equation.3">
                  <p:embed/>
                </p:oleObj>
              </mc:Choice>
              <mc:Fallback>
                <p:oleObj name="Equation" r:id="rId6" imgW="952940" imgH="43129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25" y="3232150"/>
                        <a:ext cx="234632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4"/>
          <p:cNvGraphicFramePr>
            <a:graphicFrameLocks noChangeAspect="1"/>
          </p:cNvGraphicFramePr>
          <p:nvPr/>
        </p:nvGraphicFramePr>
        <p:xfrm>
          <a:off x="5667375" y="3784600"/>
          <a:ext cx="2913063" cy="962025"/>
        </p:xfrm>
        <a:graphic>
          <a:graphicData uri="http://schemas.openxmlformats.org/presentationml/2006/ole">
            <mc:AlternateContent xmlns:mc="http://schemas.openxmlformats.org/markup-compatibility/2006">
              <mc:Choice xmlns:v="urn:schemas-microsoft-com:vml" Requires="v">
                <p:oleObj spid="_x0000_s3115" name="Equation" r:id="rId8" imgW="1422360" imgH="469800" progId="Equation.3">
                  <p:embed/>
                </p:oleObj>
              </mc:Choice>
              <mc:Fallback>
                <p:oleObj name="Equation" r:id="rId8" imgW="1422360" imgH="4698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7375" y="3784600"/>
                        <a:ext cx="2913063"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7" name="Object 5"/>
          <p:cNvGraphicFramePr>
            <a:graphicFrameLocks noChangeAspect="1"/>
          </p:cNvGraphicFramePr>
          <p:nvPr/>
        </p:nvGraphicFramePr>
        <p:xfrm>
          <a:off x="5707063" y="5232400"/>
          <a:ext cx="2965450" cy="962025"/>
        </p:xfrm>
        <a:graphic>
          <a:graphicData uri="http://schemas.openxmlformats.org/presentationml/2006/ole">
            <mc:AlternateContent xmlns:mc="http://schemas.openxmlformats.org/markup-compatibility/2006">
              <mc:Choice xmlns:v="urn:schemas-microsoft-com:vml" Requires="v">
                <p:oleObj spid="_x0000_s3116" name="Equation" r:id="rId10" imgW="1447560" imgH="469800" progId="Equation.3">
                  <p:embed/>
                </p:oleObj>
              </mc:Choice>
              <mc:Fallback>
                <p:oleObj name="Equation" r:id="rId10" imgW="1447560" imgH="4698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7063" y="5232400"/>
                        <a:ext cx="29654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0" name="AutoShape 13"/>
          <p:cNvSpPr>
            <a:spLocks/>
          </p:cNvSpPr>
          <p:nvPr/>
        </p:nvSpPr>
        <p:spPr bwMode="auto">
          <a:xfrm>
            <a:off x="5410200" y="4038600"/>
            <a:ext cx="76200" cy="2057400"/>
          </a:xfrm>
          <a:prstGeom prst="leftBracket">
            <a:avLst>
              <a:gd name="adj" fmla="val 225000"/>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Factor Demand</a:t>
            </a:r>
            <a:endParaRPr lang="en-US" dirty="0"/>
          </a:p>
        </p:txBody>
      </p:sp>
      <p:sp>
        <p:nvSpPr>
          <p:cNvPr id="4102" name="Content Placeholder 2"/>
          <p:cNvSpPr>
            <a:spLocks noGrp="1"/>
          </p:cNvSpPr>
          <p:nvPr>
            <p:ph idx="1"/>
          </p:nvPr>
        </p:nvSpPr>
        <p:spPr/>
        <p:txBody>
          <a:bodyPr/>
          <a:lstStyle/>
          <a:p>
            <a:r>
              <a:rPr lang="en-US" smtClean="0"/>
              <a:t>Three simplifications:</a:t>
            </a:r>
          </a:p>
          <a:p>
            <a:endParaRPr lang="en-US" smtClean="0"/>
          </a:p>
          <a:p>
            <a:endParaRPr lang="en-US" smtClean="0"/>
          </a:p>
          <a:p>
            <a:endParaRPr lang="en-US" smtClean="0"/>
          </a:p>
          <a:p>
            <a:endParaRPr lang="en-US" smtClean="0"/>
          </a:p>
          <a:p>
            <a:endParaRPr lang="en-US" smtClean="0"/>
          </a:p>
          <a:p>
            <a:pPr>
              <a:buFont typeface="Wingdings 2" pitchFamily="18" charset="2"/>
              <a:buNone/>
            </a:pPr>
            <a:r>
              <a:rPr lang="en-US" smtClean="0"/>
              <a:t>	then give us the following</a:t>
            </a:r>
          </a:p>
          <a:p>
            <a:pPr>
              <a:buFont typeface="Wingdings 2" pitchFamily="18" charset="2"/>
              <a:buNone/>
            </a:pPr>
            <a:r>
              <a:rPr lang="en-US" smtClean="0"/>
              <a:t>	derived factor demands</a:t>
            </a:r>
          </a:p>
        </p:txBody>
      </p:sp>
      <p:graphicFrame>
        <p:nvGraphicFramePr>
          <p:cNvPr id="4098" name="Object 2"/>
          <p:cNvGraphicFramePr>
            <a:graphicFrameLocks noChangeAspect="1"/>
          </p:cNvGraphicFramePr>
          <p:nvPr/>
        </p:nvGraphicFramePr>
        <p:xfrm>
          <a:off x="838200" y="2109788"/>
          <a:ext cx="3159125" cy="938212"/>
        </p:xfrm>
        <a:graphic>
          <a:graphicData uri="http://schemas.openxmlformats.org/presentationml/2006/ole">
            <mc:AlternateContent xmlns:mc="http://schemas.openxmlformats.org/markup-compatibility/2006">
              <mc:Choice xmlns:v="urn:schemas-microsoft-com:vml" Requires="v">
                <p:oleObj spid="_x0000_s4128" name="Equation" r:id="rId4" imgW="1334115" imgH="406090" progId="Equation.3">
                  <p:embed/>
                </p:oleObj>
              </mc:Choice>
              <mc:Fallback>
                <p:oleObj name="Equation" r:id="rId4" imgW="1334115" imgH="40609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109788"/>
                        <a:ext cx="3159125"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811213" y="3100388"/>
          <a:ext cx="2465387" cy="557212"/>
        </p:xfrm>
        <a:graphic>
          <a:graphicData uri="http://schemas.openxmlformats.org/presentationml/2006/ole">
            <mc:AlternateContent xmlns:mc="http://schemas.openxmlformats.org/markup-compatibility/2006">
              <mc:Choice xmlns:v="urn:schemas-microsoft-com:vml" Requires="v">
                <p:oleObj spid="_x0000_s4129" name="Equation" r:id="rId6" imgW="1041929" imgH="240846" progId="Equation.3">
                  <p:embed/>
                </p:oleObj>
              </mc:Choice>
              <mc:Fallback>
                <p:oleObj name="Equation" r:id="rId6" imgW="1041929" imgH="24084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213" y="3100388"/>
                        <a:ext cx="2465387"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4"/>
          <p:cNvGraphicFramePr>
            <a:graphicFrameLocks noChangeAspect="1"/>
          </p:cNvGraphicFramePr>
          <p:nvPr/>
        </p:nvGraphicFramePr>
        <p:xfrm>
          <a:off x="798513" y="3786188"/>
          <a:ext cx="2554287" cy="557212"/>
        </p:xfrm>
        <a:graphic>
          <a:graphicData uri="http://schemas.openxmlformats.org/presentationml/2006/ole">
            <mc:AlternateContent xmlns:mc="http://schemas.openxmlformats.org/markup-compatibility/2006">
              <mc:Choice xmlns:v="urn:schemas-microsoft-com:vml" Requires="v">
                <p:oleObj spid="_x0000_s4130" name="Equation" r:id="rId8" imgW="1080118" imgH="240846" progId="Equation.3">
                  <p:embed/>
                </p:oleObj>
              </mc:Choice>
              <mc:Fallback>
                <p:oleObj name="Equation" r:id="rId8" imgW="1080118" imgH="240846"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513" y="3786188"/>
                        <a:ext cx="2554287"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03" name="Picture 12"/>
          <p:cNvPicPr>
            <a:picLocks noChangeAspect="1" noChangeArrowheads="1"/>
          </p:cNvPicPr>
          <p:nvPr/>
        </p:nvPicPr>
        <p:blipFill>
          <a:blip r:embed="rId10"/>
          <a:srcRect/>
          <a:stretch>
            <a:fillRect/>
          </a:stretch>
        </p:blipFill>
        <p:spPr bwMode="auto">
          <a:xfrm>
            <a:off x="4933950" y="3595688"/>
            <a:ext cx="3448050" cy="2576512"/>
          </a:xfrm>
          <a:prstGeom prst="rect">
            <a:avLst/>
          </a:prstGeom>
          <a:noFill/>
          <a:ln w="9525">
            <a:solidFill>
              <a:schemeClr val="tx1"/>
            </a:solidFill>
            <a:miter lim="800000"/>
            <a:headEnd/>
            <a:tailEnd/>
          </a:ln>
        </p:spPr>
      </p:pic>
      <p:sp>
        <p:nvSpPr>
          <p:cNvPr id="10" name="TextBox 9"/>
          <p:cNvSpPr txBox="1"/>
          <p:nvPr/>
        </p:nvSpPr>
        <p:spPr>
          <a:xfrm>
            <a:off x="4267200" y="1938338"/>
            <a:ext cx="4953000" cy="1338262"/>
          </a:xfrm>
          <a:prstGeom prst="rect">
            <a:avLst/>
          </a:prstGeom>
          <a:noFill/>
        </p:spPr>
        <p:txBody>
          <a:bodyPr>
            <a:spAutoFit/>
          </a:bodyPr>
          <a:lstStyle/>
          <a:p>
            <a:pPr>
              <a:defRPr/>
            </a:pPr>
            <a:r>
              <a:rPr lang="en-US" sz="2700" dirty="0">
                <a:latin typeface="+mn-lt"/>
              </a:rPr>
              <a:t>(i.e., the relationship between the CES exponent and CES substitution elasticity.)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Unit Cost and Pricing</a:t>
            </a:r>
            <a:endParaRPr lang="en-US" dirty="0"/>
          </a:p>
        </p:txBody>
      </p:sp>
      <p:sp>
        <p:nvSpPr>
          <p:cNvPr id="5126" name="Content Placeholder 2"/>
          <p:cNvSpPr>
            <a:spLocks noGrp="1"/>
          </p:cNvSpPr>
          <p:nvPr>
            <p:ph idx="1"/>
          </p:nvPr>
        </p:nvSpPr>
        <p:spPr/>
        <p:txBody>
          <a:bodyPr/>
          <a:lstStyle/>
          <a:p>
            <a:r>
              <a:rPr lang="en-US" smtClean="0"/>
              <a:t>Using the total cost function</a:t>
            </a:r>
          </a:p>
          <a:p>
            <a:endParaRPr lang="en-US" smtClean="0"/>
          </a:p>
          <a:p>
            <a:pPr>
              <a:buFont typeface="Wingdings 2" pitchFamily="18" charset="2"/>
              <a:buNone/>
            </a:pPr>
            <a:endParaRPr lang="en-US" sz="1000" smtClean="0"/>
          </a:p>
          <a:p>
            <a:pPr>
              <a:buFont typeface="Wingdings 2" pitchFamily="18" charset="2"/>
              <a:buNone/>
            </a:pPr>
            <a:r>
              <a:rPr lang="en-US" smtClean="0"/>
              <a:t>And substituting reduced for expressions for L and K</a:t>
            </a:r>
          </a:p>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Gives us the unit price-cost equivalence from duality</a:t>
            </a:r>
          </a:p>
        </p:txBody>
      </p:sp>
      <p:graphicFrame>
        <p:nvGraphicFramePr>
          <p:cNvPr id="5122" name="Object 2"/>
          <p:cNvGraphicFramePr>
            <a:graphicFrameLocks noChangeAspect="1"/>
          </p:cNvGraphicFramePr>
          <p:nvPr/>
        </p:nvGraphicFramePr>
        <p:xfrm>
          <a:off x="3081338" y="2203450"/>
          <a:ext cx="2185987" cy="463550"/>
        </p:xfrm>
        <a:graphic>
          <a:graphicData uri="http://schemas.openxmlformats.org/presentationml/2006/ole">
            <mc:AlternateContent xmlns:mc="http://schemas.openxmlformats.org/markup-compatibility/2006">
              <mc:Choice xmlns:v="urn:schemas-microsoft-com:vml" Requires="v">
                <p:oleObj spid="_x0000_s5152" name="Equation" r:id="rId4" imgW="876560" imgH="190085" progId="Equation.3">
                  <p:embed/>
                </p:oleObj>
              </mc:Choice>
              <mc:Fallback>
                <p:oleObj name="Equation" r:id="rId4" imgW="876560" imgH="19008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1338" y="2203450"/>
                        <a:ext cx="21859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569913" y="3219450"/>
          <a:ext cx="8080375" cy="1047750"/>
        </p:xfrm>
        <a:graphic>
          <a:graphicData uri="http://schemas.openxmlformats.org/presentationml/2006/ole">
            <mc:AlternateContent xmlns:mc="http://schemas.openxmlformats.org/markup-compatibility/2006">
              <mc:Choice xmlns:v="urn:schemas-microsoft-com:vml" Requires="v">
                <p:oleObj spid="_x0000_s5153" name="Equation" r:id="rId6" imgW="3240715" imgH="431291" progId="Equation.3">
                  <p:embed/>
                </p:oleObj>
              </mc:Choice>
              <mc:Fallback>
                <p:oleObj name="Equation" r:id="rId6" imgW="3240715" imgH="43129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913" y="3219450"/>
                        <a:ext cx="80803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2351088" y="4876800"/>
          <a:ext cx="3863975" cy="738188"/>
        </p:xfrm>
        <a:graphic>
          <a:graphicData uri="http://schemas.openxmlformats.org/presentationml/2006/ole">
            <mc:AlternateContent xmlns:mc="http://schemas.openxmlformats.org/markup-compatibility/2006">
              <mc:Choice xmlns:v="urn:schemas-microsoft-com:vml" Requires="v">
                <p:oleObj spid="_x0000_s5154" name="Equation" r:id="rId8" imgW="1550283" imgH="304568" progId="Equation.3">
                  <p:embed/>
                </p:oleObj>
              </mc:Choice>
              <mc:Fallback>
                <p:oleObj name="Equation" r:id="rId8" imgW="1550283" imgH="304568"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1088" y="4876800"/>
                        <a:ext cx="38639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8" name="Content Placeholder 7"/>
          <p:cNvSpPr>
            <a:spLocks noGrp="1"/>
          </p:cNvSpPr>
          <p:nvPr>
            <p:ph idx="1"/>
          </p:nvPr>
        </p:nvSpPr>
        <p:spPr/>
        <p:txBody>
          <a:bodyPr>
            <a:normAutofit lnSpcReduction="10000"/>
          </a:bodyPr>
          <a:lstStyle/>
          <a:p>
            <a:pPr>
              <a:defRPr/>
            </a:pPr>
            <a:r>
              <a:rPr lang="en-US" dirty="0" smtClean="0"/>
              <a:t>The CES optimization problem can be generalized to </a:t>
            </a:r>
            <a:r>
              <a:rPr lang="en-US" dirty="0" err="1" smtClean="0"/>
              <a:t>i</a:t>
            </a:r>
            <a:r>
              <a:rPr lang="en-US" dirty="0" smtClean="0"/>
              <a:t> = 2,…,n inputs as</a:t>
            </a:r>
          </a:p>
          <a:p>
            <a:pPr>
              <a:buFont typeface="Wingdings 2" pitchFamily="18" charset="2"/>
              <a:buNone/>
              <a:defRPr/>
            </a:pPr>
            <a:endParaRPr lang="en-US" dirty="0" smtClean="0"/>
          </a:p>
          <a:p>
            <a:pPr>
              <a:buFont typeface="Wingdings 2" pitchFamily="18" charset="2"/>
              <a:buNone/>
              <a:defRPr/>
            </a:pPr>
            <a:endParaRPr lang="en-US" dirty="0" smtClean="0"/>
          </a:p>
          <a:p>
            <a:pPr>
              <a:buFont typeface="Wingdings 2" pitchFamily="18" charset="2"/>
              <a:buNone/>
              <a:defRPr/>
            </a:pPr>
            <a:r>
              <a:rPr lang="en-US" dirty="0" smtClean="0"/>
              <a:t>	</a:t>
            </a:r>
          </a:p>
          <a:p>
            <a:pPr>
              <a:buFont typeface="Wingdings 2" pitchFamily="18" charset="2"/>
              <a:buNone/>
              <a:defRPr/>
            </a:pPr>
            <a:r>
              <a:rPr lang="en-US" dirty="0" smtClean="0"/>
              <a:t>	where X</a:t>
            </a:r>
            <a:r>
              <a:rPr lang="en-US" baseline="-25000" dirty="0" smtClean="0"/>
              <a:t>i</a:t>
            </a:r>
            <a:r>
              <a:rPr lang="en-US" dirty="0" smtClean="0"/>
              <a:t> are the inputs to production and P</a:t>
            </a:r>
            <a:r>
              <a:rPr lang="en-US" baseline="-25000" dirty="0" smtClean="0"/>
              <a:t>i</a:t>
            </a:r>
            <a:r>
              <a:rPr lang="en-US" dirty="0" smtClean="0"/>
              <a:t> are their prices. A is a uniform shift parameter that can be applied to all inputs, and </a:t>
            </a:r>
            <a:r>
              <a:rPr lang="el-GR" dirty="0" smtClean="0"/>
              <a:t>λ</a:t>
            </a:r>
            <a:r>
              <a:rPr lang="en-US" dirty="0" smtClean="0"/>
              <a:t> is an input-specific shift parameter. So, for instance, neutral productivity growth could be applied by shifting the A parameter. Hicks neutral productivity growth could be applied by shifting the </a:t>
            </a:r>
            <a:r>
              <a:rPr lang="el-GR" dirty="0" smtClean="0"/>
              <a:t>λ</a:t>
            </a:r>
            <a:r>
              <a:rPr lang="en-US" dirty="0" smtClean="0"/>
              <a:t> parameter.</a:t>
            </a:r>
          </a:p>
        </p:txBody>
      </p:sp>
      <p:graphicFrame>
        <p:nvGraphicFramePr>
          <p:cNvPr id="6146" name="Object 2"/>
          <p:cNvGraphicFramePr>
            <a:graphicFrameLocks noChangeAspect="1"/>
          </p:cNvGraphicFramePr>
          <p:nvPr/>
        </p:nvGraphicFramePr>
        <p:xfrm>
          <a:off x="969963" y="2584450"/>
          <a:ext cx="1620837" cy="735013"/>
        </p:xfrm>
        <a:graphic>
          <a:graphicData uri="http://schemas.openxmlformats.org/presentationml/2006/ole">
            <mc:AlternateContent xmlns:mc="http://schemas.openxmlformats.org/markup-compatibility/2006">
              <mc:Choice xmlns:v="urn:schemas-microsoft-com:vml" Requires="v">
                <p:oleObj spid="_x0000_s6167" name="Equation" r:id="rId4" imgW="762352" imgH="355329" progId="Equation.3">
                  <p:embed/>
                </p:oleObj>
              </mc:Choice>
              <mc:Fallback>
                <p:oleObj name="Equation" r:id="rId4" imgW="762352" imgH="3553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963" y="2584450"/>
                        <a:ext cx="1620837"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3503613" y="2328863"/>
          <a:ext cx="2973387" cy="1023937"/>
        </p:xfrm>
        <a:graphic>
          <a:graphicData uri="http://schemas.openxmlformats.org/presentationml/2006/ole">
            <mc:AlternateContent xmlns:mc="http://schemas.openxmlformats.org/markup-compatibility/2006">
              <mc:Choice xmlns:v="urn:schemas-microsoft-com:vml" Requires="v">
                <p:oleObj spid="_x0000_s6168" name="Equation" r:id="rId6" imgW="1397885" imgH="495012" progId="Equation.3">
                  <p:embed/>
                </p:oleObj>
              </mc:Choice>
              <mc:Fallback>
                <p:oleObj name="Equation" r:id="rId6" imgW="1397885" imgH="4950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3613" y="2328863"/>
                        <a:ext cx="297338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0" name="TextBox 8"/>
          <p:cNvSpPr txBox="1">
            <a:spLocks noChangeArrowheads="1"/>
          </p:cNvSpPr>
          <p:nvPr/>
        </p:nvSpPr>
        <p:spPr bwMode="auto">
          <a:xfrm>
            <a:off x="2787650" y="2633663"/>
            <a:ext cx="565150" cy="369887"/>
          </a:xfrm>
          <a:prstGeom prst="rect">
            <a:avLst/>
          </a:prstGeom>
          <a:noFill/>
          <a:ln w="9525">
            <a:noFill/>
            <a:miter lim="800000"/>
            <a:headEnd/>
            <a:tailEnd/>
          </a:ln>
        </p:spPr>
        <p:txBody>
          <a:bodyPr>
            <a:spAutoFit/>
          </a:bodyPr>
          <a:lstStyle/>
          <a:p>
            <a:r>
              <a:rPr lang="en-US"/>
              <a:t>s.t.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7174" name="Content Placeholder 2"/>
          <p:cNvSpPr>
            <a:spLocks noGrp="1"/>
          </p:cNvSpPr>
          <p:nvPr>
            <p:ph idx="1"/>
          </p:nvPr>
        </p:nvSpPr>
        <p:spPr/>
        <p:txBody>
          <a:bodyPr/>
          <a:lstStyle/>
          <a:p>
            <a:r>
              <a:rPr lang="en-US" smtClean="0"/>
              <a:t>The generalized CES has first order conditions</a:t>
            </a:r>
          </a:p>
          <a:p>
            <a:endParaRPr lang="en-US" smtClean="0"/>
          </a:p>
          <a:p>
            <a:endParaRPr lang="en-US" smtClean="0"/>
          </a:p>
          <a:p>
            <a:endParaRPr lang="en-US" smtClean="0"/>
          </a:p>
          <a:p>
            <a:endParaRPr lang="en-US" smtClean="0"/>
          </a:p>
          <a:p>
            <a:endParaRPr lang="en-US" sz="1500" smtClean="0"/>
          </a:p>
          <a:p>
            <a:pPr>
              <a:buFont typeface="Wingdings 2" pitchFamily="18" charset="2"/>
              <a:buNone/>
            </a:pPr>
            <a:r>
              <a:rPr lang="en-US" smtClean="0"/>
              <a:t>	where the shift and share parameters have been merged so that</a:t>
            </a:r>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7170" name="Object 5"/>
          <p:cNvGraphicFramePr>
            <a:graphicFrameLocks noChangeAspect="1"/>
          </p:cNvGraphicFramePr>
          <p:nvPr/>
        </p:nvGraphicFramePr>
        <p:xfrm>
          <a:off x="762000" y="2133600"/>
          <a:ext cx="4495800" cy="946150"/>
        </p:xfrm>
        <a:graphic>
          <a:graphicData uri="http://schemas.openxmlformats.org/presentationml/2006/ole">
            <mc:AlternateContent xmlns:mc="http://schemas.openxmlformats.org/markup-compatibility/2006">
              <mc:Choice xmlns:v="urn:schemas-microsoft-com:vml" Requires="v">
                <p:oleObj spid="_x0000_s7200" name="Equation" r:id="rId4" imgW="2578100" imgH="546100" progId="Equation.3">
                  <p:embed/>
                </p:oleObj>
              </mc:Choice>
              <mc:Fallback>
                <p:oleObj name="Equation" r:id="rId4" imgW="2578100" imgH="546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33600"/>
                        <a:ext cx="449580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4"/>
          <p:cNvGraphicFramePr>
            <a:graphicFrameLocks noChangeAspect="1"/>
          </p:cNvGraphicFramePr>
          <p:nvPr/>
        </p:nvGraphicFramePr>
        <p:xfrm>
          <a:off x="762000" y="3133725"/>
          <a:ext cx="1741488" cy="946150"/>
        </p:xfrm>
        <a:graphic>
          <a:graphicData uri="http://schemas.openxmlformats.org/presentationml/2006/ole">
            <mc:AlternateContent xmlns:mc="http://schemas.openxmlformats.org/markup-compatibility/2006">
              <mc:Choice xmlns:v="urn:schemas-microsoft-com:vml" Requires="v">
                <p:oleObj spid="_x0000_s7201" name="Equation" r:id="rId6" imgW="1002865" imgH="545863" progId="Equation.3">
                  <p:embed/>
                </p:oleObj>
              </mc:Choice>
              <mc:Fallback>
                <p:oleObj name="Equation" r:id="rId6" imgW="1002865" imgH="545863"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133725"/>
                        <a:ext cx="1741488"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7176" name="Rectangle 7"/>
          <p:cNvSpPr>
            <a:spLocks noChangeArrowheads="1"/>
          </p:cNvSpPr>
          <p:nvPr/>
        </p:nvSpPr>
        <p:spPr bwMode="auto">
          <a:xfrm>
            <a:off x="0" y="1000125"/>
            <a:ext cx="9144000" cy="457200"/>
          </a:xfrm>
          <a:prstGeom prst="rect">
            <a:avLst/>
          </a:prstGeom>
          <a:noFill/>
          <a:ln w="9525">
            <a:noFill/>
            <a:miter lim="800000"/>
            <a:headEnd/>
            <a:tailEnd/>
          </a:ln>
        </p:spPr>
        <p:txBody>
          <a:bodyPr wrap="none" anchor="ctr">
            <a:spAutoFit/>
          </a:bodyPr>
          <a:lstStyle/>
          <a:p>
            <a:pPr algn="just" eaLnBrk="0" hangingPunct="0"/>
            <a:r>
              <a:rPr lang="en-GB" sz="1100">
                <a:cs typeface="Times New Roman" pitchFamily="18" charset="0"/>
              </a:rPr>
              <a:t>		</a:t>
            </a:r>
            <a:endParaRPr lang="en-GB"/>
          </a:p>
        </p:txBody>
      </p:sp>
      <p:sp>
        <p:nvSpPr>
          <p:cNvPr id="717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2" name="Object 8"/>
          <p:cNvGraphicFramePr>
            <a:graphicFrameLocks noChangeAspect="1"/>
          </p:cNvGraphicFramePr>
          <p:nvPr/>
        </p:nvGraphicFramePr>
        <p:xfrm>
          <a:off x="762000" y="5334000"/>
          <a:ext cx="1828800" cy="581025"/>
        </p:xfrm>
        <a:graphic>
          <a:graphicData uri="http://schemas.openxmlformats.org/presentationml/2006/ole">
            <mc:AlternateContent xmlns:mc="http://schemas.openxmlformats.org/markup-compatibility/2006">
              <mc:Choice xmlns:v="urn:schemas-microsoft-com:vml" Requires="v">
                <p:oleObj spid="_x0000_s7202" name="Equation" r:id="rId8" imgW="812447" imgH="253890" progId="Equation.3">
                  <p:embed/>
                </p:oleObj>
              </mc:Choice>
              <mc:Fallback>
                <p:oleObj name="Equation" r:id="rId8" imgW="812447" imgH="25389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5334000"/>
                        <a:ext cx="18288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8199" name="Content Placeholder 2"/>
          <p:cNvSpPr>
            <a:spLocks noGrp="1"/>
          </p:cNvSpPr>
          <p:nvPr>
            <p:ph idx="1"/>
          </p:nvPr>
        </p:nvSpPr>
        <p:spPr/>
        <p:txBody>
          <a:bodyPr/>
          <a:lstStyle/>
          <a:p>
            <a:r>
              <a:rPr lang="en-US" smtClean="0"/>
              <a:t>We can rewrite 		          as</a:t>
            </a:r>
          </a:p>
          <a:p>
            <a:pPr>
              <a:buFont typeface="Wingdings 2" pitchFamily="18" charset="2"/>
              <a:buNone/>
            </a:pPr>
            <a:endParaRPr lang="en-US" smtClean="0"/>
          </a:p>
          <a:p>
            <a:pPr>
              <a:buFont typeface="Wingdings 2" pitchFamily="18" charset="2"/>
              <a:buNone/>
            </a:pPr>
            <a:endParaRPr lang="en-US" sz="1500" smtClean="0"/>
          </a:p>
          <a:p>
            <a:pPr>
              <a:buFont typeface="Wingdings 2" pitchFamily="18" charset="2"/>
              <a:buNone/>
            </a:pPr>
            <a:endParaRPr lang="en-US" sz="1800" smtClean="0"/>
          </a:p>
          <a:p>
            <a:pPr>
              <a:buFont typeface="Wingdings 2" pitchFamily="18" charset="2"/>
              <a:buNone/>
            </a:pPr>
            <a:r>
              <a:rPr lang="en-US" smtClean="0"/>
              <a:t>	substituting back into the second FOC gives</a:t>
            </a:r>
          </a:p>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endParaRPr lang="en-US" sz="1000" smtClean="0"/>
          </a:p>
          <a:p>
            <a:pPr>
              <a:buFont typeface="Wingdings 2" pitchFamily="18" charset="2"/>
              <a:buNone/>
            </a:pPr>
            <a:r>
              <a:rPr lang="en-US" smtClean="0"/>
              <a:t>	and with a bit of manipulation, we get unit costs	</a:t>
            </a:r>
          </a:p>
        </p:txBody>
      </p:sp>
      <p:sp>
        <p:nvSpPr>
          <p:cNvPr id="82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8194" name="Object 1"/>
          <p:cNvGraphicFramePr>
            <a:graphicFrameLocks noChangeAspect="1"/>
          </p:cNvGraphicFramePr>
          <p:nvPr/>
        </p:nvGraphicFramePr>
        <p:xfrm>
          <a:off x="685800" y="1981200"/>
          <a:ext cx="1905000" cy="1068388"/>
        </p:xfrm>
        <a:graphic>
          <a:graphicData uri="http://schemas.openxmlformats.org/presentationml/2006/ole">
            <mc:AlternateContent xmlns:mc="http://schemas.openxmlformats.org/markup-compatibility/2006">
              <mc:Choice xmlns:v="urn:schemas-microsoft-com:vml" Requires="v">
                <p:oleObj spid="_x0000_s8233" name="Equation" r:id="rId4" imgW="1016000" imgH="571500" progId="Equation.3">
                  <p:embed/>
                </p:oleObj>
              </mc:Choice>
              <mc:Fallback>
                <p:oleObj name="Equation" r:id="rId4" imgW="1016000" imgH="5715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81200"/>
                        <a:ext cx="1905000"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
          <p:cNvGraphicFramePr>
            <a:graphicFrameLocks noChangeAspect="1"/>
          </p:cNvGraphicFramePr>
          <p:nvPr/>
        </p:nvGraphicFramePr>
        <p:xfrm>
          <a:off x="3048000" y="1560513"/>
          <a:ext cx="1752600" cy="496887"/>
        </p:xfrm>
        <a:graphic>
          <a:graphicData uri="http://schemas.openxmlformats.org/presentationml/2006/ole">
            <mc:AlternateContent xmlns:mc="http://schemas.openxmlformats.org/markup-compatibility/2006">
              <mc:Choice xmlns:v="urn:schemas-microsoft-com:vml" Requires="v">
                <p:oleObj spid="_x0000_s8234" name="Equation" r:id="rId6" imgW="825480" imgH="241200" progId="Equation.3">
                  <p:embed/>
                </p:oleObj>
              </mc:Choice>
              <mc:Fallback>
                <p:oleObj name="Equation" r:id="rId6" imgW="825480" imgH="241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1560513"/>
                        <a:ext cx="175260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8196" name="Object 4"/>
          <p:cNvGraphicFramePr>
            <a:graphicFrameLocks noChangeAspect="1"/>
          </p:cNvGraphicFramePr>
          <p:nvPr/>
        </p:nvGraphicFramePr>
        <p:xfrm>
          <a:off x="685800" y="3576638"/>
          <a:ext cx="2743200" cy="1223962"/>
        </p:xfrm>
        <a:graphic>
          <a:graphicData uri="http://schemas.openxmlformats.org/presentationml/2006/ole">
            <mc:AlternateContent xmlns:mc="http://schemas.openxmlformats.org/markup-compatibility/2006">
              <mc:Choice xmlns:v="urn:schemas-microsoft-com:vml" Requires="v">
                <p:oleObj spid="_x0000_s8235" name="Equation" r:id="rId8" imgW="1600200" imgH="711200" progId="Equation.3">
                  <p:embed/>
                </p:oleObj>
              </mc:Choice>
              <mc:Fallback>
                <p:oleObj name="Equation" r:id="rId8" imgW="1600200" imgH="7112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576638"/>
                        <a:ext cx="2743200"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8197" name="Object 6"/>
          <p:cNvGraphicFramePr>
            <a:graphicFrameLocks noChangeAspect="1"/>
          </p:cNvGraphicFramePr>
          <p:nvPr/>
        </p:nvGraphicFramePr>
        <p:xfrm>
          <a:off x="652463" y="5257800"/>
          <a:ext cx="7805737" cy="1066800"/>
        </p:xfrm>
        <a:graphic>
          <a:graphicData uri="http://schemas.openxmlformats.org/presentationml/2006/ole">
            <mc:AlternateContent xmlns:mc="http://schemas.openxmlformats.org/markup-compatibility/2006">
              <mc:Choice xmlns:v="urn:schemas-microsoft-com:vml" Requires="v">
                <p:oleObj spid="_x0000_s8236" name="Equation" r:id="rId10" imgW="4394200" imgH="596900" progId="Equation.3">
                  <p:embed/>
                </p:oleObj>
              </mc:Choice>
              <mc:Fallback>
                <p:oleObj name="Equation" r:id="rId10" imgW="4394200" imgH="5969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2463" y="5257800"/>
                        <a:ext cx="7805737"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9221" name="Content Placeholder 2"/>
          <p:cNvSpPr>
            <a:spLocks noGrp="1"/>
          </p:cNvSpPr>
          <p:nvPr>
            <p:ph idx="1"/>
          </p:nvPr>
        </p:nvSpPr>
        <p:spPr/>
        <p:txBody>
          <a:bodyPr/>
          <a:lstStyle/>
          <a:p>
            <a:r>
              <a:rPr lang="en-US" smtClean="0"/>
              <a:t>So our unit cost of production is determined by</a:t>
            </a:r>
          </a:p>
          <a:p>
            <a:endParaRPr lang="en-US" smtClean="0"/>
          </a:p>
          <a:p>
            <a:endParaRPr lang="en-US" smtClean="0"/>
          </a:p>
          <a:p>
            <a:endParaRPr lang="en-US" smtClean="0"/>
          </a:p>
          <a:p>
            <a:r>
              <a:rPr lang="en-US" smtClean="0"/>
              <a:t>Again using the relationship between the CES exponent and CES substitution elasticities, we get reduced form input demands  </a:t>
            </a:r>
          </a:p>
        </p:txBody>
      </p:sp>
      <p:graphicFrame>
        <p:nvGraphicFramePr>
          <p:cNvPr id="9218" name="Object 2"/>
          <p:cNvGraphicFramePr>
            <a:graphicFrameLocks noChangeAspect="1"/>
          </p:cNvGraphicFramePr>
          <p:nvPr/>
        </p:nvGraphicFramePr>
        <p:xfrm>
          <a:off x="685800" y="4876800"/>
          <a:ext cx="3252788" cy="1035050"/>
        </p:xfrm>
        <a:graphic>
          <a:graphicData uri="http://schemas.openxmlformats.org/presentationml/2006/ole">
            <mc:AlternateContent xmlns:mc="http://schemas.openxmlformats.org/markup-compatibility/2006">
              <mc:Choice xmlns:v="urn:schemas-microsoft-com:vml" Requires="v">
                <p:oleObj spid="_x0000_s9239" name="Equation" r:id="rId4" imgW="1473904" imgH="482412" progId="Equation.3">
                  <p:embed/>
                </p:oleObj>
              </mc:Choice>
              <mc:Fallback>
                <p:oleObj name="Equation" r:id="rId4" imgW="1473904" imgH="4824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876800"/>
                        <a:ext cx="3252788"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19" name="Object 3"/>
          <p:cNvGraphicFramePr>
            <a:graphicFrameLocks noChangeAspect="1"/>
          </p:cNvGraphicFramePr>
          <p:nvPr/>
        </p:nvGraphicFramePr>
        <p:xfrm>
          <a:off x="685800" y="2098675"/>
          <a:ext cx="3649663" cy="1254125"/>
        </p:xfrm>
        <a:graphic>
          <a:graphicData uri="http://schemas.openxmlformats.org/presentationml/2006/ole">
            <mc:AlternateContent xmlns:mc="http://schemas.openxmlformats.org/markup-compatibility/2006">
              <mc:Choice xmlns:v="urn:schemas-microsoft-com:vml" Requires="v">
                <p:oleObj spid="_x0000_s9240" name="Equation" r:id="rId6" imgW="1651882" imgH="583935" progId="Equation.3">
                  <p:embed/>
                </p:oleObj>
              </mc:Choice>
              <mc:Fallback>
                <p:oleObj name="Equation" r:id="rId6" imgW="1651882" imgH="58393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098675"/>
                        <a:ext cx="3649663"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 to CGE</a:t>
            </a:r>
            <a:endParaRPr lang="en-US" dirty="0"/>
          </a:p>
        </p:txBody>
      </p:sp>
      <p:sp>
        <p:nvSpPr>
          <p:cNvPr id="43011" name="Content Placeholder 2"/>
          <p:cNvSpPr>
            <a:spLocks noGrp="1"/>
          </p:cNvSpPr>
          <p:nvPr>
            <p:ph idx="1"/>
          </p:nvPr>
        </p:nvSpPr>
        <p:spPr/>
        <p:txBody>
          <a:bodyPr/>
          <a:lstStyle/>
          <a:p>
            <a:r>
              <a:rPr lang="en-US" smtClean="0"/>
              <a:t>To put this another way, CGE models overcome the shortcomings of a SAM by specifying a functional form for every cell in the SAM. </a:t>
            </a:r>
          </a:p>
          <a:p>
            <a:r>
              <a:rPr lang="en-US" smtClean="0"/>
              <a:t>Each cell in the SAM can be represented by a price and quantity, so the model must be able to determine both prices and quantities. </a:t>
            </a:r>
          </a:p>
          <a:p>
            <a:r>
              <a:rPr lang="en-US" smtClean="0"/>
              <a:t>Let’s start with a VERY simple CGE model, then work our way to something a bit more complicated.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10245" name="Content Placeholder 2"/>
          <p:cNvSpPr>
            <a:spLocks noGrp="1"/>
          </p:cNvSpPr>
          <p:nvPr>
            <p:ph idx="1"/>
          </p:nvPr>
        </p:nvSpPr>
        <p:spPr/>
        <p:txBody>
          <a:bodyPr/>
          <a:lstStyle/>
          <a:p>
            <a:r>
              <a:rPr lang="en-US" smtClean="0"/>
              <a:t>In most applications, A is typically set to 1, and the exponent on the share parameter is merged into the primal share parameter to yield</a:t>
            </a:r>
          </a:p>
          <a:p>
            <a:endParaRPr lang="en-US" smtClean="0"/>
          </a:p>
          <a:p>
            <a:endParaRPr lang="en-US" smtClean="0"/>
          </a:p>
          <a:p>
            <a:endParaRPr lang="en-US" smtClean="0"/>
          </a:p>
          <a:p>
            <a:pPr>
              <a:buFont typeface="Wingdings 2" pitchFamily="18" charset="2"/>
              <a:buNone/>
            </a:pPr>
            <a:r>
              <a:rPr lang="en-US" smtClean="0"/>
              <a:t>	and</a:t>
            </a:r>
          </a:p>
        </p:txBody>
      </p:sp>
      <p:sp>
        <p:nvSpPr>
          <p:cNvPr id="1024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42" name="Object 1"/>
          <p:cNvGraphicFramePr>
            <a:graphicFrameLocks noChangeAspect="1"/>
          </p:cNvGraphicFramePr>
          <p:nvPr/>
        </p:nvGraphicFramePr>
        <p:xfrm>
          <a:off x="762000" y="4800600"/>
          <a:ext cx="2590800" cy="1081088"/>
        </p:xfrm>
        <a:graphic>
          <a:graphicData uri="http://schemas.openxmlformats.org/presentationml/2006/ole">
            <mc:AlternateContent xmlns:mc="http://schemas.openxmlformats.org/markup-compatibility/2006">
              <mc:Choice xmlns:v="urn:schemas-microsoft-com:vml" Requires="v">
                <p:oleObj spid="_x0000_s10263" name="Equation" r:id="rId4" imgW="1206500" imgH="508000" progId="Equation.3">
                  <p:embed/>
                </p:oleObj>
              </mc:Choice>
              <mc:Fallback>
                <p:oleObj name="Equation" r:id="rId4" imgW="1206500" imgH="508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800600"/>
                        <a:ext cx="259080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43" name="Object 3"/>
          <p:cNvGraphicFramePr>
            <a:graphicFrameLocks noChangeAspect="1"/>
          </p:cNvGraphicFramePr>
          <p:nvPr/>
        </p:nvGraphicFramePr>
        <p:xfrm>
          <a:off x="762000" y="3048000"/>
          <a:ext cx="2884488" cy="1143000"/>
        </p:xfrm>
        <a:graphic>
          <a:graphicData uri="http://schemas.openxmlformats.org/presentationml/2006/ole">
            <mc:AlternateContent xmlns:mc="http://schemas.openxmlformats.org/markup-compatibility/2006">
              <mc:Choice xmlns:v="urn:schemas-microsoft-com:vml" Requires="v">
                <p:oleObj spid="_x0000_s10264" name="Equation" r:id="rId6" imgW="1511300" imgH="596900" progId="Equation.3">
                  <p:embed/>
                </p:oleObj>
              </mc:Choice>
              <mc:Fallback>
                <p:oleObj name="Equation" r:id="rId6" imgW="1511300" imgH="596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048000"/>
                        <a:ext cx="288448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11268" name="Content Placeholder 2"/>
          <p:cNvSpPr>
            <a:spLocks noGrp="1"/>
          </p:cNvSpPr>
          <p:nvPr>
            <p:ph idx="1"/>
          </p:nvPr>
        </p:nvSpPr>
        <p:spPr/>
        <p:txBody>
          <a:bodyPr/>
          <a:lstStyle/>
          <a:p>
            <a:r>
              <a:rPr lang="en-US" smtClean="0"/>
              <a:t>The first of these two equations</a:t>
            </a:r>
          </a:p>
          <a:p>
            <a:endParaRPr lang="en-US" smtClean="0"/>
          </a:p>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	defines the CES dual price, which is an average of the input prices. The CES dual price function is the aggregator, with the share and productivity parameters providing the appropriate weights.</a:t>
            </a:r>
          </a:p>
        </p:txBody>
      </p:sp>
      <p:sp>
        <p:nvSpPr>
          <p:cNvPr id="1126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1266" name="Object 1"/>
          <p:cNvGraphicFramePr>
            <a:graphicFrameLocks noChangeAspect="1"/>
          </p:cNvGraphicFramePr>
          <p:nvPr/>
        </p:nvGraphicFramePr>
        <p:xfrm>
          <a:off x="762000" y="2133600"/>
          <a:ext cx="3076575" cy="1219200"/>
        </p:xfrm>
        <a:graphic>
          <a:graphicData uri="http://schemas.openxmlformats.org/presentationml/2006/ole">
            <mc:AlternateContent xmlns:mc="http://schemas.openxmlformats.org/markup-compatibility/2006">
              <mc:Choice xmlns:v="urn:schemas-microsoft-com:vml" Requires="v">
                <p:oleObj spid="_x0000_s11278" name="Equation" r:id="rId4" imgW="1511300" imgH="596900" progId="Equation.3">
                  <p:embed/>
                </p:oleObj>
              </mc:Choice>
              <mc:Fallback>
                <p:oleObj name="Equation" r:id="rId4" imgW="1511300" imgH="5969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33600"/>
                        <a:ext cx="3076575"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Generalized CES</a:t>
            </a:r>
            <a:endParaRPr lang="en-US" dirty="0"/>
          </a:p>
        </p:txBody>
      </p:sp>
      <p:sp>
        <p:nvSpPr>
          <p:cNvPr id="12292" name="Content Placeholder 2"/>
          <p:cNvSpPr>
            <a:spLocks noGrp="1"/>
          </p:cNvSpPr>
          <p:nvPr>
            <p:ph idx="1"/>
          </p:nvPr>
        </p:nvSpPr>
        <p:spPr/>
        <p:txBody>
          <a:bodyPr>
            <a:normAutofit/>
          </a:bodyPr>
          <a:lstStyle/>
          <a:p>
            <a:pPr>
              <a:defRPr/>
            </a:pPr>
            <a:r>
              <a:rPr lang="en-US" dirty="0" smtClean="0"/>
              <a:t>The second equation</a:t>
            </a:r>
          </a:p>
          <a:p>
            <a:pPr>
              <a:defRPr/>
            </a:pPr>
            <a:endParaRPr lang="en-US" dirty="0" smtClean="0"/>
          </a:p>
          <a:p>
            <a:pPr>
              <a:buFont typeface="Wingdings 2" pitchFamily="18" charset="2"/>
              <a:buNone/>
              <a:defRPr/>
            </a:pPr>
            <a:r>
              <a:rPr lang="en-US" dirty="0" smtClean="0"/>
              <a:t>	</a:t>
            </a:r>
          </a:p>
          <a:p>
            <a:pPr>
              <a:buFont typeface="Wingdings 2" pitchFamily="18" charset="2"/>
              <a:buNone/>
              <a:defRPr/>
            </a:pPr>
            <a:r>
              <a:rPr lang="en-US" dirty="0" smtClean="0"/>
              <a:t>	</a:t>
            </a:r>
          </a:p>
          <a:p>
            <a:pPr>
              <a:buFont typeface="Wingdings 2" pitchFamily="18" charset="2"/>
              <a:buNone/>
              <a:defRPr/>
            </a:pPr>
            <a:r>
              <a:rPr lang="en-US" dirty="0" smtClean="0"/>
              <a:t>	represents optimal demand for each input. Individual demand equals a constant share of the level of output, </a:t>
            </a:r>
            <a:r>
              <a:rPr lang="en-US" i="1" dirty="0" smtClean="0"/>
              <a:t>V</a:t>
            </a:r>
            <a:r>
              <a:rPr lang="en-US" dirty="0" smtClean="0"/>
              <a:t>, adjusted by a term in the relative price of the input (compared to the aggregate cost of inputs). Hence, if an input’s price increases (relative to overall costs), then demand for that factor will decrease. The percentage decrease will depend on the elasticity of substitution.</a:t>
            </a:r>
          </a:p>
        </p:txBody>
      </p:sp>
      <p:sp>
        <p:nvSpPr>
          <p:cNvPr id="1229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0" name="Object 1"/>
          <p:cNvGraphicFramePr>
            <a:graphicFrameLocks noChangeAspect="1"/>
          </p:cNvGraphicFramePr>
          <p:nvPr/>
        </p:nvGraphicFramePr>
        <p:xfrm>
          <a:off x="762000" y="2057400"/>
          <a:ext cx="2373313" cy="990600"/>
        </p:xfrm>
        <a:graphic>
          <a:graphicData uri="http://schemas.openxmlformats.org/presentationml/2006/ole">
            <mc:AlternateContent xmlns:mc="http://schemas.openxmlformats.org/markup-compatibility/2006">
              <mc:Choice xmlns:v="urn:schemas-microsoft-com:vml" Requires="v">
                <p:oleObj spid="_x0000_s12302" name="Equation" r:id="rId4" imgW="1206500" imgH="508000" progId="Equation.3">
                  <p:embed/>
                </p:oleObj>
              </mc:Choice>
              <mc:Fallback>
                <p:oleObj name="Equation" r:id="rId4" imgW="1206500" imgH="508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3733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Substitution </a:t>
            </a:r>
            <a:r>
              <a:rPr lang="en-US" dirty="0" err="1" smtClean="0"/>
              <a:t>Elasticities</a:t>
            </a:r>
            <a:endParaRPr lang="en-US" dirty="0"/>
          </a:p>
        </p:txBody>
      </p:sp>
      <p:sp>
        <p:nvSpPr>
          <p:cNvPr id="13316" name="Content Placeholder 2"/>
          <p:cNvSpPr>
            <a:spLocks noGrp="1"/>
          </p:cNvSpPr>
          <p:nvPr>
            <p:ph idx="1"/>
          </p:nvPr>
        </p:nvSpPr>
        <p:spPr/>
        <p:txBody>
          <a:bodyPr/>
          <a:lstStyle/>
          <a:p>
            <a:r>
              <a:rPr lang="en-US" smtClean="0"/>
              <a:t>By dividing input demands, we can calculate the ratio of demand for any two inputs (e.g., i and j) as:</a:t>
            </a:r>
          </a:p>
          <a:p>
            <a:endParaRPr lang="en-US" smtClean="0"/>
          </a:p>
          <a:p>
            <a:endParaRPr lang="en-US" smtClean="0"/>
          </a:p>
          <a:p>
            <a:endParaRPr lang="en-US" smtClean="0"/>
          </a:p>
          <a:p>
            <a:r>
              <a:rPr lang="en-US" smtClean="0"/>
              <a:t>Taking the partial derivative of the above with respect to the ratio P</a:t>
            </a:r>
            <a:r>
              <a:rPr lang="en-US" baseline="-25000" smtClean="0"/>
              <a:t>j</a:t>
            </a:r>
            <a:r>
              <a:rPr lang="en-US" smtClean="0"/>
              <a:t>/P</a:t>
            </a:r>
            <a:r>
              <a:rPr lang="en-US" baseline="-25000" smtClean="0"/>
              <a:t>i</a:t>
            </a:r>
            <a:r>
              <a:rPr lang="en-US" smtClean="0"/>
              <a:t> and multiplying the resulting expression by (P</a:t>
            </a:r>
            <a:r>
              <a:rPr lang="en-US" baseline="-25000" smtClean="0"/>
              <a:t>i</a:t>
            </a:r>
            <a:r>
              <a:rPr lang="en-US" smtClean="0"/>
              <a:t>/P</a:t>
            </a:r>
            <a:r>
              <a:rPr lang="en-US" baseline="-25000" smtClean="0"/>
              <a:t>j</a:t>
            </a:r>
            <a:r>
              <a:rPr lang="en-US" smtClean="0"/>
              <a:t>)/(X</a:t>
            </a:r>
            <a:r>
              <a:rPr lang="en-US" baseline="-25000" smtClean="0"/>
              <a:t>i</a:t>
            </a:r>
            <a:r>
              <a:rPr lang="en-US" smtClean="0"/>
              <a:t>/X</a:t>
            </a:r>
            <a:r>
              <a:rPr lang="en-US" baseline="-25000" smtClean="0"/>
              <a:t>j</a:t>
            </a:r>
            <a:r>
              <a:rPr lang="en-US" smtClean="0"/>
              <a:t>) yields the elasticity of substitution, or…</a:t>
            </a:r>
          </a:p>
        </p:txBody>
      </p:sp>
      <p:sp>
        <p:nvSpPr>
          <p:cNvPr id="1331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3314" name="Object 1"/>
          <p:cNvGraphicFramePr>
            <a:graphicFrameLocks noChangeAspect="1"/>
          </p:cNvGraphicFramePr>
          <p:nvPr/>
        </p:nvGraphicFramePr>
        <p:xfrm>
          <a:off x="2895600" y="2590800"/>
          <a:ext cx="2576513" cy="1066800"/>
        </p:xfrm>
        <a:graphic>
          <a:graphicData uri="http://schemas.openxmlformats.org/presentationml/2006/ole">
            <mc:AlternateContent xmlns:mc="http://schemas.openxmlformats.org/markup-compatibility/2006">
              <mc:Choice xmlns:v="urn:schemas-microsoft-com:vml" Requires="v">
                <p:oleObj spid="_x0000_s13326" name="Equation" r:id="rId4" imgW="1219200" imgH="508000" progId="Equation.3">
                  <p:embed/>
                </p:oleObj>
              </mc:Choice>
              <mc:Fallback>
                <p:oleObj name="Equation" r:id="rId4" imgW="1219200" imgH="508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590800"/>
                        <a:ext cx="257651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Substitution </a:t>
            </a:r>
            <a:r>
              <a:rPr lang="en-US" dirty="0" err="1" smtClean="0"/>
              <a:t>Elasticities</a:t>
            </a:r>
            <a:endParaRPr lang="en-US" dirty="0"/>
          </a:p>
        </p:txBody>
      </p:sp>
      <p:sp>
        <p:nvSpPr>
          <p:cNvPr id="14340"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r>
              <a:rPr lang="en-US" smtClean="0"/>
              <a:t>Which is the percent change in the ratio of two inputs with respect to a percentage change in their relative prices.</a:t>
            </a:r>
          </a:p>
        </p:txBody>
      </p:sp>
      <p:sp>
        <p:nvSpPr>
          <p:cNvPr id="1434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4338" name="Object 1"/>
          <p:cNvGraphicFramePr>
            <a:graphicFrameLocks noChangeAspect="1"/>
          </p:cNvGraphicFramePr>
          <p:nvPr/>
        </p:nvGraphicFramePr>
        <p:xfrm>
          <a:off x="3232150" y="1600200"/>
          <a:ext cx="2635250" cy="2362200"/>
        </p:xfrm>
        <a:graphic>
          <a:graphicData uri="http://schemas.openxmlformats.org/presentationml/2006/ole">
            <mc:AlternateContent xmlns:mc="http://schemas.openxmlformats.org/markup-compatibility/2006">
              <mc:Choice xmlns:v="urn:schemas-microsoft-com:vml" Requires="v">
                <p:oleObj spid="_x0000_s14350" name="Equation" r:id="rId4" imgW="1104900" imgH="990600" progId="Equation.3">
                  <p:embed/>
                </p:oleObj>
              </mc:Choice>
              <mc:Fallback>
                <p:oleObj name="Equation" r:id="rId4" imgW="1104900" imgH="990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600200"/>
                        <a:ext cx="26352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Special Case: Leontief</a:t>
            </a:r>
            <a:endParaRPr lang="en-US" dirty="0"/>
          </a:p>
        </p:txBody>
      </p:sp>
      <p:sp>
        <p:nvSpPr>
          <p:cNvPr id="15366" name="Content Placeholder 2"/>
          <p:cNvSpPr>
            <a:spLocks noGrp="1"/>
          </p:cNvSpPr>
          <p:nvPr>
            <p:ph idx="1"/>
          </p:nvPr>
        </p:nvSpPr>
        <p:spPr/>
        <p:txBody>
          <a:bodyPr/>
          <a:lstStyle/>
          <a:p>
            <a:r>
              <a:rPr lang="en-US" dirty="0" smtClean="0"/>
              <a:t>In the case where </a:t>
            </a:r>
            <a:r>
              <a:rPr lang="el-GR" dirty="0" smtClean="0"/>
              <a:t>σ</a:t>
            </a:r>
            <a:r>
              <a:rPr lang="en-US" dirty="0" smtClean="0"/>
              <a:t> = 0, there is no input substitution and we have the Leontief fixed coefficient, linear production technology that we used in I/O analysis</a:t>
            </a:r>
          </a:p>
          <a:p>
            <a:endParaRPr lang="en-US" dirty="0" smtClean="0"/>
          </a:p>
          <a:p>
            <a:endParaRPr lang="en-US" dirty="0" smtClean="0"/>
          </a:p>
          <a:p>
            <a:endParaRPr lang="en-US" dirty="0" smtClean="0"/>
          </a:p>
          <a:p>
            <a:r>
              <a:rPr lang="en-US" dirty="0" smtClean="0"/>
              <a:t>Output price is simply a weighted average of input prices</a:t>
            </a:r>
          </a:p>
        </p:txBody>
      </p:sp>
      <p:graphicFrame>
        <p:nvGraphicFramePr>
          <p:cNvPr id="15362" name="Object 2"/>
          <p:cNvGraphicFramePr>
            <a:graphicFrameLocks noChangeAspect="1"/>
          </p:cNvGraphicFramePr>
          <p:nvPr/>
        </p:nvGraphicFramePr>
        <p:xfrm>
          <a:off x="4876800" y="3352800"/>
          <a:ext cx="1531938" cy="858838"/>
        </p:xfrm>
        <a:graphic>
          <a:graphicData uri="http://schemas.openxmlformats.org/presentationml/2006/ole">
            <mc:AlternateContent xmlns:mc="http://schemas.openxmlformats.org/markup-compatibility/2006">
              <mc:Choice xmlns:v="urn:schemas-microsoft-com:vml" Requires="v">
                <p:oleObj spid="_x0000_s15392" name="Equation" r:id="rId4" imgW="749160" imgH="431640" progId="Equation.3">
                  <p:embed/>
                </p:oleObj>
              </mc:Choice>
              <mc:Fallback>
                <p:oleObj name="Equation" r:id="rId4" imgW="749160" imgH="431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352800"/>
                        <a:ext cx="1531938"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3" name="Object 3"/>
          <p:cNvGraphicFramePr>
            <a:graphicFrameLocks noChangeAspect="1"/>
          </p:cNvGraphicFramePr>
          <p:nvPr/>
        </p:nvGraphicFramePr>
        <p:xfrm>
          <a:off x="2362200" y="3290888"/>
          <a:ext cx="2362200" cy="976312"/>
        </p:xfrm>
        <a:graphic>
          <a:graphicData uri="http://schemas.openxmlformats.org/presentationml/2006/ole">
            <mc:AlternateContent xmlns:mc="http://schemas.openxmlformats.org/markup-compatibility/2006">
              <mc:Choice xmlns:v="urn:schemas-microsoft-com:vml" Requires="v">
                <p:oleObj spid="_x0000_s15393" name="Equation" r:id="rId6" imgW="1105338" imgH="456851" progId="Equation.3">
                  <p:embed/>
                </p:oleObj>
              </mc:Choice>
              <mc:Fallback>
                <p:oleObj name="Equation" r:id="rId6" imgW="1105338" imgH="45685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290888"/>
                        <a:ext cx="2362200"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4" name="Object 4"/>
          <p:cNvGraphicFramePr>
            <a:graphicFrameLocks noChangeAspect="1"/>
          </p:cNvGraphicFramePr>
          <p:nvPr/>
        </p:nvGraphicFramePr>
        <p:xfrm>
          <a:off x="3429000" y="4794250"/>
          <a:ext cx="1627188" cy="768350"/>
        </p:xfrm>
        <a:graphic>
          <a:graphicData uri="http://schemas.openxmlformats.org/presentationml/2006/ole">
            <mc:AlternateContent xmlns:mc="http://schemas.openxmlformats.org/markup-compatibility/2006">
              <mc:Choice xmlns:v="urn:schemas-microsoft-com:vml" Requires="v">
                <p:oleObj spid="_x0000_s15394" name="Equation" r:id="rId8" imgW="888840" imgH="431640" progId="Equation.3">
                  <p:embed/>
                </p:oleObj>
              </mc:Choice>
              <mc:Fallback>
                <p:oleObj name="Equation" r:id="rId8" imgW="888840" imgH="43164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4794250"/>
                        <a:ext cx="162718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Stratified Input Substitution</a:t>
            </a:r>
            <a:endParaRPr lang="en-US" dirty="0"/>
          </a:p>
        </p:txBody>
      </p:sp>
      <p:sp>
        <p:nvSpPr>
          <p:cNvPr id="70659" name="Content Placeholder 2"/>
          <p:cNvSpPr>
            <a:spLocks noGrp="1"/>
          </p:cNvSpPr>
          <p:nvPr>
            <p:ph idx="1"/>
          </p:nvPr>
        </p:nvSpPr>
        <p:spPr/>
        <p:txBody>
          <a:bodyPr/>
          <a:lstStyle/>
          <a:p>
            <a:r>
              <a:rPr lang="en-US" smtClean="0"/>
              <a:t>Up until now we have been assuming a single elasticity of substitution among all input types, which is obviously not realistic.</a:t>
            </a:r>
          </a:p>
          <a:p>
            <a:r>
              <a:rPr lang="en-US" smtClean="0"/>
              <a:t>To get around this problem, we can group inputs into sub-groups that each have different substitution elasticity properties.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Nested CES</a:t>
            </a:r>
            <a:endParaRPr lang="en-US" dirty="0"/>
          </a:p>
        </p:txBody>
      </p:sp>
      <p:sp>
        <p:nvSpPr>
          <p:cNvPr id="3" name="Content Placeholder 2"/>
          <p:cNvSpPr>
            <a:spLocks noGrp="1"/>
          </p:cNvSpPr>
          <p:nvPr>
            <p:ph idx="1"/>
          </p:nvPr>
        </p:nvSpPr>
        <p:spPr/>
        <p:txBody>
          <a:bodyPr/>
          <a:lstStyle/>
          <a:p>
            <a:pPr>
              <a:defRPr/>
            </a:pPr>
            <a:r>
              <a:rPr lang="en-US" cap="small" dirty="0" smtClean="0"/>
              <a:t>ThaiMini </a:t>
            </a:r>
            <a:r>
              <a:rPr lang="en-US" dirty="0" smtClean="0"/>
              <a:t>uses nested CES production, which uses stratified input substitution </a:t>
            </a:r>
            <a:endParaRPr lang="en-US" dirty="0"/>
          </a:p>
        </p:txBody>
      </p:sp>
      <p:grpSp>
        <p:nvGrpSpPr>
          <p:cNvPr id="71684" name="Group 31"/>
          <p:cNvGrpSpPr>
            <a:grpSpLocks/>
          </p:cNvGrpSpPr>
          <p:nvPr/>
        </p:nvGrpSpPr>
        <p:grpSpPr bwMode="auto">
          <a:xfrm>
            <a:off x="3048000" y="2819400"/>
            <a:ext cx="3124200" cy="2895600"/>
            <a:chOff x="4032" y="1440"/>
            <a:chExt cx="4320" cy="3168"/>
          </a:xfrm>
        </p:grpSpPr>
        <p:sp>
          <p:nvSpPr>
            <p:cNvPr id="71685" name="Rectangle 32"/>
            <p:cNvSpPr>
              <a:spLocks noChangeArrowheads="1"/>
            </p:cNvSpPr>
            <p:nvPr/>
          </p:nvSpPr>
          <p:spPr bwMode="auto">
            <a:xfrm>
              <a:off x="4032" y="1440"/>
              <a:ext cx="4320" cy="3168"/>
            </a:xfrm>
            <a:prstGeom prst="rect">
              <a:avLst/>
            </a:prstGeom>
            <a:solidFill>
              <a:srgbClr val="FFFFFF"/>
            </a:solidFill>
            <a:ln w="15875">
              <a:solidFill>
                <a:srgbClr val="008000"/>
              </a:solidFill>
              <a:miter lim="800000"/>
              <a:headEnd/>
              <a:tailEnd/>
            </a:ln>
          </p:spPr>
          <p:txBody>
            <a:bodyPr/>
            <a:lstStyle/>
            <a:p>
              <a:endParaRPr lang="en-US"/>
            </a:p>
          </p:txBody>
        </p:sp>
        <p:grpSp>
          <p:nvGrpSpPr>
            <p:cNvPr id="71686" name="Group 33"/>
            <p:cNvGrpSpPr>
              <a:grpSpLocks/>
            </p:cNvGrpSpPr>
            <p:nvPr/>
          </p:nvGrpSpPr>
          <p:grpSpPr bwMode="auto">
            <a:xfrm>
              <a:off x="4176" y="1584"/>
              <a:ext cx="4032" cy="2880"/>
              <a:chOff x="4176" y="1584"/>
              <a:chExt cx="4032" cy="2880"/>
            </a:xfrm>
          </p:grpSpPr>
          <p:sp>
            <p:nvSpPr>
              <p:cNvPr id="71687" name="Text Box 34"/>
              <p:cNvSpPr txBox="1">
                <a:spLocks noChangeArrowheads="1"/>
              </p:cNvSpPr>
              <p:nvPr/>
            </p:nvSpPr>
            <p:spPr bwMode="auto">
              <a:xfrm>
                <a:off x="5040" y="2736"/>
                <a:ext cx="864"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 </a:t>
                </a:r>
                <a:r>
                  <a:rPr lang="en-US" altLang="zh-CN" sz="1000">
                    <a:latin typeface="Calibri" pitchFamily="34" charset="0"/>
                    <a:ea typeface="SimSun" pitchFamily="2" charset="-122"/>
                  </a:rPr>
                  <a:t>= 0</a:t>
                </a:r>
                <a:endParaRPr lang="en-US"/>
              </a:p>
            </p:txBody>
          </p:sp>
          <p:sp>
            <p:nvSpPr>
              <p:cNvPr id="71688" name="Text Box 35"/>
              <p:cNvSpPr txBox="1">
                <a:spLocks noChangeArrowheads="1"/>
              </p:cNvSpPr>
              <p:nvPr/>
            </p:nvSpPr>
            <p:spPr bwMode="auto">
              <a:xfrm>
                <a:off x="5040" y="3600"/>
                <a:ext cx="576"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a:t>
                </a:r>
                <a:r>
                  <a:rPr lang="en-US" altLang="zh-CN" sz="1000" i="1" baseline="30000">
                    <a:latin typeface="Calibri" pitchFamily="34" charset="0"/>
                    <a:ea typeface="SimSun" pitchFamily="2" charset="-122"/>
                  </a:rPr>
                  <a:t>m</a:t>
                </a:r>
                <a:endParaRPr lang="en-US"/>
              </a:p>
            </p:txBody>
          </p:sp>
          <p:sp>
            <p:nvSpPr>
              <p:cNvPr id="71689" name="Text Box 36"/>
              <p:cNvSpPr txBox="1">
                <a:spLocks noChangeArrowheads="1"/>
              </p:cNvSpPr>
              <p:nvPr/>
            </p:nvSpPr>
            <p:spPr bwMode="auto">
              <a:xfrm>
                <a:off x="7632" y="3456"/>
                <a:ext cx="576"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a:t>
                </a:r>
                <a:r>
                  <a:rPr lang="en-US" altLang="zh-CN" sz="1000" i="1" baseline="30000">
                    <a:latin typeface="Calibri" pitchFamily="34" charset="0"/>
                    <a:ea typeface="SimSun" pitchFamily="2" charset="-122"/>
                  </a:rPr>
                  <a:t>k</a:t>
                </a:r>
                <a:endParaRPr lang="en-US"/>
              </a:p>
            </p:txBody>
          </p:sp>
          <p:sp>
            <p:nvSpPr>
              <p:cNvPr id="71690" name="Text Box 37"/>
              <p:cNvSpPr txBox="1">
                <a:spLocks noChangeArrowheads="1"/>
              </p:cNvSpPr>
              <p:nvPr/>
            </p:nvSpPr>
            <p:spPr bwMode="auto">
              <a:xfrm>
                <a:off x="7056" y="2592"/>
                <a:ext cx="576"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a:t>
                </a:r>
                <a:r>
                  <a:rPr lang="en-US" altLang="zh-CN" sz="1000" i="1" baseline="30000">
                    <a:latin typeface="Calibri" pitchFamily="34" charset="0"/>
                    <a:ea typeface="SimSun" pitchFamily="2" charset="-122"/>
                  </a:rPr>
                  <a:t>v</a:t>
                </a:r>
                <a:endParaRPr lang="en-US"/>
              </a:p>
            </p:txBody>
          </p:sp>
          <p:sp>
            <p:nvSpPr>
              <p:cNvPr id="71691" name="Text Box 38"/>
              <p:cNvSpPr txBox="1">
                <a:spLocks noChangeArrowheads="1"/>
              </p:cNvSpPr>
              <p:nvPr/>
            </p:nvSpPr>
            <p:spPr bwMode="auto">
              <a:xfrm>
                <a:off x="6192" y="1728"/>
                <a:ext cx="576" cy="432"/>
              </a:xfrm>
              <a:prstGeom prst="rect">
                <a:avLst/>
              </a:prstGeom>
              <a:solidFill>
                <a:srgbClr val="FFFFFF"/>
              </a:solidFill>
              <a:ln w="9525">
                <a:noFill/>
                <a:miter lim="800000"/>
                <a:headEnd/>
                <a:tailEnd/>
              </a:ln>
            </p:spPr>
            <p:txBody>
              <a:bodyPr/>
              <a:lstStyle/>
              <a:p>
                <a:pPr>
                  <a:spcAft>
                    <a:spcPts val="1000"/>
                  </a:spcAft>
                </a:pPr>
                <a:r>
                  <a:rPr lang="en-US" altLang="zh-CN" sz="1000">
                    <a:latin typeface="Symbol" pitchFamily="18" charset="2"/>
                    <a:ea typeface="SimSun" pitchFamily="2" charset="-122"/>
                  </a:rPr>
                  <a:t>s</a:t>
                </a:r>
                <a:r>
                  <a:rPr lang="en-US" altLang="zh-CN" sz="1000" i="1" baseline="30000">
                    <a:latin typeface="Calibri" pitchFamily="34" charset="0"/>
                    <a:ea typeface="SimSun" pitchFamily="2" charset="-122"/>
                  </a:rPr>
                  <a:t>p</a:t>
                </a:r>
                <a:endParaRPr lang="en-US"/>
              </a:p>
            </p:txBody>
          </p:sp>
          <p:sp>
            <p:nvSpPr>
              <p:cNvPr id="71692" name="Text Box 39"/>
              <p:cNvSpPr txBox="1">
                <a:spLocks noChangeArrowheads="1"/>
              </p:cNvSpPr>
              <p:nvPr/>
            </p:nvSpPr>
            <p:spPr bwMode="auto">
              <a:xfrm>
                <a:off x="5616" y="1584"/>
                <a:ext cx="576"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XP</a:t>
                </a:r>
                <a:endParaRPr lang="en-US"/>
              </a:p>
            </p:txBody>
          </p:sp>
          <p:sp>
            <p:nvSpPr>
              <p:cNvPr id="71693" name="Line 40"/>
              <p:cNvSpPr>
                <a:spLocks noChangeShapeType="1"/>
              </p:cNvSpPr>
              <p:nvPr/>
            </p:nvSpPr>
            <p:spPr bwMode="auto">
              <a:xfrm flipH="1">
                <a:off x="4896" y="1872"/>
                <a:ext cx="1008" cy="576"/>
              </a:xfrm>
              <a:prstGeom prst="line">
                <a:avLst/>
              </a:prstGeom>
              <a:noFill/>
              <a:ln w="9525">
                <a:solidFill>
                  <a:srgbClr val="000000"/>
                </a:solidFill>
                <a:round/>
                <a:headEnd/>
                <a:tailEnd/>
              </a:ln>
            </p:spPr>
            <p:txBody>
              <a:bodyPr/>
              <a:lstStyle/>
              <a:p>
                <a:endParaRPr lang="en-US"/>
              </a:p>
            </p:txBody>
          </p:sp>
          <p:sp>
            <p:nvSpPr>
              <p:cNvPr id="71694" name="Line 41"/>
              <p:cNvSpPr>
                <a:spLocks noChangeShapeType="1"/>
              </p:cNvSpPr>
              <p:nvPr/>
            </p:nvSpPr>
            <p:spPr bwMode="auto">
              <a:xfrm>
                <a:off x="5904" y="1872"/>
                <a:ext cx="1008" cy="576"/>
              </a:xfrm>
              <a:prstGeom prst="line">
                <a:avLst/>
              </a:prstGeom>
              <a:noFill/>
              <a:ln w="9525">
                <a:solidFill>
                  <a:srgbClr val="000000"/>
                </a:solidFill>
                <a:round/>
                <a:headEnd/>
                <a:tailEnd/>
              </a:ln>
            </p:spPr>
            <p:txBody>
              <a:bodyPr/>
              <a:lstStyle/>
              <a:p>
                <a:endParaRPr lang="en-US"/>
              </a:p>
            </p:txBody>
          </p:sp>
          <p:sp>
            <p:nvSpPr>
              <p:cNvPr id="71695" name="Text Box 42"/>
              <p:cNvSpPr txBox="1">
                <a:spLocks noChangeArrowheads="1"/>
              </p:cNvSpPr>
              <p:nvPr/>
            </p:nvSpPr>
            <p:spPr bwMode="auto">
              <a:xfrm>
                <a:off x="4608" y="2448"/>
                <a:ext cx="576"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ND</a:t>
                </a:r>
                <a:endParaRPr lang="en-US"/>
              </a:p>
            </p:txBody>
          </p:sp>
          <p:sp>
            <p:nvSpPr>
              <p:cNvPr id="71696" name="Text Box 43"/>
              <p:cNvSpPr txBox="1">
                <a:spLocks noChangeArrowheads="1"/>
              </p:cNvSpPr>
              <p:nvPr/>
            </p:nvSpPr>
            <p:spPr bwMode="auto">
              <a:xfrm>
                <a:off x="6624" y="2448"/>
                <a:ext cx="576" cy="384"/>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VA</a:t>
                </a:r>
                <a:endParaRPr lang="en-US"/>
              </a:p>
            </p:txBody>
          </p:sp>
          <p:sp>
            <p:nvSpPr>
              <p:cNvPr id="71697" name="Line 44"/>
              <p:cNvSpPr>
                <a:spLocks noChangeShapeType="1"/>
              </p:cNvSpPr>
              <p:nvPr/>
            </p:nvSpPr>
            <p:spPr bwMode="auto">
              <a:xfrm flipH="1">
                <a:off x="6336" y="2736"/>
                <a:ext cx="576" cy="576"/>
              </a:xfrm>
              <a:prstGeom prst="line">
                <a:avLst/>
              </a:prstGeom>
              <a:noFill/>
              <a:ln w="9525">
                <a:solidFill>
                  <a:srgbClr val="000000"/>
                </a:solidFill>
                <a:round/>
                <a:headEnd/>
                <a:tailEnd/>
              </a:ln>
            </p:spPr>
            <p:txBody>
              <a:bodyPr/>
              <a:lstStyle/>
              <a:p>
                <a:endParaRPr lang="en-US"/>
              </a:p>
            </p:txBody>
          </p:sp>
          <p:sp>
            <p:nvSpPr>
              <p:cNvPr id="71698" name="Line 45"/>
              <p:cNvSpPr>
                <a:spLocks noChangeShapeType="1"/>
              </p:cNvSpPr>
              <p:nvPr/>
            </p:nvSpPr>
            <p:spPr bwMode="auto">
              <a:xfrm>
                <a:off x="6912" y="2736"/>
                <a:ext cx="576" cy="576"/>
              </a:xfrm>
              <a:prstGeom prst="line">
                <a:avLst/>
              </a:prstGeom>
              <a:noFill/>
              <a:ln w="9525">
                <a:solidFill>
                  <a:srgbClr val="000000"/>
                </a:solidFill>
                <a:round/>
                <a:headEnd/>
                <a:tailEnd/>
              </a:ln>
            </p:spPr>
            <p:txBody>
              <a:bodyPr/>
              <a:lstStyle/>
              <a:p>
                <a:endParaRPr lang="en-US"/>
              </a:p>
            </p:txBody>
          </p:sp>
          <p:sp>
            <p:nvSpPr>
              <p:cNvPr id="71699" name="Text Box 46"/>
              <p:cNvSpPr txBox="1">
                <a:spLocks noChangeArrowheads="1"/>
              </p:cNvSpPr>
              <p:nvPr/>
            </p:nvSpPr>
            <p:spPr bwMode="auto">
              <a:xfrm>
                <a:off x="6048" y="3312"/>
                <a:ext cx="432"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L</a:t>
                </a:r>
                <a:endParaRPr lang="en-US"/>
              </a:p>
            </p:txBody>
          </p:sp>
          <p:sp>
            <p:nvSpPr>
              <p:cNvPr id="71700" name="Text Box 47"/>
              <p:cNvSpPr txBox="1">
                <a:spLocks noChangeArrowheads="1"/>
              </p:cNvSpPr>
              <p:nvPr/>
            </p:nvSpPr>
            <p:spPr bwMode="auto">
              <a:xfrm>
                <a:off x="7200" y="3312"/>
                <a:ext cx="576"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KF</a:t>
                </a:r>
                <a:endParaRPr lang="en-US"/>
              </a:p>
            </p:txBody>
          </p:sp>
          <p:sp>
            <p:nvSpPr>
              <p:cNvPr id="71701" name="Line 48"/>
              <p:cNvSpPr>
                <a:spLocks noChangeShapeType="1"/>
              </p:cNvSpPr>
              <p:nvPr/>
            </p:nvSpPr>
            <p:spPr bwMode="auto">
              <a:xfrm flipH="1">
                <a:off x="7056" y="3600"/>
                <a:ext cx="432" cy="432"/>
              </a:xfrm>
              <a:prstGeom prst="line">
                <a:avLst/>
              </a:prstGeom>
              <a:noFill/>
              <a:ln w="9525">
                <a:solidFill>
                  <a:srgbClr val="000000"/>
                </a:solidFill>
                <a:round/>
                <a:headEnd/>
                <a:tailEnd/>
              </a:ln>
            </p:spPr>
            <p:txBody>
              <a:bodyPr/>
              <a:lstStyle/>
              <a:p>
                <a:endParaRPr lang="en-US"/>
              </a:p>
            </p:txBody>
          </p:sp>
          <p:sp>
            <p:nvSpPr>
              <p:cNvPr id="71702" name="Line 49"/>
              <p:cNvSpPr>
                <a:spLocks noChangeShapeType="1"/>
              </p:cNvSpPr>
              <p:nvPr/>
            </p:nvSpPr>
            <p:spPr bwMode="auto">
              <a:xfrm>
                <a:off x="7488" y="3600"/>
                <a:ext cx="432" cy="432"/>
              </a:xfrm>
              <a:prstGeom prst="line">
                <a:avLst/>
              </a:prstGeom>
              <a:noFill/>
              <a:ln w="9525">
                <a:solidFill>
                  <a:srgbClr val="000000"/>
                </a:solidFill>
                <a:round/>
                <a:headEnd/>
                <a:tailEnd/>
              </a:ln>
            </p:spPr>
            <p:txBody>
              <a:bodyPr/>
              <a:lstStyle/>
              <a:p>
                <a:endParaRPr lang="en-US"/>
              </a:p>
            </p:txBody>
          </p:sp>
          <p:sp>
            <p:nvSpPr>
              <p:cNvPr id="71703" name="Text Box 50"/>
              <p:cNvSpPr txBox="1">
                <a:spLocks noChangeArrowheads="1"/>
              </p:cNvSpPr>
              <p:nvPr/>
            </p:nvSpPr>
            <p:spPr bwMode="auto">
              <a:xfrm>
                <a:off x="6768" y="4032"/>
                <a:ext cx="432"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K</a:t>
                </a:r>
                <a:endParaRPr lang="en-US"/>
              </a:p>
            </p:txBody>
          </p:sp>
          <p:sp>
            <p:nvSpPr>
              <p:cNvPr id="71704" name="Text Box 51"/>
              <p:cNvSpPr txBox="1">
                <a:spLocks noChangeArrowheads="1"/>
              </p:cNvSpPr>
              <p:nvPr/>
            </p:nvSpPr>
            <p:spPr bwMode="auto">
              <a:xfrm>
                <a:off x="7776" y="4032"/>
                <a:ext cx="432"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F</a:t>
                </a:r>
                <a:endParaRPr lang="en-US"/>
              </a:p>
            </p:txBody>
          </p:sp>
          <p:sp>
            <p:nvSpPr>
              <p:cNvPr id="71705" name="Line 52"/>
              <p:cNvSpPr>
                <a:spLocks noChangeShapeType="1"/>
              </p:cNvSpPr>
              <p:nvPr/>
            </p:nvSpPr>
            <p:spPr bwMode="auto">
              <a:xfrm>
                <a:off x="4896" y="2736"/>
                <a:ext cx="0" cy="576"/>
              </a:xfrm>
              <a:prstGeom prst="line">
                <a:avLst/>
              </a:prstGeom>
              <a:noFill/>
              <a:ln w="9525">
                <a:solidFill>
                  <a:srgbClr val="000000"/>
                </a:solidFill>
                <a:round/>
                <a:headEnd/>
                <a:tailEnd/>
              </a:ln>
            </p:spPr>
            <p:txBody>
              <a:bodyPr/>
              <a:lstStyle/>
              <a:p>
                <a:endParaRPr lang="en-US"/>
              </a:p>
            </p:txBody>
          </p:sp>
          <p:sp>
            <p:nvSpPr>
              <p:cNvPr id="71706" name="Text Box 53"/>
              <p:cNvSpPr txBox="1">
                <a:spLocks noChangeArrowheads="1"/>
              </p:cNvSpPr>
              <p:nvPr/>
            </p:nvSpPr>
            <p:spPr bwMode="auto">
              <a:xfrm>
                <a:off x="4608" y="3312"/>
                <a:ext cx="720"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XAp</a:t>
                </a:r>
                <a:endParaRPr lang="en-US"/>
              </a:p>
            </p:txBody>
          </p:sp>
          <p:sp>
            <p:nvSpPr>
              <p:cNvPr id="71707" name="Line 54"/>
              <p:cNvSpPr>
                <a:spLocks noChangeShapeType="1"/>
              </p:cNvSpPr>
              <p:nvPr/>
            </p:nvSpPr>
            <p:spPr bwMode="auto">
              <a:xfrm flipH="1">
                <a:off x="4464" y="3600"/>
                <a:ext cx="432" cy="432"/>
              </a:xfrm>
              <a:prstGeom prst="line">
                <a:avLst/>
              </a:prstGeom>
              <a:noFill/>
              <a:ln w="9525">
                <a:solidFill>
                  <a:srgbClr val="000000"/>
                </a:solidFill>
                <a:round/>
                <a:headEnd/>
                <a:tailEnd/>
              </a:ln>
            </p:spPr>
            <p:txBody>
              <a:bodyPr/>
              <a:lstStyle/>
              <a:p>
                <a:endParaRPr lang="en-US"/>
              </a:p>
            </p:txBody>
          </p:sp>
          <p:sp>
            <p:nvSpPr>
              <p:cNvPr id="71708" name="Line 55"/>
              <p:cNvSpPr>
                <a:spLocks noChangeShapeType="1"/>
              </p:cNvSpPr>
              <p:nvPr/>
            </p:nvSpPr>
            <p:spPr bwMode="auto">
              <a:xfrm>
                <a:off x="4896" y="3600"/>
                <a:ext cx="432" cy="432"/>
              </a:xfrm>
              <a:prstGeom prst="line">
                <a:avLst/>
              </a:prstGeom>
              <a:noFill/>
              <a:ln w="9525">
                <a:solidFill>
                  <a:srgbClr val="000000"/>
                </a:solidFill>
                <a:round/>
                <a:headEnd/>
                <a:tailEnd/>
              </a:ln>
            </p:spPr>
            <p:txBody>
              <a:bodyPr/>
              <a:lstStyle/>
              <a:p>
                <a:endParaRPr lang="en-US"/>
              </a:p>
            </p:txBody>
          </p:sp>
          <p:sp>
            <p:nvSpPr>
              <p:cNvPr id="71709" name="Text Box 56"/>
              <p:cNvSpPr txBox="1">
                <a:spLocks noChangeArrowheads="1"/>
              </p:cNvSpPr>
              <p:nvPr/>
            </p:nvSpPr>
            <p:spPr bwMode="auto">
              <a:xfrm>
                <a:off x="5040" y="4032"/>
                <a:ext cx="720"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XM</a:t>
                </a:r>
                <a:endParaRPr lang="en-US"/>
              </a:p>
            </p:txBody>
          </p:sp>
          <p:sp>
            <p:nvSpPr>
              <p:cNvPr id="71710" name="Text Box 57"/>
              <p:cNvSpPr txBox="1">
                <a:spLocks noChangeArrowheads="1"/>
              </p:cNvSpPr>
              <p:nvPr/>
            </p:nvSpPr>
            <p:spPr bwMode="auto">
              <a:xfrm>
                <a:off x="4176" y="4032"/>
                <a:ext cx="720" cy="432"/>
              </a:xfrm>
              <a:prstGeom prst="rect">
                <a:avLst/>
              </a:prstGeom>
              <a:solidFill>
                <a:srgbClr val="FFFFFF"/>
              </a:solidFill>
              <a:ln w="9525">
                <a:noFill/>
                <a:miter lim="800000"/>
                <a:headEnd/>
                <a:tailEnd/>
              </a:ln>
            </p:spPr>
            <p:txBody>
              <a:bodyPr/>
              <a:lstStyle/>
              <a:p>
                <a:pPr>
                  <a:spcAft>
                    <a:spcPts val="1000"/>
                  </a:spcAft>
                </a:pPr>
                <a:r>
                  <a:rPr lang="en-US" altLang="zh-CN" sz="1000" i="1">
                    <a:latin typeface="Calibri" pitchFamily="34" charset="0"/>
                    <a:ea typeface="SimSun" pitchFamily="2" charset="-122"/>
                  </a:rPr>
                  <a:t>XD</a:t>
                </a:r>
                <a:r>
                  <a:rPr lang="en-US" altLang="zh-CN" sz="1000" i="1" baseline="30000">
                    <a:latin typeface="Calibri" pitchFamily="34" charset="0"/>
                    <a:ea typeface="SimSun" pitchFamily="2" charset="-122"/>
                  </a:rPr>
                  <a:t>d</a:t>
                </a:r>
                <a:endParaRPr lang="en-US"/>
              </a:p>
            </p:txBody>
          </p:sp>
          <p:sp>
            <p:nvSpPr>
              <p:cNvPr id="71711" name="Line 58"/>
              <p:cNvSpPr>
                <a:spLocks noChangeShapeType="1"/>
              </p:cNvSpPr>
              <p:nvPr/>
            </p:nvSpPr>
            <p:spPr bwMode="auto">
              <a:xfrm flipH="1">
                <a:off x="4464" y="2736"/>
                <a:ext cx="432" cy="576"/>
              </a:xfrm>
              <a:prstGeom prst="line">
                <a:avLst/>
              </a:prstGeom>
              <a:noFill/>
              <a:ln w="9525">
                <a:solidFill>
                  <a:srgbClr val="000000"/>
                </a:solidFill>
                <a:round/>
                <a:headEnd/>
                <a:tailEnd/>
              </a:ln>
            </p:spPr>
            <p:txBody>
              <a:bodyPr/>
              <a:lstStyle/>
              <a:p>
                <a:endParaRPr lang="en-US"/>
              </a:p>
            </p:txBody>
          </p:sp>
          <p:sp>
            <p:nvSpPr>
              <p:cNvPr id="71712" name="Line 59"/>
              <p:cNvSpPr>
                <a:spLocks noChangeShapeType="1"/>
              </p:cNvSpPr>
              <p:nvPr/>
            </p:nvSpPr>
            <p:spPr bwMode="auto">
              <a:xfrm>
                <a:off x="4896" y="2736"/>
                <a:ext cx="432" cy="576"/>
              </a:xfrm>
              <a:prstGeom prst="line">
                <a:avLst/>
              </a:prstGeom>
              <a:noFill/>
              <a:ln w="9525">
                <a:solidFill>
                  <a:srgbClr val="000000"/>
                </a:solidFill>
                <a:round/>
                <a:headEnd/>
                <a:tailEnd/>
              </a:ln>
            </p:spPr>
            <p:txBody>
              <a:bodyPr/>
              <a:lstStyle/>
              <a:p>
                <a:endParaRPr lang="en-US"/>
              </a:p>
            </p:txBody>
          </p:sp>
        </p:grpSp>
      </p:gr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Nest</a:t>
            </a:r>
            <a:endParaRPr lang="en-US" dirty="0"/>
          </a:p>
        </p:txBody>
      </p:sp>
      <p:sp>
        <p:nvSpPr>
          <p:cNvPr id="3" name="Content Placeholder 2"/>
          <p:cNvSpPr>
            <a:spLocks noGrp="1"/>
          </p:cNvSpPr>
          <p:nvPr>
            <p:ph idx="1"/>
          </p:nvPr>
        </p:nvSpPr>
        <p:spPr/>
        <p:txBody>
          <a:bodyPr/>
          <a:lstStyle/>
          <a:p>
            <a:pPr>
              <a:defRPr/>
            </a:pPr>
            <a:r>
              <a:rPr lang="en-US" dirty="0" smtClean="0"/>
              <a:t>The top nest determines demand for intermediate demand and value added</a:t>
            </a:r>
          </a:p>
          <a:p>
            <a:pPr>
              <a:defRPr/>
            </a:pPr>
            <a:endParaRPr lang="en-US" dirty="0" smtClean="0"/>
          </a:p>
          <a:p>
            <a:pPr>
              <a:defRPr/>
            </a:pPr>
            <a:endParaRPr lang="en-US" dirty="0" smtClean="0"/>
          </a:p>
          <a:p>
            <a:pPr>
              <a:buFont typeface="Wingdings 2" pitchFamily="18" charset="2"/>
              <a:buNone/>
              <a:defRPr/>
            </a:pPr>
            <a:r>
              <a:rPr lang="en-US" dirty="0" smtClean="0"/>
              <a:t>	with unit cost of production</a:t>
            </a:r>
          </a:p>
          <a:p>
            <a:pPr>
              <a:buFont typeface="Wingdings 2" pitchFamily="18" charset="2"/>
              <a:buNone/>
              <a:defRPr/>
            </a:pPr>
            <a:endParaRPr lang="en-US" dirty="0" smtClean="0"/>
          </a:p>
          <a:p>
            <a:pPr>
              <a:buFont typeface="Wingdings 2" pitchFamily="18" charset="2"/>
              <a:buNone/>
              <a:defRPr/>
            </a:pPr>
            <a:endParaRPr lang="en-US" dirty="0" smtClean="0"/>
          </a:p>
          <a:p>
            <a:pPr>
              <a:buFont typeface="Wingdings 2" pitchFamily="18" charset="2"/>
              <a:buNone/>
              <a:defRPr/>
            </a:pPr>
            <a:r>
              <a:rPr lang="en-US" dirty="0" smtClean="0"/>
              <a:t>	</a:t>
            </a:r>
            <a:r>
              <a:rPr lang="el-GR" dirty="0" smtClean="0"/>
              <a:t>σ</a:t>
            </a:r>
            <a:r>
              <a:rPr lang="en-US" dirty="0" smtClean="0"/>
              <a:t> is the ND-VA substitution, which is set to 0 in </a:t>
            </a:r>
            <a:r>
              <a:rPr lang="en-US" cap="small" dirty="0" smtClean="0"/>
              <a:t>ThaiMini.</a:t>
            </a:r>
            <a:endParaRPr lang="en-US" dirty="0"/>
          </a:p>
        </p:txBody>
      </p:sp>
      <p:sp>
        <p:nvSpPr>
          <p:cNvPr id="163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6" name="Object 1"/>
          <p:cNvGraphicFramePr>
            <a:graphicFrameLocks noChangeAspect="1"/>
          </p:cNvGraphicFramePr>
          <p:nvPr/>
        </p:nvGraphicFramePr>
        <p:xfrm>
          <a:off x="838200" y="2438400"/>
          <a:ext cx="2919413" cy="990600"/>
        </p:xfrm>
        <a:graphic>
          <a:graphicData uri="http://schemas.openxmlformats.org/presentationml/2006/ole">
            <mc:AlternateContent xmlns:mc="http://schemas.openxmlformats.org/markup-compatibility/2006">
              <mc:Choice xmlns:v="urn:schemas-microsoft-com:vml" Requires="v">
                <p:oleObj spid="_x0000_s16416" name="Equation" r:id="rId4" imgW="1574800" imgH="533400" progId="Equation.3">
                  <p:embed/>
                </p:oleObj>
              </mc:Choice>
              <mc:Fallback>
                <p:oleObj name="Equation" r:id="rId4" imgW="1574800" imgH="533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438400"/>
                        <a:ext cx="29194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7" name="Object 3"/>
          <p:cNvGraphicFramePr>
            <a:graphicFrameLocks noChangeAspect="1"/>
          </p:cNvGraphicFramePr>
          <p:nvPr/>
        </p:nvGraphicFramePr>
        <p:xfrm>
          <a:off x="4114800" y="2438400"/>
          <a:ext cx="2590800" cy="936625"/>
        </p:xfrm>
        <a:graphic>
          <a:graphicData uri="http://schemas.openxmlformats.org/presentationml/2006/ole">
            <mc:AlternateContent xmlns:mc="http://schemas.openxmlformats.org/markup-compatibility/2006">
              <mc:Choice xmlns:v="urn:schemas-microsoft-com:vml" Requires="v">
                <p:oleObj spid="_x0000_s16417" name="Equation" r:id="rId6" imgW="1473200" imgH="533400" progId="Equation.3">
                  <p:embed/>
                </p:oleObj>
              </mc:Choice>
              <mc:Fallback>
                <p:oleObj name="Equation" r:id="rId6" imgW="1473200" imgH="533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438400"/>
                        <a:ext cx="25908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8" name="Object 5"/>
          <p:cNvGraphicFramePr>
            <a:graphicFrameLocks noChangeAspect="1"/>
          </p:cNvGraphicFramePr>
          <p:nvPr/>
        </p:nvGraphicFramePr>
        <p:xfrm>
          <a:off x="762000" y="4038600"/>
          <a:ext cx="5334000" cy="666750"/>
        </p:xfrm>
        <a:graphic>
          <a:graphicData uri="http://schemas.openxmlformats.org/presentationml/2006/ole">
            <mc:AlternateContent xmlns:mc="http://schemas.openxmlformats.org/markup-compatibility/2006">
              <mc:Choice xmlns:v="urn:schemas-microsoft-com:vml" Requires="v">
                <p:oleObj spid="_x0000_s16418" name="Equation" r:id="rId8" imgW="2514600" imgH="317500" progId="Equation.3">
                  <p:embed/>
                </p:oleObj>
              </mc:Choice>
              <mc:Fallback>
                <p:oleObj name="Equation" r:id="rId8" imgW="2514600" imgH="3175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038600"/>
                        <a:ext cx="53340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CES Nest</a:t>
            </a:r>
            <a:endParaRPr lang="en-US" dirty="0"/>
          </a:p>
        </p:txBody>
      </p:sp>
      <p:sp>
        <p:nvSpPr>
          <p:cNvPr id="17414" name="Content Placeholder 2"/>
          <p:cNvSpPr>
            <a:spLocks noGrp="1"/>
          </p:cNvSpPr>
          <p:nvPr>
            <p:ph idx="1"/>
          </p:nvPr>
        </p:nvSpPr>
        <p:spPr/>
        <p:txBody>
          <a:bodyPr/>
          <a:lstStyle/>
          <a:p>
            <a:r>
              <a:rPr lang="en-US" smtClean="0"/>
              <a:t>The value added sub-nest includes three factors</a:t>
            </a:r>
          </a:p>
        </p:txBody>
      </p:sp>
      <p:sp>
        <p:nvSpPr>
          <p:cNvPr id="174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0" name="Object 1"/>
          <p:cNvGraphicFramePr>
            <a:graphicFrameLocks noChangeAspect="1"/>
          </p:cNvGraphicFramePr>
          <p:nvPr/>
        </p:nvGraphicFramePr>
        <p:xfrm>
          <a:off x="762000" y="2133600"/>
          <a:ext cx="3352800" cy="914400"/>
        </p:xfrm>
        <a:graphic>
          <a:graphicData uri="http://schemas.openxmlformats.org/presentationml/2006/ole">
            <mc:AlternateContent xmlns:mc="http://schemas.openxmlformats.org/markup-compatibility/2006">
              <mc:Choice xmlns:v="urn:schemas-microsoft-com:vml" Requires="v">
                <p:oleObj spid="_x0000_s17440" name="Equation" r:id="rId4" imgW="1777229" imgH="482391" progId="Equation.3">
                  <p:embed/>
                </p:oleObj>
              </mc:Choice>
              <mc:Fallback>
                <p:oleObj name="Equation" r:id="rId4" imgW="1777229" imgH="482391"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33600"/>
                        <a:ext cx="3352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1" name="Object 3"/>
          <p:cNvGraphicFramePr>
            <a:graphicFrameLocks noChangeAspect="1"/>
          </p:cNvGraphicFramePr>
          <p:nvPr/>
        </p:nvGraphicFramePr>
        <p:xfrm>
          <a:off x="762000" y="3124200"/>
          <a:ext cx="2743200" cy="1011238"/>
        </p:xfrm>
        <a:graphic>
          <a:graphicData uri="http://schemas.openxmlformats.org/presentationml/2006/ole">
            <mc:AlternateContent xmlns:mc="http://schemas.openxmlformats.org/markup-compatibility/2006">
              <mc:Choice xmlns:v="urn:schemas-microsoft-com:vml" Requires="v">
                <p:oleObj spid="_x0000_s17441" name="Equation" r:id="rId6" imgW="1447172" imgH="533169" progId="Equation.3">
                  <p:embed/>
                </p:oleObj>
              </mc:Choice>
              <mc:Fallback>
                <p:oleObj name="Equation" r:id="rId6" imgW="1447172" imgH="53316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124200"/>
                        <a:ext cx="2743200"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2" name="Object 5"/>
          <p:cNvGraphicFramePr>
            <a:graphicFrameLocks noChangeAspect="1"/>
          </p:cNvGraphicFramePr>
          <p:nvPr/>
        </p:nvGraphicFramePr>
        <p:xfrm>
          <a:off x="768350" y="4267200"/>
          <a:ext cx="4489450" cy="1143000"/>
        </p:xfrm>
        <a:graphic>
          <a:graphicData uri="http://schemas.openxmlformats.org/presentationml/2006/ole">
            <mc:AlternateContent xmlns:mc="http://schemas.openxmlformats.org/markup-compatibility/2006">
              <mc:Choice xmlns:v="urn:schemas-microsoft-com:vml" Requires="v">
                <p:oleObj spid="_x0000_s17442" name="Equation" r:id="rId8" imgW="2578100" imgH="660400" progId="Equation.3">
                  <p:embed/>
                </p:oleObj>
              </mc:Choice>
              <mc:Fallback>
                <p:oleObj name="Equation" r:id="rId8" imgW="2578100" imgH="660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350" y="4267200"/>
                        <a:ext cx="448945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Very Basic CGE</a:t>
            </a:r>
            <a:endParaRPr lang="en-US" dirty="0"/>
          </a:p>
        </p:txBody>
      </p:sp>
      <p:sp>
        <p:nvSpPr>
          <p:cNvPr id="44035" name="Content Placeholder 2"/>
          <p:cNvSpPr>
            <a:spLocks noGrp="1"/>
          </p:cNvSpPr>
          <p:nvPr>
            <p:ph idx="1"/>
          </p:nvPr>
        </p:nvSpPr>
        <p:spPr/>
        <p:txBody>
          <a:bodyPr/>
          <a:lstStyle/>
          <a:p>
            <a:r>
              <a:rPr lang="en-US" smtClean="0"/>
              <a:t>To see how we go from a SAM to a CGE model, let’s begin with a 2-sector, 2-factor really really simple SAM (RRSS):</a:t>
            </a:r>
          </a:p>
        </p:txBody>
      </p:sp>
      <p:graphicFrame>
        <p:nvGraphicFramePr>
          <p:cNvPr id="4" name="Table 3"/>
          <p:cNvGraphicFramePr>
            <a:graphicFrameLocks noGrp="1"/>
          </p:cNvGraphicFramePr>
          <p:nvPr/>
        </p:nvGraphicFramePr>
        <p:xfrm>
          <a:off x="1295400" y="3068638"/>
          <a:ext cx="6629399" cy="2966720"/>
        </p:xfrm>
        <a:graphic>
          <a:graphicData uri="http://schemas.openxmlformats.org/drawingml/2006/table">
            <a:tbl>
              <a:tblPr firstRow="1" bandRow="1">
                <a:tableStyleId>{5C22544A-7EE6-4342-B048-85BDC9FD1C3A}</a:tableStyleId>
              </a:tblPr>
              <a:tblGrid>
                <a:gridCol w="947057"/>
                <a:gridCol w="947057"/>
                <a:gridCol w="947057"/>
                <a:gridCol w="816429"/>
                <a:gridCol w="762000"/>
                <a:gridCol w="1143000"/>
                <a:gridCol w="1066799"/>
              </a:tblGrid>
              <a:tr h="370840">
                <a:tc>
                  <a:txBody>
                    <a:bodyPr/>
                    <a:lstStyle/>
                    <a:p>
                      <a:endParaRPr lang="en-US" sz="1200" dirty="0"/>
                    </a:p>
                  </a:txBody>
                  <a:tcPr/>
                </a:tc>
                <a:tc gridSpan="2">
                  <a:txBody>
                    <a:bodyPr/>
                    <a:lstStyle/>
                    <a:p>
                      <a:r>
                        <a:rPr lang="en-US" sz="1200" dirty="0" smtClean="0"/>
                        <a:t>Producers</a:t>
                      </a:r>
                      <a:endParaRPr lang="en-US" sz="1200" dirty="0"/>
                    </a:p>
                  </a:txBody>
                  <a:tcPr/>
                </a:tc>
                <a:tc hMerge="1">
                  <a:txBody>
                    <a:bodyPr/>
                    <a:lstStyle/>
                    <a:p>
                      <a:endParaRPr lang="en-US" dirty="0"/>
                    </a:p>
                  </a:txBody>
                  <a:tcPr/>
                </a:tc>
                <a:tc gridSpan="2">
                  <a:txBody>
                    <a:bodyPr/>
                    <a:lstStyle/>
                    <a:p>
                      <a:r>
                        <a:rPr lang="en-US" sz="1200" dirty="0" smtClean="0"/>
                        <a:t>Factors</a:t>
                      </a:r>
                      <a:endParaRPr lang="en-US" sz="1200" dirty="0"/>
                    </a:p>
                  </a:txBody>
                  <a:tcPr/>
                </a:tc>
                <a:tc hMerge="1">
                  <a:txBody>
                    <a:bodyPr/>
                    <a:lstStyle/>
                    <a:p>
                      <a:endParaRPr lang="en-US" dirty="0"/>
                    </a:p>
                  </a:txBody>
                  <a:tcPr/>
                </a:tc>
                <a:tc>
                  <a:txBody>
                    <a:bodyPr/>
                    <a:lstStyle/>
                    <a:p>
                      <a:r>
                        <a:rPr lang="en-US" sz="1200" dirty="0" smtClean="0"/>
                        <a:t>Institutions</a:t>
                      </a:r>
                      <a:endParaRPr lang="en-US" sz="1200" dirty="0"/>
                    </a:p>
                  </a:txBody>
                  <a:tcPr/>
                </a:tc>
                <a:tc>
                  <a:txBody>
                    <a:bodyPr/>
                    <a:lstStyle/>
                    <a:p>
                      <a:r>
                        <a:rPr lang="en-US" sz="1200" dirty="0" smtClean="0"/>
                        <a:t>ROWSUM</a:t>
                      </a:r>
                      <a:endParaRPr lang="en-US" sz="1200" dirty="0"/>
                    </a:p>
                  </a:txBody>
                  <a:tcPr/>
                </a:tc>
              </a:tr>
              <a:tr h="370840">
                <a:tc>
                  <a:txBody>
                    <a:bodyPr/>
                    <a:lstStyle/>
                    <a:p>
                      <a:endParaRPr lang="en-US" sz="1200" dirty="0"/>
                    </a:p>
                  </a:txBody>
                  <a:tcPr/>
                </a:tc>
                <a:tc>
                  <a:txBody>
                    <a:bodyPr/>
                    <a:lstStyle/>
                    <a:p>
                      <a:r>
                        <a:rPr lang="en-US" sz="1200" dirty="0" smtClean="0"/>
                        <a:t>AG</a:t>
                      </a:r>
                      <a:endParaRPr lang="en-US" sz="1200" dirty="0"/>
                    </a:p>
                  </a:txBody>
                  <a:tcPr/>
                </a:tc>
                <a:tc>
                  <a:txBody>
                    <a:bodyPr/>
                    <a:lstStyle/>
                    <a:p>
                      <a:r>
                        <a:rPr lang="en-US" sz="1200" dirty="0" smtClean="0"/>
                        <a:t>OTH</a:t>
                      </a:r>
                      <a:endParaRPr lang="en-US" sz="1200" dirty="0"/>
                    </a:p>
                  </a:txBody>
                  <a:tcPr/>
                </a:tc>
                <a:tc>
                  <a:txBody>
                    <a:bodyPr/>
                    <a:lstStyle/>
                    <a:p>
                      <a:r>
                        <a:rPr lang="en-US" sz="1200" dirty="0" smtClean="0"/>
                        <a:t>L</a:t>
                      </a:r>
                      <a:endParaRPr lang="en-US" sz="1200" dirty="0"/>
                    </a:p>
                  </a:txBody>
                  <a:tcPr/>
                </a:tc>
                <a:tc>
                  <a:txBody>
                    <a:bodyPr/>
                    <a:lstStyle/>
                    <a:p>
                      <a:r>
                        <a:rPr lang="en-US" sz="1200" dirty="0" smtClean="0"/>
                        <a:t>K</a:t>
                      </a:r>
                      <a:endParaRPr lang="en-US" sz="1200" dirty="0"/>
                    </a:p>
                  </a:txBody>
                  <a:tcPr/>
                </a:tc>
                <a:tc>
                  <a:txBody>
                    <a:bodyPr/>
                    <a:lstStyle/>
                    <a:p>
                      <a:r>
                        <a:rPr lang="en-US" sz="1200" dirty="0" smtClean="0"/>
                        <a:t>HH</a:t>
                      </a:r>
                      <a:endParaRPr lang="en-US" sz="1200" dirty="0"/>
                    </a:p>
                  </a:txBody>
                  <a:tcPr/>
                </a:tc>
                <a:tc>
                  <a:txBody>
                    <a:bodyPr/>
                    <a:lstStyle/>
                    <a:p>
                      <a:endParaRPr lang="en-US" sz="1200" dirty="0"/>
                    </a:p>
                  </a:txBody>
                  <a:tcPr/>
                </a:tc>
              </a:tr>
              <a:tr h="370840">
                <a:tc>
                  <a:txBody>
                    <a:bodyPr/>
                    <a:lstStyle/>
                    <a:p>
                      <a:r>
                        <a:rPr lang="en-US" sz="1200" dirty="0" smtClean="0"/>
                        <a:t>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150</a:t>
                      </a:r>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OTH</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500</a:t>
                      </a:r>
                      <a:endParaRPr lang="en-US" sz="1200" dirty="0"/>
                    </a:p>
                  </a:txBody>
                  <a:tcPr/>
                </a:tc>
                <a:tc>
                  <a:txBody>
                    <a:bodyPr/>
                    <a:lstStyle/>
                    <a:p>
                      <a:r>
                        <a:rPr lang="en-US" sz="1200" dirty="0" smtClean="0"/>
                        <a:t>500</a:t>
                      </a:r>
                      <a:endParaRPr lang="en-US" sz="1200" dirty="0"/>
                    </a:p>
                  </a:txBody>
                  <a:tcPr/>
                </a:tc>
              </a:tr>
              <a:tr h="370840">
                <a:tc>
                  <a:txBody>
                    <a:bodyPr/>
                    <a:lstStyle/>
                    <a:p>
                      <a:r>
                        <a:rPr lang="en-US" sz="1200" dirty="0" smtClean="0"/>
                        <a:t>L</a:t>
                      </a:r>
                      <a:endParaRPr lang="en-US" sz="1200" dirty="0"/>
                    </a:p>
                  </a:txBody>
                  <a:tcPr/>
                </a:tc>
                <a:tc>
                  <a:txBody>
                    <a:bodyPr/>
                    <a:lstStyle/>
                    <a:p>
                      <a:r>
                        <a:rPr lang="en-US" sz="1200" dirty="0" smtClean="0"/>
                        <a:t>100</a:t>
                      </a:r>
                      <a:endParaRPr lang="en-US" sz="1200" dirty="0"/>
                    </a:p>
                  </a:txBody>
                  <a:tcPr/>
                </a:tc>
                <a:tc>
                  <a:txBody>
                    <a:bodyPr/>
                    <a:lstStyle/>
                    <a:p>
                      <a:r>
                        <a:rPr lang="en-US" sz="1200" dirty="0" smtClean="0"/>
                        <a:t>200</a:t>
                      </a:r>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K</a:t>
                      </a:r>
                      <a:endParaRPr lang="en-US" sz="1200" dirty="0"/>
                    </a:p>
                  </a:txBody>
                  <a:tcPr/>
                </a:tc>
                <a:tc>
                  <a:txBody>
                    <a:bodyPr/>
                    <a:lstStyle/>
                    <a:p>
                      <a:r>
                        <a:rPr lang="en-US" sz="1200" dirty="0" smtClean="0"/>
                        <a:t>50</a:t>
                      </a:r>
                      <a:endParaRPr lang="en-US" sz="1200" dirty="0"/>
                    </a:p>
                  </a:txBody>
                  <a:tcPr/>
                </a:tc>
                <a:tc>
                  <a:txBody>
                    <a:bodyPr/>
                    <a:lstStyle/>
                    <a:p>
                      <a:r>
                        <a:rPr lang="en-US" sz="1200" dirty="0" smtClean="0"/>
                        <a:t>300</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150</a:t>
                      </a:r>
                      <a:endParaRPr lang="en-US" sz="1200" dirty="0"/>
                    </a:p>
                  </a:txBody>
                  <a:tcPr/>
                </a:tc>
              </a:tr>
              <a:tr h="370840">
                <a:tc>
                  <a:txBody>
                    <a:bodyPr/>
                    <a:lstStyle/>
                    <a:p>
                      <a:r>
                        <a:rPr lang="en-US" sz="1200" dirty="0" smtClean="0"/>
                        <a:t>HH</a:t>
                      </a: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300</a:t>
                      </a:r>
                      <a:endParaRPr lang="en-US" sz="1200" dirty="0"/>
                    </a:p>
                  </a:txBody>
                  <a:tcPr/>
                </a:tc>
                <a:tc>
                  <a:txBody>
                    <a:bodyPr/>
                    <a:lstStyle/>
                    <a:p>
                      <a:r>
                        <a:rPr lang="en-US" sz="1200" dirty="0" smtClean="0"/>
                        <a:t>350</a:t>
                      </a:r>
                      <a:endParaRPr lang="en-US" sz="1200" dirty="0"/>
                    </a:p>
                  </a:txBody>
                  <a:tcPr/>
                </a:tc>
                <a:tc>
                  <a:txBody>
                    <a:bodyPr/>
                    <a:lstStyle/>
                    <a:p>
                      <a:endParaRPr lang="en-US" sz="1200" dirty="0"/>
                    </a:p>
                  </a:txBody>
                  <a:tcPr/>
                </a:tc>
                <a:tc>
                  <a:txBody>
                    <a:bodyPr/>
                    <a:lstStyle/>
                    <a:p>
                      <a:r>
                        <a:rPr lang="en-US" sz="1200" dirty="0" smtClean="0"/>
                        <a:t>650</a:t>
                      </a:r>
                      <a:endParaRPr lang="en-US" sz="1200" dirty="0"/>
                    </a:p>
                  </a:txBody>
                  <a:tcPr/>
                </a:tc>
              </a:tr>
              <a:tr h="370840">
                <a:tc>
                  <a:txBody>
                    <a:bodyPr/>
                    <a:lstStyle/>
                    <a:p>
                      <a:r>
                        <a:rPr lang="en-US" sz="1200" dirty="0" smtClean="0"/>
                        <a:t>COLSUM</a:t>
                      </a:r>
                      <a:endParaRPr lang="en-US" sz="1200" dirty="0"/>
                    </a:p>
                  </a:txBody>
                  <a:tcPr/>
                </a:tc>
                <a:tc>
                  <a:txBody>
                    <a:bodyPr/>
                    <a:lstStyle/>
                    <a:p>
                      <a:r>
                        <a:rPr lang="en-US" sz="1200" dirty="0" smtClean="0"/>
                        <a:t>150</a:t>
                      </a:r>
                      <a:endParaRPr lang="en-US" sz="1200" dirty="0"/>
                    </a:p>
                  </a:txBody>
                  <a:tcPr/>
                </a:tc>
                <a:tc>
                  <a:txBody>
                    <a:bodyPr/>
                    <a:lstStyle/>
                    <a:p>
                      <a:r>
                        <a:rPr lang="en-US" sz="1200" dirty="0" smtClean="0"/>
                        <a:t>500</a:t>
                      </a:r>
                      <a:endParaRPr lang="en-US" sz="1200" dirty="0"/>
                    </a:p>
                  </a:txBody>
                  <a:tcPr/>
                </a:tc>
                <a:tc>
                  <a:txBody>
                    <a:bodyPr/>
                    <a:lstStyle/>
                    <a:p>
                      <a:r>
                        <a:rPr lang="en-US" sz="1200" dirty="0" smtClean="0"/>
                        <a:t>300</a:t>
                      </a:r>
                      <a:endParaRPr lang="en-US" sz="1200" dirty="0"/>
                    </a:p>
                  </a:txBody>
                  <a:tcPr/>
                </a:tc>
                <a:tc>
                  <a:txBody>
                    <a:bodyPr/>
                    <a:lstStyle/>
                    <a:p>
                      <a:r>
                        <a:rPr lang="en-US" sz="1200" dirty="0" smtClean="0"/>
                        <a:t>350</a:t>
                      </a:r>
                      <a:endParaRPr lang="en-US" sz="1200" dirty="0"/>
                    </a:p>
                  </a:txBody>
                  <a:tcPr/>
                </a:tc>
                <a:tc>
                  <a:txBody>
                    <a:bodyPr/>
                    <a:lstStyle/>
                    <a:p>
                      <a:r>
                        <a:rPr lang="en-US" sz="1200" dirty="0" smtClean="0"/>
                        <a:t>650</a:t>
                      </a:r>
                      <a:endParaRPr lang="en-US" sz="1200" dirty="0"/>
                    </a:p>
                  </a:txBody>
                  <a:tcPr/>
                </a:tc>
                <a:tc>
                  <a:txBody>
                    <a:bodyPr/>
                    <a:lstStyle/>
                    <a:p>
                      <a:endParaRPr lang="en-US" sz="1200" dirty="0"/>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2. Household Behavior</a:t>
            </a:r>
            <a:endParaRPr lang="en-US" dirty="0"/>
          </a:p>
        </p:txBody>
      </p:sp>
      <p:sp>
        <p:nvSpPr>
          <p:cNvPr id="3" name="Content Placeholder 2"/>
          <p:cNvSpPr>
            <a:spLocks noGrp="1"/>
          </p:cNvSpPr>
          <p:nvPr>
            <p:ph idx="1"/>
          </p:nvPr>
        </p:nvSpPr>
        <p:spPr/>
        <p:txBody>
          <a:bodyPr/>
          <a:lstStyle/>
          <a:p>
            <a:pPr>
              <a:defRPr/>
            </a:pPr>
            <a:r>
              <a:rPr lang="en-US" cap="small" dirty="0" smtClean="0"/>
              <a:t>ThaiMini </a:t>
            </a:r>
            <a:r>
              <a:rPr lang="en-US" dirty="0" smtClean="0"/>
              <a:t>uses a linear expenditure system (LES), also known as a Stone-Geary demand system, which is widely used in CGE models.</a:t>
            </a:r>
          </a:p>
          <a:p>
            <a:pPr>
              <a:defRPr/>
            </a:pPr>
            <a:r>
              <a:rPr lang="en-US" cap="small" dirty="0" smtClean="0"/>
              <a:t>LES </a:t>
            </a:r>
            <a:r>
              <a:rPr lang="en-US" dirty="0" smtClean="0"/>
              <a:t>is also a fairly general functional form that is based on a number of tenuous assumptions (e.g., all goods are gross substitutes, no good is inferior).</a:t>
            </a:r>
          </a:p>
          <a:p>
            <a:pPr>
              <a:defRPr/>
            </a:pPr>
            <a:r>
              <a:rPr lang="en-US" dirty="0" smtClean="0"/>
              <a:t>Nevertheless, LES has 3 advantages:</a:t>
            </a:r>
          </a:p>
          <a:p>
            <a:pPr lvl="1">
              <a:defRPr/>
            </a:pPr>
            <a:r>
              <a:rPr lang="en-US" dirty="0" smtClean="0"/>
              <a:t>Relatively small number of parameters to calibrate (2n)</a:t>
            </a:r>
          </a:p>
          <a:p>
            <a:pPr lvl="1">
              <a:defRPr/>
            </a:pPr>
            <a:r>
              <a:rPr lang="en-US" dirty="0" smtClean="0"/>
              <a:t>Flexible income </a:t>
            </a:r>
            <a:r>
              <a:rPr lang="en-US" dirty="0" err="1" smtClean="0"/>
              <a:t>elasticities</a:t>
            </a:r>
            <a:endParaRPr lang="en-US" dirty="0" smtClean="0"/>
          </a:p>
          <a:p>
            <a:pPr lvl="1">
              <a:defRPr/>
            </a:pPr>
            <a:r>
              <a:rPr lang="en-US" dirty="0" smtClean="0"/>
              <a:t>Ease of use</a:t>
            </a:r>
            <a:endParaRPr lang="en-US" cap="small"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 Utility</a:t>
            </a:r>
            <a:endParaRPr lang="en-US" dirty="0"/>
          </a:p>
        </p:txBody>
      </p:sp>
      <p:sp>
        <p:nvSpPr>
          <p:cNvPr id="18440" name="Content Placeholder 2"/>
          <p:cNvSpPr>
            <a:spLocks noGrp="1"/>
          </p:cNvSpPr>
          <p:nvPr>
            <p:ph idx="1"/>
          </p:nvPr>
        </p:nvSpPr>
        <p:spPr/>
        <p:txBody>
          <a:bodyPr/>
          <a:lstStyle/>
          <a:p>
            <a:r>
              <a:rPr lang="en-US" smtClean="0"/>
              <a:t>The LES utility function is given by</a:t>
            </a:r>
          </a:p>
          <a:p>
            <a:endParaRPr lang="en-US" smtClean="0"/>
          </a:p>
          <a:p>
            <a:endParaRPr lang="en-US" smtClean="0"/>
          </a:p>
          <a:p>
            <a:pPr>
              <a:buFont typeface="Wingdings 2" pitchFamily="18" charset="2"/>
              <a:buNone/>
            </a:pPr>
            <a:r>
              <a:rPr lang="en-US" smtClean="0"/>
              <a:t>	or equivalently</a:t>
            </a:r>
          </a:p>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	with a condition that</a:t>
            </a:r>
          </a:p>
          <a:p>
            <a:endParaRPr lang="en-US" smtClean="0"/>
          </a:p>
          <a:p>
            <a:pPr>
              <a:buFont typeface="Wingdings 2" pitchFamily="18" charset="2"/>
              <a:buNone/>
            </a:pPr>
            <a:r>
              <a:rPr lang="en-US" smtClean="0"/>
              <a:t>	</a:t>
            </a:r>
          </a:p>
          <a:p>
            <a:pPr>
              <a:buFont typeface="Wingdings 2" pitchFamily="18" charset="2"/>
              <a:buNone/>
            </a:pPr>
            <a:endParaRPr lang="en-US" smtClean="0"/>
          </a:p>
        </p:txBody>
      </p:sp>
      <p:graphicFrame>
        <p:nvGraphicFramePr>
          <p:cNvPr id="18434" name="Object 3"/>
          <p:cNvGraphicFramePr>
            <a:graphicFrameLocks noChangeAspect="1"/>
          </p:cNvGraphicFramePr>
          <p:nvPr/>
        </p:nvGraphicFramePr>
        <p:xfrm>
          <a:off x="1536700" y="3714750"/>
          <a:ext cx="3000375" cy="704850"/>
        </p:xfrm>
        <a:graphic>
          <a:graphicData uri="http://schemas.openxmlformats.org/presentationml/2006/ole">
            <mc:AlternateContent xmlns:mc="http://schemas.openxmlformats.org/markup-compatibility/2006">
              <mc:Choice xmlns:v="urn:schemas-microsoft-com:vml" Requires="v">
                <p:oleObj spid="_x0000_s18482" name="Equation" r:id="rId4" imgW="1422360" imgH="342720" progId="Equation.3">
                  <p:embed/>
                </p:oleObj>
              </mc:Choice>
              <mc:Fallback>
                <p:oleObj name="Equation" r:id="rId4" imgW="1422360" imgH="34272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700" y="3714750"/>
                        <a:ext cx="3000375" cy="70485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1844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5" name="Object 7"/>
          <p:cNvGraphicFramePr>
            <a:graphicFrameLocks noChangeAspect="1"/>
          </p:cNvGraphicFramePr>
          <p:nvPr/>
        </p:nvGraphicFramePr>
        <p:xfrm>
          <a:off x="1905000" y="2120900"/>
          <a:ext cx="2159000" cy="850900"/>
        </p:xfrm>
        <a:graphic>
          <a:graphicData uri="http://schemas.openxmlformats.org/presentationml/2006/ole">
            <mc:AlternateContent xmlns:mc="http://schemas.openxmlformats.org/markup-compatibility/2006">
              <mc:Choice xmlns:v="urn:schemas-microsoft-com:vml" Requires="v">
                <p:oleObj spid="_x0000_s18483" name="Equation" r:id="rId6" imgW="1091880" imgH="431640" progId="Equation.3">
                  <p:embed/>
                </p:oleObj>
              </mc:Choice>
              <mc:Fallback>
                <p:oleObj name="Equation" r:id="rId6" imgW="1091880" imgH="4316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120900"/>
                        <a:ext cx="21590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6" name="Object 9"/>
          <p:cNvGraphicFramePr>
            <a:graphicFrameLocks noChangeAspect="1"/>
          </p:cNvGraphicFramePr>
          <p:nvPr/>
        </p:nvGraphicFramePr>
        <p:xfrm>
          <a:off x="5230813" y="2057400"/>
          <a:ext cx="1536700" cy="914400"/>
        </p:xfrm>
        <a:graphic>
          <a:graphicData uri="http://schemas.openxmlformats.org/presentationml/2006/ole">
            <mc:AlternateContent xmlns:mc="http://schemas.openxmlformats.org/markup-compatibility/2006">
              <mc:Choice xmlns:v="urn:schemas-microsoft-com:vml" Requires="v">
                <p:oleObj spid="_x0000_s18484" name="Equation" r:id="rId8" imgW="723600" imgH="431640" progId="Equation.3">
                  <p:embed/>
                </p:oleObj>
              </mc:Choice>
              <mc:Fallback>
                <p:oleObj name="Equation" r:id="rId8" imgW="723600" imgH="431640" progId="Equation.3">
                  <p:embed/>
                  <p:pic>
                    <p:nvPicPr>
                      <p:cNvPr id="0" name="Object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30813" y="2057400"/>
                        <a:ext cx="15367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3" name="TextBox 10"/>
          <p:cNvSpPr txBox="1">
            <a:spLocks noChangeArrowheads="1"/>
          </p:cNvSpPr>
          <p:nvPr/>
        </p:nvSpPr>
        <p:spPr bwMode="auto">
          <a:xfrm>
            <a:off x="4343400" y="2362200"/>
            <a:ext cx="533400" cy="400050"/>
          </a:xfrm>
          <a:prstGeom prst="rect">
            <a:avLst/>
          </a:prstGeom>
          <a:noFill/>
          <a:ln w="9525">
            <a:noFill/>
            <a:miter lim="800000"/>
            <a:headEnd/>
            <a:tailEnd/>
          </a:ln>
        </p:spPr>
        <p:txBody>
          <a:bodyPr>
            <a:spAutoFit/>
          </a:bodyPr>
          <a:lstStyle/>
          <a:p>
            <a:r>
              <a:rPr lang="en-US" sz="2000"/>
              <a:t>s.t.</a:t>
            </a:r>
          </a:p>
        </p:txBody>
      </p:sp>
      <p:graphicFrame>
        <p:nvGraphicFramePr>
          <p:cNvPr id="18437" name="Object 11"/>
          <p:cNvGraphicFramePr>
            <a:graphicFrameLocks noChangeAspect="1"/>
          </p:cNvGraphicFramePr>
          <p:nvPr/>
        </p:nvGraphicFramePr>
        <p:xfrm>
          <a:off x="5729288" y="3451225"/>
          <a:ext cx="1536700" cy="914400"/>
        </p:xfrm>
        <a:graphic>
          <a:graphicData uri="http://schemas.openxmlformats.org/presentationml/2006/ole">
            <mc:AlternateContent xmlns:mc="http://schemas.openxmlformats.org/markup-compatibility/2006">
              <mc:Choice xmlns:v="urn:schemas-microsoft-com:vml" Requires="v">
                <p:oleObj spid="_x0000_s18485" name="Equation" r:id="rId9" imgW="723600" imgH="431640" progId="Equation.3">
                  <p:embed/>
                </p:oleObj>
              </mc:Choice>
              <mc:Fallback>
                <p:oleObj name="Equation" r:id="rId9" imgW="723600" imgH="431640" progId="Equation.3">
                  <p:embed/>
                  <p:pic>
                    <p:nvPicPr>
                      <p:cNvPr id="0" name="Object 1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729288" y="3451225"/>
                        <a:ext cx="15367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4" name="TextBox 12"/>
          <p:cNvSpPr txBox="1">
            <a:spLocks noChangeArrowheads="1"/>
          </p:cNvSpPr>
          <p:nvPr/>
        </p:nvSpPr>
        <p:spPr bwMode="auto">
          <a:xfrm>
            <a:off x="4841875" y="3756025"/>
            <a:ext cx="533400" cy="400050"/>
          </a:xfrm>
          <a:prstGeom prst="rect">
            <a:avLst/>
          </a:prstGeom>
          <a:noFill/>
          <a:ln w="9525">
            <a:noFill/>
            <a:miter lim="800000"/>
            <a:headEnd/>
            <a:tailEnd/>
          </a:ln>
        </p:spPr>
        <p:txBody>
          <a:bodyPr>
            <a:spAutoFit/>
          </a:bodyPr>
          <a:lstStyle/>
          <a:p>
            <a:r>
              <a:rPr lang="en-US" sz="2000"/>
              <a:t>s.t.</a:t>
            </a:r>
          </a:p>
        </p:txBody>
      </p:sp>
      <p:sp>
        <p:nvSpPr>
          <p:cNvPr id="18445"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8" name="Object 12"/>
          <p:cNvGraphicFramePr>
            <a:graphicFrameLocks noChangeAspect="1"/>
          </p:cNvGraphicFramePr>
          <p:nvPr/>
        </p:nvGraphicFramePr>
        <p:xfrm>
          <a:off x="3886200" y="5029200"/>
          <a:ext cx="1117600" cy="838200"/>
        </p:xfrm>
        <a:graphic>
          <a:graphicData uri="http://schemas.openxmlformats.org/presentationml/2006/ole">
            <mc:AlternateContent xmlns:mc="http://schemas.openxmlformats.org/markup-compatibility/2006">
              <mc:Choice xmlns:v="urn:schemas-microsoft-com:vml" Requires="v">
                <p:oleObj spid="_x0000_s18486" name="Equation" r:id="rId10" imgW="571252" imgH="431613" progId="Equation.3">
                  <p:embed/>
                </p:oleObj>
              </mc:Choice>
              <mc:Fallback>
                <p:oleObj name="Equation" r:id="rId10" imgW="571252" imgH="431613" progId="Equation.3">
                  <p:embed/>
                  <p:pic>
                    <p:nvPicPr>
                      <p:cNvPr id="0" name="Object 1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886200" y="5029200"/>
                        <a:ext cx="1117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 Utility</a:t>
            </a:r>
            <a:endParaRPr lang="en-US" dirty="0"/>
          </a:p>
        </p:txBody>
      </p:sp>
      <p:sp>
        <p:nvSpPr>
          <p:cNvPr id="19463" name="Content Placeholder 2"/>
          <p:cNvSpPr>
            <a:spLocks noGrp="1"/>
          </p:cNvSpPr>
          <p:nvPr>
            <p:ph idx="1"/>
          </p:nvPr>
        </p:nvSpPr>
        <p:spPr/>
        <p:txBody>
          <a:bodyPr/>
          <a:lstStyle/>
          <a:p>
            <a:r>
              <a:rPr lang="en-US" smtClean="0"/>
              <a:t>The Lagrangean for the LES utility function is</a:t>
            </a:r>
          </a:p>
          <a:p>
            <a:endParaRPr lang="en-US" smtClean="0"/>
          </a:p>
          <a:p>
            <a:endParaRPr lang="en-US" smtClean="0"/>
          </a:p>
          <a:p>
            <a:r>
              <a:rPr lang="en-US" smtClean="0"/>
              <a:t>The LES Lagrangean has FOCs</a:t>
            </a:r>
          </a:p>
          <a:p>
            <a:endParaRPr lang="en-US" smtClean="0"/>
          </a:p>
          <a:p>
            <a:endParaRPr lang="en-US" smtClean="0"/>
          </a:p>
          <a:p>
            <a:pPr>
              <a:buFont typeface="Wingdings 2" pitchFamily="18" charset="2"/>
              <a:buNone/>
            </a:pPr>
            <a:r>
              <a:rPr lang="en-US" smtClean="0"/>
              <a:t>	rearranging dL/dx gives the LES demand function</a:t>
            </a:r>
          </a:p>
          <a:p>
            <a:pPr>
              <a:buFont typeface="Wingdings 2" pitchFamily="18" charset="2"/>
              <a:buNone/>
            </a:pPr>
            <a:endParaRPr lang="en-US" smtClean="0"/>
          </a:p>
          <a:p>
            <a:pPr>
              <a:buFont typeface="Wingdings 2" pitchFamily="18" charset="2"/>
              <a:buNone/>
            </a:pPr>
            <a:endParaRPr lang="en-US" smtClean="0"/>
          </a:p>
        </p:txBody>
      </p:sp>
      <p:graphicFrame>
        <p:nvGraphicFramePr>
          <p:cNvPr id="19458" name="Object 2"/>
          <p:cNvGraphicFramePr>
            <a:graphicFrameLocks noChangeAspect="1"/>
          </p:cNvGraphicFramePr>
          <p:nvPr/>
        </p:nvGraphicFramePr>
        <p:xfrm>
          <a:off x="1828800" y="3522663"/>
          <a:ext cx="2286000" cy="949325"/>
        </p:xfrm>
        <a:graphic>
          <a:graphicData uri="http://schemas.openxmlformats.org/presentationml/2006/ole">
            <mc:AlternateContent xmlns:mc="http://schemas.openxmlformats.org/markup-compatibility/2006">
              <mc:Choice xmlns:v="urn:schemas-microsoft-com:vml" Requires="v">
                <p:oleObj spid="_x0000_s19497" name="Equation" r:id="rId4" imgW="978159" imgH="406090" progId="Equation.3">
                  <p:embed/>
                </p:oleObj>
              </mc:Choice>
              <mc:Fallback>
                <p:oleObj name="Equation" r:id="rId4" imgW="978159" imgH="40609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522663"/>
                        <a:ext cx="22860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59" name="Object 3"/>
          <p:cNvGraphicFramePr>
            <a:graphicFrameLocks noChangeAspect="1"/>
          </p:cNvGraphicFramePr>
          <p:nvPr/>
        </p:nvGraphicFramePr>
        <p:xfrm>
          <a:off x="5029200" y="3657600"/>
          <a:ext cx="2052638" cy="781050"/>
        </p:xfrm>
        <a:graphic>
          <a:graphicData uri="http://schemas.openxmlformats.org/presentationml/2006/ole">
            <mc:AlternateContent xmlns:mc="http://schemas.openxmlformats.org/markup-compatibility/2006">
              <mc:Choice xmlns:v="urn:schemas-microsoft-com:vml" Requires="v">
                <p:oleObj spid="_x0000_s19498" name="Equation" r:id="rId6" imgW="902140" imgH="342729" progId="Equation.3">
                  <p:embed/>
                </p:oleObj>
              </mc:Choice>
              <mc:Fallback>
                <p:oleObj name="Equation" r:id="rId6" imgW="902140" imgH="34272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3657600"/>
                        <a:ext cx="205263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0" name="Object 5"/>
          <p:cNvGraphicFramePr>
            <a:graphicFrameLocks noChangeAspect="1"/>
          </p:cNvGraphicFramePr>
          <p:nvPr/>
        </p:nvGraphicFramePr>
        <p:xfrm>
          <a:off x="3200400" y="5105400"/>
          <a:ext cx="1752600" cy="919163"/>
        </p:xfrm>
        <a:graphic>
          <a:graphicData uri="http://schemas.openxmlformats.org/presentationml/2006/ole">
            <mc:AlternateContent xmlns:mc="http://schemas.openxmlformats.org/markup-compatibility/2006">
              <mc:Choice xmlns:v="urn:schemas-microsoft-com:vml" Requires="v">
                <p:oleObj spid="_x0000_s19499" name="Equation" r:id="rId8" imgW="774961" imgH="406090" progId="Equation.3">
                  <p:embed/>
                </p:oleObj>
              </mc:Choice>
              <mc:Fallback>
                <p:oleObj name="Equation" r:id="rId8" imgW="774961" imgH="40609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5105400"/>
                        <a:ext cx="1752600"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2057400" y="2028825"/>
          <a:ext cx="5038725" cy="1019175"/>
        </p:xfrm>
        <a:graphic>
          <a:graphicData uri="http://schemas.openxmlformats.org/presentationml/2006/ole">
            <mc:AlternateContent xmlns:mc="http://schemas.openxmlformats.org/markup-compatibility/2006">
              <mc:Choice xmlns:v="urn:schemas-microsoft-com:vml" Requires="v">
                <p:oleObj spid="_x0000_s19500" name="Equation" r:id="rId10" imgW="2198426" imgH="456851" progId="Equation.3">
                  <p:embed/>
                </p:oleObj>
              </mc:Choice>
              <mc:Fallback>
                <p:oleObj name="Equation" r:id="rId10" imgW="2198426" imgH="456851"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2028825"/>
                        <a:ext cx="50387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 Utility</a:t>
            </a:r>
            <a:endParaRPr lang="en-US" dirty="0"/>
          </a:p>
        </p:txBody>
      </p:sp>
      <p:sp>
        <p:nvSpPr>
          <p:cNvPr id="20485" name="Content Placeholder 2"/>
          <p:cNvSpPr>
            <a:spLocks noGrp="1"/>
          </p:cNvSpPr>
          <p:nvPr>
            <p:ph idx="1"/>
          </p:nvPr>
        </p:nvSpPr>
        <p:spPr/>
        <p:txBody>
          <a:bodyPr/>
          <a:lstStyle/>
          <a:p>
            <a:r>
              <a:rPr lang="en-US" smtClean="0"/>
              <a:t>To express the LES as a reduced form in prices, note that</a:t>
            </a:r>
          </a:p>
          <a:p>
            <a:endParaRPr lang="en-US" smtClean="0"/>
          </a:p>
          <a:p>
            <a:endParaRPr lang="en-US" smtClean="0"/>
          </a:p>
          <a:p>
            <a:pPr>
              <a:buFont typeface="Wingdings 2" pitchFamily="18" charset="2"/>
              <a:buNone/>
            </a:pPr>
            <a:r>
              <a:rPr lang="en-US" smtClean="0"/>
              <a:t>	(remember our condition on </a:t>
            </a:r>
            <a:r>
              <a:rPr lang="el-GR" i="1" smtClean="0"/>
              <a:t>μ</a:t>
            </a:r>
            <a:r>
              <a:rPr lang="en-US" smtClean="0"/>
              <a:t>)</a:t>
            </a:r>
          </a:p>
          <a:p>
            <a:pPr>
              <a:buFont typeface="Wingdings 2" pitchFamily="18" charset="2"/>
              <a:buNone/>
            </a:pPr>
            <a:r>
              <a:rPr lang="en-US" sz="1100" smtClean="0"/>
              <a:t>	</a:t>
            </a:r>
          </a:p>
          <a:p>
            <a:pPr>
              <a:buFont typeface="Wingdings 2" pitchFamily="18" charset="2"/>
              <a:buNone/>
            </a:pPr>
            <a:r>
              <a:rPr lang="en-US" smtClean="0"/>
              <a:t>and the Lagrange multiplier can be expressed as</a:t>
            </a:r>
          </a:p>
        </p:txBody>
      </p:sp>
      <p:graphicFrame>
        <p:nvGraphicFramePr>
          <p:cNvPr id="20482" name="Object 2"/>
          <p:cNvGraphicFramePr>
            <a:graphicFrameLocks noChangeAspect="1"/>
          </p:cNvGraphicFramePr>
          <p:nvPr/>
        </p:nvGraphicFramePr>
        <p:xfrm>
          <a:off x="696913" y="2438400"/>
          <a:ext cx="7427912" cy="990600"/>
        </p:xfrm>
        <a:graphic>
          <a:graphicData uri="http://schemas.openxmlformats.org/presentationml/2006/ole">
            <mc:AlternateContent xmlns:mc="http://schemas.openxmlformats.org/markup-compatibility/2006">
              <mc:Choice xmlns:v="urn:schemas-microsoft-com:vml" Requires="v">
                <p:oleObj spid="_x0000_s20503" name="Equation" r:id="rId4" imgW="3342314" imgH="456851" progId="Equation.3">
                  <p:embed/>
                </p:oleObj>
              </mc:Choice>
              <mc:Fallback>
                <p:oleObj name="Equation" r:id="rId4" imgW="3342314" imgH="45685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13" y="2438400"/>
                        <a:ext cx="7427912" cy="9906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20483" name="Object 3"/>
          <p:cNvGraphicFramePr>
            <a:graphicFrameLocks noChangeAspect="1"/>
          </p:cNvGraphicFramePr>
          <p:nvPr/>
        </p:nvGraphicFramePr>
        <p:xfrm>
          <a:off x="838200" y="4760913"/>
          <a:ext cx="2209800" cy="1182687"/>
        </p:xfrm>
        <a:graphic>
          <a:graphicData uri="http://schemas.openxmlformats.org/presentationml/2006/ole">
            <mc:AlternateContent xmlns:mc="http://schemas.openxmlformats.org/markup-compatibility/2006">
              <mc:Choice xmlns:v="urn:schemas-microsoft-com:vml" Requires="v">
                <p:oleObj spid="_x0000_s20504" name="Equation" r:id="rId6" imgW="1015920" imgH="558720" progId="Equation.3">
                  <p:embed/>
                </p:oleObj>
              </mc:Choice>
              <mc:Fallback>
                <p:oleObj name="Equation" r:id="rId6" imgW="1015920" imgH="55872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760913"/>
                        <a:ext cx="2209800" cy="1182687"/>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 </a:t>
            </a:r>
            <a:r>
              <a:rPr lang="en-US" dirty="0" err="1" smtClean="0"/>
              <a:t>Elasticities</a:t>
            </a:r>
            <a:endParaRPr lang="en-US" dirty="0"/>
          </a:p>
        </p:txBody>
      </p:sp>
      <p:sp>
        <p:nvSpPr>
          <p:cNvPr id="21511" name="Content Placeholder 2"/>
          <p:cNvSpPr>
            <a:spLocks noGrp="1"/>
          </p:cNvSpPr>
          <p:nvPr>
            <p:ph idx="1"/>
          </p:nvPr>
        </p:nvSpPr>
        <p:spPr/>
        <p:txBody>
          <a:bodyPr/>
          <a:lstStyle/>
          <a:p>
            <a:pPr>
              <a:buFontTx/>
              <a:buNone/>
            </a:pPr>
            <a:r>
              <a:rPr lang="en-GB" sz="2400" smtClean="0"/>
              <a:t>Income elasticities can be obtained directly from</a:t>
            </a:r>
          </a:p>
          <a:p>
            <a:pPr>
              <a:buFontTx/>
              <a:buNone/>
            </a:pPr>
            <a:endParaRPr lang="en-GB" sz="2400" smtClean="0"/>
          </a:p>
          <a:p>
            <a:pPr>
              <a:buFontTx/>
              <a:buNone/>
            </a:pPr>
            <a:r>
              <a:rPr lang="en-GB" sz="2400" smtClean="0"/>
              <a:t>			and, by extension</a:t>
            </a:r>
          </a:p>
          <a:p>
            <a:endParaRPr lang="en-GB" sz="2400" smtClean="0"/>
          </a:p>
          <a:p>
            <a:pPr>
              <a:buFontTx/>
              <a:buNone/>
            </a:pPr>
            <a:r>
              <a:rPr lang="en-US" sz="2400" smtClean="0"/>
              <a:t>In words, LES income elasticities are the ratios of marginal (</a:t>
            </a:r>
            <a:r>
              <a:rPr lang="en-US" sz="2400" smtClean="0">
                <a:sym typeface="Symbol" pitchFamily="18" charset="2"/>
              </a:rPr>
              <a:t></a:t>
            </a:r>
            <a:r>
              <a:rPr lang="en-US" sz="2400" baseline="-25000" smtClean="0">
                <a:sym typeface="Symbol" pitchFamily="18" charset="2"/>
              </a:rPr>
              <a:t>i</a:t>
            </a:r>
            <a:r>
              <a:rPr lang="en-US" sz="2400" smtClean="0">
                <a:sym typeface="Symbol" pitchFamily="18" charset="2"/>
              </a:rPr>
              <a:t>) </a:t>
            </a:r>
            <a:r>
              <a:rPr lang="en-US" sz="2400" smtClean="0"/>
              <a:t>to average (s</a:t>
            </a:r>
            <a:r>
              <a:rPr lang="en-US" sz="2400" baseline="-25000" smtClean="0"/>
              <a:t>i</a:t>
            </a:r>
            <a:r>
              <a:rPr lang="en-US" sz="2400" smtClean="0"/>
              <a:t>) expenditure shares.</a:t>
            </a:r>
          </a:p>
          <a:p>
            <a:pPr>
              <a:buFontTx/>
              <a:buNone/>
            </a:pPr>
            <a:endParaRPr lang="en-US" sz="2400" smtClean="0"/>
          </a:p>
          <a:p>
            <a:pPr>
              <a:buFontTx/>
              <a:buNone/>
            </a:pPr>
            <a:endParaRPr lang="en-US" sz="2400" smtClean="0"/>
          </a:p>
          <a:p>
            <a:pPr>
              <a:buFontTx/>
              <a:buNone/>
            </a:pPr>
            <a:r>
              <a:rPr lang="en-US" sz="2400" smtClean="0"/>
              <a:t>Price elasticities follow from</a:t>
            </a:r>
          </a:p>
        </p:txBody>
      </p:sp>
      <p:graphicFrame>
        <p:nvGraphicFramePr>
          <p:cNvPr id="21506" name="Object 2"/>
          <p:cNvGraphicFramePr>
            <a:graphicFrameLocks noChangeAspect="1"/>
          </p:cNvGraphicFramePr>
          <p:nvPr/>
        </p:nvGraphicFramePr>
        <p:xfrm>
          <a:off x="714375" y="2209800"/>
          <a:ext cx="1114425" cy="808038"/>
        </p:xfrm>
        <a:graphic>
          <a:graphicData uri="http://schemas.openxmlformats.org/presentationml/2006/ole">
            <mc:AlternateContent xmlns:mc="http://schemas.openxmlformats.org/markup-compatibility/2006">
              <mc:Choice xmlns:v="urn:schemas-microsoft-com:vml" Requires="v">
                <p:oleObj spid="_x0000_s21545" name="Equation" r:id="rId4" imgW="546184" imgH="406090" progId="Equation.3">
                  <p:embed/>
                </p:oleObj>
              </mc:Choice>
              <mc:Fallback>
                <p:oleObj name="Equation" r:id="rId4" imgW="546184" imgH="40609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209800"/>
                        <a:ext cx="1114425" cy="808038"/>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21507" name="Object 3"/>
          <p:cNvGraphicFramePr>
            <a:graphicFrameLocks noChangeAspect="1"/>
          </p:cNvGraphicFramePr>
          <p:nvPr/>
        </p:nvGraphicFramePr>
        <p:xfrm>
          <a:off x="5029200" y="2133600"/>
          <a:ext cx="3321050" cy="914400"/>
        </p:xfrm>
        <a:graphic>
          <a:graphicData uri="http://schemas.openxmlformats.org/presentationml/2006/ole">
            <mc:AlternateContent xmlns:mc="http://schemas.openxmlformats.org/markup-compatibility/2006">
              <mc:Choice xmlns:v="urn:schemas-microsoft-com:vml" Requires="v">
                <p:oleObj spid="_x0000_s21546" name="Equation" r:id="rId6" imgW="1435714" imgH="406090" progId="Equation.3">
                  <p:embed/>
                </p:oleObj>
              </mc:Choice>
              <mc:Fallback>
                <p:oleObj name="Equation" r:id="rId6" imgW="1435714" imgH="40609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2133600"/>
                        <a:ext cx="3321050" cy="9144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21508" name="Object 4"/>
          <p:cNvGraphicFramePr>
            <a:graphicFrameLocks noChangeAspect="1"/>
          </p:cNvGraphicFramePr>
          <p:nvPr/>
        </p:nvGraphicFramePr>
        <p:xfrm>
          <a:off x="533400" y="4159250"/>
          <a:ext cx="4191000" cy="793750"/>
        </p:xfrm>
        <a:graphic>
          <a:graphicData uri="http://schemas.openxmlformats.org/presentationml/2006/ole">
            <mc:AlternateContent xmlns:mc="http://schemas.openxmlformats.org/markup-compatibility/2006">
              <mc:Choice xmlns:v="urn:schemas-microsoft-com:vml" Requires="v">
                <p:oleObj spid="_x0000_s21547" name="Equation" r:id="rId8" imgW="2414594" imgH="456851" progId="Equation.3">
                  <p:embed/>
                </p:oleObj>
              </mc:Choice>
              <mc:Fallback>
                <p:oleObj name="Equation" r:id="rId8" imgW="2414594" imgH="456851"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4159250"/>
                        <a:ext cx="41910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533400" y="5486400"/>
          <a:ext cx="8077200" cy="814388"/>
        </p:xfrm>
        <a:graphic>
          <a:graphicData uri="http://schemas.openxmlformats.org/presentationml/2006/ole">
            <mc:AlternateContent xmlns:mc="http://schemas.openxmlformats.org/markup-compatibility/2006">
              <mc:Choice xmlns:v="urn:schemas-microsoft-com:vml" Requires="v">
                <p:oleObj spid="_x0000_s21548" name="Equation" r:id="rId10" imgW="4537001" imgH="456851" progId="Equation.3">
                  <p:embed/>
                </p:oleObj>
              </mc:Choice>
              <mc:Fallback>
                <p:oleObj name="Equation" r:id="rId10" imgW="4537001" imgH="456851"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5486400"/>
                        <a:ext cx="80772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3. Other Final Demand – Government</a:t>
            </a:r>
            <a:endParaRPr lang="en-US" dirty="0"/>
          </a:p>
        </p:txBody>
      </p:sp>
      <p:sp>
        <p:nvSpPr>
          <p:cNvPr id="22534" name="Content Placeholder 2"/>
          <p:cNvSpPr>
            <a:spLocks noGrp="1"/>
          </p:cNvSpPr>
          <p:nvPr>
            <p:ph idx="1"/>
          </p:nvPr>
        </p:nvSpPr>
        <p:spPr>
          <a:xfrm>
            <a:off x="301625" y="1371600"/>
            <a:ext cx="8504238" cy="4572000"/>
          </a:xfrm>
        </p:spPr>
        <p:txBody>
          <a:bodyPr/>
          <a:lstStyle/>
          <a:p>
            <a:r>
              <a:rPr lang="en-US" smtClean="0"/>
              <a:t>We assume that the volume of government expenditure is fixed, i.e., </a:t>
            </a:r>
          </a:p>
          <a:p>
            <a:endParaRPr lang="en-US" smtClean="0"/>
          </a:p>
          <a:p>
            <a:r>
              <a:rPr lang="en-US" smtClean="0"/>
              <a:t>Government is assumed to have a CES expenditure function</a:t>
            </a:r>
          </a:p>
          <a:p>
            <a:endParaRPr lang="en-US" smtClean="0"/>
          </a:p>
          <a:p>
            <a:endParaRPr lang="en-US" smtClean="0"/>
          </a:p>
          <a:p>
            <a:r>
              <a:rPr lang="en-US" smtClean="0"/>
              <a:t>Where government expenditure price is given by</a:t>
            </a:r>
          </a:p>
        </p:txBody>
      </p:sp>
      <p:sp>
        <p:nvSpPr>
          <p:cNvPr id="2253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0" name="Object 1"/>
          <p:cNvGraphicFramePr>
            <a:graphicFrameLocks noChangeAspect="1"/>
          </p:cNvGraphicFramePr>
          <p:nvPr/>
        </p:nvGraphicFramePr>
        <p:xfrm>
          <a:off x="685800" y="2362200"/>
          <a:ext cx="1390650" cy="457200"/>
        </p:xfrm>
        <a:graphic>
          <a:graphicData uri="http://schemas.openxmlformats.org/presentationml/2006/ole">
            <mc:AlternateContent xmlns:mc="http://schemas.openxmlformats.org/markup-compatibility/2006">
              <mc:Choice xmlns:v="urn:schemas-microsoft-com:vml" Requires="v">
                <p:oleObj spid="_x0000_s22560" name="Equation" r:id="rId4" imgW="698500" imgH="228600" progId="Equation.3">
                  <p:embed/>
                </p:oleObj>
              </mc:Choice>
              <mc:Fallback>
                <p:oleObj name="Equation" r:id="rId4" imgW="6985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362200"/>
                        <a:ext cx="13906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1" name="Object 3"/>
          <p:cNvGraphicFramePr>
            <a:graphicFrameLocks noChangeAspect="1"/>
          </p:cNvGraphicFramePr>
          <p:nvPr/>
        </p:nvGraphicFramePr>
        <p:xfrm>
          <a:off x="685800" y="3581400"/>
          <a:ext cx="3829050" cy="1066800"/>
        </p:xfrm>
        <a:graphic>
          <a:graphicData uri="http://schemas.openxmlformats.org/presentationml/2006/ole">
            <mc:AlternateContent xmlns:mc="http://schemas.openxmlformats.org/markup-compatibility/2006">
              <mc:Choice xmlns:v="urn:schemas-microsoft-com:vml" Requires="v">
                <p:oleObj spid="_x0000_s22561" name="Equation" r:id="rId6" imgW="1916868" imgH="533169" progId="Equation.3">
                  <p:embed/>
                </p:oleObj>
              </mc:Choice>
              <mc:Fallback>
                <p:oleObj name="Equation" r:id="rId6" imgW="1916868" imgH="53316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581400"/>
                        <a:ext cx="38290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2" name="Object 5"/>
          <p:cNvGraphicFramePr>
            <a:graphicFrameLocks noChangeAspect="1"/>
          </p:cNvGraphicFramePr>
          <p:nvPr/>
        </p:nvGraphicFramePr>
        <p:xfrm>
          <a:off x="685800" y="5181600"/>
          <a:ext cx="4302125" cy="962025"/>
        </p:xfrm>
        <a:graphic>
          <a:graphicData uri="http://schemas.openxmlformats.org/presentationml/2006/ole">
            <mc:AlternateContent xmlns:mc="http://schemas.openxmlformats.org/markup-compatibility/2006">
              <mc:Choice xmlns:v="urn:schemas-microsoft-com:vml" Requires="v">
                <p:oleObj spid="_x0000_s22562" name="Equation" r:id="rId8" imgW="2260600" imgH="508000" progId="Equation.3">
                  <p:embed/>
                </p:oleObj>
              </mc:Choice>
              <mc:Fallback>
                <p:oleObj name="Equation" r:id="rId8" imgW="2260600" imgH="5080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5181600"/>
                        <a:ext cx="430212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3. Other Final Demand – Investment</a:t>
            </a:r>
            <a:endParaRPr lang="en-US" dirty="0"/>
          </a:p>
        </p:txBody>
      </p:sp>
      <p:sp>
        <p:nvSpPr>
          <p:cNvPr id="23556" name="Content Placeholder 2"/>
          <p:cNvSpPr>
            <a:spLocks noGrp="1"/>
          </p:cNvSpPr>
          <p:nvPr>
            <p:ph idx="1"/>
          </p:nvPr>
        </p:nvSpPr>
        <p:spPr/>
        <p:txBody>
          <a:bodyPr/>
          <a:lstStyle/>
          <a:p>
            <a:r>
              <a:rPr lang="en-US" smtClean="0"/>
              <a:t>Investment is savings determined. The investment-savings closure rule is given by</a:t>
            </a:r>
          </a:p>
          <a:p>
            <a:endParaRPr lang="en-US" smtClean="0"/>
          </a:p>
          <a:p>
            <a:endParaRPr lang="en-US" smtClean="0"/>
          </a:p>
          <a:p>
            <a:pPr>
              <a:buFont typeface="Wingdings 2" pitchFamily="18" charset="2"/>
              <a:buNone/>
            </a:pPr>
            <a:r>
              <a:rPr lang="en-US" smtClean="0"/>
              <a:t>	where XI is the aggregate volume of investment, PI is an investment price deflator, S</a:t>
            </a:r>
            <a:r>
              <a:rPr lang="en-US" baseline="30000" smtClean="0"/>
              <a:t>h</a:t>
            </a:r>
            <a:r>
              <a:rPr lang="en-US" smtClean="0"/>
              <a:t> and S</a:t>
            </a:r>
            <a:r>
              <a:rPr lang="en-US" baseline="30000" smtClean="0"/>
              <a:t>g</a:t>
            </a:r>
            <a:r>
              <a:rPr lang="en-US" smtClean="0"/>
              <a:t> represent domestic savings, ER.S</a:t>
            </a:r>
            <a:r>
              <a:rPr lang="en-US" baseline="30000" smtClean="0"/>
              <a:t>f</a:t>
            </a:r>
            <a:r>
              <a:rPr lang="en-US" smtClean="0"/>
              <a:t> is foreign savings adjusted by the exchange rate (which we’ll discuss later), and DeprY is a depreciation allowance term. </a:t>
            </a:r>
          </a:p>
        </p:txBody>
      </p:sp>
      <p:sp>
        <p:nvSpPr>
          <p:cNvPr id="2355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3554" name="Object 1"/>
          <p:cNvGraphicFramePr>
            <a:graphicFrameLocks noChangeAspect="1"/>
          </p:cNvGraphicFramePr>
          <p:nvPr/>
        </p:nvGraphicFramePr>
        <p:xfrm>
          <a:off x="669925" y="2667000"/>
          <a:ext cx="5045075" cy="533400"/>
        </p:xfrm>
        <a:graphic>
          <a:graphicData uri="http://schemas.openxmlformats.org/presentationml/2006/ole">
            <mc:AlternateContent xmlns:mc="http://schemas.openxmlformats.org/markup-compatibility/2006">
              <mc:Choice xmlns:v="urn:schemas-microsoft-com:vml" Requires="v">
                <p:oleObj spid="_x0000_s23566" name="Equation" r:id="rId4" imgW="2159000" imgH="228600" progId="Equation.3">
                  <p:embed/>
                </p:oleObj>
              </mc:Choice>
              <mc:Fallback>
                <p:oleObj name="Equation" r:id="rId4" imgW="21590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25" y="2667000"/>
                        <a:ext cx="5045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Investment</a:t>
            </a:r>
            <a:endParaRPr lang="en-US" dirty="0"/>
          </a:p>
        </p:txBody>
      </p:sp>
      <p:sp>
        <p:nvSpPr>
          <p:cNvPr id="24581" name="Content Placeholder 2"/>
          <p:cNvSpPr>
            <a:spLocks noGrp="1"/>
          </p:cNvSpPr>
          <p:nvPr>
            <p:ph idx="1"/>
          </p:nvPr>
        </p:nvSpPr>
        <p:spPr/>
        <p:txBody>
          <a:bodyPr/>
          <a:lstStyle/>
          <a:p>
            <a:r>
              <a:rPr lang="en-US" smtClean="0"/>
              <a:t>As with government expenditure, a CES expenditure function is assumed to allocate aggregate investment into sectoral demand </a:t>
            </a:r>
            <a:r>
              <a:rPr lang="en-US" i="1" smtClean="0"/>
              <a:t>XAi</a:t>
            </a:r>
          </a:p>
        </p:txBody>
      </p:sp>
      <p:sp>
        <p:nvSpPr>
          <p:cNvPr id="2458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4578" name="Object 1"/>
          <p:cNvGraphicFramePr>
            <a:graphicFrameLocks noChangeAspect="1"/>
          </p:cNvGraphicFramePr>
          <p:nvPr/>
        </p:nvGraphicFramePr>
        <p:xfrm>
          <a:off x="685800" y="2895600"/>
          <a:ext cx="3271838" cy="990600"/>
        </p:xfrm>
        <a:graphic>
          <a:graphicData uri="http://schemas.openxmlformats.org/presentationml/2006/ole">
            <mc:AlternateContent xmlns:mc="http://schemas.openxmlformats.org/markup-compatibility/2006">
              <mc:Choice xmlns:v="urn:schemas-microsoft-com:vml" Requires="v">
                <p:oleObj spid="_x0000_s24599" name="Equation" r:id="rId4" imgW="1765300" imgH="533400" progId="Equation.3">
                  <p:embed/>
                </p:oleObj>
              </mc:Choice>
              <mc:Fallback>
                <p:oleObj name="Equation" r:id="rId4" imgW="1765300" imgH="533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895600"/>
                        <a:ext cx="32718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4579" name="Object 3"/>
          <p:cNvGraphicFramePr>
            <a:graphicFrameLocks noChangeAspect="1"/>
          </p:cNvGraphicFramePr>
          <p:nvPr/>
        </p:nvGraphicFramePr>
        <p:xfrm>
          <a:off x="685800" y="4191000"/>
          <a:ext cx="3527425" cy="838200"/>
        </p:xfrm>
        <a:graphic>
          <a:graphicData uri="http://schemas.openxmlformats.org/presentationml/2006/ole">
            <mc:AlternateContent xmlns:mc="http://schemas.openxmlformats.org/markup-compatibility/2006">
              <mc:Choice xmlns:v="urn:schemas-microsoft-com:vml" Requires="v">
                <p:oleObj spid="_x0000_s24600" name="Equation" r:id="rId6" imgW="2120900" imgH="508000" progId="Equation.3">
                  <p:embed/>
                </p:oleObj>
              </mc:Choice>
              <mc:Fallback>
                <p:oleObj name="Equation" r:id="rId6" imgW="2120900" imgH="508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191000"/>
                        <a:ext cx="35274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4. Trade</a:t>
            </a:r>
            <a:endParaRPr lang="en-US" dirty="0"/>
          </a:p>
        </p:txBody>
      </p:sp>
      <p:sp>
        <p:nvSpPr>
          <p:cNvPr id="73731" name="Content Placeholder 2"/>
          <p:cNvSpPr>
            <a:spLocks noGrp="1"/>
          </p:cNvSpPr>
          <p:nvPr>
            <p:ph idx="1"/>
          </p:nvPr>
        </p:nvSpPr>
        <p:spPr/>
        <p:txBody>
          <a:bodyPr/>
          <a:lstStyle/>
          <a:p>
            <a:r>
              <a:rPr lang="en-US" smtClean="0"/>
              <a:t>Trade is the final key component of demand. </a:t>
            </a:r>
          </a:p>
          <a:p>
            <a:r>
              <a:rPr lang="en-US" smtClean="0"/>
              <a:t>If there are no differences between imports and domestic products, imports are a residual between domestic production and domestic demand.</a:t>
            </a:r>
          </a:p>
          <a:p>
            <a:r>
              <a:rPr lang="en-US" smtClean="0"/>
              <a:t>In reality, there are few commodities (e.g., oil) that are truly homogeneous, and most models assume some degree of differentiation between imports and domestically produced goods.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Trade Stratification</a:t>
            </a:r>
            <a:endParaRPr lang="en-US" dirty="0"/>
          </a:p>
        </p:txBody>
      </p:sp>
      <p:sp>
        <p:nvSpPr>
          <p:cNvPr id="74755" name="Content Placeholder 2"/>
          <p:cNvSpPr>
            <a:spLocks noGrp="1"/>
          </p:cNvSpPr>
          <p:nvPr>
            <p:ph idx="1"/>
          </p:nvPr>
        </p:nvSpPr>
        <p:spPr/>
        <p:txBody>
          <a:bodyPr/>
          <a:lstStyle/>
          <a:p>
            <a:r>
              <a:rPr lang="en-US" sz="2400" smtClean="0"/>
              <a:t>Demand is thought to combine domestic and imported goods in each product category with a nested CES aggregation</a:t>
            </a:r>
          </a:p>
          <a:p>
            <a:endParaRPr lang="en-US" sz="2400" smtClean="0"/>
          </a:p>
          <a:p>
            <a:endParaRPr lang="en-US" sz="2400" smtClean="0"/>
          </a:p>
          <a:p>
            <a:pPr lvl="1">
              <a:buFontTx/>
              <a:buNone/>
            </a:pPr>
            <a:endParaRPr lang="en-US" sz="2000" smtClean="0"/>
          </a:p>
          <a:p>
            <a:endParaRPr lang="en-US" sz="2400" smtClean="0"/>
          </a:p>
          <a:p>
            <a:endParaRPr lang="en-US" sz="2400" smtClean="0"/>
          </a:p>
          <a:p>
            <a:r>
              <a:rPr lang="en-US" sz="2400" smtClean="0"/>
              <a:t>Output is modeled symmetrically with a dual nested CET structure </a:t>
            </a:r>
          </a:p>
          <a:p>
            <a:endParaRPr lang="en-US" smtClean="0"/>
          </a:p>
        </p:txBody>
      </p:sp>
      <p:sp>
        <p:nvSpPr>
          <p:cNvPr id="7" name="Text Box 4"/>
          <p:cNvSpPr txBox="1">
            <a:spLocks noChangeArrowheads="1"/>
          </p:cNvSpPr>
          <p:nvPr/>
        </p:nvSpPr>
        <p:spPr bwMode="auto">
          <a:xfrm>
            <a:off x="4876800" y="4010025"/>
            <a:ext cx="1981200" cy="369888"/>
          </a:xfrm>
          <a:prstGeom prst="rect">
            <a:avLst/>
          </a:prstGeom>
          <a:noFill/>
          <a:ln w="28575" algn="ctr">
            <a:solidFill>
              <a:srgbClr val="0000FF"/>
            </a:solidFill>
            <a:miter lim="800000"/>
            <a:headEnd/>
            <a:tailEnd/>
          </a:ln>
        </p:spPr>
        <p:txBody>
          <a:bodyPr>
            <a:spAutoFit/>
          </a:bodyPr>
          <a:lstStyle/>
          <a:p>
            <a:pPr algn="ctr">
              <a:spcBef>
                <a:spcPct val="50000"/>
              </a:spcBef>
            </a:pPr>
            <a:r>
              <a:rPr lang="en-US">
                <a:solidFill>
                  <a:schemeClr val="accent1"/>
                </a:solidFill>
              </a:rPr>
              <a:t>Imports/Exports</a:t>
            </a:r>
          </a:p>
        </p:txBody>
      </p:sp>
      <p:sp>
        <p:nvSpPr>
          <p:cNvPr id="8" name="Text Box 5"/>
          <p:cNvSpPr txBox="1">
            <a:spLocks noChangeArrowheads="1"/>
          </p:cNvSpPr>
          <p:nvPr/>
        </p:nvSpPr>
        <p:spPr bwMode="auto">
          <a:xfrm>
            <a:off x="1828800" y="4024313"/>
            <a:ext cx="2286000" cy="369887"/>
          </a:xfrm>
          <a:prstGeom prst="rect">
            <a:avLst/>
          </a:prstGeom>
          <a:noFill/>
          <a:ln w="28575" algn="ctr">
            <a:solidFill>
              <a:srgbClr val="0000FF"/>
            </a:solidFill>
            <a:miter lim="800000"/>
            <a:headEnd/>
            <a:tailEnd/>
          </a:ln>
        </p:spPr>
        <p:txBody>
          <a:bodyPr>
            <a:spAutoFit/>
          </a:bodyPr>
          <a:lstStyle/>
          <a:p>
            <a:pPr algn="ctr">
              <a:spcBef>
                <a:spcPct val="50000"/>
              </a:spcBef>
            </a:pPr>
            <a:r>
              <a:rPr lang="en-US">
                <a:solidFill>
                  <a:schemeClr val="accent1"/>
                </a:solidFill>
              </a:rPr>
              <a:t>Domestic Goods</a:t>
            </a:r>
          </a:p>
        </p:txBody>
      </p:sp>
      <p:sp>
        <p:nvSpPr>
          <p:cNvPr id="9" name="Text Box 6"/>
          <p:cNvSpPr txBox="1">
            <a:spLocks noChangeArrowheads="1"/>
          </p:cNvSpPr>
          <p:nvPr/>
        </p:nvSpPr>
        <p:spPr bwMode="auto">
          <a:xfrm>
            <a:off x="2514600" y="2895600"/>
            <a:ext cx="3657600" cy="369888"/>
          </a:xfrm>
          <a:prstGeom prst="rect">
            <a:avLst/>
          </a:prstGeom>
          <a:noFill/>
          <a:ln w="28575" algn="ctr">
            <a:solidFill>
              <a:srgbClr val="0000FF"/>
            </a:solidFill>
            <a:miter lim="800000"/>
            <a:headEnd/>
            <a:tailEnd/>
          </a:ln>
        </p:spPr>
        <p:txBody>
          <a:bodyPr>
            <a:spAutoFit/>
          </a:bodyPr>
          <a:lstStyle/>
          <a:p>
            <a:pPr algn="ctr">
              <a:spcBef>
                <a:spcPct val="50000"/>
              </a:spcBef>
            </a:pPr>
            <a:r>
              <a:rPr lang="en-US">
                <a:solidFill>
                  <a:schemeClr val="accent1"/>
                </a:solidFill>
              </a:rPr>
              <a:t>Aggregate Demand/Supply</a:t>
            </a:r>
          </a:p>
        </p:txBody>
      </p:sp>
      <p:cxnSp>
        <p:nvCxnSpPr>
          <p:cNvPr id="10" name="AutoShape 7"/>
          <p:cNvCxnSpPr>
            <a:cxnSpLocks noChangeShapeType="1"/>
            <a:stCxn id="9" idx="2"/>
            <a:endCxn id="7" idx="0"/>
          </p:cNvCxnSpPr>
          <p:nvPr/>
        </p:nvCxnSpPr>
        <p:spPr bwMode="auto">
          <a:xfrm rot="16200000" flipH="1">
            <a:off x="4733131" y="2875757"/>
            <a:ext cx="744537" cy="1524000"/>
          </a:xfrm>
          <a:prstGeom prst="straightConnector1">
            <a:avLst/>
          </a:prstGeom>
          <a:noFill/>
          <a:ln w="31750">
            <a:solidFill>
              <a:srgbClr val="990000"/>
            </a:solidFill>
            <a:round/>
            <a:headEnd/>
            <a:tailEnd type="triangle" w="med" len="med"/>
          </a:ln>
        </p:spPr>
      </p:cxnSp>
      <p:cxnSp>
        <p:nvCxnSpPr>
          <p:cNvPr id="11" name="AutoShape 8"/>
          <p:cNvCxnSpPr>
            <a:cxnSpLocks noChangeShapeType="1"/>
            <a:stCxn id="9" idx="2"/>
            <a:endCxn id="8" idx="0"/>
          </p:cNvCxnSpPr>
          <p:nvPr/>
        </p:nvCxnSpPr>
        <p:spPr bwMode="auto">
          <a:xfrm rot="5400000">
            <a:off x="3278187" y="2959101"/>
            <a:ext cx="758825" cy="1371600"/>
          </a:xfrm>
          <a:prstGeom prst="straightConnector1">
            <a:avLst/>
          </a:prstGeom>
          <a:noFill/>
          <a:ln w="31750">
            <a:solidFill>
              <a:srgbClr val="990000"/>
            </a:solidFill>
            <a:round/>
            <a:headEnd/>
            <a:tailEnd type="triangle" w="med" len="med"/>
          </a:ln>
        </p:spPr>
      </p:cxnSp>
      <p:sp>
        <p:nvSpPr>
          <p:cNvPr id="16" name="Text Box 13"/>
          <p:cNvSpPr txBox="1">
            <a:spLocks noChangeArrowheads="1"/>
          </p:cNvSpPr>
          <p:nvPr/>
        </p:nvSpPr>
        <p:spPr bwMode="auto">
          <a:xfrm>
            <a:off x="3581400" y="3581400"/>
            <a:ext cx="1524000" cy="366713"/>
          </a:xfrm>
          <a:prstGeom prst="rect">
            <a:avLst/>
          </a:prstGeom>
          <a:noFill/>
          <a:ln w="28575" algn="ctr">
            <a:noFill/>
            <a:miter lim="800000"/>
            <a:headEnd/>
            <a:tailEnd/>
          </a:ln>
        </p:spPr>
        <p:txBody>
          <a:bodyPr>
            <a:spAutoFit/>
          </a:bodyPr>
          <a:lstStyle/>
          <a:p>
            <a:pPr algn="ctr">
              <a:spcBef>
                <a:spcPct val="50000"/>
              </a:spcBef>
            </a:pPr>
            <a:r>
              <a:rPr lang="en-US">
                <a:solidFill>
                  <a:schemeClr val="accent1"/>
                </a:solidFill>
              </a:rPr>
              <a:t>CES/CET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Our Simple Economy</a:t>
            </a:r>
            <a:endParaRPr lang="en-US" dirty="0"/>
          </a:p>
        </p:txBody>
      </p:sp>
      <p:sp>
        <p:nvSpPr>
          <p:cNvPr id="45059" name="Content Placeholder 2"/>
          <p:cNvSpPr>
            <a:spLocks noGrp="1"/>
          </p:cNvSpPr>
          <p:nvPr>
            <p:ph idx="1"/>
          </p:nvPr>
        </p:nvSpPr>
        <p:spPr/>
        <p:txBody>
          <a:bodyPr/>
          <a:lstStyle/>
          <a:p>
            <a:r>
              <a:rPr lang="en-US" smtClean="0"/>
              <a:t>Note that the government is not an economic actor, the economy is closed, factor costs are the only input to production, and households spend all their income.</a:t>
            </a:r>
          </a:p>
          <a:p>
            <a:r>
              <a:rPr lang="en-US" smtClean="0"/>
              <a:t>In this case, we have three economic actors</a:t>
            </a:r>
          </a:p>
          <a:p>
            <a:pPr lvl="1"/>
            <a:r>
              <a:rPr lang="en-US" smtClean="0"/>
              <a:t>Producers (2; AG and OTH)</a:t>
            </a:r>
          </a:p>
          <a:p>
            <a:pPr lvl="1"/>
            <a:r>
              <a:rPr lang="en-US" smtClean="0"/>
              <a:t>Factors (2; L and K)</a:t>
            </a:r>
          </a:p>
          <a:p>
            <a:pPr lvl="1"/>
            <a:r>
              <a:rPr lang="en-US" smtClean="0"/>
              <a:t>Households (1)</a:t>
            </a:r>
          </a:p>
          <a:p>
            <a:r>
              <a:rPr lang="en-US" smtClean="0"/>
              <a:t>Let’s further assume that labor and capital are fully mobile across sectors (1 wage and rental rate).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Trade Analytically – Imports</a:t>
            </a:r>
            <a:endParaRPr lang="en-US" dirty="0"/>
          </a:p>
        </p:txBody>
      </p:sp>
      <p:sp>
        <p:nvSpPr>
          <p:cNvPr id="25610" name="Content Placeholder 2"/>
          <p:cNvSpPr>
            <a:spLocks noGrp="1"/>
          </p:cNvSpPr>
          <p:nvPr>
            <p:ph idx="1"/>
          </p:nvPr>
        </p:nvSpPr>
        <p:spPr/>
        <p:txBody>
          <a:bodyPr/>
          <a:lstStyle/>
          <a:p>
            <a:pPr>
              <a:lnSpc>
                <a:spcPct val="90000"/>
              </a:lnSpc>
              <a:buFontTx/>
              <a:buNone/>
            </a:pPr>
            <a:r>
              <a:rPr lang="en-US" sz="1800" smtClean="0"/>
              <a:t>Denoting domestic demand by XD and imports by XM, total demand is modeled with the CES preference function</a:t>
            </a:r>
          </a:p>
          <a:p>
            <a:pPr>
              <a:lnSpc>
                <a:spcPct val="90000"/>
              </a:lnSpc>
              <a:buFontTx/>
              <a:buNone/>
            </a:pPr>
            <a:endParaRPr lang="en-US" sz="1800" smtClean="0"/>
          </a:p>
          <a:p>
            <a:pPr>
              <a:lnSpc>
                <a:spcPct val="90000"/>
              </a:lnSpc>
              <a:buFontTx/>
              <a:buNone/>
            </a:pPr>
            <a:r>
              <a:rPr lang="en-US" sz="1800" smtClean="0"/>
              <a:t>	Min(PD</a:t>
            </a:r>
            <a:r>
              <a:rPr lang="en-US" sz="1800" smtClean="0">
                <a:cs typeface="Arial" charset="0"/>
              </a:rPr>
              <a:t>•XD+PM•XM)    subject to </a:t>
            </a:r>
          </a:p>
          <a:p>
            <a:pPr>
              <a:lnSpc>
                <a:spcPct val="90000"/>
              </a:lnSpc>
              <a:buFontTx/>
              <a:buNone/>
            </a:pPr>
            <a:endParaRPr lang="en-US" sz="1800" smtClean="0"/>
          </a:p>
          <a:p>
            <a:pPr>
              <a:lnSpc>
                <a:spcPct val="90000"/>
              </a:lnSpc>
              <a:buFontTx/>
              <a:buNone/>
            </a:pPr>
            <a:r>
              <a:rPr lang="en-US" sz="1800" smtClean="0"/>
              <a:t>where  PD and PM denote prices for domestic and imported goods</a:t>
            </a:r>
          </a:p>
          <a:p>
            <a:pPr>
              <a:lnSpc>
                <a:spcPct val="90000"/>
              </a:lnSpc>
              <a:buFontTx/>
              <a:buNone/>
            </a:pPr>
            <a:r>
              <a:rPr lang="en-US" sz="1800" smtClean="0"/>
              <a:t>and XA is aggregate demand. Passing over derivations from the</a:t>
            </a:r>
          </a:p>
          <a:p>
            <a:pPr>
              <a:lnSpc>
                <a:spcPct val="90000"/>
              </a:lnSpc>
              <a:buFontTx/>
              <a:buNone/>
            </a:pPr>
            <a:r>
              <a:rPr lang="en-US" sz="1800" smtClean="0"/>
              <a:t>production analytics, we have the following reduced forms</a:t>
            </a:r>
          </a:p>
          <a:p>
            <a:pPr>
              <a:lnSpc>
                <a:spcPct val="90000"/>
              </a:lnSpc>
              <a:buFontTx/>
              <a:buNone/>
            </a:pPr>
            <a:endParaRPr lang="en-US" sz="1800" smtClean="0"/>
          </a:p>
          <a:p>
            <a:pPr>
              <a:lnSpc>
                <a:spcPct val="90000"/>
              </a:lnSpc>
              <a:buFontTx/>
              <a:buNone/>
            </a:pPr>
            <a:endParaRPr lang="en-US" sz="1800" smtClean="0"/>
          </a:p>
          <a:p>
            <a:pPr>
              <a:lnSpc>
                <a:spcPct val="90000"/>
              </a:lnSpc>
              <a:buFontTx/>
              <a:buNone/>
            </a:pPr>
            <a:r>
              <a:rPr lang="en-US" sz="1800" smtClean="0"/>
              <a:t>						   	where</a:t>
            </a:r>
          </a:p>
          <a:p>
            <a:pPr>
              <a:lnSpc>
                <a:spcPct val="90000"/>
              </a:lnSpc>
              <a:buFontTx/>
              <a:buNone/>
            </a:pPr>
            <a:endParaRPr lang="en-US" sz="1800" smtClean="0"/>
          </a:p>
          <a:p>
            <a:pPr>
              <a:lnSpc>
                <a:spcPct val="90000"/>
              </a:lnSpc>
              <a:buFontTx/>
              <a:buNone/>
            </a:pPr>
            <a:endParaRPr lang="en-US" sz="1800" smtClean="0"/>
          </a:p>
          <a:p>
            <a:pPr>
              <a:lnSpc>
                <a:spcPct val="90000"/>
              </a:lnSpc>
              <a:buFontTx/>
              <a:buNone/>
            </a:pPr>
            <a:endParaRPr lang="en-US" sz="1800" smtClean="0"/>
          </a:p>
          <a:p>
            <a:pPr>
              <a:lnSpc>
                <a:spcPct val="90000"/>
              </a:lnSpc>
              <a:buFontTx/>
              <a:buNone/>
            </a:pPr>
            <a:r>
              <a:rPr lang="en-US" sz="1800" smtClean="0"/>
              <a:t>and					      denotes the price index of XA.</a:t>
            </a:r>
          </a:p>
          <a:p>
            <a:endParaRPr lang="en-US" smtClean="0"/>
          </a:p>
        </p:txBody>
      </p:sp>
      <p:graphicFrame>
        <p:nvGraphicFramePr>
          <p:cNvPr id="25602" name="Object 2"/>
          <p:cNvGraphicFramePr>
            <a:graphicFrameLocks noChangeAspect="1"/>
          </p:cNvGraphicFramePr>
          <p:nvPr/>
        </p:nvGraphicFramePr>
        <p:xfrm>
          <a:off x="4433888" y="2209800"/>
          <a:ext cx="3262312" cy="620713"/>
        </p:xfrm>
        <a:graphic>
          <a:graphicData uri="http://schemas.openxmlformats.org/presentationml/2006/ole">
            <mc:AlternateContent xmlns:mc="http://schemas.openxmlformats.org/markup-compatibility/2006">
              <mc:Choice xmlns:v="urn:schemas-microsoft-com:vml" Requires="v">
                <p:oleObj spid="_x0000_s25668" name="Equation" r:id="rId4" imgW="1601083" imgH="304568" progId="Equation.3">
                  <p:embed/>
                </p:oleObj>
              </mc:Choice>
              <mc:Fallback>
                <p:oleObj name="Equation" r:id="rId4" imgW="1601083" imgH="304568"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3888" y="2209800"/>
                        <a:ext cx="3262312"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3" name="Object 3"/>
          <p:cNvGraphicFramePr>
            <a:graphicFrameLocks noChangeAspect="1"/>
          </p:cNvGraphicFramePr>
          <p:nvPr/>
        </p:nvGraphicFramePr>
        <p:xfrm>
          <a:off x="420688" y="4191000"/>
          <a:ext cx="2357437" cy="881063"/>
        </p:xfrm>
        <a:graphic>
          <a:graphicData uri="http://schemas.openxmlformats.org/presentationml/2006/ole">
            <mc:AlternateContent xmlns:mc="http://schemas.openxmlformats.org/markup-compatibility/2006">
              <mc:Choice xmlns:v="urn:schemas-microsoft-com:vml" Requires="v">
                <p:oleObj spid="_x0000_s25669" name="Equation" r:id="rId6" imgW="1257120" imgH="469800" progId="Equation.3">
                  <p:embed/>
                </p:oleObj>
              </mc:Choice>
              <mc:Fallback>
                <p:oleObj name="Equation" r:id="rId6" imgW="1257120" imgH="469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88" y="4191000"/>
                        <a:ext cx="2357437"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4" name="Object 4"/>
          <p:cNvGraphicFramePr>
            <a:graphicFrameLocks noChangeAspect="1"/>
          </p:cNvGraphicFramePr>
          <p:nvPr/>
        </p:nvGraphicFramePr>
        <p:xfrm>
          <a:off x="3048000" y="4191000"/>
          <a:ext cx="2568575" cy="881063"/>
        </p:xfrm>
        <a:graphic>
          <a:graphicData uri="http://schemas.openxmlformats.org/presentationml/2006/ole">
            <mc:AlternateContent xmlns:mc="http://schemas.openxmlformats.org/markup-compatibility/2006">
              <mc:Choice xmlns:v="urn:schemas-microsoft-com:vml" Requires="v">
                <p:oleObj spid="_x0000_s25670" name="Equation" r:id="rId8" imgW="1258096" imgH="431291" progId="Equation.3">
                  <p:embed/>
                </p:oleObj>
              </mc:Choice>
              <mc:Fallback>
                <p:oleObj name="Equation" r:id="rId8" imgW="1258096" imgH="431291"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4191000"/>
                        <a:ext cx="2568575"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5" name="Object 5"/>
          <p:cNvGraphicFramePr>
            <a:graphicFrameLocks noChangeAspect="1"/>
          </p:cNvGraphicFramePr>
          <p:nvPr/>
        </p:nvGraphicFramePr>
        <p:xfrm>
          <a:off x="1119188" y="5486400"/>
          <a:ext cx="3986212" cy="620713"/>
        </p:xfrm>
        <a:graphic>
          <a:graphicData uri="http://schemas.openxmlformats.org/presentationml/2006/ole">
            <mc:AlternateContent xmlns:mc="http://schemas.openxmlformats.org/markup-compatibility/2006">
              <mc:Choice xmlns:v="urn:schemas-microsoft-com:vml" Requires="v">
                <p:oleObj spid="_x0000_s25671" name="Equation" r:id="rId10" imgW="1957039" imgH="304568" progId="Equation.3">
                  <p:embed/>
                </p:oleObj>
              </mc:Choice>
              <mc:Fallback>
                <p:oleObj name="Equation" r:id="rId10" imgW="1957039" imgH="304568"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9188" y="5486400"/>
                        <a:ext cx="3986212"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5611" name="AutoShape 10"/>
          <p:cNvSpPr>
            <a:spLocks/>
          </p:cNvSpPr>
          <p:nvPr/>
        </p:nvSpPr>
        <p:spPr bwMode="auto">
          <a:xfrm>
            <a:off x="6629400" y="4114800"/>
            <a:ext cx="76200" cy="1371600"/>
          </a:xfrm>
          <a:prstGeom prst="leftBracket">
            <a:avLst>
              <a:gd name="adj" fmla="val 150000"/>
            </a:avLst>
          </a:prstGeom>
          <a:noFill/>
          <a:ln w="9525">
            <a:solidFill>
              <a:schemeClr val="tx1"/>
            </a:solidFill>
            <a:round/>
            <a:headEnd/>
            <a:tailEnd/>
          </a:ln>
        </p:spPr>
        <p:txBody>
          <a:bodyPr wrap="none" anchor="ctr"/>
          <a:lstStyle/>
          <a:p>
            <a:endParaRPr lang="en-US"/>
          </a:p>
        </p:txBody>
      </p:sp>
      <p:graphicFrame>
        <p:nvGraphicFramePr>
          <p:cNvPr id="25606" name="Object 6"/>
          <p:cNvGraphicFramePr>
            <a:graphicFrameLocks noChangeAspect="1"/>
          </p:cNvGraphicFramePr>
          <p:nvPr/>
        </p:nvGraphicFramePr>
        <p:xfrm>
          <a:off x="6781800" y="4037013"/>
          <a:ext cx="925513" cy="427037"/>
        </p:xfrm>
        <a:graphic>
          <a:graphicData uri="http://schemas.openxmlformats.org/presentationml/2006/ole">
            <mc:AlternateContent xmlns:mc="http://schemas.openxmlformats.org/markup-compatibility/2006">
              <mc:Choice xmlns:v="urn:schemas-microsoft-com:vml" Requires="v">
                <p:oleObj spid="_x0000_s25672" name="Equation" r:id="rId12" imgW="495384" imgH="228246" progId="Equation.3">
                  <p:embed/>
                </p:oleObj>
              </mc:Choice>
              <mc:Fallback>
                <p:oleObj name="Equation" r:id="rId12" imgW="495384" imgH="228246"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4037013"/>
                        <a:ext cx="9255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6781800" y="4418013"/>
          <a:ext cx="949325" cy="427037"/>
        </p:xfrm>
        <a:graphic>
          <a:graphicData uri="http://schemas.openxmlformats.org/presentationml/2006/ole">
            <mc:AlternateContent xmlns:mc="http://schemas.openxmlformats.org/markup-compatibility/2006">
              <mc:Choice xmlns:v="urn:schemas-microsoft-com:vml" Requires="v">
                <p:oleObj spid="_x0000_s25673" name="Equation" r:id="rId14" imgW="507994" imgH="228246" progId="Equation.3">
                  <p:embed/>
                </p:oleObj>
              </mc:Choice>
              <mc:Fallback>
                <p:oleObj name="Equation" r:id="rId14" imgW="507994" imgH="228246"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81800" y="4418013"/>
                        <a:ext cx="9493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8" name="Object 8"/>
          <p:cNvGraphicFramePr>
            <a:graphicFrameLocks noChangeAspect="1"/>
          </p:cNvGraphicFramePr>
          <p:nvPr/>
        </p:nvGraphicFramePr>
        <p:xfrm>
          <a:off x="6781800" y="4799013"/>
          <a:ext cx="1066800" cy="687387"/>
        </p:xfrm>
        <a:graphic>
          <a:graphicData uri="http://schemas.openxmlformats.org/presentationml/2006/ole">
            <mc:AlternateContent xmlns:mc="http://schemas.openxmlformats.org/markup-compatibility/2006">
              <mc:Choice xmlns:v="urn:schemas-microsoft-com:vml" Requires="v">
                <p:oleObj spid="_x0000_s25674" name="Equation" r:id="rId16" imgW="571764" imgH="367929" progId="Equation.3">
                  <p:embed/>
                </p:oleObj>
              </mc:Choice>
              <mc:Fallback>
                <p:oleObj name="Equation" r:id="rId16" imgW="571764" imgH="367929"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81800" y="4799013"/>
                        <a:ext cx="10668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Trade Analytically – Exports</a:t>
            </a:r>
            <a:endParaRPr lang="en-US" dirty="0"/>
          </a:p>
        </p:txBody>
      </p:sp>
      <p:sp>
        <p:nvSpPr>
          <p:cNvPr id="26634" name="Content Placeholder 2"/>
          <p:cNvSpPr>
            <a:spLocks noGrp="1"/>
          </p:cNvSpPr>
          <p:nvPr>
            <p:ph idx="1"/>
          </p:nvPr>
        </p:nvSpPr>
        <p:spPr/>
        <p:txBody>
          <a:bodyPr/>
          <a:lstStyle/>
          <a:p>
            <a:pPr>
              <a:buFontTx/>
              <a:buNone/>
            </a:pPr>
            <a:r>
              <a:rPr lang="en-US" sz="1800" smtClean="0"/>
              <a:t>Denoting domestic supply by XD and export supply by XE, total supply is modeled with the CET production frontier</a:t>
            </a:r>
          </a:p>
          <a:p>
            <a:pPr>
              <a:buFontTx/>
              <a:buNone/>
            </a:pPr>
            <a:endParaRPr lang="en-US" sz="1800" smtClean="0"/>
          </a:p>
          <a:p>
            <a:pPr>
              <a:buFontTx/>
              <a:buNone/>
            </a:pPr>
            <a:r>
              <a:rPr lang="en-US" sz="1800" smtClean="0"/>
              <a:t>	    Max(PD</a:t>
            </a:r>
            <a:r>
              <a:rPr lang="en-US" sz="1800" smtClean="0">
                <a:cs typeface="Arial" charset="0"/>
              </a:rPr>
              <a:t>•XD+PE•XE)    subject to </a:t>
            </a:r>
          </a:p>
          <a:p>
            <a:pPr>
              <a:buFontTx/>
              <a:buNone/>
            </a:pPr>
            <a:endParaRPr lang="en-US" sz="1800" smtClean="0"/>
          </a:p>
          <a:p>
            <a:pPr>
              <a:buFontTx/>
              <a:buNone/>
            </a:pPr>
            <a:r>
              <a:rPr lang="en-US" sz="1800" smtClean="0"/>
              <a:t>where  PD and PM denote prices for domestic and imported goods</a:t>
            </a:r>
          </a:p>
          <a:p>
            <a:pPr>
              <a:buFontTx/>
              <a:buNone/>
            </a:pPr>
            <a:r>
              <a:rPr lang="en-US" sz="1800" smtClean="0"/>
              <a:t>and XA is aggregate demand. Passing over derivations from the</a:t>
            </a:r>
          </a:p>
          <a:p>
            <a:pPr>
              <a:buFontTx/>
              <a:buNone/>
            </a:pPr>
            <a:r>
              <a:rPr lang="en-US" sz="1800" smtClean="0"/>
              <a:t>production analytics, we have the following reduced forms</a:t>
            </a:r>
          </a:p>
          <a:p>
            <a:pPr>
              <a:buFontTx/>
              <a:buNone/>
            </a:pPr>
            <a:endParaRPr lang="en-US" sz="1800" smtClean="0"/>
          </a:p>
          <a:p>
            <a:pPr>
              <a:buFontTx/>
              <a:buNone/>
            </a:pPr>
            <a:r>
              <a:rPr lang="en-US" sz="1800" smtClean="0"/>
              <a:t>							where</a:t>
            </a:r>
          </a:p>
          <a:p>
            <a:pPr>
              <a:buFontTx/>
              <a:buNone/>
            </a:pPr>
            <a:endParaRPr lang="en-US" sz="1800" smtClean="0"/>
          </a:p>
          <a:p>
            <a:pPr>
              <a:buFontTx/>
              <a:buNone/>
            </a:pPr>
            <a:endParaRPr lang="en-US" sz="1800" smtClean="0"/>
          </a:p>
          <a:p>
            <a:pPr>
              <a:buFontTx/>
              <a:buNone/>
            </a:pPr>
            <a:r>
              <a:rPr lang="en-US" sz="1800" smtClean="0"/>
              <a:t>and					     </a:t>
            </a:r>
          </a:p>
          <a:p>
            <a:pPr>
              <a:buFontTx/>
              <a:buNone/>
            </a:pPr>
            <a:endParaRPr lang="en-US" sz="1800" smtClean="0"/>
          </a:p>
          <a:p>
            <a:pPr>
              <a:buFontTx/>
              <a:buNone/>
            </a:pPr>
            <a:r>
              <a:rPr lang="en-US" sz="1800" smtClean="0"/>
              <a:t>denotes the price index of XP.</a:t>
            </a:r>
          </a:p>
          <a:p>
            <a:endParaRPr lang="en-US" smtClean="0"/>
          </a:p>
        </p:txBody>
      </p:sp>
      <p:graphicFrame>
        <p:nvGraphicFramePr>
          <p:cNvPr id="26626" name="Object 2"/>
          <p:cNvGraphicFramePr>
            <a:graphicFrameLocks noChangeAspect="1"/>
          </p:cNvGraphicFramePr>
          <p:nvPr/>
        </p:nvGraphicFramePr>
        <p:xfrm>
          <a:off x="457200" y="4222750"/>
          <a:ext cx="2362200" cy="882650"/>
        </p:xfrm>
        <a:graphic>
          <a:graphicData uri="http://schemas.openxmlformats.org/presentationml/2006/ole">
            <mc:AlternateContent xmlns:mc="http://schemas.openxmlformats.org/markup-compatibility/2006">
              <mc:Choice xmlns:v="urn:schemas-microsoft-com:vml" Requires="v">
                <p:oleObj spid="_x0000_s26692" name="Equation" r:id="rId4" imgW="1156137" imgH="431291" progId="Equation.3">
                  <p:embed/>
                </p:oleObj>
              </mc:Choice>
              <mc:Fallback>
                <p:oleObj name="Equation" r:id="rId4" imgW="1156137" imgH="43129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222750"/>
                        <a:ext cx="2362200" cy="88265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graphicFrame>
        <p:nvGraphicFramePr>
          <p:cNvPr id="26627" name="Object 3"/>
          <p:cNvGraphicFramePr>
            <a:graphicFrameLocks noChangeAspect="1"/>
          </p:cNvGraphicFramePr>
          <p:nvPr/>
        </p:nvGraphicFramePr>
        <p:xfrm>
          <a:off x="4572000" y="2332038"/>
          <a:ext cx="3298825" cy="563562"/>
        </p:xfrm>
        <a:graphic>
          <a:graphicData uri="http://schemas.openxmlformats.org/presentationml/2006/ole">
            <mc:AlternateContent xmlns:mc="http://schemas.openxmlformats.org/markup-compatibility/2006">
              <mc:Choice xmlns:v="urn:schemas-microsoft-com:vml" Requires="v">
                <p:oleObj spid="_x0000_s26693" name="Equation" r:id="rId6" imgW="1638000" imgH="279360" progId="Equation.3">
                  <p:embed/>
                </p:oleObj>
              </mc:Choice>
              <mc:Fallback>
                <p:oleObj name="Equation" r:id="rId6" imgW="1638000" imgH="27936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332038"/>
                        <a:ext cx="329882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28" name="Object 4"/>
          <p:cNvGraphicFramePr>
            <a:graphicFrameLocks noChangeAspect="1"/>
          </p:cNvGraphicFramePr>
          <p:nvPr/>
        </p:nvGraphicFramePr>
        <p:xfrm>
          <a:off x="3124200" y="4203700"/>
          <a:ext cx="2362200" cy="901700"/>
        </p:xfrm>
        <a:graphic>
          <a:graphicData uri="http://schemas.openxmlformats.org/presentationml/2006/ole">
            <mc:AlternateContent xmlns:mc="http://schemas.openxmlformats.org/markup-compatibility/2006">
              <mc:Choice xmlns:v="urn:schemas-microsoft-com:vml" Requires="v">
                <p:oleObj spid="_x0000_s26694" name="Equation" r:id="rId8" imgW="1130918" imgH="431291" progId="Equation.3">
                  <p:embed/>
                </p:oleObj>
              </mc:Choice>
              <mc:Fallback>
                <p:oleObj name="Equation" r:id="rId8" imgW="1130918" imgH="431291"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203700"/>
                        <a:ext cx="23622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914400" y="5257800"/>
          <a:ext cx="7315200" cy="661988"/>
        </p:xfrm>
        <a:graphic>
          <a:graphicData uri="http://schemas.openxmlformats.org/presentationml/2006/ole">
            <mc:AlternateContent xmlns:mc="http://schemas.openxmlformats.org/markup-compatibility/2006">
              <mc:Choice xmlns:v="urn:schemas-microsoft-com:vml" Requires="v">
                <p:oleObj spid="_x0000_s26695" name="Equation" r:id="rId10" imgW="3367894" imgH="304568" progId="Equation.3">
                  <p:embed/>
                </p:oleObj>
              </mc:Choice>
              <mc:Fallback>
                <p:oleObj name="Equation" r:id="rId10" imgW="3367894" imgH="304568"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5257800"/>
                        <a:ext cx="731520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7010400" y="3733800"/>
          <a:ext cx="1020763" cy="427038"/>
        </p:xfrm>
        <a:graphic>
          <a:graphicData uri="http://schemas.openxmlformats.org/presentationml/2006/ole">
            <mc:AlternateContent xmlns:mc="http://schemas.openxmlformats.org/markup-compatibility/2006">
              <mc:Choice xmlns:v="urn:schemas-microsoft-com:vml" Requires="v">
                <p:oleObj spid="_x0000_s26696" name="Equation" r:id="rId12" imgW="546184" imgH="228246" progId="Equation.3">
                  <p:embed/>
                </p:oleObj>
              </mc:Choice>
              <mc:Fallback>
                <p:oleObj name="Equation" r:id="rId12" imgW="546184" imgH="228246"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10400" y="3733800"/>
                        <a:ext cx="10207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31" name="Object 7"/>
          <p:cNvGraphicFramePr>
            <a:graphicFrameLocks noChangeAspect="1"/>
          </p:cNvGraphicFramePr>
          <p:nvPr/>
        </p:nvGraphicFramePr>
        <p:xfrm>
          <a:off x="7010400" y="4267200"/>
          <a:ext cx="996950" cy="427038"/>
        </p:xfrm>
        <a:graphic>
          <a:graphicData uri="http://schemas.openxmlformats.org/presentationml/2006/ole">
            <mc:AlternateContent xmlns:mc="http://schemas.openxmlformats.org/markup-compatibility/2006">
              <mc:Choice xmlns:v="urn:schemas-microsoft-com:vml" Requires="v">
                <p:oleObj spid="_x0000_s26697" name="Equation" r:id="rId14" imgW="533574" imgH="228246" progId="Equation.3">
                  <p:embed/>
                </p:oleObj>
              </mc:Choice>
              <mc:Fallback>
                <p:oleObj name="Equation" r:id="rId14" imgW="533574" imgH="228246"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4267200"/>
                        <a:ext cx="996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32" name="Object 8"/>
          <p:cNvGraphicFramePr>
            <a:graphicFrameLocks noChangeAspect="1"/>
          </p:cNvGraphicFramePr>
          <p:nvPr/>
        </p:nvGraphicFramePr>
        <p:xfrm>
          <a:off x="7010400" y="4649788"/>
          <a:ext cx="1066800" cy="687387"/>
        </p:xfrm>
        <a:graphic>
          <a:graphicData uri="http://schemas.openxmlformats.org/presentationml/2006/ole">
            <mc:AlternateContent xmlns:mc="http://schemas.openxmlformats.org/markup-compatibility/2006">
              <mc:Choice xmlns:v="urn:schemas-microsoft-com:vml" Requires="v">
                <p:oleObj spid="_x0000_s26698" name="Equation" r:id="rId16" imgW="571764" imgH="367929" progId="Equation.3">
                  <p:embed/>
                </p:oleObj>
              </mc:Choice>
              <mc:Fallback>
                <p:oleObj name="Equation" r:id="rId16" imgW="571764" imgH="367929"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0400" y="4649788"/>
                        <a:ext cx="10668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35" name="AutoShape 17"/>
          <p:cNvSpPr>
            <a:spLocks/>
          </p:cNvSpPr>
          <p:nvPr/>
        </p:nvSpPr>
        <p:spPr bwMode="auto">
          <a:xfrm>
            <a:off x="6858000" y="3810000"/>
            <a:ext cx="76200" cy="1371600"/>
          </a:xfrm>
          <a:prstGeom prst="leftBracket">
            <a:avLst>
              <a:gd name="adj" fmla="val 150000"/>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Trade Schematically</a:t>
            </a:r>
            <a:endParaRPr lang="en-US" dirty="0"/>
          </a:p>
        </p:txBody>
      </p:sp>
      <p:sp>
        <p:nvSpPr>
          <p:cNvPr id="75779" name="Line 13"/>
          <p:cNvSpPr>
            <a:spLocks noChangeShapeType="1"/>
          </p:cNvSpPr>
          <p:nvPr/>
        </p:nvSpPr>
        <p:spPr bwMode="auto">
          <a:xfrm flipV="1">
            <a:off x="4876800" y="1981200"/>
            <a:ext cx="0" cy="3810000"/>
          </a:xfrm>
          <a:prstGeom prst="line">
            <a:avLst/>
          </a:prstGeom>
          <a:noFill/>
          <a:ln w="31750">
            <a:solidFill>
              <a:schemeClr val="tx1"/>
            </a:solidFill>
            <a:round/>
            <a:headEnd/>
            <a:tailEnd type="arrow" w="med" len="med"/>
          </a:ln>
        </p:spPr>
        <p:txBody>
          <a:bodyPr lIns="91436" tIns="45718" rIns="91436" bIns="45718"/>
          <a:lstStyle/>
          <a:p>
            <a:endParaRPr lang="en-US"/>
          </a:p>
        </p:txBody>
      </p:sp>
      <p:sp>
        <p:nvSpPr>
          <p:cNvPr id="75780" name="Line 14"/>
          <p:cNvSpPr>
            <a:spLocks noChangeShapeType="1"/>
          </p:cNvSpPr>
          <p:nvPr/>
        </p:nvSpPr>
        <p:spPr bwMode="auto">
          <a:xfrm flipV="1">
            <a:off x="4876800" y="5791200"/>
            <a:ext cx="3581400" cy="0"/>
          </a:xfrm>
          <a:prstGeom prst="line">
            <a:avLst/>
          </a:prstGeom>
          <a:noFill/>
          <a:ln w="31750">
            <a:solidFill>
              <a:schemeClr val="tx1"/>
            </a:solidFill>
            <a:round/>
            <a:headEnd/>
            <a:tailEnd type="arrow" w="med" len="med"/>
          </a:ln>
        </p:spPr>
        <p:txBody>
          <a:bodyPr lIns="91436" tIns="45718" rIns="91436" bIns="45718"/>
          <a:lstStyle/>
          <a:p>
            <a:endParaRPr lang="en-US"/>
          </a:p>
        </p:txBody>
      </p:sp>
      <p:sp>
        <p:nvSpPr>
          <p:cNvPr id="75781" name="Arc 15"/>
          <p:cNvSpPr>
            <a:spLocks/>
          </p:cNvSpPr>
          <p:nvPr/>
        </p:nvSpPr>
        <p:spPr bwMode="auto">
          <a:xfrm>
            <a:off x="4876800" y="3657600"/>
            <a:ext cx="1981200" cy="2133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lIns="91436" tIns="45718" rIns="91436" bIns="45718" anchor="ctr"/>
          <a:lstStyle/>
          <a:p>
            <a:endParaRPr lang="en-US"/>
          </a:p>
        </p:txBody>
      </p:sp>
      <p:sp>
        <p:nvSpPr>
          <p:cNvPr id="75782" name="Line 16"/>
          <p:cNvSpPr>
            <a:spLocks noChangeShapeType="1"/>
          </p:cNvSpPr>
          <p:nvPr/>
        </p:nvSpPr>
        <p:spPr bwMode="auto">
          <a:xfrm>
            <a:off x="5486400" y="3276600"/>
            <a:ext cx="1676400" cy="2057400"/>
          </a:xfrm>
          <a:prstGeom prst="line">
            <a:avLst/>
          </a:prstGeom>
          <a:noFill/>
          <a:ln w="25400">
            <a:solidFill>
              <a:schemeClr val="tx1"/>
            </a:solidFill>
            <a:round/>
            <a:headEnd/>
            <a:tailEnd/>
          </a:ln>
        </p:spPr>
        <p:txBody>
          <a:bodyPr lIns="91436" tIns="45718" rIns="91436" bIns="45718"/>
          <a:lstStyle/>
          <a:p>
            <a:endParaRPr lang="en-US"/>
          </a:p>
        </p:txBody>
      </p:sp>
      <p:sp>
        <p:nvSpPr>
          <p:cNvPr id="75783" name="Text Box 17"/>
          <p:cNvSpPr txBox="1">
            <a:spLocks noChangeArrowheads="1"/>
          </p:cNvSpPr>
          <p:nvPr/>
        </p:nvSpPr>
        <p:spPr bwMode="auto">
          <a:xfrm>
            <a:off x="5638800" y="5911850"/>
            <a:ext cx="28194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t>Domestic Goods/Services</a:t>
            </a:r>
          </a:p>
        </p:txBody>
      </p:sp>
      <p:sp>
        <p:nvSpPr>
          <p:cNvPr id="75784" name="Text Box 18"/>
          <p:cNvSpPr txBox="1">
            <a:spLocks noChangeArrowheads="1"/>
          </p:cNvSpPr>
          <p:nvPr/>
        </p:nvSpPr>
        <p:spPr bwMode="auto">
          <a:xfrm>
            <a:off x="4419600" y="2235200"/>
            <a:ext cx="304800" cy="1803400"/>
          </a:xfrm>
          <a:prstGeom prst="rect">
            <a:avLst/>
          </a:prstGeom>
          <a:noFill/>
          <a:ln w="9525" algn="ctr">
            <a:noFill/>
            <a:miter lim="800000"/>
            <a:headEnd/>
            <a:tailEnd/>
          </a:ln>
        </p:spPr>
        <p:txBody>
          <a:bodyPr lIns="91436" tIns="45718" rIns="91436" bIns="45718" anchor="ctr" anchorCtr="1">
            <a:spAutoFit/>
          </a:bodyPr>
          <a:lstStyle/>
          <a:p>
            <a:pPr algn="ctr">
              <a:spcBef>
                <a:spcPct val="50000"/>
              </a:spcBef>
            </a:pPr>
            <a:r>
              <a:rPr lang="en-US" sz="1600" b="1"/>
              <a:t>Exports</a:t>
            </a:r>
          </a:p>
        </p:txBody>
      </p:sp>
      <p:sp>
        <p:nvSpPr>
          <p:cNvPr id="75785" name="Line 19"/>
          <p:cNvSpPr>
            <a:spLocks noChangeShapeType="1"/>
          </p:cNvSpPr>
          <p:nvPr/>
        </p:nvSpPr>
        <p:spPr bwMode="auto">
          <a:xfrm flipH="1">
            <a:off x="5638800" y="3124200"/>
            <a:ext cx="914400" cy="304800"/>
          </a:xfrm>
          <a:prstGeom prst="line">
            <a:avLst/>
          </a:prstGeom>
          <a:noFill/>
          <a:ln w="25400">
            <a:solidFill>
              <a:srgbClr val="0000FF"/>
            </a:solidFill>
            <a:round/>
            <a:headEnd/>
            <a:tailEnd type="arrow" w="med" len="med"/>
          </a:ln>
        </p:spPr>
        <p:txBody>
          <a:bodyPr lIns="91436" tIns="45718" rIns="91436" bIns="45718"/>
          <a:lstStyle/>
          <a:p>
            <a:endParaRPr lang="en-US"/>
          </a:p>
        </p:txBody>
      </p:sp>
      <p:sp>
        <p:nvSpPr>
          <p:cNvPr id="75786" name="Line 20"/>
          <p:cNvSpPr>
            <a:spLocks noChangeShapeType="1"/>
          </p:cNvSpPr>
          <p:nvPr/>
        </p:nvSpPr>
        <p:spPr bwMode="auto">
          <a:xfrm flipH="1" flipV="1">
            <a:off x="6858000" y="5408613"/>
            <a:ext cx="533400" cy="1587"/>
          </a:xfrm>
          <a:prstGeom prst="line">
            <a:avLst/>
          </a:prstGeom>
          <a:noFill/>
          <a:ln w="25400">
            <a:solidFill>
              <a:srgbClr val="0000FF"/>
            </a:solidFill>
            <a:round/>
            <a:headEnd/>
            <a:tailEnd type="arrow" w="med" len="med"/>
          </a:ln>
        </p:spPr>
        <p:txBody>
          <a:bodyPr lIns="91436" tIns="45718" rIns="91436" bIns="45718"/>
          <a:lstStyle/>
          <a:p>
            <a:endParaRPr lang="en-US"/>
          </a:p>
        </p:txBody>
      </p:sp>
      <p:sp>
        <p:nvSpPr>
          <p:cNvPr id="75787" name="Text Box 21"/>
          <p:cNvSpPr txBox="1">
            <a:spLocks noChangeArrowheads="1"/>
          </p:cNvSpPr>
          <p:nvPr/>
        </p:nvSpPr>
        <p:spPr bwMode="auto">
          <a:xfrm>
            <a:off x="7391400" y="5226050"/>
            <a:ext cx="6858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solidFill>
                  <a:srgbClr val="0033CC"/>
                </a:solidFill>
              </a:rPr>
              <a:t>PPF</a:t>
            </a:r>
          </a:p>
        </p:txBody>
      </p:sp>
      <p:sp>
        <p:nvSpPr>
          <p:cNvPr id="75788" name="Text Box 22"/>
          <p:cNvSpPr txBox="1">
            <a:spLocks noChangeArrowheads="1"/>
          </p:cNvSpPr>
          <p:nvPr/>
        </p:nvSpPr>
        <p:spPr bwMode="auto">
          <a:xfrm>
            <a:off x="5943600" y="2711450"/>
            <a:ext cx="18288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solidFill>
                  <a:srgbClr val="0033CC"/>
                </a:solidFill>
              </a:rPr>
              <a:t>slope=-PD/PE</a:t>
            </a:r>
          </a:p>
        </p:txBody>
      </p:sp>
      <p:sp>
        <p:nvSpPr>
          <p:cNvPr id="14" name="Text Box 24"/>
          <p:cNvSpPr txBox="1">
            <a:spLocks noChangeArrowheads="1"/>
          </p:cNvSpPr>
          <p:nvPr/>
        </p:nvSpPr>
        <p:spPr bwMode="auto">
          <a:xfrm>
            <a:off x="6019800" y="1752600"/>
            <a:ext cx="1524000" cy="457200"/>
          </a:xfrm>
          <a:prstGeom prst="rect">
            <a:avLst/>
          </a:prstGeom>
          <a:noFill/>
          <a:ln w="28575" algn="ctr">
            <a:noFill/>
            <a:miter lim="800000"/>
            <a:headEnd/>
            <a:tailEnd/>
          </a:ln>
        </p:spPr>
        <p:txBody>
          <a:bodyPr>
            <a:spAutoFit/>
          </a:bodyPr>
          <a:lstStyle/>
          <a:p>
            <a:pPr algn="ctr">
              <a:spcBef>
                <a:spcPct val="50000"/>
              </a:spcBef>
            </a:pPr>
            <a:r>
              <a:rPr lang="en-US" sz="2400">
                <a:solidFill>
                  <a:schemeClr val="accent1"/>
                </a:solidFill>
              </a:rPr>
              <a:t>CET</a:t>
            </a:r>
          </a:p>
        </p:txBody>
      </p:sp>
      <p:sp>
        <p:nvSpPr>
          <p:cNvPr id="75790" name="Line 3"/>
          <p:cNvSpPr>
            <a:spLocks noChangeShapeType="1"/>
          </p:cNvSpPr>
          <p:nvPr/>
        </p:nvSpPr>
        <p:spPr bwMode="auto">
          <a:xfrm flipV="1">
            <a:off x="838200" y="2100263"/>
            <a:ext cx="0" cy="3733800"/>
          </a:xfrm>
          <a:prstGeom prst="line">
            <a:avLst/>
          </a:prstGeom>
          <a:noFill/>
          <a:ln w="31750">
            <a:solidFill>
              <a:schemeClr val="tx1"/>
            </a:solidFill>
            <a:round/>
            <a:headEnd/>
            <a:tailEnd type="arrow" w="med" len="med"/>
          </a:ln>
        </p:spPr>
        <p:txBody>
          <a:bodyPr lIns="91436" tIns="45718" rIns="91436" bIns="45718"/>
          <a:lstStyle/>
          <a:p>
            <a:endParaRPr lang="en-US"/>
          </a:p>
        </p:txBody>
      </p:sp>
      <p:sp>
        <p:nvSpPr>
          <p:cNvPr id="75791" name="Line 4"/>
          <p:cNvSpPr>
            <a:spLocks noChangeShapeType="1"/>
          </p:cNvSpPr>
          <p:nvPr/>
        </p:nvSpPr>
        <p:spPr bwMode="auto">
          <a:xfrm flipV="1">
            <a:off x="838200" y="5835650"/>
            <a:ext cx="3733800" cy="0"/>
          </a:xfrm>
          <a:prstGeom prst="line">
            <a:avLst/>
          </a:prstGeom>
          <a:noFill/>
          <a:ln w="31750">
            <a:solidFill>
              <a:schemeClr val="tx1"/>
            </a:solidFill>
            <a:round/>
            <a:headEnd/>
            <a:tailEnd type="arrow" w="med" len="med"/>
          </a:ln>
        </p:spPr>
        <p:txBody>
          <a:bodyPr lIns="91436" tIns="45718" rIns="91436" bIns="45718"/>
          <a:lstStyle/>
          <a:p>
            <a:endParaRPr lang="en-US"/>
          </a:p>
        </p:txBody>
      </p:sp>
      <p:sp>
        <p:nvSpPr>
          <p:cNvPr id="75792" name="Arc 5"/>
          <p:cNvSpPr>
            <a:spLocks/>
          </p:cNvSpPr>
          <p:nvPr/>
        </p:nvSpPr>
        <p:spPr bwMode="auto">
          <a:xfrm rot="10800000">
            <a:off x="1371600" y="2938463"/>
            <a:ext cx="1981200" cy="2133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lIns="91436" tIns="45718" rIns="91436" bIns="45718" anchor="ctr"/>
          <a:lstStyle/>
          <a:p>
            <a:endParaRPr lang="en-US"/>
          </a:p>
        </p:txBody>
      </p:sp>
      <p:sp>
        <p:nvSpPr>
          <p:cNvPr id="75793" name="Line 6"/>
          <p:cNvSpPr>
            <a:spLocks noChangeShapeType="1"/>
          </p:cNvSpPr>
          <p:nvPr/>
        </p:nvSpPr>
        <p:spPr bwMode="auto">
          <a:xfrm>
            <a:off x="1066800" y="3395663"/>
            <a:ext cx="1676400" cy="2057400"/>
          </a:xfrm>
          <a:prstGeom prst="line">
            <a:avLst/>
          </a:prstGeom>
          <a:noFill/>
          <a:ln w="25400">
            <a:solidFill>
              <a:schemeClr val="tx1"/>
            </a:solidFill>
            <a:round/>
            <a:headEnd/>
            <a:tailEnd/>
          </a:ln>
        </p:spPr>
        <p:txBody>
          <a:bodyPr lIns="91436" tIns="45718" rIns="91436" bIns="45718"/>
          <a:lstStyle/>
          <a:p>
            <a:endParaRPr lang="en-US"/>
          </a:p>
        </p:txBody>
      </p:sp>
      <p:sp>
        <p:nvSpPr>
          <p:cNvPr id="75794" name="Text Box 7"/>
          <p:cNvSpPr txBox="1">
            <a:spLocks noChangeArrowheads="1"/>
          </p:cNvSpPr>
          <p:nvPr/>
        </p:nvSpPr>
        <p:spPr bwMode="auto">
          <a:xfrm>
            <a:off x="1981200" y="5988050"/>
            <a:ext cx="28956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t>Domestic Goods/Services</a:t>
            </a:r>
          </a:p>
        </p:txBody>
      </p:sp>
      <p:sp>
        <p:nvSpPr>
          <p:cNvPr id="75795" name="Text Box 8"/>
          <p:cNvSpPr txBox="1">
            <a:spLocks noChangeArrowheads="1"/>
          </p:cNvSpPr>
          <p:nvPr/>
        </p:nvSpPr>
        <p:spPr bwMode="auto">
          <a:xfrm>
            <a:off x="381000" y="2328863"/>
            <a:ext cx="381000" cy="1803400"/>
          </a:xfrm>
          <a:prstGeom prst="rect">
            <a:avLst/>
          </a:prstGeom>
          <a:noFill/>
          <a:ln w="9525" algn="ctr">
            <a:noFill/>
            <a:miter lim="800000"/>
            <a:headEnd/>
            <a:tailEnd/>
          </a:ln>
        </p:spPr>
        <p:txBody>
          <a:bodyPr lIns="91436" tIns="45718" rIns="91436" bIns="45718" anchor="ctr" anchorCtr="1">
            <a:spAutoFit/>
          </a:bodyPr>
          <a:lstStyle/>
          <a:p>
            <a:pPr algn="ctr">
              <a:spcBef>
                <a:spcPct val="50000"/>
              </a:spcBef>
            </a:pPr>
            <a:r>
              <a:rPr lang="en-US" sz="1600" b="1"/>
              <a:t>Impor t s</a:t>
            </a:r>
          </a:p>
        </p:txBody>
      </p:sp>
      <p:sp>
        <p:nvSpPr>
          <p:cNvPr id="75796" name="Line 9"/>
          <p:cNvSpPr>
            <a:spLocks noChangeShapeType="1"/>
          </p:cNvSpPr>
          <p:nvPr/>
        </p:nvSpPr>
        <p:spPr bwMode="auto">
          <a:xfrm flipH="1">
            <a:off x="1295400" y="3395663"/>
            <a:ext cx="914400" cy="304800"/>
          </a:xfrm>
          <a:prstGeom prst="line">
            <a:avLst/>
          </a:prstGeom>
          <a:noFill/>
          <a:ln w="25400">
            <a:solidFill>
              <a:srgbClr val="0000FF"/>
            </a:solidFill>
            <a:round/>
            <a:headEnd/>
            <a:tailEnd type="arrow" w="med" len="med"/>
          </a:ln>
        </p:spPr>
        <p:txBody>
          <a:bodyPr lIns="91436" tIns="45718" rIns="91436" bIns="45718"/>
          <a:lstStyle/>
          <a:p>
            <a:endParaRPr lang="en-US"/>
          </a:p>
        </p:txBody>
      </p:sp>
      <p:sp>
        <p:nvSpPr>
          <p:cNvPr id="75797" name="Line 10"/>
          <p:cNvSpPr>
            <a:spLocks noChangeShapeType="1"/>
          </p:cNvSpPr>
          <p:nvPr/>
        </p:nvSpPr>
        <p:spPr bwMode="auto">
          <a:xfrm flipH="1">
            <a:off x="2819400" y="4538663"/>
            <a:ext cx="0" cy="457200"/>
          </a:xfrm>
          <a:prstGeom prst="line">
            <a:avLst/>
          </a:prstGeom>
          <a:noFill/>
          <a:ln w="25400">
            <a:solidFill>
              <a:srgbClr val="0000FF"/>
            </a:solidFill>
            <a:round/>
            <a:headEnd/>
            <a:tailEnd type="arrow" w="med" len="med"/>
          </a:ln>
        </p:spPr>
        <p:txBody>
          <a:bodyPr lIns="91436" tIns="45718" rIns="91436" bIns="45718"/>
          <a:lstStyle/>
          <a:p>
            <a:endParaRPr lang="en-US"/>
          </a:p>
        </p:txBody>
      </p:sp>
      <p:sp>
        <p:nvSpPr>
          <p:cNvPr id="75798" name="Text Box 11"/>
          <p:cNvSpPr txBox="1">
            <a:spLocks noChangeArrowheads="1"/>
          </p:cNvSpPr>
          <p:nvPr/>
        </p:nvSpPr>
        <p:spPr bwMode="auto">
          <a:xfrm>
            <a:off x="2438400" y="4005263"/>
            <a:ext cx="1371600" cy="581025"/>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solidFill>
                  <a:srgbClr val="0033CC"/>
                </a:solidFill>
              </a:rPr>
              <a:t>Indifference</a:t>
            </a:r>
            <a:br>
              <a:rPr lang="en-US" sz="1600" b="1">
                <a:solidFill>
                  <a:srgbClr val="0033CC"/>
                </a:solidFill>
              </a:rPr>
            </a:br>
            <a:r>
              <a:rPr lang="en-US" sz="1600" b="1">
                <a:solidFill>
                  <a:srgbClr val="0033CC"/>
                </a:solidFill>
              </a:rPr>
              <a:t>Curve</a:t>
            </a:r>
          </a:p>
        </p:txBody>
      </p:sp>
      <p:sp>
        <p:nvSpPr>
          <p:cNvPr id="75799" name="Text Box 12"/>
          <p:cNvSpPr txBox="1">
            <a:spLocks noChangeArrowheads="1"/>
          </p:cNvSpPr>
          <p:nvPr/>
        </p:nvSpPr>
        <p:spPr bwMode="auto">
          <a:xfrm>
            <a:off x="1524000" y="3014663"/>
            <a:ext cx="1828800" cy="336550"/>
          </a:xfrm>
          <a:prstGeom prst="rect">
            <a:avLst/>
          </a:prstGeom>
          <a:noFill/>
          <a:ln w="9525" algn="ctr">
            <a:noFill/>
            <a:miter lim="800000"/>
            <a:headEnd/>
            <a:tailEnd/>
          </a:ln>
        </p:spPr>
        <p:txBody>
          <a:bodyPr lIns="91436" tIns="45718" rIns="91436" bIns="45718">
            <a:spAutoFit/>
          </a:bodyPr>
          <a:lstStyle/>
          <a:p>
            <a:pPr>
              <a:spcBef>
                <a:spcPct val="50000"/>
              </a:spcBef>
            </a:pPr>
            <a:r>
              <a:rPr lang="en-US" sz="1600" b="1">
                <a:solidFill>
                  <a:srgbClr val="0033CC"/>
                </a:solidFill>
              </a:rPr>
              <a:t>slope=-PD/PM</a:t>
            </a:r>
          </a:p>
        </p:txBody>
      </p:sp>
      <p:sp>
        <p:nvSpPr>
          <p:cNvPr id="35" name="Text Box 23"/>
          <p:cNvSpPr txBox="1">
            <a:spLocks noChangeArrowheads="1"/>
          </p:cNvSpPr>
          <p:nvPr/>
        </p:nvSpPr>
        <p:spPr bwMode="auto">
          <a:xfrm>
            <a:off x="1905000" y="1752600"/>
            <a:ext cx="1524000" cy="457200"/>
          </a:xfrm>
          <a:prstGeom prst="rect">
            <a:avLst/>
          </a:prstGeom>
          <a:noFill/>
          <a:ln w="28575" algn="ctr">
            <a:noFill/>
            <a:miter lim="800000"/>
            <a:headEnd/>
            <a:tailEnd/>
          </a:ln>
        </p:spPr>
        <p:txBody>
          <a:bodyPr>
            <a:spAutoFit/>
          </a:bodyPr>
          <a:lstStyle/>
          <a:p>
            <a:pPr algn="ctr">
              <a:spcBef>
                <a:spcPct val="50000"/>
              </a:spcBef>
            </a:pPr>
            <a:r>
              <a:rPr lang="en-US" sz="2400">
                <a:solidFill>
                  <a:schemeClr val="accent1"/>
                </a:solidFill>
              </a:rPr>
              <a:t>CES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Side Note</a:t>
            </a:r>
            <a:endParaRPr lang="en-US" dirty="0"/>
          </a:p>
        </p:txBody>
      </p:sp>
      <p:sp>
        <p:nvSpPr>
          <p:cNvPr id="46083" name="Content Placeholder 2"/>
          <p:cNvSpPr>
            <a:spLocks noGrp="1"/>
          </p:cNvSpPr>
          <p:nvPr>
            <p:ph idx="1"/>
          </p:nvPr>
        </p:nvSpPr>
        <p:spPr/>
        <p:txBody>
          <a:bodyPr/>
          <a:lstStyle/>
          <a:p>
            <a:r>
              <a:rPr lang="en-US" smtClean="0"/>
              <a:t>(Let’s maintain our convention of having i be rows and j be columns; this means that i will reflect the income side of the economy and j will reflect the expenditure side of the economy).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Supply</a:t>
            </a:r>
            <a:endParaRPr lang="en-US" dirty="0"/>
          </a:p>
        </p:txBody>
      </p:sp>
      <p:sp>
        <p:nvSpPr>
          <p:cNvPr id="47107" name="Content Placeholder 2"/>
          <p:cNvSpPr>
            <a:spLocks noGrp="1"/>
          </p:cNvSpPr>
          <p:nvPr>
            <p:ph idx="1"/>
          </p:nvPr>
        </p:nvSpPr>
        <p:spPr/>
        <p:txBody>
          <a:bodyPr/>
          <a:lstStyle/>
          <a:p>
            <a:r>
              <a:rPr lang="en-US" smtClean="0"/>
              <a:t>On the supply side, at a minimum we need to specify how producers behave (e.g., minimize costs), how they choose inputs (factor demands), and how their decisions determine aggregate supply. Using a Cobb-Douglas form, we can describe production within our economy as:</a:t>
            </a:r>
          </a:p>
        </p:txBody>
      </p:sp>
      <p:sp>
        <p:nvSpPr>
          <p:cNvPr id="471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710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711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0" name="TextBox 9"/>
          <p:cNvSpPr txBox="1"/>
          <p:nvPr/>
        </p:nvSpPr>
        <p:spPr>
          <a:xfrm>
            <a:off x="3171825" y="5715000"/>
            <a:ext cx="1476375" cy="369888"/>
          </a:xfrm>
          <a:prstGeom prst="rect">
            <a:avLst/>
          </a:prstGeom>
          <a:noFill/>
        </p:spPr>
        <p:txBody>
          <a:bodyPr wrap="none">
            <a:spAutoFit/>
          </a:bodyPr>
          <a:lstStyle/>
          <a:p>
            <a:pPr>
              <a:defRPr/>
            </a:pPr>
            <a:r>
              <a:rPr lang="en-US" dirty="0">
                <a:latin typeface="+mn-lt"/>
              </a:rPr>
              <a:t>Total Supply</a:t>
            </a:r>
          </a:p>
        </p:txBody>
      </p:sp>
      <p:sp>
        <p:nvSpPr>
          <p:cNvPr id="11" name="TextBox 10"/>
          <p:cNvSpPr txBox="1"/>
          <p:nvPr/>
        </p:nvSpPr>
        <p:spPr>
          <a:xfrm>
            <a:off x="2895600" y="4011613"/>
            <a:ext cx="1711325" cy="369887"/>
          </a:xfrm>
          <a:prstGeom prst="rect">
            <a:avLst/>
          </a:prstGeom>
          <a:noFill/>
        </p:spPr>
        <p:txBody>
          <a:bodyPr wrap="none">
            <a:spAutoFit/>
          </a:bodyPr>
          <a:lstStyle/>
          <a:p>
            <a:pPr>
              <a:defRPr/>
            </a:pPr>
            <a:r>
              <a:rPr lang="en-US" dirty="0">
                <a:latin typeface="+mn-lt"/>
              </a:rPr>
              <a:t>Labor Demand</a:t>
            </a:r>
          </a:p>
        </p:txBody>
      </p:sp>
      <p:sp>
        <p:nvSpPr>
          <p:cNvPr id="12" name="TextBox 11"/>
          <p:cNvSpPr txBox="1"/>
          <p:nvPr/>
        </p:nvSpPr>
        <p:spPr>
          <a:xfrm>
            <a:off x="2895600" y="4859338"/>
            <a:ext cx="1841500" cy="369887"/>
          </a:xfrm>
          <a:prstGeom prst="rect">
            <a:avLst/>
          </a:prstGeom>
          <a:noFill/>
        </p:spPr>
        <p:txBody>
          <a:bodyPr wrap="none">
            <a:spAutoFit/>
          </a:bodyPr>
          <a:lstStyle/>
          <a:p>
            <a:pPr>
              <a:defRPr/>
            </a:pPr>
            <a:r>
              <a:rPr lang="en-US" dirty="0">
                <a:latin typeface="+mn-lt"/>
              </a:rPr>
              <a:t>Capital Demand</a:t>
            </a:r>
          </a:p>
        </p:txBody>
      </p:sp>
      <p:sp>
        <p:nvSpPr>
          <p:cNvPr id="4711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7115" name="Picture 1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57800" y="3733800"/>
            <a:ext cx="1971675" cy="809625"/>
          </a:xfrm>
          <a:prstGeom prst="rect">
            <a:avLst/>
          </a:prstGeom>
          <a:noFill/>
          <a:ln w="9525">
            <a:noFill/>
            <a:miter lim="800000"/>
            <a:headEnd/>
            <a:tailEnd/>
          </a:ln>
        </p:spPr>
      </p:pic>
      <p:sp>
        <p:nvSpPr>
          <p:cNvPr id="47116"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7117" name="Picture 1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276850" y="4667250"/>
            <a:ext cx="2876550" cy="819150"/>
          </a:xfrm>
          <a:prstGeom prst="rect">
            <a:avLst/>
          </a:prstGeom>
          <a:noFill/>
          <a:ln w="9525">
            <a:noFill/>
            <a:miter lim="800000"/>
            <a:headEnd/>
            <a:tailEnd/>
          </a:ln>
        </p:spPr>
      </p:pic>
      <p:sp>
        <p:nvSpPr>
          <p:cNvPr id="47118"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7119"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7120" name="Picture 1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257800" y="5638800"/>
            <a:ext cx="3105150" cy="5143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Demand</a:t>
            </a:r>
            <a:endParaRPr lang="en-US" dirty="0"/>
          </a:p>
        </p:txBody>
      </p:sp>
      <p:sp>
        <p:nvSpPr>
          <p:cNvPr id="48131" name="Content Placeholder 2"/>
          <p:cNvSpPr>
            <a:spLocks noGrp="1"/>
          </p:cNvSpPr>
          <p:nvPr>
            <p:ph idx="1"/>
          </p:nvPr>
        </p:nvSpPr>
        <p:spPr/>
        <p:txBody>
          <a:bodyPr/>
          <a:lstStyle/>
          <a:p>
            <a:r>
              <a:rPr lang="en-US" smtClean="0"/>
              <a:t>On the demand side, we need to specify the level of household income, and how households decide to spend that income. Household income is the sum of factor incomes:</a:t>
            </a:r>
          </a:p>
          <a:p>
            <a:endParaRPr lang="en-US" smtClean="0"/>
          </a:p>
          <a:p>
            <a:endParaRPr lang="en-US" smtClean="0"/>
          </a:p>
          <a:p>
            <a:endParaRPr lang="en-US" smtClean="0"/>
          </a:p>
          <a:p>
            <a:pPr>
              <a:buFont typeface="Wingdings 2" pitchFamily="18" charset="2"/>
              <a:buNone/>
            </a:pPr>
            <a:r>
              <a:rPr lang="en-US" smtClean="0"/>
              <a:t>	(Remember that we are decomposing SAM transactions into prices and, in this case, volumes.)</a:t>
            </a:r>
          </a:p>
          <a:p>
            <a:endParaRPr lang="en-US" smtClean="0"/>
          </a:p>
          <a:p>
            <a:endParaRPr lang="en-US" smtClean="0"/>
          </a:p>
        </p:txBody>
      </p:sp>
      <p:sp>
        <p:nvSpPr>
          <p:cNvPr id="481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813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8134"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67000" y="3429000"/>
            <a:ext cx="3571875" cy="9810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hai_OAE_FAO_Lectures">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Thai_OAE_FAO_Lectures.thmx</Template>
  <TotalTime>21635</TotalTime>
  <Words>2381</Words>
  <Application>Microsoft Macintosh PowerPoint</Application>
  <PresentationFormat>On-screen Show (4:3)</PresentationFormat>
  <Paragraphs>578</Paragraphs>
  <Slides>62</Slides>
  <Notes>62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Thai_OAE_FAO_Lectures</vt:lpstr>
      <vt:lpstr>Equation</vt:lpstr>
      <vt:lpstr>Lecture 1.1  An Introduction to General Equilibrium Policy Modeling</vt:lpstr>
      <vt:lpstr>SAMs</vt:lpstr>
      <vt:lpstr>SAM to CGE</vt:lpstr>
      <vt:lpstr>SAM to CGE</vt:lpstr>
      <vt:lpstr>Very Basic CGE</vt:lpstr>
      <vt:lpstr>Our Simple Economy</vt:lpstr>
      <vt:lpstr>Side Note</vt:lpstr>
      <vt:lpstr>Supply</vt:lpstr>
      <vt:lpstr>Demand</vt:lpstr>
      <vt:lpstr>Demand</vt:lpstr>
      <vt:lpstr>Equilibrium</vt:lpstr>
      <vt:lpstr>Endogenous Variables</vt:lpstr>
      <vt:lpstr>Exogenous Variables</vt:lpstr>
      <vt:lpstr>Initializing Prices</vt:lpstr>
      <vt:lpstr>Initializing Prices</vt:lpstr>
      <vt:lpstr>Initializing Endogenous Variables</vt:lpstr>
      <vt:lpstr>SAM Check</vt:lpstr>
      <vt:lpstr>Initializing Endogenous Variables</vt:lpstr>
      <vt:lpstr>Model Calibration</vt:lpstr>
      <vt:lpstr>Model Calibration</vt:lpstr>
      <vt:lpstr>Model Calibration</vt:lpstr>
      <vt:lpstr>Model Calibration</vt:lpstr>
      <vt:lpstr>Model Calibration</vt:lpstr>
      <vt:lpstr>Model Simulation</vt:lpstr>
      <vt:lpstr>Model Simulation</vt:lpstr>
      <vt:lpstr>To a New Equilibrium</vt:lpstr>
      <vt:lpstr>Model Solutions and Consistency</vt:lpstr>
      <vt:lpstr>A Quick Thought on Model Building</vt:lpstr>
      <vt:lpstr>Toward more Complex Models</vt:lpstr>
      <vt:lpstr>1. Producer Behavior</vt:lpstr>
      <vt:lpstr>Producer Behavior</vt:lpstr>
      <vt:lpstr>CES Production</vt:lpstr>
      <vt:lpstr>CES First Order Conditions</vt:lpstr>
      <vt:lpstr>CES Factor Demand</vt:lpstr>
      <vt:lpstr>CES Unit Cost and Pricing</vt:lpstr>
      <vt:lpstr>Generalized CES</vt:lpstr>
      <vt:lpstr>Generalized CES</vt:lpstr>
      <vt:lpstr>Generalized CES</vt:lpstr>
      <vt:lpstr>Generalized CES</vt:lpstr>
      <vt:lpstr>Generalized CES</vt:lpstr>
      <vt:lpstr>Generalized CES</vt:lpstr>
      <vt:lpstr>Generalized CES</vt:lpstr>
      <vt:lpstr>CES Substitution Elasticities</vt:lpstr>
      <vt:lpstr>CES Substitution Elasticities</vt:lpstr>
      <vt:lpstr>Special Case: Leontief</vt:lpstr>
      <vt:lpstr>Stratified Input Substitution</vt:lpstr>
      <vt:lpstr>Nested CES</vt:lpstr>
      <vt:lpstr>CES Nest</vt:lpstr>
      <vt:lpstr>CES Nest</vt:lpstr>
      <vt:lpstr>2. Household Behavior</vt:lpstr>
      <vt:lpstr>LES Utility</vt:lpstr>
      <vt:lpstr>LES Utility</vt:lpstr>
      <vt:lpstr>LES Utility</vt:lpstr>
      <vt:lpstr>LES Elasticities</vt:lpstr>
      <vt:lpstr>3. Other Final Demand – Government</vt:lpstr>
      <vt:lpstr>3. Other Final Demand – Investment</vt:lpstr>
      <vt:lpstr>Investment</vt:lpstr>
      <vt:lpstr>4. Trade</vt:lpstr>
      <vt:lpstr>Trade Stratification</vt:lpstr>
      <vt:lpstr>Trade Analytically – Imports</vt:lpstr>
      <vt:lpstr>Trade Analytically – Exports</vt:lpstr>
      <vt:lpstr>Trade Schematically</vt:lpstr>
    </vt:vector>
  </TitlesOfParts>
  <Manager/>
  <Company>UC Berkeley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CGE Intro</dc:title>
  <dc:subject/>
  <dc:creator>dwrh</dc:creator>
  <cp:keywords/>
  <dc:description/>
  <cp:lastModifiedBy>DAVID ROLAND-HOLST</cp:lastModifiedBy>
  <cp:revision>546</cp:revision>
  <dcterms:created xsi:type="dcterms:W3CDTF">2007-11-30T06:54:43Z</dcterms:created>
  <dcterms:modified xsi:type="dcterms:W3CDTF">2013-07-06T04:03:29Z</dcterms:modified>
  <cp:category/>
</cp:coreProperties>
</file>