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notesSlides/notesSlide1.xml" ContentType="application/vnd.openxmlformats-officedocument.presentationml.notesSlide+xml"/>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embeddings/oleObject69.bin" ContentType="application/vnd.openxmlformats-officedocument.oleObject"/>
  <Override PartName="/ppt/embeddings/oleObject70.bin" ContentType="application/vnd.openxmlformats-officedocument.oleObject"/>
  <Override PartName="/ppt/embeddings/oleObject71.bin" ContentType="application/vnd.openxmlformats-officedocument.oleObject"/>
  <Override PartName="/ppt/embeddings/oleObject72.bin" ContentType="application/vnd.openxmlformats-officedocument.oleObject"/>
  <Override PartName="/ppt/embeddings/oleObject73.bin" ContentType="application/vnd.openxmlformats-officedocument.oleObject"/>
  <Override PartName="/ppt/embeddings/oleObject74.bin" ContentType="application/vnd.openxmlformats-officedocument.oleObject"/>
  <Override PartName="/ppt/embeddings/oleObject75.bin" ContentType="application/vnd.openxmlformats-officedocument.oleObject"/>
  <Override PartName="/ppt/embeddings/oleObject76.bin" ContentType="application/vnd.openxmlformats-officedocument.oleObject"/>
  <Override PartName="/ppt/embeddings/oleObject77.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6" r:id="rId1"/>
  </p:sldMasterIdLst>
  <p:notesMasterIdLst>
    <p:notesMasterId r:id="rId45"/>
  </p:notesMasterIdLst>
  <p:handoutMasterIdLst>
    <p:handoutMasterId r:id="rId46"/>
  </p:handoutMasterIdLst>
  <p:sldIdLst>
    <p:sldId id="385" r:id="rId2"/>
    <p:sldId id="386" r:id="rId3"/>
    <p:sldId id="387" r:id="rId4"/>
    <p:sldId id="388" r:id="rId5"/>
    <p:sldId id="389" r:id="rId6"/>
    <p:sldId id="390" r:id="rId7"/>
    <p:sldId id="391" r:id="rId8"/>
    <p:sldId id="392" r:id="rId9"/>
    <p:sldId id="393" r:id="rId10"/>
    <p:sldId id="394" r:id="rId11"/>
    <p:sldId id="395" r:id="rId12"/>
    <p:sldId id="396" r:id="rId13"/>
    <p:sldId id="397" r:id="rId14"/>
    <p:sldId id="398" r:id="rId15"/>
    <p:sldId id="399" r:id="rId16"/>
    <p:sldId id="400" r:id="rId17"/>
    <p:sldId id="401" r:id="rId18"/>
    <p:sldId id="402" r:id="rId19"/>
    <p:sldId id="403" r:id="rId20"/>
    <p:sldId id="404" r:id="rId21"/>
    <p:sldId id="405" r:id="rId22"/>
    <p:sldId id="406" r:id="rId23"/>
    <p:sldId id="407" r:id="rId24"/>
    <p:sldId id="408" r:id="rId25"/>
    <p:sldId id="409" r:id="rId26"/>
    <p:sldId id="410" r:id="rId27"/>
    <p:sldId id="411" r:id="rId28"/>
    <p:sldId id="412" r:id="rId29"/>
    <p:sldId id="413" r:id="rId30"/>
    <p:sldId id="414" r:id="rId31"/>
    <p:sldId id="415" r:id="rId32"/>
    <p:sldId id="416" r:id="rId33"/>
    <p:sldId id="417" r:id="rId34"/>
    <p:sldId id="418" r:id="rId35"/>
    <p:sldId id="419" r:id="rId36"/>
    <p:sldId id="420" r:id="rId37"/>
    <p:sldId id="421" r:id="rId38"/>
    <p:sldId id="422" r:id="rId39"/>
    <p:sldId id="423" r:id="rId40"/>
    <p:sldId id="424" r:id="rId41"/>
    <p:sldId id="425" r:id="rId42"/>
    <p:sldId id="426" r:id="rId43"/>
    <p:sldId id="427" r:id="rId4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176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emf"/><Relationship Id="rId1" Type="http://schemas.openxmlformats.org/officeDocument/2006/relationships/image" Target="../media/image3.emf"/><Relationship Id="rId2"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emf"/><Relationship Id="rId4" Type="http://schemas.openxmlformats.org/officeDocument/2006/relationships/image" Target="../media/image41.emf"/><Relationship Id="rId5" Type="http://schemas.openxmlformats.org/officeDocument/2006/relationships/image" Target="../media/image42.emf"/><Relationship Id="rId1" Type="http://schemas.openxmlformats.org/officeDocument/2006/relationships/image" Target="../media/image38.emf"/><Relationship Id="rId2" Type="http://schemas.openxmlformats.org/officeDocument/2006/relationships/image" Target="../media/image3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emf"/><Relationship Id="rId2" Type="http://schemas.openxmlformats.org/officeDocument/2006/relationships/image" Target="../media/image44.wmf"/><Relationship Id="rId3" Type="http://schemas.openxmlformats.org/officeDocument/2006/relationships/image" Target="../media/image4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8.emf"/><Relationship Id="rId4" Type="http://schemas.openxmlformats.org/officeDocument/2006/relationships/image" Target="../media/image49.emf"/><Relationship Id="rId1" Type="http://schemas.openxmlformats.org/officeDocument/2006/relationships/image" Target="../media/image46.emf"/><Relationship Id="rId2" Type="http://schemas.openxmlformats.org/officeDocument/2006/relationships/image" Target="../media/image47.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2.emf"/><Relationship Id="rId4" Type="http://schemas.openxmlformats.org/officeDocument/2006/relationships/image" Target="../media/image53.emf"/><Relationship Id="rId5" Type="http://schemas.openxmlformats.org/officeDocument/2006/relationships/image" Target="../media/image54.emf"/><Relationship Id="rId6" Type="http://schemas.openxmlformats.org/officeDocument/2006/relationships/image" Target="../media/image55.emf"/><Relationship Id="rId7" Type="http://schemas.openxmlformats.org/officeDocument/2006/relationships/image" Target="../media/image56.emf"/><Relationship Id="rId1" Type="http://schemas.openxmlformats.org/officeDocument/2006/relationships/image" Target="../media/image50.emf"/><Relationship Id="rId2"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9.wmf"/><Relationship Id="rId4" Type="http://schemas.openxmlformats.org/officeDocument/2006/relationships/image" Target="../media/image60.emf"/><Relationship Id="rId5" Type="http://schemas.openxmlformats.org/officeDocument/2006/relationships/image" Target="../media/image61.emf"/><Relationship Id="rId6" Type="http://schemas.openxmlformats.org/officeDocument/2006/relationships/image" Target="../media/image62.emf"/><Relationship Id="rId7" Type="http://schemas.openxmlformats.org/officeDocument/2006/relationships/image" Target="../media/image63.emf"/><Relationship Id="rId1" Type="http://schemas.openxmlformats.org/officeDocument/2006/relationships/image" Target="../media/image57.emf"/><Relationship Id="rId2" Type="http://schemas.openxmlformats.org/officeDocument/2006/relationships/image" Target="../media/image58.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6.emf"/><Relationship Id="rId4" Type="http://schemas.openxmlformats.org/officeDocument/2006/relationships/image" Target="../media/image67.emf"/><Relationship Id="rId1" Type="http://schemas.openxmlformats.org/officeDocument/2006/relationships/image" Target="../media/image64.emf"/><Relationship Id="rId2" Type="http://schemas.openxmlformats.org/officeDocument/2006/relationships/image" Target="../media/image6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8.emf"/><Relationship Id="rId2" Type="http://schemas.openxmlformats.org/officeDocument/2006/relationships/image" Target="../media/image69.emf"/><Relationship Id="rId3" Type="http://schemas.openxmlformats.org/officeDocument/2006/relationships/image" Target="../media/image70.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3.emf"/><Relationship Id="rId4" Type="http://schemas.openxmlformats.org/officeDocument/2006/relationships/image" Target="../media/image74.emf"/><Relationship Id="rId1" Type="http://schemas.openxmlformats.org/officeDocument/2006/relationships/image" Target="../media/image71.emf"/><Relationship Id="rId2" Type="http://schemas.openxmlformats.org/officeDocument/2006/relationships/image" Target="../media/image7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5.wmf"/><Relationship Id="rId2" Type="http://schemas.openxmlformats.org/officeDocument/2006/relationships/image" Target="../media/image76.wmf"/><Relationship Id="rId3"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0.emf"/><Relationship Id="rId4" Type="http://schemas.openxmlformats.org/officeDocument/2006/relationships/image" Target="../media/image81.emf"/><Relationship Id="rId1" Type="http://schemas.openxmlformats.org/officeDocument/2006/relationships/image" Target="../media/image78.emf"/><Relationship Id="rId2" Type="http://schemas.openxmlformats.org/officeDocument/2006/relationships/image" Target="../media/image7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11.wmf"/><Relationship Id="rId1" Type="http://schemas.openxmlformats.org/officeDocument/2006/relationships/image" Target="../media/image8.emf"/><Relationship Id="rId2"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 Id="rId3"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 Id="rId2" Type="http://schemas.openxmlformats.org/officeDocument/2006/relationships/image" Target="../media/image17.emf"/><Relationship Id="rId3"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1" Type="http://schemas.openxmlformats.org/officeDocument/2006/relationships/image" Target="../media/image19.emf"/><Relationship Id="rId2"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 Id="rId2" Type="http://schemas.openxmlformats.org/officeDocument/2006/relationships/image" Target="../media/image24.wmf"/><Relationship Id="rId3"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1" Type="http://schemas.openxmlformats.org/officeDocument/2006/relationships/image" Target="../media/image26.emf"/><Relationship Id="rId2"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4.emf"/><Relationship Id="rId6" Type="http://schemas.openxmlformats.org/officeDocument/2006/relationships/image" Target="../media/image35.emf"/><Relationship Id="rId1" Type="http://schemas.openxmlformats.org/officeDocument/2006/relationships/image" Target="../media/image30.emf"/><Relationship Id="rId2"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ea typeface="+mn-ea"/>
                <a:cs typeface="Arial" charset="0"/>
              </a:defRPr>
            </a:lvl1pPr>
          </a:lstStyle>
          <a:p>
            <a:pPr>
              <a:defRPr/>
            </a:pPr>
            <a:fld id="{57450562-AF42-564B-B0CA-9F7483A9D443}" type="datetimeFigureOut">
              <a:rPr lang="en-US"/>
              <a:pPr>
                <a:defRPr/>
              </a:pPr>
              <a:t>7/7/13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ea typeface="+mn-ea"/>
                <a:cs typeface="Arial" charset="0"/>
              </a:defRPr>
            </a:lvl1pPr>
          </a:lstStyle>
          <a:p>
            <a:pPr>
              <a:defRPr/>
            </a:pPr>
            <a:fld id="{405F7A29-1386-AE45-BC97-08E3D57FF07A}" type="slidenum">
              <a:rPr lang="en-US"/>
              <a:pPr>
                <a:defRPr/>
              </a:pPr>
              <a:t>‹#›</a:t>
            </a:fld>
            <a:endParaRPr lang="en-US"/>
          </a:p>
        </p:txBody>
      </p:sp>
    </p:spTree>
    <p:extLst>
      <p:ext uri="{BB962C8B-B14F-4D97-AF65-F5344CB8AC3E}">
        <p14:creationId xmlns:p14="http://schemas.microsoft.com/office/powerpoint/2010/main" val="598685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1074C605-9C1C-BB4A-9F5A-EAD79F4E76A5}" type="datetimeFigureOut">
              <a:rPr lang="en-US"/>
              <a:pPr>
                <a:defRPr/>
              </a:pPr>
              <a:t>7/7/13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BBA38F0-539B-B542-8643-3F9C4288ED21}" type="slidenum">
              <a:rPr lang="en-US"/>
              <a:pPr>
                <a:defRPr/>
              </a:pPr>
              <a:t>‹#›</a:t>
            </a:fld>
            <a:endParaRPr lang="en-US"/>
          </a:p>
        </p:txBody>
      </p:sp>
    </p:spTree>
    <p:extLst>
      <p:ext uri="{BB962C8B-B14F-4D97-AF65-F5344CB8AC3E}">
        <p14:creationId xmlns:p14="http://schemas.microsoft.com/office/powerpoint/2010/main" val="34581737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199AFD43-CC84-0C4F-8B16-36A2A4208AF5}" type="slidenum">
              <a:rPr lang="en-US" sz="1200"/>
              <a:pPr/>
              <a:t>23</a:t>
            </a:fld>
            <a:endParaRPr lang="en-US" sz="1200"/>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These are important for policy analysis.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tx1"/>
          </a:solidFill>
          <a:ln w="9525">
            <a:solidFill>
              <a:schemeClr val="tx1"/>
            </a:solidFill>
            <a:miter lim="800000"/>
            <a:headEnd/>
            <a:tailEnd/>
          </a:ln>
        </p:spPr>
        <p:txBody>
          <a:bodyPr wrap="none" lIns="91418" tIns="45710" rIns="91418" bIns="45710" anchor="ctr"/>
          <a:lstStyle/>
          <a:p>
            <a:endParaRPr lang="en-US" sz="1800"/>
          </a:p>
        </p:txBody>
      </p:sp>
      <p:sp>
        <p:nvSpPr>
          <p:cNvPr id="5" name="Rectangle 3"/>
          <p:cNvSpPr>
            <a:spLocks noChangeArrowheads="1"/>
          </p:cNvSpPr>
          <p:nvPr/>
        </p:nvSpPr>
        <p:spPr bwMode="auto">
          <a:xfrm>
            <a:off x="0" y="6472238"/>
            <a:ext cx="9144000" cy="385762"/>
          </a:xfrm>
          <a:prstGeom prst="rect">
            <a:avLst/>
          </a:prstGeom>
          <a:solidFill>
            <a:srgbClr val="FFFFFF"/>
          </a:solidFill>
          <a:ln w="9525">
            <a:solidFill>
              <a:srgbClr val="FFFFFF"/>
            </a:solidFill>
            <a:miter lim="800000"/>
            <a:headEnd/>
            <a:tailEnd/>
          </a:ln>
        </p:spPr>
        <p:txBody>
          <a:bodyPr wrap="none" lIns="91418" tIns="45710" rIns="91418" bIns="45710" anchor="ctr"/>
          <a:lstStyle/>
          <a:p>
            <a:endParaRPr lang="en-US" sz="1800"/>
          </a:p>
        </p:txBody>
      </p:sp>
      <p:sp>
        <p:nvSpPr>
          <p:cNvPr id="6" name="Rectangle 4"/>
          <p:cNvSpPr>
            <a:spLocks noChangeArrowheads="1"/>
          </p:cNvSpPr>
          <p:nvPr/>
        </p:nvSpPr>
        <p:spPr bwMode="auto">
          <a:xfrm>
            <a:off x="0" y="2667000"/>
            <a:ext cx="9144000" cy="4191000"/>
          </a:xfrm>
          <a:prstGeom prst="rect">
            <a:avLst/>
          </a:prstGeom>
          <a:gradFill rotWithShape="1">
            <a:gsLst>
              <a:gs pos="0">
                <a:srgbClr val="18472F"/>
              </a:gs>
              <a:gs pos="50000">
                <a:srgbClr val="339966"/>
              </a:gs>
              <a:gs pos="100000">
                <a:srgbClr val="18472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18" tIns="45710" rIns="91418" bIns="45710" anchor="ctr"/>
          <a:lstStyle/>
          <a:p>
            <a:endParaRPr lang="en-US" sz="1800"/>
          </a:p>
        </p:txBody>
      </p:sp>
      <p:pic>
        <p:nvPicPr>
          <p:cNvPr id="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775"/>
            <a:ext cx="9161463"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3" name="Rectangle 5"/>
          <p:cNvSpPr>
            <a:spLocks noGrp="1" noChangeArrowheads="1"/>
          </p:cNvSpPr>
          <p:nvPr>
            <p:ph type="ctrTitle"/>
          </p:nvPr>
        </p:nvSpPr>
        <p:spPr>
          <a:xfrm>
            <a:off x="206375" y="3305176"/>
            <a:ext cx="8731250" cy="1141413"/>
          </a:xfrm>
        </p:spPr>
        <p:txBody>
          <a:bodyPr/>
          <a:lstStyle>
            <a:lvl1pPr algn="ctr">
              <a:defRPr>
                <a:latin typeface="Tahoma" pitchFamily="34" charset="0"/>
              </a:defRPr>
            </a:lvl1pPr>
          </a:lstStyle>
          <a:p>
            <a:r>
              <a:rPr lang="en-US" smtClean="0"/>
              <a:t>Click to edit Master title style</a:t>
            </a:r>
            <a:endParaRPr lang="en-US"/>
          </a:p>
        </p:txBody>
      </p:sp>
      <p:sp>
        <p:nvSpPr>
          <p:cNvPr id="176134" name="Rectangle 6"/>
          <p:cNvSpPr>
            <a:spLocks noGrp="1" noChangeArrowheads="1"/>
          </p:cNvSpPr>
          <p:nvPr>
            <p:ph type="subTitle" idx="1"/>
          </p:nvPr>
        </p:nvSpPr>
        <p:spPr>
          <a:xfrm>
            <a:off x="206375" y="4545014"/>
            <a:ext cx="8731250" cy="1131887"/>
          </a:xfrm>
        </p:spPr>
        <p:txBody>
          <a:bodyPr/>
          <a:lstStyle>
            <a:lvl1pPr marL="0" indent="0" algn="ctr">
              <a:buFontTx/>
              <a:buNone/>
              <a:defRPr>
                <a:solidFill>
                  <a:srgbClr val="FFCC00"/>
                </a:solidFill>
              </a:defRPr>
            </a:lvl1pPr>
          </a:lstStyle>
          <a:p>
            <a:r>
              <a:rPr lang="en-US" smtClean="0"/>
              <a:t>Click to edit Master subtitle style</a:t>
            </a:r>
            <a:endParaRPr lang="en-US"/>
          </a:p>
        </p:txBody>
      </p:sp>
      <p:sp>
        <p:nvSpPr>
          <p:cNvPr id="8" name="Date Placeholder 7"/>
          <p:cNvSpPr>
            <a:spLocks noGrp="1" noChangeArrowheads="1"/>
          </p:cNvSpPr>
          <p:nvPr>
            <p:ph type="dt" sz="half" idx="10"/>
          </p:nvPr>
        </p:nvSpPr>
        <p:spPr>
          <a:xfrm>
            <a:off x="685800" y="6472238"/>
            <a:ext cx="1905000" cy="344487"/>
          </a:xfrm>
          <a:prstGeom prst="rect">
            <a:avLst/>
          </a:prstGeom>
        </p:spPr>
        <p:txBody>
          <a:bodyPr lIns="91429" tIns="45715" rIns="91429" bIns="45715"/>
          <a:lstStyle>
            <a:lvl1pPr>
              <a:defRPr sz="1800" smtClean="0">
                <a:solidFill>
                  <a:srgbClr val="FFFFFF"/>
                </a:solidFill>
                <a:latin typeface="Times New Roman" charset="0"/>
                <a:ea typeface="+mn-ea"/>
                <a:cs typeface="+mn-cs"/>
              </a:defRPr>
            </a:lvl1pPr>
          </a:lstStyle>
          <a:p>
            <a:pPr>
              <a:defRPr/>
            </a:pPr>
            <a:fld id="{8421D167-8F1D-B344-AF5C-C824724D57DF}" type="datetimeFigureOut">
              <a:rPr lang="en-US"/>
              <a:pPr>
                <a:defRPr/>
              </a:pPr>
              <a:t>7/7/13</a:t>
            </a:fld>
            <a:endParaRPr lang="en-US"/>
          </a:p>
        </p:txBody>
      </p:sp>
      <p:sp>
        <p:nvSpPr>
          <p:cNvPr id="9" name="Footer Placeholder 8"/>
          <p:cNvSpPr>
            <a:spLocks noGrp="1" noChangeArrowheads="1"/>
          </p:cNvSpPr>
          <p:nvPr>
            <p:ph type="ftr" sz="quarter" idx="11"/>
          </p:nvPr>
        </p:nvSpPr>
        <p:spPr bwMode="auto">
          <a:xfrm>
            <a:off x="3124200" y="6472238"/>
            <a:ext cx="2895600" cy="344487"/>
          </a:xfrm>
          <a:prstGeom prst="rect">
            <a:avLst/>
          </a:prstGeom>
          <a:ln>
            <a:miter lim="800000"/>
            <a:headEnd/>
            <a:tailEnd/>
          </a:ln>
        </p:spPr>
        <p:txBody>
          <a:bodyPr vert="horz" wrap="square" lIns="91414" tIns="45707" rIns="91414" bIns="45707" numCol="1" anchor="t" anchorCtr="0" compatLnSpc="1">
            <a:prstTxWarp prst="textNoShape">
              <a:avLst/>
            </a:prstTxWarp>
          </a:bodyPr>
          <a:lstStyle>
            <a:lvl1pPr algn="ctr">
              <a:defRPr sz="1400">
                <a:solidFill>
                  <a:srgbClr val="FFFFFF"/>
                </a:solidFill>
                <a:ea typeface="+mn-ea"/>
                <a:cs typeface="Arial" charset="0"/>
              </a:defRPr>
            </a:lvl1pPr>
          </a:lstStyle>
          <a:p>
            <a:pPr>
              <a:defRPr/>
            </a:pPr>
            <a:endParaRPr lang="en-US"/>
          </a:p>
        </p:txBody>
      </p:sp>
    </p:spTree>
    <p:extLst>
      <p:ext uri="{BB962C8B-B14F-4D97-AF65-F5344CB8AC3E}">
        <p14:creationId xmlns:p14="http://schemas.microsoft.com/office/powerpoint/2010/main" val="4147254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5891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138114"/>
            <a:ext cx="2247900" cy="63388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38114"/>
            <a:ext cx="6591300" cy="63388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3120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r>
              <a:rPr lang="en-US" noProof="0" smtClean="0"/>
              <a:t>Click icon to add table</a:t>
            </a:r>
            <a:endParaRPr lang="en-US" noProof="0"/>
          </a:p>
        </p:txBody>
      </p:sp>
      <p:sp>
        <p:nvSpPr>
          <p:cNvPr id="4" name="Slide Number Placeholder 5"/>
          <p:cNvSpPr>
            <a:spLocks noGrp="1"/>
          </p:cNvSpPr>
          <p:nvPr>
            <p:ph type="sldNum" sz="quarter" idx="10"/>
          </p:nvPr>
        </p:nvSpPr>
        <p:spPr>
          <a:xfrm>
            <a:off x="6553200" y="6248400"/>
            <a:ext cx="1905000" cy="457200"/>
          </a:xfrm>
          <a:prstGeom prst="rect">
            <a:avLst/>
          </a:prstGeom>
        </p:spPr>
        <p:txBody>
          <a:bodyPr lIns="91418" tIns="45710" rIns="91418" bIns="45710"/>
          <a:lstStyle>
            <a:lvl1pPr>
              <a:defRPr sz="1800" smtClean="0">
                <a:ea typeface="+mn-ea"/>
                <a:cs typeface="Arial" charset="0"/>
              </a:defRPr>
            </a:lvl1pPr>
          </a:lstStyle>
          <a:p>
            <a:pPr>
              <a:defRPr/>
            </a:pPr>
            <a:fld id="{FA1A841F-AF04-A741-9290-327205B0B8C3}" type="slidenum">
              <a:rPr lang="en-US"/>
              <a:pPr>
                <a:defRPr/>
              </a:pPr>
              <a:t>‹#›</a:t>
            </a:fld>
            <a:endParaRPr lang="en-US"/>
          </a:p>
        </p:txBody>
      </p:sp>
    </p:spTree>
    <p:extLst>
      <p:ext uri="{BB962C8B-B14F-4D97-AF65-F5344CB8AC3E}">
        <p14:creationId xmlns:p14="http://schemas.microsoft.com/office/powerpoint/2010/main" val="189005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304926" y="96838"/>
            <a:ext cx="7688263"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1852613" y="1584325"/>
            <a:ext cx="7002462" cy="4749800"/>
          </a:xfrm>
        </p:spPr>
        <p:txBody>
          <a:bodyPr/>
          <a:lstStyle/>
          <a:p>
            <a:pPr lvl="0"/>
            <a:r>
              <a:rPr lang="en-US" noProof="0" smtClean="0"/>
              <a:t>Click icon to add chart</a:t>
            </a:r>
            <a:endParaRPr lang="en-US" noProof="0" smtClean="0"/>
          </a:p>
        </p:txBody>
      </p:sp>
      <p:sp>
        <p:nvSpPr>
          <p:cNvPr id="4" name="Rectangle 2"/>
          <p:cNvSpPr>
            <a:spLocks noGrp="1" noChangeArrowheads="1"/>
          </p:cNvSpPr>
          <p:nvPr>
            <p:ph type="dt" sz="half" idx="10"/>
          </p:nvPr>
        </p:nvSpPr>
        <p:spPr>
          <a:xfrm>
            <a:off x="685800" y="6513513"/>
            <a:ext cx="1905000" cy="303212"/>
          </a:xfrm>
          <a:prstGeom prst="rect">
            <a:avLst/>
          </a:prstGeom>
        </p:spPr>
        <p:txBody>
          <a:bodyPr lIns="65306" tIns="32653" rIns="65306" bIns="32653"/>
          <a:lstStyle>
            <a:lvl1pPr>
              <a:defRPr sz="1800" smtClean="0">
                <a:ea typeface="+mn-ea"/>
                <a:cs typeface="Arial" charset="0"/>
              </a:defRPr>
            </a:lvl1pPr>
          </a:lstStyle>
          <a:p>
            <a:pPr>
              <a:defRPr/>
            </a:pPr>
            <a:fld id="{B614F606-E4A4-9742-8AED-5221D541F430}" type="datetimeFigureOut">
              <a:rPr lang="en-US"/>
              <a:pPr>
                <a:defRPr/>
              </a:pPr>
              <a:t>7/7/13</a:t>
            </a:fld>
            <a:endParaRPr lang="en-US"/>
          </a:p>
        </p:txBody>
      </p:sp>
      <p:sp>
        <p:nvSpPr>
          <p:cNvPr id="5" name="Rectangle 3"/>
          <p:cNvSpPr>
            <a:spLocks noGrp="1" noChangeArrowheads="1"/>
          </p:cNvSpPr>
          <p:nvPr>
            <p:ph type="ftr" sz="quarter" idx="11"/>
          </p:nvPr>
        </p:nvSpPr>
        <p:spPr>
          <a:xfrm>
            <a:off x="3089275" y="6400800"/>
            <a:ext cx="2894013" cy="457200"/>
          </a:xfrm>
          <a:prstGeom prst="rect">
            <a:avLst/>
          </a:prstGeom>
        </p:spPr>
        <p:txBody>
          <a:bodyPr lIns="91429" tIns="45715" rIns="91429" bIns="45715"/>
          <a:lstStyle>
            <a:lvl1pPr>
              <a:defRPr sz="1800">
                <a:ea typeface="+mn-ea"/>
                <a:cs typeface="Arial" charset="0"/>
              </a:defRPr>
            </a:lvl1pPr>
          </a:lstStyle>
          <a:p>
            <a:pPr>
              <a:defRPr/>
            </a:pPr>
            <a:endParaRPr lang="en-US"/>
          </a:p>
        </p:txBody>
      </p:sp>
      <p:sp>
        <p:nvSpPr>
          <p:cNvPr id="6" name="Rectangle 4"/>
          <p:cNvSpPr>
            <a:spLocks noGrp="1" noChangeArrowheads="1"/>
          </p:cNvSpPr>
          <p:nvPr>
            <p:ph type="sldNum" sz="quarter" idx="12"/>
          </p:nvPr>
        </p:nvSpPr>
        <p:spPr>
          <a:xfrm>
            <a:off x="7239000" y="6400800"/>
            <a:ext cx="1905000" cy="457200"/>
          </a:xfrm>
          <a:prstGeom prst="rect">
            <a:avLst/>
          </a:prstGeom>
        </p:spPr>
        <p:txBody>
          <a:bodyPr lIns="91429" tIns="45715" rIns="91429" bIns="45715"/>
          <a:lstStyle>
            <a:lvl1pPr>
              <a:defRPr sz="1800" smtClean="0">
                <a:ea typeface="+mn-ea"/>
                <a:cs typeface="Arial" charset="0"/>
              </a:defRPr>
            </a:lvl1pPr>
          </a:lstStyle>
          <a:p>
            <a:pPr>
              <a:defRPr/>
            </a:pPr>
            <a:fld id="{CF34F5B6-8A20-6243-9D4C-C0845B808453}" type="slidenum">
              <a:rPr lang="en-US"/>
              <a:pPr>
                <a:defRPr/>
              </a:pPr>
              <a:t>‹#›</a:t>
            </a:fld>
            <a:endParaRPr lang="en-US"/>
          </a:p>
        </p:txBody>
      </p:sp>
    </p:spTree>
    <p:extLst>
      <p:ext uri="{BB962C8B-B14F-4D97-AF65-F5344CB8AC3E}">
        <p14:creationId xmlns:p14="http://schemas.microsoft.com/office/powerpoint/2010/main" val="1626321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2333626" y="138113"/>
            <a:ext cx="6810375"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2118585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2_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bwMode="auto">
          <a:xfrm>
            <a:off x="457200" y="6477000"/>
            <a:ext cx="1905000" cy="303213"/>
          </a:xfrm>
          <a:prstGeom prst="rect">
            <a:avLst/>
          </a:prstGeom>
          <a:ln>
            <a:miter lim="800000"/>
            <a:headEnd/>
            <a:tailEnd/>
          </a:ln>
        </p:spPr>
        <p:txBody>
          <a:bodyPr vert="horz" wrap="square" lIns="91425" tIns="45712" rIns="91425" bIns="45712" numCol="1" anchor="t" anchorCtr="0" compatLnSpc="1">
            <a:prstTxWarp prst="textNoShape">
              <a:avLst/>
            </a:prstTxWarp>
          </a:bodyPr>
          <a:lstStyle>
            <a:lvl1pPr>
              <a:defRPr sz="1400" b="1" i="1" smtClean="0">
                <a:solidFill>
                  <a:schemeClr val="accent2"/>
                </a:solidFill>
                <a:latin typeface="+mn-lt"/>
                <a:ea typeface="+mn-ea"/>
                <a:cs typeface="Arial" pitchFamily="34" charset="0"/>
              </a:defRPr>
            </a:lvl1pPr>
          </a:lstStyle>
          <a:p>
            <a:pPr>
              <a:defRPr/>
            </a:pPr>
            <a:fld id="{BFDE4059-D829-3A4F-A9F1-44E406373E1E}" type="datetimeFigureOut">
              <a:rPr lang="en-US"/>
              <a:pPr>
                <a:defRPr/>
              </a:pPr>
              <a:t>7/7/13</a:t>
            </a:fld>
            <a:endParaRPr lang="en-US"/>
          </a:p>
        </p:txBody>
      </p:sp>
    </p:spTree>
    <p:extLst>
      <p:ext uri="{BB962C8B-B14F-4D97-AF65-F5344CB8AC3E}">
        <p14:creationId xmlns:p14="http://schemas.microsoft.com/office/powerpoint/2010/main" val="3148639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04925" y="138113"/>
            <a:ext cx="7618413" cy="6873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6063" y="1308100"/>
            <a:ext cx="4297362" cy="4681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95825" y="1308100"/>
            <a:ext cx="4297363"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95825" y="3724275"/>
            <a:ext cx="4297363" cy="2265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75406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04925" y="138113"/>
            <a:ext cx="7618413" cy="6873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6063" y="1490662"/>
            <a:ext cx="4297362" cy="46815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95825" y="1490662"/>
            <a:ext cx="4297363" cy="4681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5"/>
          <p:cNvSpPr>
            <a:spLocks noGrp="1"/>
          </p:cNvSpPr>
          <p:nvPr>
            <p:ph type="ftr" sz="quarter" idx="10"/>
          </p:nvPr>
        </p:nvSpPr>
        <p:spPr>
          <a:xfrm>
            <a:off x="3157538" y="6292850"/>
            <a:ext cx="2894012" cy="457200"/>
          </a:xfrm>
          <a:prstGeom prst="rect">
            <a:avLst/>
          </a:prstGeom>
        </p:spPr>
        <p:txBody>
          <a:bodyPr/>
          <a:lstStyle>
            <a:lvl1pPr>
              <a:defRPr>
                <a:latin typeface="Arial" charset="0"/>
                <a:ea typeface="+mn-ea"/>
              </a:defRPr>
            </a:lvl1pPr>
          </a:lstStyle>
          <a:p>
            <a:pPr>
              <a:defRPr/>
            </a:pPr>
            <a:endParaRPr lang="en-US" altLang="en-US"/>
          </a:p>
        </p:txBody>
      </p:sp>
    </p:spTree>
    <p:extLst>
      <p:ext uri="{BB962C8B-B14F-4D97-AF65-F5344CB8AC3E}">
        <p14:creationId xmlns:p14="http://schemas.microsoft.com/office/powerpoint/2010/main" val="15300005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04925" y="138113"/>
            <a:ext cx="7618413" cy="6873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46063" y="1490662"/>
            <a:ext cx="4297362" cy="4681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95825" y="1490662"/>
            <a:ext cx="4297363"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95825" y="3906837"/>
            <a:ext cx="4297363" cy="2265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62957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304925" y="138113"/>
            <a:ext cx="7618413" cy="6873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246063" y="1490662"/>
            <a:ext cx="4297362"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95825" y="1490662"/>
            <a:ext cx="4297363"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46063" y="3906837"/>
            <a:ext cx="4297362" cy="2265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95825" y="3906837"/>
            <a:ext cx="4297363" cy="2265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567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03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itle 1"/>
          <p:cNvSpPr txBox="1">
            <a:spLocks/>
          </p:cNvSpPr>
          <p:nvPr/>
        </p:nvSpPr>
        <p:spPr bwMode="auto">
          <a:xfrm>
            <a:off x="2333625" y="138113"/>
            <a:ext cx="6810375" cy="1143000"/>
          </a:xfrm>
          <a:prstGeom prst="rect">
            <a:avLst/>
          </a:prstGeom>
          <a:noFill/>
          <a:ln w="9525">
            <a:noFill/>
            <a:miter lim="800000"/>
            <a:headEnd/>
            <a:tailEnd/>
          </a:ln>
        </p:spPr>
        <p:txBody>
          <a:bodyPr lIns="91414" tIns="45707" rIns="91414" bIns="45707" anchor="ctr"/>
          <a:lstStyle>
            <a:lvl1pPr algn="r" rtl="0" eaLnBrk="1" fontAlgn="base" hangingPunct="1">
              <a:spcBef>
                <a:spcPct val="0"/>
              </a:spcBef>
              <a:spcAft>
                <a:spcPct val="0"/>
              </a:spcAft>
              <a:defRPr sz="5000">
                <a:solidFill>
                  <a:srgbClr val="FFCC00"/>
                </a:solidFill>
                <a:latin typeface="+mj-lt"/>
                <a:ea typeface="+mj-ea"/>
                <a:cs typeface="+mj-cs"/>
              </a:defRPr>
            </a:lvl1pPr>
            <a:lvl2pPr algn="r" rtl="0" eaLnBrk="1" fontAlgn="base" hangingPunct="1">
              <a:spcBef>
                <a:spcPct val="0"/>
              </a:spcBef>
              <a:spcAft>
                <a:spcPct val="0"/>
              </a:spcAft>
              <a:defRPr sz="5000">
                <a:solidFill>
                  <a:srgbClr val="FFCC00"/>
                </a:solidFill>
                <a:latin typeface="Arial" charset="0"/>
              </a:defRPr>
            </a:lvl2pPr>
            <a:lvl3pPr algn="r" rtl="0" eaLnBrk="1" fontAlgn="base" hangingPunct="1">
              <a:spcBef>
                <a:spcPct val="0"/>
              </a:spcBef>
              <a:spcAft>
                <a:spcPct val="0"/>
              </a:spcAft>
              <a:defRPr sz="5000">
                <a:solidFill>
                  <a:srgbClr val="FFCC00"/>
                </a:solidFill>
                <a:latin typeface="Arial" charset="0"/>
              </a:defRPr>
            </a:lvl3pPr>
            <a:lvl4pPr algn="r" rtl="0" eaLnBrk="1" fontAlgn="base" hangingPunct="1">
              <a:spcBef>
                <a:spcPct val="0"/>
              </a:spcBef>
              <a:spcAft>
                <a:spcPct val="0"/>
              </a:spcAft>
              <a:defRPr sz="5000">
                <a:solidFill>
                  <a:srgbClr val="FFCC00"/>
                </a:solidFill>
                <a:latin typeface="Arial" charset="0"/>
              </a:defRPr>
            </a:lvl4pPr>
            <a:lvl5pPr algn="r" rtl="0" eaLnBrk="1" fontAlgn="base" hangingPunct="1">
              <a:spcBef>
                <a:spcPct val="0"/>
              </a:spcBef>
              <a:spcAft>
                <a:spcPct val="0"/>
              </a:spcAft>
              <a:defRPr sz="5000">
                <a:solidFill>
                  <a:srgbClr val="FFCC00"/>
                </a:solidFill>
                <a:latin typeface="Arial" charset="0"/>
              </a:defRPr>
            </a:lvl5pPr>
            <a:lvl6pPr marL="640080" algn="r" rtl="0" eaLnBrk="1" fontAlgn="base" hangingPunct="1">
              <a:spcBef>
                <a:spcPct val="0"/>
              </a:spcBef>
              <a:spcAft>
                <a:spcPct val="0"/>
              </a:spcAft>
              <a:defRPr sz="5000">
                <a:solidFill>
                  <a:srgbClr val="FFCC00"/>
                </a:solidFill>
                <a:latin typeface="Arial" charset="0"/>
              </a:defRPr>
            </a:lvl6pPr>
            <a:lvl7pPr marL="1280160" algn="r" rtl="0" eaLnBrk="1" fontAlgn="base" hangingPunct="1">
              <a:spcBef>
                <a:spcPct val="0"/>
              </a:spcBef>
              <a:spcAft>
                <a:spcPct val="0"/>
              </a:spcAft>
              <a:defRPr sz="5000">
                <a:solidFill>
                  <a:srgbClr val="FFCC00"/>
                </a:solidFill>
                <a:latin typeface="Arial" charset="0"/>
              </a:defRPr>
            </a:lvl7pPr>
            <a:lvl8pPr marL="1920240" algn="r" rtl="0" eaLnBrk="1" fontAlgn="base" hangingPunct="1">
              <a:spcBef>
                <a:spcPct val="0"/>
              </a:spcBef>
              <a:spcAft>
                <a:spcPct val="0"/>
              </a:spcAft>
              <a:defRPr sz="5000">
                <a:solidFill>
                  <a:srgbClr val="FFCC00"/>
                </a:solidFill>
                <a:latin typeface="Arial" charset="0"/>
              </a:defRPr>
            </a:lvl8pPr>
            <a:lvl9pPr marL="2560320" algn="r" rtl="0" eaLnBrk="1" fontAlgn="base" hangingPunct="1">
              <a:spcBef>
                <a:spcPct val="0"/>
              </a:spcBef>
              <a:spcAft>
                <a:spcPct val="0"/>
              </a:spcAft>
              <a:defRPr sz="5000">
                <a:solidFill>
                  <a:srgbClr val="FFCC00"/>
                </a:solidFill>
                <a:latin typeface="Arial" charset="0"/>
              </a:defRPr>
            </a:lvl9pPr>
          </a:lstStyle>
          <a:p>
            <a:pPr>
              <a:defRPr/>
            </a:pPr>
            <a:r>
              <a:rPr lang="en-US" smtClean="0"/>
              <a:t>Click to edit Master title style</a:t>
            </a:r>
            <a:endParaRPr lang="en-US"/>
          </a:p>
        </p:txBody>
      </p:sp>
      <p:sp>
        <p:nvSpPr>
          <p:cNvPr id="5" name="Title 1"/>
          <p:cNvSpPr txBox="1">
            <a:spLocks/>
          </p:cNvSpPr>
          <p:nvPr/>
        </p:nvSpPr>
        <p:spPr bwMode="auto">
          <a:xfrm>
            <a:off x="2333625" y="138113"/>
            <a:ext cx="6810375" cy="1143000"/>
          </a:xfrm>
          <a:prstGeom prst="rect">
            <a:avLst/>
          </a:prstGeom>
          <a:noFill/>
          <a:ln w="9525">
            <a:noFill/>
            <a:miter lim="800000"/>
            <a:headEnd/>
            <a:tailEnd/>
          </a:ln>
        </p:spPr>
        <p:txBody>
          <a:bodyPr lIns="91425" tIns="45712" rIns="91425" bIns="45712" anchor="ctr"/>
          <a:lstStyle>
            <a:lvl1pPr algn="r" rtl="0" eaLnBrk="1" fontAlgn="base" hangingPunct="1">
              <a:spcBef>
                <a:spcPct val="0"/>
              </a:spcBef>
              <a:spcAft>
                <a:spcPct val="0"/>
              </a:spcAft>
              <a:defRPr sz="5000">
                <a:solidFill>
                  <a:srgbClr val="FFCC00"/>
                </a:solidFill>
                <a:latin typeface="+mj-lt"/>
                <a:ea typeface="+mj-ea"/>
                <a:cs typeface="+mj-cs"/>
              </a:defRPr>
            </a:lvl1pPr>
            <a:lvl2pPr algn="r" rtl="0" eaLnBrk="1" fontAlgn="base" hangingPunct="1">
              <a:spcBef>
                <a:spcPct val="0"/>
              </a:spcBef>
              <a:spcAft>
                <a:spcPct val="0"/>
              </a:spcAft>
              <a:defRPr sz="5000">
                <a:solidFill>
                  <a:srgbClr val="FFCC00"/>
                </a:solidFill>
                <a:latin typeface="Arial" charset="0"/>
              </a:defRPr>
            </a:lvl2pPr>
            <a:lvl3pPr algn="r" rtl="0" eaLnBrk="1" fontAlgn="base" hangingPunct="1">
              <a:spcBef>
                <a:spcPct val="0"/>
              </a:spcBef>
              <a:spcAft>
                <a:spcPct val="0"/>
              </a:spcAft>
              <a:defRPr sz="5000">
                <a:solidFill>
                  <a:srgbClr val="FFCC00"/>
                </a:solidFill>
                <a:latin typeface="Arial" charset="0"/>
              </a:defRPr>
            </a:lvl3pPr>
            <a:lvl4pPr algn="r" rtl="0" eaLnBrk="1" fontAlgn="base" hangingPunct="1">
              <a:spcBef>
                <a:spcPct val="0"/>
              </a:spcBef>
              <a:spcAft>
                <a:spcPct val="0"/>
              </a:spcAft>
              <a:defRPr sz="5000">
                <a:solidFill>
                  <a:srgbClr val="FFCC00"/>
                </a:solidFill>
                <a:latin typeface="Arial" charset="0"/>
              </a:defRPr>
            </a:lvl4pPr>
            <a:lvl5pPr algn="r" rtl="0" eaLnBrk="1" fontAlgn="base" hangingPunct="1">
              <a:spcBef>
                <a:spcPct val="0"/>
              </a:spcBef>
              <a:spcAft>
                <a:spcPct val="0"/>
              </a:spcAft>
              <a:defRPr sz="5000">
                <a:solidFill>
                  <a:srgbClr val="FFCC00"/>
                </a:solidFill>
                <a:latin typeface="Arial" charset="0"/>
              </a:defRPr>
            </a:lvl5pPr>
            <a:lvl6pPr marL="640080" algn="r" rtl="0" eaLnBrk="1" fontAlgn="base" hangingPunct="1">
              <a:spcBef>
                <a:spcPct val="0"/>
              </a:spcBef>
              <a:spcAft>
                <a:spcPct val="0"/>
              </a:spcAft>
              <a:defRPr sz="5000">
                <a:solidFill>
                  <a:srgbClr val="FFCC00"/>
                </a:solidFill>
                <a:latin typeface="Arial" charset="0"/>
              </a:defRPr>
            </a:lvl6pPr>
            <a:lvl7pPr marL="1280160" algn="r" rtl="0" eaLnBrk="1" fontAlgn="base" hangingPunct="1">
              <a:spcBef>
                <a:spcPct val="0"/>
              </a:spcBef>
              <a:spcAft>
                <a:spcPct val="0"/>
              </a:spcAft>
              <a:defRPr sz="5000">
                <a:solidFill>
                  <a:srgbClr val="FFCC00"/>
                </a:solidFill>
                <a:latin typeface="Arial" charset="0"/>
              </a:defRPr>
            </a:lvl7pPr>
            <a:lvl8pPr marL="1920240" algn="r" rtl="0" eaLnBrk="1" fontAlgn="base" hangingPunct="1">
              <a:spcBef>
                <a:spcPct val="0"/>
              </a:spcBef>
              <a:spcAft>
                <a:spcPct val="0"/>
              </a:spcAft>
              <a:defRPr sz="5000">
                <a:solidFill>
                  <a:srgbClr val="FFCC00"/>
                </a:solidFill>
                <a:latin typeface="Arial" charset="0"/>
              </a:defRPr>
            </a:lvl8pPr>
            <a:lvl9pPr marL="2560320" algn="r" rtl="0" eaLnBrk="1" fontAlgn="base" hangingPunct="1">
              <a:spcBef>
                <a:spcPct val="0"/>
              </a:spcBef>
              <a:spcAft>
                <a:spcPct val="0"/>
              </a:spcAft>
              <a:defRPr sz="5000">
                <a:solidFill>
                  <a:srgbClr val="FFCC00"/>
                </a:solidFill>
                <a:latin typeface="Arial" charset="0"/>
              </a:defRPr>
            </a:lvl9pPr>
          </a:lstStyle>
          <a:p>
            <a:pPr>
              <a:defRPr/>
            </a:pPr>
            <a:r>
              <a:rPr lang="en-US" smtClean="0"/>
              <a:t>Click to edit Master title style</a:t>
            </a:r>
            <a:endParaRPr lang="en-US"/>
          </a:p>
        </p:txBody>
      </p:sp>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090" indent="0">
              <a:buNone/>
              <a:defRPr sz="1800"/>
            </a:lvl2pPr>
            <a:lvl3pPr marL="914180" indent="0">
              <a:buNone/>
              <a:defRPr sz="1600"/>
            </a:lvl3pPr>
            <a:lvl4pPr marL="1371270" indent="0">
              <a:buNone/>
              <a:defRPr sz="1400"/>
            </a:lvl4pPr>
            <a:lvl5pPr marL="1828361" indent="0">
              <a:buNone/>
              <a:defRPr sz="1400"/>
            </a:lvl5pPr>
            <a:lvl6pPr marL="2285451" indent="0">
              <a:buNone/>
              <a:defRPr sz="1400"/>
            </a:lvl6pPr>
            <a:lvl7pPr marL="2742542" indent="0">
              <a:buNone/>
              <a:defRPr sz="1400"/>
            </a:lvl7pPr>
            <a:lvl8pPr marL="3199632" indent="0">
              <a:buNone/>
              <a:defRPr sz="1400"/>
            </a:lvl8pPr>
            <a:lvl9pPr marL="3656722" indent="0">
              <a:buNone/>
              <a:defRPr sz="1400"/>
            </a:lvl9pPr>
          </a:lstStyle>
          <a:p>
            <a:pPr lvl="0"/>
            <a:r>
              <a:rPr lang="en-US" smtClean="0"/>
              <a:t>Click to edit Master text styles</a:t>
            </a:r>
          </a:p>
        </p:txBody>
      </p:sp>
    </p:spTree>
    <p:extLst>
      <p:ext uri="{BB962C8B-B14F-4D97-AF65-F5344CB8AC3E}">
        <p14:creationId xmlns:p14="http://schemas.microsoft.com/office/powerpoint/2010/main" val="1738860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00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5318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90" indent="0">
              <a:buNone/>
              <a:defRPr sz="2000" b="1"/>
            </a:lvl2pPr>
            <a:lvl3pPr marL="914180" indent="0">
              <a:buNone/>
              <a:defRPr sz="1800" b="1"/>
            </a:lvl3pPr>
            <a:lvl4pPr marL="1371270" indent="0">
              <a:buNone/>
              <a:defRPr sz="1600" b="1"/>
            </a:lvl4pPr>
            <a:lvl5pPr marL="1828361" indent="0">
              <a:buNone/>
              <a:defRPr sz="1600" b="1"/>
            </a:lvl5pPr>
            <a:lvl6pPr marL="2285451" indent="0">
              <a:buNone/>
              <a:defRPr sz="1600" b="1"/>
            </a:lvl6pPr>
            <a:lvl7pPr marL="2742542" indent="0">
              <a:buNone/>
              <a:defRPr sz="1600" b="1"/>
            </a:lvl7pPr>
            <a:lvl8pPr marL="3199632" indent="0">
              <a:buNone/>
              <a:defRPr sz="1600" b="1"/>
            </a:lvl8pPr>
            <a:lvl9pPr marL="365672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090" indent="0">
              <a:buNone/>
              <a:defRPr sz="2000" b="1"/>
            </a:lvl2pPr>
            <a:lvl3pPr marL="914180" indent="0">
              <a:buNone/>
              <a:defRPr sz="1800" b="1"/>
            </a:lvl3pPr>
            <a:lvl4pPr marL="1371270" indent="0">
              <a:buNone/>
              <a:defRPr sz="1600" b="1"/>
            </a:lvl4pPr>
            <a:lvl5pPr marL="1828361" indent="0">
              <a:buNone/>
              <a:defRPr sz="1600" b="1"/>
            </a:lvl5pPr>
            <a:lvl6pPr marL="2285451" indent="0">
              <a:buNone/>
              <a:defRPr sz="1600" b="1"/>
            </a:lvl6pPr>
            <a:lvl7pPr marL="2742542" indent="0">
              <a:buNone/>
              <a:defRPr sz="1600" b="1"/>
            </a:lvl7pPr>
            <a:lvl8pPr marL="3199632" indent="0">
              <a:buNone/>
              <a:defRPr sz="1600" b="1"/>
            </a:lvl8pPr>
            <a:lvl9pPr marL="365672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478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637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itle 1"/>
          <p:cNvSpPr>
            <a:spLocks noGrp="1"/>
          </p:cNvSpPr>
          <p:nvPr>
            <p:ph type="title"/>
          </p:nvPr>
        </p:nvSpPr>
        <p:spPr>
          <a:xfrm>
            <a:off x="2333627" y="138113"/>
            <a:ext cx="6810375"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360896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solidFill>
                  <a:srgbClr val="FFC00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090" indent="0">
              <a:buNone/>
              <a:defRPr sz="1200"/>
            </a:lvl2pPr>
            <a:lvl3pPr marL="914180" indent="0">
              <a:buNone/>
              <a:defRPr sz="1000"/>
            </a:lvl3pPr>
            <a:lvl4pPr marL="1371270" indent="0">
              <a:buNone/>
              <a:defRPr sz="900"/>
            </a:lvl4pPr>
            <a:lvl5pPr marL="1828361" indent="0">
              <a:buNone/>
              <a:defRPr sz="900"/>
            </a:lvl5pPr>
            <a:lvl6pPr marL="2285451" indent="0">
              <a:buNone/>
              <a:defRPr sz="900"/>
            </a:lvl6pPr>
            <a:lvl7pPr marL="2742542" indent="0">
              <a:buNone/>
              <a:defRPr sz="900"/>
            </a:lvl7pPr>
            <a:lvl8pPr marL="3199632" indent="0">
              <a:buNone/>
              <a:defRPr sz="900"/>
            </a:lvl8pPr>
            <a:lvl9pPr marL="3656722" indent="0">
              <a:buNone/>
              <a:defRPr sz="900"/>
            </a:lvl9pPr>
          </a:lstStyle>
          <a:p>
            <a:pPr lvl="0"/>
            <a:r>
              <a:rPr lang="en-US" smtClean="0"/>
              <a:t>Click to edit Master text styles</a:t>
            </a:r>
          </a:p>
        </p:txBody>
      </p:sp>
    </p:spTree>
    <p:extLst>
      <p:ext uri="{BB962C8B-B14F-4D97-AF65-F5344CB8AC3E}">
        <p14:creationId xmlns:p14="http://schemas.microsoft.com/office/powerpoint/2010/main" val="2440569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FFC000"/>
                </a:solidFill>
              </a:defRPr>
            </a:lvl1pPr>
            <a:lvl2pPr marL="457090" indent="0">
              <a:buNone/>
              <a:defRPr sz="2800"/>
            </a:lvl2pPr>
            <a:lvl3pPr marL="914180" indent="0">
              <a:buNone/>
              <a:defRPr sz="2400"/>
            </a:lvl3pPr>
            <a:lvl4pPr marL="1371270" indent="0">
              <a:buNone/>
              <a:defRPr sz="2000"/>
            </a:lvl4pPr>
            <a:lvl5pPr marL="1828361" indent="0">
              <a:buNone/>
              <a:defRPr sz="2000"/>
            </a:lvl5pPr>
            <a:lvl6pPr marL="2285451" indent="0">
              <a:buNone/>
              <a:defRPr sz="2000"/>
            </a:lvl6pPr>
            <a:lvl7pPr marL="2742542" indent="0">
              <a:buNone/>
              <a:defRPr sz="2000"/>
            </a:lvl7pPr>
            <a:lvl8pPr marL="3199632" indent="0">
              <a:buNone/>
              <a:defRPr sz="2000"/>
            </a:lvl8pPr>
            <a:lvl9pPr marL="3656722"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90" indent="0">
              <a:buNone/>
              <a:defRPr sz="1200"/>
            </a:lvl2pPr>
            <a:lvl3pPr marL="914180" indent="0">
              <a:buNone/>
              <a:defRPr sz="1000"/>
            </a:lvl3pPr>
            <a:lvl4pPr marL="1371270" indent="0">
              <a:buNone/>
              <a:defRPr sz="900"/>
            </a:lvl4pPr>
            <a:lvl5pPr marL="1828361" indent="0">
              <a:buNone/>
              <a:defRPr sz="900"/>
            </a:lvl5pPr>
            <a:lvl6pPr marL="2285451" indent="0">
              <a:buNone/>
              <a:defRPr sz="900"/>
            </a:lvl6pPr>
            <a:lvl7pPr marL="2742542" indent="0">
              <a:buNone/>
              <a:defRPr sz="900"/>
            </a:lvl7pPr>
            <a:lvl8pPr marL="3199632" indent="0">
              <a:buNone/>
              <a:defRPr sz="900"/>
            </a:lvl8pPr>
            <a:lvl9pPr marL="3656722" indent="0">
              <a:buNone/>
              <a:defRPr sz="900"/>
            </a:lvl9pPr>
          </a:lstStyle>
          <a:p>
            <a:pPr lvl="0"/>
            <a:r>
              <a:rPr lang="en-US" smtClean="0"/>
              <a:t>Click to edit Master text styles</a:t>
            </a:r>
          </a:p>
        </p:txBody>
      </p:sp>
    </p:spTree>
    <p:extLst>
      <p:ext uri="{BB962C8B-B14F-4D97-AF65-F5344CB8AC3E}">
        <p14:creationId xmlns:p14="http://schemas.microsoft.com/office/powerpoint/2010/main" val="1557423256"/>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bwMode="auto">
          <a:xfrm>
            <a:off x="2333625" y="138113"/>
            <a:ext cx="68103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14" tIns="45707" rIns="91414" bIns="45707" numCol="1" anchor="ctr" anchorCtr="0" compatLnSpc="1">
            <a:prstTxWarp prst="textNoShape">
              <a:avLst/>
            </a:prstTxWarp>
          </a:bodyPr>
          <a:lstStyle/>
          <a:p>
            <a:pPr lvl="0"/>
            <a:r>
              <a:rPr lang="en-US" smtClean="0"/>
              <a:t>Click to edit Master title style</a:t>
            </a:r>
            <a:endParaRPr lang="en-US"/>
          </a:p>
        </p:txBody>
      </p:sp>
      <p:sp>
        <p:nvSpPr>
          <p:cNvPr id="1028" name="Rectangle 6"/>
          <p:cNvSpPr>
            <a:spLocks noGrp="1" noChangeArrowheads="1"/>
          </p:cNvSpPr>
          <p:nvPr>
            <p:ph type="body" idx="1"/>
          </p:nvPr>
        </p:nvSpPr>
        <p:spPr bwMode="auto">
          <a:xfrm>
            <a:off x="152400" y="1600200"/>
            <a:ext cx="8839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14" tIns="45707" rIns="91414" bIns="4570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7652" name="Rectangle 17"/>
          <p:cNvSpPr>
            <a:spLocks noChangeArrowheads="1"/>
          </p:cNvSpPr>
          <p:nvPr/>
        </p:nvSpPr>
        <p:spPr bwMode="auto">
          <a:xfrm>
            <a:off x="5029200" y="6553200"/>
            <a:ext cx="4060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4" tIns="45707" rIns="91414" bIns="45707"/>
          <a:lstStyle/>
          <a:p>
            <a:pPr algn="r"/>
            <a:r>
              <a:rPr lang="en-US" sz="1400">
                <a:solidFill>
                  <a:srgbClr val="800000"/>
                </a:solidFill>
              </a:rPr>
              <a:t>Roland-Holst     </a:t>
            </a:r>
            <a:fld id="{5EC211CC-0B33-1942-A8D2-2707303DA975}" type="slidenum">
              <a:rPr lang="en-US" sz="1400">
                <a:solidFill>
                  <a:srgbClr val="800000"/>
                </a:solidFill>
              </a:rPr>
              <a:pPr algn="r"/>
              <a:t>‹#›</a:t>
            </a:fld>
            <a:endParaRPr lang="en-US" sz="1400">
              <a:solidFill>
                <a:srgbClr val="800000"/>
              </a:solidFill>
            </a:endParaRPr>
          </a:p>
        </p:txBody>
      </p:sp>
      <p:pic>
        <p:nvPicPr>
          <p:cNvPr id="27653" name="Picture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91900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17"/>
          <p:cNvSpPr>
            <a:spLocks noChangeArrowheads="1"/>
          </p:cNvSpPr>
          <p:nvPr/>
        </p:nvSpPr>
        <p:spPr bwMode="auto">
          <a:xfrm>
            <a:off x="53975" y="6494463"/>
            <a:ext cx="24384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4" tIns="45707" rIns="91414" bIns="45707"/>
          <a:lstStyle/>
          <a:p>
            <a:r>
              <a:rPr lang="en-US" sz="1400">
                <a:solidFill>
                  <a:srgbClr val="800000"/>
                </a:solidFill>
              </a:rPr>
              <a:t>9 July 2013</a:t>
            </a:r>
          </a:p>
        </p:txBody>
      </p:sp>
    </p:spTree>
  </p:cSld>
  <p:clrMap bg1="lt1" tx1="dk1" bg2="lt2" tx2="dk2" accent1="accent1" accent2="accent2" accent3="accent3" accent4="accent4" accent5="accent5" accent6="accent6" hlink="hlink" folHlink="folHlink"/>
  <p:sldLayoutIdLst>
    <p:sldLayoutId id="2147484127" r:id="rId1"/>
    <p:sldLayoutId id="2147484117" r:id="rId2"/>
    <p:sldLayoutId id="2147484128"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29" r:id="rId12"/>
    <p:sldLayoutId id="2147484130" r:id="rId13"/>
    <p:sldLayoutId id="2147484126" r:id="rId14"/>
    <p:sldLayoutId id="2147484131" r:id="rId15"/>
    <p:sldLayoutId id="2147484132" r:id="rId16"/>
    <p:sldLayoutId id="2147484133" r:id="rId17"/>
    <p:sldLayoutId id="2147484134" r:id="rId18"/>
    <p:sldLayoutId id="2147484135" r:id="rId19"/>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right)">
                                      <p:cBhvr>
                                        <p:cTn id="7" dur="500"/>
                                        <p:tgtEl>
                                          <p:spTgt spid="102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28">
                                            <p:txEl>
                                              <p:pRg st="0" end="0"/>
                                            </p:txEl>
                                          </p:spTgt>
                                        </p:tgtEl>
                                        <p:attrNameLst>
                                          <p:attrName>style.visibility</p:attrName>
                                        </p:attrNameLst>
                                      </p:cBhvr>
                                      <p:to>
                                        <p:strVal val="visible"/>
                                      </p:to>
                                    </p:set>
                                    <p:animEffect transition="in" filter="wipe(left)">
                                      <p:cBhvr>
                                        <p:cTn id="11" dur="500"/>
                                        <p:tgtEl>
                                          <p:spTgt spid="1028">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028">
                                            <p:txEl>
                                              <p:pRg st="1" end="1"/>
                                            </p:txEl>
                                          </p:spTgt>
                                        </p:tgtEl>
                                        <p:attrNameLst>
                                          <p:attrName>style.visibility</p:attrName>
                                        </p:attrNameLst>
                                      </p:cBhvr>
                                      <p:to>
                                        <p:strVal val="visible"/>
                                      </p:to>
                                    </p:set>
                                    <p:animEffect transition="in" filter="wipe(left)">
                                      <p:cBhvr>
                                        <p:cTn id="14" dur="500"/>
                                        <p:tgtEl>
                                          <p:spTgt spid="1028">
                                            <p:txEl>
                                              <p:pRg st="1" end="1"/>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028">
                                            <p:txEl>
                                              <p:pRg st="2" end="2"/>
                                            </p:txEl>
                                          </p:spTgt>
                                        </p:tgtEl>
                                        <p:attrNameLst>
                                          <p:attrName>style.visibility</p:attrName>
                                        </p:attrNameLst>
                                      </p:cBhvr>
                                      <p:to>
                                        <p:strVal val="visible"/>
                                      </p:to>
                                    </p:set>
                                    <p:animEffect transition="in" filter="wipe(left)">
                                      <p:cBhvr>
                                        <p:cTn id="17" dur="500"/>
                                        <p:tgtEl>
                                          <p:spTgt spid="1028">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28">
                                            <p:txEl>
                                              <p:pRg st="3" end="3"/>
                                            </p:txEl>
                                          </p:spTgt>
                                        </p:tgtEl>
                                        <p:attrNameLst>
                                          <p:attrName>style.visibility</p:attrName>
                                        </p:attrNameLst>
                                      </p:cBhvr>
                                      <p:to>
                                        <p:strVal val="visible"/>
                                      </p:to>
                                    </p:set>
                                    <p:animEffect transition="in" filter="wipe(left)">
                                      <p:cBhvr>
                                        <p:cTn id="20" dur="500"/>
                                        <p:tgtEl>
                                          <p:spTgt spid="1028">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028">
                                            <p:txEl>
                                              <p:pRg st="4" end="4"/>
                                            </p:txEl>
                                          </p:spTgt>
                                        </p:tgtEl>
                                        <p:attrNameLst>
                                          <p:attrName>style.visibility</p:attrName>
                                        </p:attrNameLst>
                                      </p:cBhvr>
                                      <p:to>
                                        <p:strVal val="visible"/>
                                      </p:to>
                                    </p:set>
                                    <p:animEffect transition="in" filter="wipe(left)">
                                      <p:cBhvr>
                                        <p:cTn id="23" dur="500"/>
                                        <p:tgtEl>
                                          <p:spTgt spid="10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P spid="1028" grpId="0" build="p" autoUpdateAnimBg="0" advAuto="0">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2">
            <p:tnLst>
              <p:par>
                <p:cTn xmlns:p14="http://schemas.microsoft.com/office/powerpoint/2010/mai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3">
            <p:tnLst>
              <p:par>
                <p:cTn xmlns:p14="http://schemas.microsoft.com/office/powerpoint/2010/mai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4">
            <p:tnLst>
              <p:par>
                <p:cTn xmlns:p14="http://schemas.microsoft.com/office/powerpoint/2010/mai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5">
            <p:tnLst>
              <p:par>
                <p:cTn xmlns:p14="http://schemas.microsoft.com/office/powerpoint/2010/mai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Lst>
      </p:bldP>
    </p:bldLst>
  </p:timing>
  <p:txStyles>
    <p:titleStyle>
      <a:lvl1pPr algn="r" rtl="0" eaLnBrk="1" fontAlgn="base" hangingPunct="1">
        <a:spcBef>
          <a:spcPct val="0"/>
        </a:spcBef>
        <a:spcAft>
          <a:spcPct val="0"/>
        </a:spcAft>
        <a:defRPr sz="3600">
          <a:solidFill>
            <a:srgbClr val="FFCC00"/>
          </a:solidFill>
          <a:latin typeface="+mj-lt"/>
          <a:ea typeface="ＭＳ Ｐゴシック" charset="0"/>
          <a:cs typeface="ＭＳ Ｐゴシック" charset="0"/>
        </a:defRPr>
      </a:lvl1pPr>
      <a:lvl2pPr algn="r" rtl="0" eaLnBrk="1" fontAlgn="base" hangingPunct="1">
        <a:spcBef>
          <a:spcPct val="0"/>
        </a:spcBef>
        <a:spcAft>
          <a:spcPct val="0"/>
        </a:spcAft>
        <a:defRPr sz="3600">
          <a:solidFill>
            <a:srgbClr val="FFCC00"/>
          </a:solidFill>
          <a:latin typeface="Arial" charset="0"/>
          <a:ea typeface="ＭＳ Ｐゴシック" charset="0"/>
          <a:cs typeface="ＭＳ Ｐゴシック" charset="0"/>
        </a:defRPr>
      </a:lvl2pPr>
      <a:lvl3pPr algn="r" rtl="0" eaLnBrk="1" fontAlgn="base" hangingPunct="1">
        <a:spcBef>
          <a:spcPct val="0"/>
        </a:spcBef>
        <a:spcAft>
          <a:spcPct val="0"/>
        </a:spcAft>
        <a:defRPr sz="3600">
          <a:solidFill>
            <a:srgbClr val="FFCC00"/>
          </a:solidFill>
          <a:latin typeface="Arial" charset="0"/>
          <a:ea typeface="ＭＳ Ｐゴシック" charset="0"/>
          <a:cs typeface="ＭＳ Ｐゴシック" charset="0"/>
        </a:defRPr>
      </a:lvl3pPr>
      <a:lvl4pPr algn="r" rtl="0" eaLnBrk="1" fontAlgn="base" hangingPunct="1">
        <a:spcBef>
          <a:spcPct val="0"/>
        </a:spcBef>
        <a:spcAft>
          <a:spcPct val="0"/>
        </a:spcAft>
        <a:defRPr sz="3600">
          <a:solidFill>
            <a:srgbClr val="FFCC00"/>
          </a:solidFill>
          <a:latin typeface="Arial" charset="0"/>
          <a:ea typeface="ＭＳ Ｐゴシック" charset="0"/>
          <a:cs typeface="ＭＳ Ｐゴシック" charset="0"/>
        </a:defRPr>
      </a:lvl4pPr>
      <a:lvl5pPr algn="r" rtl="0" eaLnBrk="1" fontAlgn="base" hangingPunct="1">
        <a:spcBef>
          <a:spcPct val="0"/>
        </a:spcBef>
        <a:spcAft>
          <a:spcPct val="0"/>
        </a:spcAft>
        <a:defRPr sz="3600">
          <a:solidFill>
            <a:srgbClr val="FFCC00"/>
          </a:solidFill>
          <a:latin typeface="Arial" charset="0"/>
          <a:ea typeface="ＭＳ Ｐゴシック" charset="0"/>
          <a:cs typeface="ＭＳ Ｐゴシック" charset="0"/>
        </a:defRPr>
      </a:lvl5pPr>
      <a:lvl6pPr marL="457090" algn="r" rtl="0" eaLnBrk="1" fontAlgn="base" hangingPunct="1">
        <a:spcBef>
          <a:spcPct val="0"/>
        </a:spcBef>
        <a:spcAft>
          <a:spcPct val="0"/>
        </a:spcAft>
        <a:defRPr sz="3600">
          <a:solidFill>
            <a:srgbClr val="FFCC00"/>
          </a:solidFill>
          <a:latin typeface="Arial" charset="0"/>
        </a:defRPr>
      </a:lvl6pPr>
      <a:lvl7pPr marL="914180" algn="r" rtl="0" eaLnBrk="1" fontAlgn="base" hangingPunct="1">
        <a:spcBef>
          <a:spcPct val="0"/>
        </a:spcBef>
        <a:spcAft>
          <a:spcPct val="0"/>
        </a:spcAft>
        <a:defRPr sz="3600">
          <a:solidFill>
            <a:srgbClr val="FFCC00"/>
          </a:solidFill>
          <a:latin typeface="Arial" charset="0"/>
        </a:defRPr>
      </a:lvl7pPr>
      <a:lvl8pPr marL="1371270" algn="r" rtl="0" eaLnBrk="1" fontAlgn="base" hangingPunct="1">
        <a:spcBef>
          <a:spcPct val="0"/>
        </a:spcBef>
        <a:spcAft>
          <a:spcPct val="0"/>
        </a:spcAft>
        <a:defRPr sz="3600">
          <a:solidFill>
            <a:srgbClr val="FFCC00"/>
          </a:solidFill>
          <a:latin typeface="Arial" charset="0"/>
        </a:defRPr>
      </a:lvl8pPr>
      <a:lvl9pPr marL="1828361" algn="r" rtl="0" eaLnBrk="1" fontAlgn="base" hangingPunct="1">
        <a:spcBef>
          <a:spcPct val="0"/>
        </a:spcBef>
        <a:spcAft>
          <a:spcPct val="0"/>
        </a:spcAft>
        <a:defRPr sz="3600">
          <a:solidFill>
            <a:srgbClr val="FFCC00"/>
          </a:solidFill>
          <a:latin typeface="Arial" charset="0"/>
        </a:defRPr>
      </a:lvl9pPr>
    </p:titleStyle>
    <p:bodyStyle>
      <a:lvl1pPr marL="341313" indent="-341313" algn="l" rtl="0" eaLnBrk="1" fontAlgn="base" hangingPunct="1">
        <a:spcBef>
          <a:spcPct val="20000"/>
        </a:spcBef>
        <a:spcAft>
          <a:spcPct val="0"/>
        </a:spcAft>
        <a:buChar char="•"/>
        <a:defRPr sz="2600">
          <a:solidFill>
            <a:schemeClr val="tx1"/>
          </a:solidFill>
          <a:latin typeface="+mn-lt"/>
          <a:ea typeface="ＭＳ Ｐゴシック" charset="0"/>
          <a:cs typeface="ＭＳ Ｐゴシック" charset="0"/>
        </a:defRPr>
      </a:lvl1pPr>
      <a:lvl2pPr marL="741363" indent="-284163" algn="l" rtl="0" eaLnBrk="1" fontAlgn="base" hangingPunct="1">
        <a:spcBef>
          <a:spcPct val="20000"/>
        </a:spcBef>
        <a:spcAft>
          <a:spcPct val="0"/>
        </a:spcAft>
        <a:buChar char="–"/>
        <a:defRPr sz="2600">
          <a:solidFill>
            <a:schemeClr val="tx1"/>
          </a:solidFill>
          <a:latin typeface="+mn-lt"/>
          <a:ea typeface="ＭＳ Ｐゴシック" charset="0"/>
        </a:defRPr>
      </a:lvl2pPr>
      <a:lvl3pPr marL="1141413" indent="-227013" algn="l" rtl="0" eaLnBrk="1" fontAlgn="base" hangingPunct="1">
        <a:spcBef>
          <a:spcPct val="20000"/>
        </a:spcBef>
        <a:spcAft>
          <a:spcPct val="0"/>
        </a:spcAft>
        <a:buChar char="•"/>
        <a:defRPr sz="2600">
          <a:solidFill>
            <a:schemeClr val="tx1"/>
          </a:solidFill>
          <a:latin typeface="+mn-lt"/>
          <a:ea typeface="ＭＳ Ｐゴシック" charset="0"/>
        </a:defRPr>
      </a:lvl3pPr>
      <a:lvl4pPr marL="1598613" indent="-227013" algn="l" rtl="0" eaLnBrk="1" fontAlgn="base" hangingPunct="1">
        <a:spcBef>
          <a:spcPct val="20000"/>
        </a:spcBef>
        <a:spcAft>
          <a:spcPct val="0"/>
        </a:spcAft>
        <a:buChar char="–"/>
        <a:defRPr sz="2600">
          <a:solidFill>
            <a:schemeClr val="tx1"/>
          </a:solidFill>
          <a:latin typeface="+mn-lt"/>
          <a:ea typeface="ＭＳ Ｐゴシック" charset="0"/>
        </a:defRPr>
      </a:lvl4pPr>
      <a:lvl5pPr marL="2055813" indent="-227013" algn="l" rtl="0" eaLnBrk="1" fontAlgn="base" hangingPunct="1">
        <a:spcBef>
          <a:spcPct val="20000"/>
        </a:spcBef>
        <a:spcAft>
          <a:spcPct val="0"/>
        </a:spcAft>
        <a:buChar char="»"/>
        <a:defRPr sz="2600">
          <a:solidFill>
            <a:schemeClr val="tx1"/>
          </a:solidFill>
          <a:latin typeface="+mn-lt"/>
          <a:ea typeface="ＭＳ Ｐゴシック" charset="0"/>
        </a:defRPr>
      </a:lvl5pPr>
      <a:lvl6pPr marL="2513996" indent="-228545" algn="l" rtl="0" eaLnBrk="1" fontAlgn="base" hangingPunct="1">
        <a:spcBef>
          <a:spcPct val="20000"/>
        </a:spcBef>
        <a:spcAft>
          <a:spcPct val="0"/>
        </a:spcAft>
        <a:buChar char="»"/>
        <a:defRPr sz="2600">
          <a:solidFill>
            <a:schemeClr val="tx1"/>
          </a:solidFill>
          <a:latin typeface="+mn-lt"/>
        </a:defRPr>
      </a:lvl6pPr>
      <a:lvl7pPr marL="2971086" indent="-228545" algn="l" rtl="0" eaLnBrk="1" fontAlgn="base" hangingPunct="1">
        <a:spcBef>
          <a:spcPct val="20000"/>
        </a:spcBef>
        <a:spcAft>
          <a:spcPct val="0"/>
        </a:spcAft>
        <a:buChar char="»"/>
        <a:defRPr sz="2600">
          <a:solidFill>
            <a:schemeClr val="tx1"/>
          </a:solidFill>
          <a:latin typeface="+mn-lt"/>
        </a:defRPr>
      </a:lvl7pPr>
      <a:lvl8pPr marL="3428178" indent="-228545" algn="l" rtl="0" eaLnBrk="1" fontAlgn="base" hangingPunct="1">
        <a:spcBef>
          <a:spcPct val="20000"/>
        </a:spcBef>
        <a:spcAft>
          <a:spcPct val="0"/>
        </a:spcAft>
        <a:buChar char="»"/>
        <a:defRPr sz="2600">
          <a:solidFill>
            <a:schemeClr val="tx1"/>
          </a:solidFill>
          <a:latin typeface="+mn-lt"/>
        </a:defRPr>
      </a:lvl8pPr>
      <a:lvl9pPr marL="3885268" indent="-228545" algn="l" rtl="0" eaLnBrk="1" fontAlgn="base" hangingPunct="1">
        <a:spcBef>
          <a:spcPct val="20000"/>
        </a:spcBef>
        <a:spcAft>
          <a:spcPct val="0"/>
        </a:spcAft>
        <a:buChar char="»"/>
        <a:defRPr sz="2600">
          <a:solidFill>
            <a:schemeClr val="tx1"/>
          </a:solidFill>
          <a:latin typeface="+mn-lt"/>
        </a:defRPr>
      </a:lvl9pPr>
    </p:bodyStyle>
    <p:otherStyle>
      <a:defPPr>
        <a:defRPr lang="en-US"/>
      </a:defPPr>
      <a:lvl1pPr marL="0" algn="l" defTabSz="914180" rtl="0" eaLnBrk="1" latinLnBrk="0" hangingPunct="1">
        <a:defRPr sz="1800" kern="1200">
          <a:solidFill>
            <a:schemeClr val="tx1"/>
          </a:solidFill>
          <a:latin typeface="+mn-lt"/>
          <a:ea typeface="+mn-ea"/>
          <a:cs typeface="+mn-cs"/>
        </a:defRPr>
      </a:lvl1pPr>
      <a:lvl2pPr marL="457090" algn="l" defTabSz="914180" rtl="0" eaLnBrk="1" latinLnBrk="0" hangingPunct="1">
        <a:defRPr sz="1800" kern="1200">
          <a:solidFill>
            <a:schemeClr val="tx1"/>
          </a:solidFill>
          <a:latin typeface="+mn-lt"/>
          <a:ea typeface="+mn-ea"/>
          <a:cs typeface="+mn-cs"/>
        </a:defRPr>
      </a:lvl2pPr>
      <a:lvl3pPr marL="914180" algn="l" defTabSz="914180" rtl="0" eaLnBrk="1" latinLnBrk="0" hangingPunct="1">
        <a:defRPr sz="1800" kern="1200">
          <a:solidFill>
            <a:schemeClr val="tx1"/>
          </a:solidFill>
          <a:latin typeface="+mn-lt"/>
          <a:ea typeface="+mn-ea"/>
          <a:cs typeface="+mn-cs"/>
        </a:defRPr>
      </a:lvl3pPr>
      <a:lvl4pPr marL="1371270" algn="l" defTabSz="914180" rtl="0" eaLnBrk="1" latinLnBrk="0" hangingPunct="1">
        <a:defRPr sz="1800" kern="1200">
          <a:solidFill>
            <a:schemeClr val="tx1"/>
          </a:solidFill>
          <a:latin typeface="+mn-lt"/>
          <a:ea typeface="+mn-ea"/>
          <a:cs typeface="+mn-cs"/>
        </a:defRPr>
      </a:lvl4pPr>
      <a:lvl5pPr marL="1828361" algn="l" defTabSz="914180" rtl="0" eaLnBrk="1" latinLnBrk="0" hangingPunct="1">
        <a:defRPr sz="1800" kern="1200">
          <a:solidFill>
            <a:schemeClr val="tx1"/>
          </a:solidFill>
          <a:latin typeface="+mn-lt"/>
          <a:ea typeface="+mn-ea"/>
          <a:cs typeface="+mn-cs"/>
        </a:defRPr>
      </a:lvl5pPr>
      <a:lvl6pPr marL="2285451" algn="l" defTabSz="914180" rtl="0" eaLnBrk="1" latinLnBrk="0" hangingPunct="1">
        <a:defRPr sz="1800" kern="1200">
          <a:solidFill>
            <a:schemeClr val="tx1"/>
          </a:solidFill>
          <a:latin typeface="+mn-lt"/>
          <a:ea typeface="+mn-ea"/>
          <a:cs typeface="+mn-cs"/>
        </a:defRPr>
      </a:lvl6pPr>
      <a:lvl7pPr marL="2742542" algn="l" defTabSz="914180" rtl="0" eaLnBrk="1" latinLnBrk="0" hangingPunct="1">
        <a:defRPr sz="1800" kern="1200">
          <a:solidFill>
            <a:schemeClr val="tx1"/>
          </a:solidFill>
          <a:latin typeface="+mn-lt"/>
          <a:ea typeface="+mn-ea"/>
          <a:cs typeface="+mn-cs"/>
        </a:defRPr>
      </a:lvl7pPr>
      <a:lvl8pPr marL="3199632" algn="l" defTabSz="914180" rtl="0" eaLnBrk="1" latinLnBrk="0" hangingPunct="1">
        <a:defRPr sz="1800" kern="1200">
          <a:solidFill>
            <a:schemeClr val="tx1"/>
          </a:solidFill>
          <a:latin typeface="+mn-lt"/>
          <a:ea typeface="+mn-ea"/>
          <a:cs typeface="+mn-cs"/>
        </a:defRPr>
      </a:lvl8pPr>
      <a:lvl9pPr marL="3656722" algn="l" defTabSz="9141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16.emf"/><Relationship Id="rId5" Type="http://schemas.openxmlformats.org/officeDocument/2006/relationships/oleObject" Target="../embeddings/oleObject14.bin"/><Relationship Id="rId6" Type="http://schemas.openxmlformats.org/officeDocument/2006/relationships/image" Target="../media/image17.emf"/><Relationship Id="rId7" Type="http://schemas.openxmlformats.org/officeDocument/2006/relationships/oleObject" Target="../embeddings/oleObject15.bin"/><Relationship Id="rId8" Type="http://schemas.openxmlformats.org/officeDocument/2006/relationships/image" Target="../media/image18.emf"/><Relationship Id="rId1" Type="http://schemas.openxmlformats.org/officeDocument/2006/relationships/vmlDrawing" Target="../drawings/vmlDrawing5.vml"/><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19.emf"/><Relationship Id="rId5" Type="http://schemas.openxmlformats.org/officeDocument/2006/relationships/oleObject" Target="../embeddings/oleObject17.bin"/><Relationship Id="rId6" Type="http://schemas.openxmlformats.org/officeDocument/2006/relationships/image" Target="../media/image20.emf"/><Relationship Id="rId7" Type="http://schemas.openxmlformats.org/officeDocument/2006/relationships/oleObject" Target="../embeddings/oleObject18.bin"/><Relationship Id="rId8" Type="http://schemas.openxmlformats.org/officeDocument/2006/relationships/image" Target="../media/image21.emf"/><Relationship Id="rId9" Type="http://schemas.openxmlformats.org/officeDocument/2006/relationships/oleObject" Target="../embeddings/oleObject19.bin"/><Relationship Id="rId10" Type="http://schemas.openxmlformats.org/officeDocument/2006/relationships/image" Target="../media/image22.emf"/><Relationship Id="rId1" Type="http://schemas.openxmlformats.org/officeDocument/2006/relationships/vmlDrawing" Target="../drawings/vmlDrawing6.vml"/><Relationship Id="rId2"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0.bin"/><Relationship Id="rId4" Type="http://schemas.openxmlformats.org/officeDocument/2006/relationships/image" Target="../media/image23.wmf"/><Relationship Id="rId5" Type="http://schemas.openxmlformats.org/officeDocument/2006/relationships/oleObject" Target="../embeddings/oleObject21.bin"/><Relationship Id="rId6" Type="http://schemas.openxmlformats.org/officeDocument/2006/relationships/image" Target="../media/image24.wmf"/><Relationship Id="rId7" Type="http://schemas.openxmlformats.org/officeDocument/2006/relationships/oleObject" Target="../embeddings/oleObject22.bin"/><Relationship Id="rId8" Type="http://schemas.openxmlformats.org/officeDocument/2006/relationships/image" Target="../media/image25.emf"/><Relationship Id="rId1" Type="http://schemas.openxmlformats.org/officeDocument/2006/relationships/vmlDrawing" Target="../drawings/vmlDrawing7.vml"/><Relationship Id="rId2"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26.emf"/><Relationship Id="rId5" Type="http://schemas.openxmlformats.org/officeDocument/2006/relationships/oleObject" Target="../embeddings/oleObject24.bin"/><Relationship Id="rId6" Type="http://schemas.openxmlformats.org/officeDocument/2006/relationships/image" Target="../media/image27.emf"/><Relationship Id="rId7" Type="http://schemas.openxmlformats.org/officeDocument/2006/relationships/oleObject" Target="../embeddings/oleObject25.bin"/><Relationship Id="rId8" Type="http://schemas.openxmlformats.org/officeDocument/2006/relationships/image" Target="../media/image28.emf"/><Relationship Id="rId9" Type="http://schemas.openxmlformats.org/officeDocument/2006/relationships/oleObject" Target="../embeddings/oleObject26.bin"/><Relationship Id="rId10" Type="http://schemas.openxmlformats.org/officeDocument/2006/relationships/image" Target="../media/image29.emf"/><Relationship Id="rId1" Type="http://schemas.openxmlformats.org/officeDocument/2006/relationships/vmlDrawing" Target="../drawings/vmlDrawing8.vml"/><Relationship Id="rId2"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1" Type="http://schemas.openxmlformats.org/officeDocument/2006/relationships/oleObject" Target="../embeddings/oleObject31.bin"/><Relationship Id="rId12" Type="http://schemas.openxmlformats.org/officeDocument/2006/relationships/image" Target="../media/image34.emf"/><Relationship Id="rId13" Type="http://schemas.openxmlformats.org/officeDocument/2006/relationships/oleObject" Target="../embeddings/oleObject32.bin"/><Relationship Id="rId14" Type="http://schemas.openxmlformats.org/officeDocument/2006/relationships/image" Target="../media/image35.emf"/><Relationship Id="rId1" Type="http://schemas.openxmlformats.org/officeDocument/2006/relationships/vmlDrawing" Target="../drawings/vmlDrawing9.vml"/><Relationship Id="rId2" Type="http://schemas.openxmlformats.org/officeDocument/2006/relationships/slideLayout" Target="../slideLayouts/slideLayout19.xml"/><Relationship Id="rId3" Type="http://schemas.openxmlformats.org/officeDocument/2006/relationships/oleObject" Target="../embeddings/oleObject27.bin"/><Relationship Id="rId4" Type="http://schemas.openxmlformats.org/officeDocument/2006/relationships/image" Target="../media/image30.emf"/><Relationship Id="rId5" Type="http://schemas.openxmlformats.org/officeDocument/2006/relationships/oleObject" Target="../embeddings/oleObject28.bin"/><Relationship Id="rId6" Type="http://schemas.openxmlformats.org/officeDocument/2006/relationships/image" Target="../media/image31.emf"/><Relationship Id="rId7" Type="http://schemas.openxmlformats.org/officeDocument/2006/relationships/oleObject" Target="../embeddings/oleObject29.bin"/><Relationship Id="rId8" Type="http://schemas.openxmlformats.org/officeDocument/2006/relationships/image" Target="../media/image32.emf"/><Relationship Id="rId9" Type="http://schemas.openxmlformats.org/officeDocument/2006/relationships/oleObject" Target="../embeddings/oleObject30.bin"/><Relationship Id="rId10" Type="http://schemas.openxmlformats.org/officeDocument/2006/relationships/image" Target="../media/image3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3.bin"/><Relationship Id="rId4" Type="http://schemas.openxmlformats.org/officeDocument/2006/relationships/image" Target="../media/image37.emf"/><Relationship Id="rId1" Type="http://schemas.openxmlformats.org/officeDocument/2006/relationships/vmlDrawing" Target="../drawings/vmlDrawing10.vml"/><Relationship Id="rId2"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1" Type="http://schemas.openxmlformats.org/officeDocument/2006/relationships/oleObject" Target="../embeddings/oleObject38.bin"/><Relationship Id="rId12" Type="http://schemas.openxmlformats.org/officeDocument/2006/relationships/image" Target="../media/image42.emf"/><Relationship Id="rId1" Type="http://schemas.openxmlformats.org/officeDocument/2006/relationships/vmlDrawing" Target="../drawings/vmlDrawing11.vml"/><Relationship Id="rId2" Type="http://schemas.openxmlformats.org/officeDocument/2006/relationships/slideLayout" Target="../slideLayouts/slideLayout16.xml"/><Relationship Id="rId3" Type="http://schemas.openxmlformats.org/officeDocument/2006/relationships/oleObject" Target="../embeddings/oleObject34.bin"/><Relationship Id="rId4" Type="http://schemas.openxmlformats.org/officeDocument/2006/relationships/image" Target="../media/image38.emf"/><Relationship Id="rId5" Type="http://schemas.openxmlformats.org/officeDocument/2006/relationships/oleObject" Target="../embeddings/oleObject35.bin"/><Relationship Id="rId6" Type="http://schemas.openxmlformats.org/officeDocument/2006/relationships/image" Target="../media/image39.emf"/><Relationship Id="rId7" Type="http://schemas.openxmlformats.org/officeDocument/2006/relationships/oleObject" Target="../embeddings/oleObject36.bin"/><Relationship Id="rId8" Type="http://schemas.openxmlformats.org/officeDocument/2006/relationships/image" Target="../media/image40.emf"/><Relationship Id="rId9" Type="http://schemas.openxmlformats.org/officeDocument/2006/relationships/oleObject" Target="../embeddings/oleObject37.bin"/><Relationship Id="rId10" Type="http://schemas.openxmlformats.org/officeDocument/2006/relationships/image" Target="../media/image4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9.bin"/><Relationship Id="rId4" Type="http://schemas.openxmlformats.org/officeDocument/2006/relationships/image" Target="../media/image43.emf"/><Relationship Id="rId5" Type="http://schemas.openxmlformats.org/officeDocument/2006/relationships/oleObject" Target="../embeddings/oleObject40.bin"/><Relationship Id="rId6" Type="http://schemas.openxmlformats.org/officeDocument/2006/relationships/image" Target="../media/image44.wmf"/><Relationship Id="rId7" Type="http://schemas.openxmlformats.org/officeDocument/2006/relationships/oleObject" Target="../embeddings/oleObject41.bin"/><Relationship Id="rId8" Type="http://schemas.openxmlformats.org/officeDocument/2006/relationships/image" Target="../media/image45.emf"/><Relationship Id="rId1" Type="http://schemas.openxmlformats.org/officeDocument/2006/relationships/vmlDrawing" Target="../drawings/vmlDrawing12.vml"/><Relationship Id="rId2"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42.bin"/><Relationship Id="rId5" Type="http://schemas.openxmlformats.org/officeDocument/2006/relationships/image" Target="../media/image46.emf"/><Relationship Id="rId6" Type="http://schemas.openxmlformats.org/officeDocument/2006/relationships/oleObject" Target="../embeddings/oleObject43.bin"/><Relationship Id="rId7" Type="http://schemas.openxmlformats.org/officeDocument/2006/relationships/image" Target="../media/image47.emf"/><Relationship Id="rId8" Type="http://schemas.openxmlformats.org/officeDocument/2006/relationships/oleObject" Target="../embeddings/oleObject44.bin"/><Relationship Id="rId9" Type="http://schemas.openxmlformats.org/officeDocument/2006/relationships/image" Target="../media/image48.emf"/><Relationship Id="rId10" Type="http://schemas.openxmlformats.org/officeDocument/2006/relationships/oleObject" Target="../embeddings/oleObject45.bin"/><Relationship Id="rId11" Type="http://schemas.openxmlformats.org/officeDocument/2006/relationships/image" Target="../media/image49.emf"/><Relationship Id="rId1" Type="http://schemas.openxmlformats.org/officeDocument/2006/relationships/vmlDrawing" Target="../drawings/vmlDrawing13.vml"/><Relationship Id="rId2"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1" Type="http://schemas.openxmlformats.org/officeDocument/2006/relationships/oleObject" Target="../embeddings/oleObject50.bin"/><Relationship Id="rId12" Type="http://schemas.openxmlformats.org/officeDocument/2006/relationships/image" Target="../media/image54.emf"/><Relationship Id="rId13" Type="http://schemas.openxmlformats.org/officeDocument/2006/relationships/oleObject" Target="../embeddings/oleObject51.bin"/><Relationship Id="rId14" Type="http://schemas.openxmlformats.org/officeDocument/2006/relationships/image" Target="../media/image55.emf"/><Relationship Id="rId15" Type="http://schemas.openxmlformats.org/officeDocument/2006/relationships/oleObject" Target="../embeddings/oleObject52.bin"/><Relationship Id="rId16" Type="http://schemas.openxmlformats.org/officeDocument/2006/relationships/image" Target="../media/image56.emf"/><Relationship Id="rId1" Type="http://schemas.openxmlformats.org/officeDocument/2006/relationships/vmlDrawing" Target="../drawings/vmlDrawing14.vml"/><Relationship Id="rId2" Type="http://schemas.openxmlformats.org/officeDocument/2006/relationships/slideLayout" Target="../slideLayouts/slideLayout16.xml"/><Relationship Id="rId3" Type="http://schemas.openxmlformats.org/officeDocument/2006/relationships/oleObject" Target="../embeddings/oleObject46.bin"/><Relationship Id="rId4" Type="http://schemas.openxmlformats.org/officeDocument/2006/relationships/image" Target="../media/image50.emf"/><Relationship Id="rId5" Type="http://schemas.openxmlformats.org/officeDocument/2006/relationships/oleObject" Target="../embeddings/oleObject47.bin"/><Relationship Id="rId6" Type="http://schemas.openxmlformats.org/officeDocument/2006/relationships/image" Target="../media/image51.wmf"/><Relationship Id="rId7" Type="http://schemas.openxmlformats.org/officeDocument/2006/relationships/oleObject" Target="../embeddings/oleObject48.bin"/><Relationship Id="rId8" Type="http://schemas.openxmlformats.org/officeDocument/2006/relationships/image" Target="../media/image52.emf"/><Relationship Id="rId9" Type="http://schemas.openxmlformats.org/officeDocument/2006/relationships/oleObject" Target="../embeddings/oleObject49.bin"/><Relationship Id="rId10" Type="http://schemas.openxmlformats.org/officeDocument/2006/relationships/image" Target="../media/image53.emf"/></Relationships>
</file>

<file path=ppt/slides/_rels/slide29.xml.rels><?xml version="1.0" encoding="UTF-8" standalone="yes"?>
<Relationships xmlns="http://schemas.openxmlformats.org/package/2006/relationships"><Relationship Id="rId11" Type="http://schemas.openxmlformats.org/officeDocument/2006/relationships/oleObject" Target="../embeddings/oleObject57.bin"/><Relationship Id="rId12" Type="http://schemas.openxmlformats.org/officeDocument/2006/relationships/image" Target="../media/image61.emf"/><Relationship Id="rId13" Type="http://schemas.openxmlformats.org/officeDocument/2006/relationships/oleObject" Target="../embeddings/oleObject58.bin"/><Relationship Id="rId14" Type="http://schemas.openxmlformats.org/officeDocument/2006/relationships/image" Target="../media/image62.emf"/><Relationship Id="rId15" Type="http://schemas.openxmlformats.org/officeDocument/2006/relationships/oleObject" Target="../embeddings/oleObject59.bin"/><Relationship Id="rId16" Type="http://schemas.openxmlformats.org/officeDocument/2006/relationships/image" Target="../media/image63.emf"/><Relationship Id="rId1" Type="http://schemas.openxmlformats.org/officeDocument/2006/relationships/vmlDrawing" Target="../drawings/vmlDrawing15.vml"/><Relationship Id="rId2" Type="http://schemas.openxmlformats.org/officeDocument/2006/relationships/slideLayout" Target="../slideLayouts/slideLayout16.xml"/><Relationship Id="rId3" Type="http://schemas.openxmlformats.org/officeDocument/2006/relationships/oleObject" Target="../embeddings/oleObject53.bin"/><Relationship Id="rId4" Type="http://schemas.openxmlformats.org/officeDocument/2006/relationships/image" Target="../media/image57.emf"/><Relationship Id="rId5" Type="http://schemas.openxmlformats.org/officeDocument/2006/relationships/oleObject" Target="../embeddings/oleObject54.bin"/><Relationship Id="rId6" Type="http://schemas.openxmlformats.org/officeDocument/2006/relationships/image" Target="../media/image58.emf"/><Relationship Id="rId7" Type="http://schemas.openxmlformats.org/officeDocument/2006/relationships/oleObject" Target="../embeddings/oleObject55.bin"/><Relationship Id="rId8" Type="http://schemas.openxmlformats.org/officeDocument/2006/relationships/image" Target="../media/image59.wmf"/><Relationship Id="rId9" Type="http://schemas.openxmlformats.org/officeDocument/2006/relationships/oleObject" Target="../embeddings/oleObject56.bin"/><Relationship Id="rId10" Type="http://schemas.openxmlformats.org/officeDocument/2006/relationships/image" Target="../media/image6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0.bin"/><Relationship Id="rId4" Type="http://schemas.openxmlformats.org/officeDocument/2006/relationships/image" Target="../media/image64.emf"/><Relationship Id="rId5" Type="http://schemas.openxmlformats.org/officeDocument/2006/relationships/oleObject" Target="../embeddings/oleObject61.bin"/><Relationship Id="rId6" Type="http://schemas.openxmlformats.org/officeDocument/2006/relationships/image" Target="../media/image65.emf"/><Relationship Id="rId7" Type="http://schemas.openxmlformats.org/officeDocument/2006/relationships/oleObject" Target="../embeddings/oleObject62.bin"/><Relationship Id="rId8" Type="http://schemas.openxmlformats.org/officeDocument/2006/relationships/image" Target="../media/image66.emf"/><Relationship Id="rId9" Type="http://schemas.openxmlformats.org/officeDocument/2006/relationships/oleObject" Target="../embeddings/oleObject63.bin"/><Relationship Id="rId10" Type="http://schemas.openxmlformats.org/officeDocument/2006/relationships/image" Target="../media/image67.emf"/><Relationship Id="rId1" Type="http://schemas.openxmlformats.org/officeDocument/2006/relationships/vmlDrawing" Target="../drawings/vmlDrawing16.vml"/><Relationship Id="rId2"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4.bin"/><Relationship Id="rId4" Type="http://schemas.openxmlformats.org/officeDocument/2006/relationships/image" Target="../media/image68.emf"/><Relationship Id="rId5" Type="http://schemas.openxmlformats.org/officeDocument/2006/relationships/oleObject" Target="../embeddings/oleObject65.bin"/><Relationship Id="rId6" Type="http://schemas.openxmlformats.org/officeDocument/2006/relationships/image" Target="../media/image69.emf"/><Relationship Id="rId7" Type="http://schemas.openxmlformats.org/officeDocument/2006/relationships/oleObject" Target="../embeddings/oleObject66.bin"/><Relationship Id="rId8" Type="http://schemas.openxmlformats.org/officeDocument/2006/relationships/image" Target="../media/image70.emf"/><Relationship Id="rId1" Type="http://schemas.openxmlformats.org/officeDocument/2006/relationships/vmlDrawing" Target="../drawings/vmlDrawing17.vml"/><Relationship Id="rId2"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7.bin"/><Relationship Id="rId4" Type="http://schemas.openxmlformats.org/officeDocument/2006/relationships/image" Target="../media/image71.emf"/><Relationship Id="rId5" Type="http://schemas.openxmlformats.org/officeDocument/2006/relationships/oleObject" Target="../embeddings/oleObject68.bin"/><Relationship Id="rId6" Type="http://schemas.openxmlformats.org/officeDocument/2006/relationships/image" Target="../media/image72.emf"/><Relationship Id="rId7" Type="http://schemas.openxmlformats.org/officeDocument/2006/relationships/oleObject" Target="../embeddings/oleObject69.bin"/><Relationship Id="rId8" Type="http://schemas.openxmlformats.org/officeDocument/2006/relationships/image" Target="../media/image73.emf"/><Relationship Id="rId9" Type="http://schemas.openxmlformats.org/officeDocument/2006/relationships/oleObject" Target="../embeddings/oleObject70.bin"/><Relationship Id="rId10" Type="http://schemas.openxmlformats.org/officeDocument/2006/relationships/image" Target="../media/image74.emf"/><Relationship Id="rId1" Type="http://schemas.openxmlformats.org/officeDocument/2006/relationships/vmlDrawing" Target="../drawings/vmlDrawing18.vml"/><Relationship Id="rId2"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1.bin"/><Relationship Id="rId4" Type="http://schemas.openxmlformats.org/officeDocument/2006/relationships/image" Target="../media/image75.wmf"/><Relationship Id="rId5" Type="http://schemas.openxmlformats.org/officeDocument/2006/relationships/oleObject" Target="../embeddings/oleObject72.bin"/><Relationship Id="rId6" Type="http://schemas.openxmlformats.org/officeDocument/2006/relationships/image" Target="../media/image76.wmf"/><Relationship Id="rId7" Type="http://schemas.openxmlformats.org/officeDocument/2006/relationships/oleObject" Target="../embeddings/oleObject73.bin"/><Relationship Id="rId8" Type="http://schemas.openxmlformats.org/officeDocument/2006/relationships/image" Target="../media/image77.wmf"/><Relationship Id="rId1" Type="http://schemas.openxmlformats.org/officeDocument/2006/relationships/vmlDrawing" Target="../drawings/vmlDrawing19.vml"/><Relationship Id="rId2"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4.bin"/><Relationship Id="rId4" Type="http://schemas.openxmlformats.org/officeDocument/2006/relationships/image" Target="../media/image78.emf"/><Relationship Id="rId5" Type="http://schemas.openxmlformats.org/officeDocument/2006/relationships/oleObject" Target="../embeddings/oleObject75.bin"/><Relationship Id="rId6" Type="http://schemas.openxmlformats.org/officeDocument/2006/relationships/image" Target="../media/image79.emf"/><Relationship Id="rId7" Type="http://schemas.openxmlformats.org/officeDocument/2006/relationships/oleObject" Target="../embeddings/oleObject76.bin"/><Relationship Id="rId8" Type="http://schemas.openxmlformats.org/officeDocument/2006/relationships/image" Target="../media/image80.emf"/><Relationship Id="rId9" Type="http://schemas.openxmlformats.org/officeDocument/2006/relationships/oleObject" Target="../embeddings/oleObject77.bin"/><Relationship Id="rId10" Type="http://schemas.openxmlformats.org/officeDocument/2006/relationships/image" Target="../media/image81.emf"/><Relationship Id="rId1" Type="http://schemas.openxmlformats.org/officeDocument/2006/relationships/vmlDrawing" Target="../drawings/vmlDrawing20.vml"/><Relationship Id="rId2"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emf"/><Relationship Id="rId5" Type="http://schemas.openxmlformats.org/officeDocument/2006/relationships/oleObject" Target="../embeddings/oleObject2.bin"/><Relationship Id="rId6" Type="http://schemas.openxmlformats.org/officeDocument/2006/relationships/image" Target="../media/image4.emf"/><Relationship Id="rId7" Type="http://schemas.openxmlformats.org/officeDocument/2006/relationships/oleObject" Target="../embeddings/oleObject3.bin"/><Relationship Id="rId8" Type="http://schemas.openxmlformats.org/officeDocument/2006/relationships/image" Target="../media/image5.wmf"/><Relationship Id="rId9" Type="http://schemas.openxmlformats.org/officeDocument/2006/relationships/oleObject" Target="../embeddings/oleObject4.bin"/><Relationship Id="rId10"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8.emf"/><Relationship Id="rId5" Type="http://schemas.openxmlformats.org/officeDocument/2006/relationships/oleObject" Target="../embeddings/oleObject7.bin"/><Relationship Id="rId6" Type="http://schemas.openxmlformats.org/officeDocument/2006/relationships/image" Target="../media/image9.emf"/><Relationship Id="rId7" Type="http://schemas.openxmlformats.org/officeDocument/2006/relationships/oleObject" Target="../embeddings/oleObject8.bin"/><Relationship Id="rId8" Type="http://schemas.openxmlformats.org/officeDocument/2006/relationships/image" Target="../media/image10.wmf"/><Relationship Id="rId9" Type="http://schemas.openxmlformats.org/officeDocument/2006/relationships/oleObject" Target="../embeddings/oleObject9.bin"/><Relationship Id="rId10" Type="http://schemas.openxmlformats.org/officeDocument/2006/relationships/image" Target="../media/image11.wmf"/><Relationship Id="rId1" Type="http://schemas.openxmlformats.org/officeDocument/2006/relationships/vmlDrawing" Target="../drawings/vmlDrawing3.vml"/><Relationship Id="rId2"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2.emf"/><Relationship Id="rId5" Type="http://schemas.openxmlformats.org/officeDocument/2006/relationships/oleObject" Target="../embeddings/oleObject11.bin"/><Relationship Id="rId6" Type="http://schemas.openxmlformats.org/officeDocument/2006/relationships/image" Target="../media/image13.emf"/><Relationship Id="rId7" Type="http://schemas.openxmlformats.org/officeDocument/2006/relationships/oleObject" Target="../embeddings/oleObject12.bin"/><Relationship Id="rId8" Type="http://schemas.openxmlformats.org/officeDocument/2006/relationships/image" Target="../media/image14.emf"/><Relationship Id="rId9" Type="http://schemas.openxmlformats.org/officeDocument/2006/relationships/image" Target="../media/image15.wmf"/><Relationship Id="rId1" Type="http://schemas.openxmlformats.org/officeDocument/2006/relationships/vmlDrawing" Target="../drawings/vmlDrawing4.vml"/><Relationship Id="rId2"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76200" y="2743200"/>
            <a:ext cx="8991600" cy="1600200"/>
          </a:xfrm>
          <a:prstGeom prst="rect">
            <a:avLst/>
          </a:prstGeom>
          <a:noFill/>
          <a:ln w="9525">
            <a:noFill/>
            <a:miter lim="800000"/>
            <a:headEnd/>
            <a:tailEnd/>
          </a:ln>
        </p:spPr>
        <p:txBody>
          <a:bodyPr lIns="91436" tIns="45718" rIns="91436" bIns="45718" anchor="ctr"/>
          <a:lstStyle/>
          <a:p>
            <a:pPr algn="ctr" eaLnBrk="1" hangingPunct="1">
              <a:spcBef>
                <a:spcPct val="0"/>
              </a:spcBef>
              <a:defRPr/>
            </a:pPr>
            <a:r>
              <a:rPr lang="en-US" sz="3600" kern="0" dirty="0">
                <a:solidFill>
                  <a:srgbClr val="FFCC00"/>
                </a:solidFill>
                <a:latin typeface="Tahoma" pitchFamily="34" charset="0"/>
                <a:ea typeface="+mj-ea"/>
                <a:cs typeface="+mj-cs"/>
              </a:rPr>
              <a:t>Lecture 2.1</a:t>
            </a:r>
          </a:p>
          <a:p>
            <a:pPr algn="ctr" eaLnBrk="1" hangingPunct="1">
              <a:spcBef>
                <a:spcPct val="0"/>
              </a:spcBef>
              <a:defRPr/>
            </a:pPr>
            <a:r>
              <a:rPr lang="en-US" sz="4800" kern="0" dirty="0">
                <a:solidFill>
                  <a:srgbClr val="FFCC00"/>
                </a:solidFill>
                <a:latin typeface="Tahoma" pitchFamily="34" charset="0"/>
                <a:ea typeface="+mj-ea"/>
                <a:cs typeface="+mj-cs"/>
              </a:rPr>
              <a:t>Basic Analytics of GE Modeling</a:t>
            </a:r>
          </a:p>
        </p:txBody>
      </p:sp>
      <p:sp>
        <p:nvSpPr>
          <p:cNvPr id="5" name="Rectangle 3"/>
          <p:cNvSpPr txBox="1">
            <a:spLocks noChangeArrowheads="1"/>
          </p:cNvSpPr>
          <p:nvPr/>
        </p:nvSpPr>
        <p:spPr bwMode="auto">
          <a:xfrm>
            <a:off x="228600" y="4572000"/>
            <a:ext cx="8731250" cy="77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36" tIns="45718" rIns="91436" bIns="45718" numCol="1" anchor="t" anchorCtr="0" compatLnSpc="1">
            <a:prstTxWarp prst="textNoShape">
              <a:avLst/>
            </a:prstTxWarp>
          </a:bodyPr>
          <a:lstStyle>
            <a:lvl1pPr marL="0" indent="0" algn="ctr" rtl="0" eaLnBrk="0" fontAlgn="base" hangingPunct="0">
              <a:spcBef>
                <a:spcPct val="20000"/>
              </a:spcBef>
              <a:spcAft>
                <a:spcPct val="0"/>
              </a:spcAft>
              <a:buFontTx/>
              <a:buNone/>
              <a:defRPr sz="2600">
                <a:solidFill>
                  <a:srgbClr val="FFCC00"/>
                </a:solidFill>
                <a:latin typeface="+mn-lt"/>
                <a:ea typeface="ＭＳ Ｐゴシック" charset="0"/>
                <a:cs typeface="+mn-cs"/>
              </a:defRPr>
            </a:lvl1pPr>
            <a:lvl2pPr marL="742950" indent="-285750" algn="l" rtl="0" eaLnBrk="0" fontAlgn="base" hangingPunct="0">
              <a:spcBef>
                <a:spcPct val="20000"/>
              </a:spcBef>
              <a:spcAft>
                <a:spcPct val="0"/>
              </a:spcAft>
              <a:buChar char="–"/>
              <a:defRPr sz="26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6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6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6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600">
                <a:solidFill>
                  <a:schemeClr val="tx1"/>
                </a:solidFill>
                <a:latin typeface="+mn-lt"/>
              </a:defRPr>
            </a:lvl6pPr>
            <a:lvl7pPr marL="2971800" indent="-228600" algn="l" rtl="0" eaLnBrk="1" fontAlgn="base" hangingPunct="1">
              <a:spcBef>
                <a:spcPct val="20000"/>
              </a:spcBef>
              <a:spcAft>
                <a:spcPct val="0"/>
              </a:spcAft>
              <a:buChar char="»"/>
              <a:defRPr sz="2600">
                <a:solidFill>
                  <a:schemeClr val="tx1"/>
                </a:solidFill>
                <a:latin typeface="+mn-lt"/>
              </a:defRPr>
            </a:lvl7pPr>
            <a:lvl8pPr marL="3429000" indent="-228600" algn="l" rtl="0" eaLnBrk="1" fontAlgn="base" hangingPunct="1">
              <a:spcBef>
                <a:spcPct val="20000"/>
              </a:spcBef>
              <a:spcAft>
                <a:spcPct val="0"/>
              </a:spcAft>
              <a:buChar char="»"/>
              <a:defRPr sz="2600">
                <a:solidFill>
                  <a:schemeClr val="tx1"/>
                </a:solidFill>
                <a:latin typeface="+mn-lt"/>
              </a:defRPr>
            </a:lvl8pPr>
            <a:lvl9pPr marL="3886200" indent="-228600" algn="l" rtl="0" eaLnBrk="1" fontAlgn="base" hangingPunct="1">
              <a:spcBef>
                <a:spcPct val="20000"/>
              </a:spcBef>
              <a:spcAft>
                <a:spcPct val="0"/>
              </a:spcAft>
              <a:buChar char="»"/>
              <a:defRPr sz="2600">
                <a:solidFill>
                  <a:schemeClr val="tx1"/>
                </a:solidFill>
                <a:latin typeface="+mn-lt"/>
              </a:defRPr>
            </a:lvl9pPr>
          </a:lstStyle>
          <a:p>
            <a:pPr eaLnBrk="1" hangingPunct="1"/>
            <a:r>
              <a:rPr lang="en-US" sz="2400" i="1" dirty="0" smtClean="0">
                <a:latin typeface="Tahoma" charset="0"/>
                <a:cs typeface="Tahoma" charset="0"/>
              </a:rPr>
              <a:t>David Roland-Holst and </a:t>
            </a:r>
            <a:r>
              <a:rPr lang="en-US" sz="2400" i="1" dirty="0" err="1" smtClean="0">
                <a:latin typeface="Tahoma" charset="0"/>
                <a:cs typeface="Tahoma" charset="0"/>
              </a:rPr>
              <a:t>Enkhbayar</a:t>
            </a:r>
            <a:r>
              <a:rPr lang="en-US" sz="2400" i="1" dirty="0" smtClean="0">
                <a:latin typeface="Tahoma" charset="0"/>
                <a:cs typeface="Tahoma" charset="0"/>
              </a:rPr>
              <a:t> </a:t>
            </a:r>
            <a:r>
              <a:rPr lang="en-US" sz="2400" i="1" dirty="0" err="1" smtClean="0">
                <a:latin typeface="Tahoma" charset="0"/>
                <a:cs typeface="Tahoma" charset="0"/>
              </a:rPr>
              <a:t>Shagdar</a:t>
            </a:r>
            <a:endParaRPr lang="en-US" sz="2400" i="1" dirty="0" smtClean="0">
              <a:latin typeface="Tahoma" charset="0"/>
              <a:cs typeface="Tahoma" charset="0"/>
            </a:endParaRPr>
          </a:p>
          <a:p>
            <a:pPr eaLnBrk="1" hangingPunct="1"/>
            <a:r>
              <a:rPr lang="en-US" sz="2000" i="1" dirty="0" smtClean="0">
                <a:latin typeface="Tahoma" charset="0"/>
                <a:cs typeface="Tahoma" charset="0"/>
              </a:rPr>
              <a:t>UC Berkeley and ERINA</a:t>
            </a:r>
          </a:p>
          <a:p>
            <a:pPr eaLnBrk="1" hangingPunct="1"/>
            <a:endParaRPr lang="en-US" sz="1100" dirty="0" smtClean="0">
              <a:latin typeface="Tahoma" charset="0"/>
              <a:cs typeface="Tahoma" charset="0"/>
            </a:endParaRPr>
          </a:p>
          <a:p>
            <a:pPr eaLnBrk="1" hangingPunct="1"/>
            <a:r>
              <a:rPr lang="en-US" sz="1400" dirty="0" smtClean="0">
                <a:latin typeface="Tahoma" charset="0"/>
                <a:cs typeface="Tahoma" charset="0"/>
              </a:rPr>
              <a:t>Training Workshop</a:t>
            </a:r>
          </a:p>
          <a:p>
            <a:r>
              <a:rPr lang="en-US" sz="1400" dirty="0" smtClean="0">
                <a:latin typeface="Tahoma" charset="0"/>
                <a:cs typeface="Tahoma" charset="0"/>
              </a:rPr>
              <a:t>A Prototype CGE Model for Mongolia</a:t>
            </a:r>
          </a:p>
          <a:p>
            <a:pPr eaLnBrk="1" hangingPunct="1"/>
            <a:r>
              <a:rPr lang="en-US" sz="1400" dirty="0" smtClean="0">
                <a:latin typeface="Tahoma" charset="0"/>
                <a:cs typeface="Tahoma" charset="0"/>
              </a:rPr>
              <a:t>9 July 2013</a:t>
            </a:r>
          </a:p>
          <a:p>
            <a:pPr eaLnBrk="1" hangingPunct="1"/>
            <a:r>
              <a:rPr lang="en-US" sz="1400" dirty="0" smtClean="0">
                <a:latin typeface="Tahoma" charset="0"/>
                <a:cs typeface="Tahoma" charset="0"/>
              </a:rPr>
              <a:t>National Statistical Office of Mongolia, </a:t>
            </a:r>
            <a:r>
              <a:rPr lang="en-US" sz="1400" dirty="0" err="1" smtClean="0">
                <a:latin typeface="Tahoma" charset="0"/>
                <a:cs typeface="Tahoma" charset="0"/>
              </a:rPr>
              <a:t>Ulaan</a:t>
            </a:r>
            <a:r>
              <a:rPr lang="en-US" sz="1400" dirty="0" smtClean="0">
                <a:latin typeface="Tahoma" charset="0"/>
                <a:cs typeface="Tahoma" charset="0"/>
              </a:rPr>
              <a:t> </a:t>
            </a:r>
            <a:r>
              <a:rPr lang="en-US" sz="1400" dirty="0" err="1" smtClean="0">
                <a:latin typeface="Tahoma" charset="0"/>
                <a:cs typeface="Tahoma" charset="0"/>
              </a:rPr>
              <a:t>Baatar</a:t>
            </a:r>
            <a:endParaRPr lang="en-US" sz="1400" dirty="0" smtClean="0">
              <a:latin typeface="Tahoma" charset="0"/>
              <a:cs typeface="Tahoma" charset="0"/>
            </a:endParaRPr>
          </a:p>
          <a:p>
            <a:pPr eaLnBrk="1" hangingPunct="1"/>
            <a:endParaRPr lang="en-US" sz="1100" dirty="0">
              <a:latin typeface="Tahoma" charset="0"/>
              <a:cs typeface="Tahoma" charset="0"/>
            </a:endParaRPr>
          </a:p>
        </p:txBody>
      </p:sp>
    </p:spTree>
    <p:extLst>
      <p:ext uri="{BB962C8B-B14F-4D97-AF65-F5344CB8AC3E}">
        <p14:creationId xmlns:p14="http://schemas.microsoft.com/office/powerpoint/2010/main" val="117122983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11"/>
          <p:cNvSpPr>
            <a:spLocks noGrp="1" noChangeArrowheads="1"/>
          </p:cNvSpPr>
          <p:nvPr>
            <p:ph type="title"/>
          </p:nvPr>
        </p:nvSpPr>
        <p:spPr/>
        <p:txBody>
          <a:bodyPr/>
          <a:lstStyle/>
          <a:p>
            <a:pPr eaLnBrk="1" hangingPunct="1"/>
            <a:r>
              <a:rPr lang="en-US">
                <a:latin typeface="Arial" charset="0"/>
              </a:rPr>
              <a:t>CES Unit Cost and Pricing</a:t>
            </a:r>
          </a:p>
        </p:txBody>
      </p:sp>
      <p:graphicFrame>
        <p:nvGraphicFramePr>
          <p:cNvPr id="5122" name="Object 4"/>
          <p:cNvGraphicFramePr>
            <a:graphicFrameLocks noChangeAspect="1"/>
          </p:cNvGraphicFramePr>
          <p:nvPr>
            <p:ph sz="half" idx="1"/>
          </p:nvPr>
        </p:nvGraphicFramePr>
        <p:xfrm>
          <a:off x="3108325" y="2051050"/>
          <a:ext cx="2132013" cy="463550"/>
        </p:xfrm>
        <a:graphic>
          <a:graphicData uri="http://schemas.openxmlformats.org/presentationml/2006/ole">
            <mc:AlternateContent xmlns:mc="http://schemas.openxmlformats.org/markup-compatibility/2006">
              <mc:Choice xmlns:v="urn:schemas-microsoft-com:vml" Requires="v">
                <p:oleObj spid="_x0000_s151553" name="Equation" r:id="rId3" imgW="876560" imgH="190085" progId="Equation.3">
                  <p:embed/>
                </p:oleObj>
              </mc:Choice>
              <mc:Fallback>
                <p:oleObj name="Equation" r:id="rId3" imgW="876560" imgH="1900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8325" y="2051050"/>
                        <a:ext cx="213201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123" name="Object 7"/>
          <p:cNvGraphicFramePr>
            <a:graphicFrameLocks noChangeAspect="1"/>
          </p:cNvGraphicFramePr>
          <p:nvPr>
            <p:ph sz="quarter" idx="2"/>
          </p:nvPr>
        </p:nvGraphicFramePr>
        <p:xfrm>
          <a:off x="679450" y="3200400"/>
          <a:ext cx="7861300" cy="1047750"/>
        </p:xfrm>
        <a:graphic>
          <a:graphicData uri="http://schemas.openxmlformats.org/presentationml/2006/ole">
            <mc:AlternateContent xmlns:mc="http://schemas.openxmlformats.org/markup-compatibility/2006">
              <mc:Choice xmlns:v="urn:schemas-microsoft-com:vml" Requires="v">
                <p:oleObj spid="_x0000_s151554" name="Equation" r:id="rId5" imgW="3240715" imgH="431291" progId="Equation.3">
                  <p:embed/>
                </p:oleObj>
              </mc:Choice>
              <mc:Fallback>
                <p:oleObj name="Equation" r:id="rId5" imgW="3240715" imgH="43129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450" y="3200400"/>
                        <a:ext cx="78613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124" name="Object 10"/>
          <p:cNvGraphicFramePr>
            <a:graphicFrameLocks noChangeAspect="1"/>
          </p:cNvGraphicFramePr>
          <p:nvPr>
            <p:ph sz="quarter" idx="3"/>
          </p:nvPr>
        </p:nvGraphicFramePr>
        <p:xfrm>
          <a:off x="2405063" y="5013325"/>
          <a:ext cx="3756025" cy="738188"/>
        </p:xfrm>
        <a:graphic>
          <a:graphicData uri="http://schemas.openxmlformats.org/presentationml/2006/ole">
            <mc:AlternateContent xmlns:mc="http://schemas.openxmlformats.org/markup-compatibility/2006">
              <mc:Choice xmlns:v="urn:schemas-microsoft-com:vml" Requires="v">
                <p:oleObj spid="_x0000_s151555" name="Equation" r:id="rId7" imgW="1550283" imgH="304568" progId="Equation.DSMT4">
                  <p:embed/>
                </p:oleObj>
              </mc:Choice>
              <mc:Fallback>
                <p:oleObj name="Equation" r:id="rId7" imgW="1550283" imgH="30456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5063" y="5013325"/>
                        <a:ext cx="375602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6" name="Text Box 13"/>
          <p:cNvSpPr txBox="1">
            <a:spLocks noChangeArrowheads="1"/>
          </p:cNvSpPr>
          <p:nvPr/>
        </p:nvSpPr>
        <p:spPr bwMode="auto">
          <a:xfrm>
            <a:off x="533400" y="1524000"/>
            <a:ext cx="81534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400"/>
              <a:t>Consider now the total cost function:</a:t>
            </a:r>
          </a:p>
          <a:p>
            <a:pPr eaLnBrk="1" hangingPunct="1">
              <a:spcBef>
                <a:spcPct val="50000"/>
              </a:spcBef>
            </a:pPr>
            <a:endParaRPr lang="en-US" sz="2400"/>
          </a:p>
          <a:p>
            <a:pPr eaLnBrk="1" hangingPunct="1">
              <a:spcBef>
                <a:spcPct val="50000"/>
              </a:spcBef>
            </a:pPr>
            <a:r>
              <a:rPr lang="en-US" sz="2400"/>
              <a:t>and substitute the reduced form expressions for L and K</a:t>
            </a:r>
          </a:p>
          <a:p>
            <a:pPr eaLnBrk="1" hangingPunct="1">
              <a:spcBef>
                <a:spcPct val="50000"/>
              </a:spcBef>
            </a:pPr>
            <a:endParaRPr lang="en-US" sz="2400"/>
          </a:p>
          <a:p>
            <a:pPr eaLnBrk="1" hangingPunct="1">
              <a:spcBef>
                <a:spcPct val="50000"/>
              </a:spcBef>
            </a:pPr>
            <a:endParaRPr lang="en-US" sz="2400"/>
          </a:p>
          <a:p>
            <a:pPr eaLnBrk="1" hangingPunct="1">
              <a:spcBef>
                <a:spcPct val="50000"/>
              </a:spcBef>
            </a:pPr>
            <a:r>
              <a:rPr lang="en-US" sz="2400"/>
              <a:t>This yields the unit price-cost equivalence from duality</a:t>
            </a:r>
          </a:p>
        </p:txBody>
      </p:sp>
    </p:spTree>
    <p:extLst>
      <p:ext uri="{BB962C8B-B14F-4D97-AF65-F5344CB8AC3E}">
        <p14:creationId xmlns:p14="http://schemas.microsoft.com/office/powerpoint/2010/main" val="151028721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Text Box 16"/>
          <p:cNvSpPr txBox="1">
            <a:spLocks noChangeArrowheads="1"/>
          </p:cNvSpPr>
          <p:nvPr/>
        </p:nvSpPr>
        <p:spPr bwMode="auto">
          <a:xfrm>
            <a:off x="533400" y="1600200"/>
            <a:ext cx="81534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400"/>
              <a:t>The CES can be extended to i=2,…,n inputs as</a:t>
            </a:r>
          </a:p>
          <a:p>
            <a:pPr eaLnBrk="1" hangingPunct="1">
              <a:spcBef>
                <a:spcPct val="50000"/>
              </a:spcBef>
            </a:pPr>
            <a:endParaRPr lang="en-US" sz="2400"/>
          </a:p>
          <a:p>
            <a:pPr eaLnBrk="1" hangingPunct="1">
              <a:spcBef>
                <a:spcPct val="50000"/>
              </a:spcBef>
            </a:pPr>
            <a:endParaRPr lang="en-US" sz="2400"/>
          </a:p>
          <a:p>
            <a:pPr eaLnBrk="1" hangingPunct="1">
              <a:spcBef>
                <a:spcPct val="50000"/>
              </a:spcBef>
            </a:pPr>
            <a:endParaRPr lang="en-US" sz="2400"/>
          </a:p>
          <a:p>
            <a:pPr eaLnBrk="1" hangingPunct="1">
              <a:spcBef>
                <a:spcPct val="50000"/>
              </a:spcBef>
            </a:pPr>
            <a:r>
              <a:rPr lang="en-US" sz="2400"/>
              <a:t>with these reduced-from factor demands and unit costs</a:t>
            </a:r>
          </a:p>
          <a:p>
            <a:pPr eaLnBrk="1" hangingPunct="1">
              <a:spcBef>
                <a:spcPct val="50000"/>
              </a:spcBef>
            </a:pPr>
            <a:endParaRPr lang="en-US" sz="2400"/>
          </a:p>
          <a:p>
            <a:pPr eaLnBrk="1" hangingPunct="1">
              <a:spcBef>
                <a:spcPct val="50000"/>
              </a:spcBef>
            </a:pPr>
            <a:endParaRPr lang="en-US" sz="2400"/>
          </a:p>
        </p:txBody>
      </p:sp>
      <p:sp>
        <p:nvSpPr>
          <p:cNvPr id="6151" name="Rectangle 14"/>
          <p:cNvSpPr>
            <a:spLocks noGrp="1" noChangeArrowheads="1"/>
          </p:cNvSpPr>
          <p:nvPr>
            <p:ph type="title" sz="quarter"/>
          </p:nvPr>
        </p:nvSpPr>
        <p:spPr/>
        <p:txBody>
          <a:bodyPr/>
          <a:lstStyle/>
          <a:p>
            <a:pPr eaLnBrk="1" hangingPunct="1"/>
            <a:r>
              <a:rPr lang="en-US">
                <a:latin typeface="Arial" charset="0"/>
              </a:rPr>
              <a:t>Generalized CES</a:t>
            </a:r>
          </a:p>
        </p:txBody>
      </p:sp>
      <p:graphicFrame>
        <p:nvGraphicFramePr>
          <p:cNvPr id="6146" name="Object 4"/>
          <p:cNvGraphicFramePr>
            <a:graphicFrameLocks noChangeAspect="1"/>
          </p:cNvGraphicFramePr>
          <p:nvPr>
            <p:ph sz="quarter" idx="1"/>
          </p:nvPr>
        </p:nvGraphicFramePr>
        <p:xfrm>
          <a:off x="1516063" y="2362200"/>
          <a:ext cx="1684337" cy="785813"/>
        </p:xfrm>
        <a:graphic>
          <a:graphicData uri="http://schemas.openxmlformats.org/presentationml/2006/ole">
            <mc:AlternateContent xmlns:mc="http://schemas.openxmlformats.org/markup-compatibility/2006">
              <mc:Choice xmlns:v="urn:schemas-microsoft-com:vml" Requires="v">
                <p:oleObj spid="_x0000_s152577" name="Equation" r:id="rId3" imgW="762352" imgH="355329" progId="Equation.3">
                  <p:embed/>
                </p:oleObj>
              </mc:Choice>
              <mc:Fallback>
                <p:oleObj name="Equation" r:id="rId3" imgW="762352" imgH="3553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6063" y="2362200"/>
                        <a:ext cx="1684337"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47" name="Object 7"/>
          <p:cNvGraphicFramePr>
            <a:graphicFrameLocks noChangeAspect="1"/>
          </p:cNvGraphicFramePr>
          <p:nvPr>
            <p:ph sz="quarter" idx="2"/>
          </p:nvPr>
        </p:nvGraphicFramePr>
        <p:xfrm>
          <a:off x="4198938" y="2100263"/>
          <a:ext cx="2890837" cy="1023937"/>
        </p:xfrm>
        <a:graphic>
          <a:graphicData uri="http://schemas.openxmlformats.org/presentationml/2006/ole">
            <mc:AlternateContent xmlns:mc="http://schemas.openxmlformats.org/markup-compatibility/2006">
              <mc:Choice xmlns:v="urn:schemas-microsoft-com:vml" Requires="v">
                <p:oleObj spid="_x0000_s152578" name="Equation" r:id="rId5" imgW="1397885" imgH="495012" progId="Equation.3">
                  <p:embed/>
                </p:oleObj>
              </mc:Choice>
              <mc:Fallback>
                <p:oleObj name="Equation" r:id="rId5" imgW="1397885" imgH="4950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8938" y="2100263"/>
                        <a:ext cx="2890837"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48" name="Object 10"/>
          <p:cNvGraphicFramePr>
            <a:graphicFrameLocks noChangeAspect="1"/>
          </p:cNvGraphicFramePr>
          <p:nvPr>
            <p:ph sz="quarter" idx="3"/>
          </p:nvPr>
        </p:nvGraphicFramePr>
        <p:xfrm>
          <a:off x="1658938" y="4724400"/>
          <a:ext cx="2892425" cy="947738"/>
        </p:xfrm>
        <a:graphic>
          <a:graphicData uri="http://schemas.openxmlformats.org/presentationml/2006/ole">
            <mc:AlternateContent xmlns:mc="http://schemas.openxmlformats.org/markup-compatibility/2006">
              <mc:Choice xmlns:v="urn:schemas-microsoft-com:vml" Requires="v">
                <p:oleObj spid="_x0000_s152579" name="Equation" r:id="rId7" imgW="1473904" imgH="482412" progId="Equation.3">
                  <p:embed/>
                </p:oleObj>
              </mc:Choice>
              <mc:Fallback>
                <p:oleObj name="Equation" r:id="rId7" imgW="1473904" imgH="4824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8938" y="4724400"/>
                        <a:ext cx="2892425"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49" name="Object 13"/>
          <p:cNvGraphicFramePr>
            <a:graphicFrameLocks noChangeAspect="1"/>
          </p:cNvGraphicFramePr>
          <p:nvPr>
            <p:ph sz="quarter" idx="4"/>
          </p:nvPr>
        </p:nvGraphicFramePr>
        <p:xfrm>
          <a:off x="4895850" y="4540250"/>
          <a:ext cx="3548063" cy="1254125"/>
        </p:xfrm>
        <a:graphic>
          <a:graphicData uri="http://schemas.openxmlformats.org/presentationml/2006/ole">
            <mc:AlternateContent xmlns:mc="http://schemas.openxmlformats.org/markup-compatibility/2006">
              <mc:Choice xmlns:v="urn:schemas-microsoft-com:vml" Requires="v">
                <p:oleObj spid="_x0000_s152580" name="Equation" r:id="rId9" imgW="1651882" imgH="583935" progId="Equation.DSMT4">
                  <p:embed/>
                </p:oleObj>
              </mc:Choice>
              <mc:Fallback>
                <p:oleObj name="Equation" r:id="rId9" imgW="1651882" imgH="583935"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95850" y="4540250"/>
                        <a:ext cx="3548063"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65232556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title" sz="quarter"/>
          </p:nvPr>
        </p:nvSpPr>
        <p:spPr/>
        <p:txBody>
          <a:bodyPr/>
          <a:lstStyle/>
          <a:p>
            <a:pPr eaLnBrk="1" hangingPunct="1"/>
            <a:r>
              <a:rPr lang="en-US">
                <a:latin typeface="Arial" charset="0"/>
              </a:rPr>
              <a:t>Special Case 1: Leontief</a:t>
            </a:r>
          </a:p>
        </p:txBody>
      </p:sp>
      <p:graphicFrame>
        <p:nvGraphicFramePr>
          <p:cNvPr id="7170" name="Object 11"/>
          <p:cNvGraphicFramePr>
            <a:graphicFrameLocks noChangeAspect="1"/>
          </p:cNvGraphicFramePr>
          <p:nvPr>
            <p:ph sz="quarter" idx="1"/>
          </p:nvPr>
        </p:nvGraphicFramePr>
        <p:xfrm>
          <a:off x="3506788" y="3429000"/>
          <a:ext cx="1490662" cy="858838"/>
        </p:xfrm>
        <a:graphic>
          <a:graphicData uri="http://schemas.openxmlformats.org/presentationml/2006/ole">
            <mc:AlternateContent xmlns:mc="http://schemas.openxmlformats.org/markup-compatibility/2006">
              <mc:Choice xmlns:v="urn:schemas-microsoft-com:vml" Requires="v">
                <p:oleObj spid="_x0000_s153601" name="Equation" r:id="rId3" imgW="749160" imgH="431640" progId="Equation.3">
                  <p:embed/>
                </p:oleObj>
              </mc:Choice>
              <mc:Fallback>
                <p:oleObj name="Equation" r:id="rId3" imgW="7491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6788" y="3429000"/>
                        <a:ext cx="1490662"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171" name="Object 13"/>
          <p:cNvGraphicFramePr>
            <a:graphicFrameLocks noChangeAspect="1"/>
          </p:cNvGraphicFramePr>
          <p:nvPr>
            <p:ph sz="quarter" idx="2"/>
          </p:nvPr>
        </p:nvGraphicFramePr>
        <p:xfrm>
          <a:off x="3552825" y="5184775"/>
          <a:ext cx="1581150" cy="768350"/>
        </p:xfrm>
        <a:graphic>
          <a:graphicData uri="http://schemas.openxmlformats.org/presentationml/2006/ole">
            <mc:AlternateContent xmlns:mc="http://schemas.openxmlformats.org/markup-compatibility/2006">
              <mc:Choice xmlns:v="urn:schemas-microsoft-com:vml" Requires="v">
                <p:oleObj spid="_x0000_s153602" name="Equation" r:id="rId5" imgW="888840" imgH="431640" progId="Equation.3">
                  <p:embed/>
                </p:oleObj>
              </mc:Choice>
              <mc:Fallback>
                <p:oleObj name="Equation" r:id="rId5" imgW="88884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2825" y="5184775"/>
                        <a:ext cx="15811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174" name="Text Box 2"/>
          <p:cNvSpPr txBox="1">
            <a:spLocks noChangeArrowheads="1"/>
          </p:cNvSpPr>
          <p:nvPr/>
        </p:nvSpPr>
        <p:spPr bwMode="auto">
          <a:xfrm>
            <a:off x="533400" y="1600200"/>
            <a:ext cx="83820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400"/>
              <a:t>In the case where </a:t>
            </a:r>
            <a:r>
              <a:rPr lang="en-US" sz="2400">
                <a:sym typeface="Symbol" charset="0"/>
              </a:rPr>
              <a:t>=0, there is no input substitution</a:t>
            </a:r>
            <a:r>
              <a:rPr lang="en-US" sz="2400"/>
              <a:t> and we have the Leontief </a:t>
            </a:r>
          </a:p>
          <a:p>
            <a:pPr eaLnBrk="1" hangingPunct="1">
              <a:spcBef>
                <a:spcPct val="50000"/>
              </a:spcBef>
            </a:pPr>
            <a:endParaRPr lang="en-US" sz="2400"/>
          </a:p>
          <a:p>
            <a:pPr eaLnBrk="1" hangingPunct="1">
              <a:spcBef>
                <a:spcPct val="50000"/>
              </a:spcBef>
            </a:pPr>
            <a:endParaRPr lang="en-US" sz="2400"/>
          </a:p>
          <a:p>
            <a:pPr eaLnBrk="1" hangingPunct="1">
              <a:spcBef>
                <a:spcPct val="50000"/>
              </a:spcBef>
            </a:pPr>
            <a:r>
              <a:rPr lang="en-US" sz="2400"/>
              <a:t>		linear 			production technology</a:t>
            </a:r>
          </a:p>
          <a:p>
            <a:pPr eaLnBrk="1" hangingPunct="1">
              <a:spcBef>
                <a:spcPct val="50000"/>
              </a:spcBef>
            </a:pPr>
            <a:endParaRPr lang="en-US" sz="2400"/>
          </a:p>
          <a:p>
            <a:pPr eaLnBrk="1" hangingPunct="1">
              <a:spcBef>
                <a:spcPct val="50000"/>
              </a:spcBef>
            </a:pPr>
            <a:r>
              <a:rPr lang="en-US" sz="2400"/>
              <a:t>and the output price is simply the weighted average of input prices</a:t>
            </a:r>
          </a:p>
        </p:txBody>
      </p:sp>
      <p:graphicFrame>
        <p:nvGraphicFramePr>
          <p:cNvPr id="7172" name="Object 8"/>
          <p:cNvGraphicFramePr>
            <a:graphicFrameLocks noChangeAspect="1"/>
          </p:cNvGraphicFramePr>
          <p:nvPr/>
        </p:nvGraphicFramePr>
        <p:xfrm>
          <a:off x="3200400" y="2357438"/>
          <a:ext cx="2362200" cy="976312"/>
        </p:xfrm>
        <a:graphic>
          <a:graphicData uri="http://schemas.openxmlformats.org/presentationml/2006/ole">
            <mc:AlternateContent xmlns:mc="http://schemas.openxmlformats.org/markup-compatibility/2006">
              <mc:Choice xmlns:v="urn:schemas-microsoft-com:vml" Requires="v">
                <p:oleObj spid="_x0000_s153603" name="Equation" r:id="rId7" imgW="1105338" imgH="456851" progId="Equation.DSMT4">
                  <p:embed/>
                </p:oleObj>
              </mc:Choice>
              <mc:Fallback>
                <p:oleObj name="Equation" r:id="rId7" imgW="1105338" imgH="45685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2357438"/>
                        <a:ext cx="2362200" cy="97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0404212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3"/>
          <p:cNvSpPr>
            <a:spLocks noGrp="1" noChangeArrowheads="1"/>
          </p:cNvSpPr>
          <p:nvPr>
            <p:ph type="title"/>
          </p:nvPr>
        </p:nvSpPr>
        <p:spPr/>
        <p:txBody>
          <a:bodyPr/>
          <a:lstStyle/>
          <a:p>
            <a:pPr eaLnBrk="1" hangingPunct="1"/>
            <a:r>
              <a:rPr lang="en-US">
                <a:latin typeface="Arial" charset="0"/>
              </a:rPr>
              <a:t>Special Case 2: Cobb-Douglas</a:t>
            </a:r>
          </a:p>
        </p:txBody>
      </p:sp>
      <p:graphicFrame>
        <p:nvGraphicFramePr>
          <p:cNvPr id="8194" name="Object 9"/>
          <p:cNvGraphicFramePr>
            <a:graphicFrameLocks noChangeAspect="1"/>
          </p:cNvGraphicFramePr>
          <p:nvPr>
            <p:ph sz="half" idx="1"/>
          </p:nvPr>
        </p:nvGraphicFramePr>
        <p:xfrm>
          <a:off x="2020888" y="3446463"/>
          <a:ext cx="749300" cy="406400"/>
        </p:xfrm>
        <a:graphic>
          <a:graphicData uri="http://schemas.openxmlformats.org/presentationml/2006/ole">
            <mc:AlternateContent xmlns:mc="http://schemas.openxmlformats.org/markup-compatibility/2006">
              <mc:Choice xmlns:v="urn:schemas-microsoft-com:vml" Requires="v">
                <p:oleObj spid="_x0000_s154625" name="Equation" r:id="rId3" imgW="749382" imgH="406090" progId="Equation.3">
                  <p:embed/>
                </p:oleObj>
              </mc:Choice>
              <mc:Fallback>
                <p:oleObj name="Equation" r:id="rId3" imgW="749382" imgH="4060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0888" y="3446463"/>
                        <a:ext cx="7493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195" name="Object 14"/>
          <p:cNvGraphicFramePr>
            <a:graphicFrameLocks noChangeAspect="1"/>
          </p:cNvGraphicFramePr>
          <p:nvPr>
            <p:ph sz="quarter" idx="2"/>
          </p:nvPr>
        </p:nvGraphicFramePr>
        <p:xfrm>
          <a:off x="2895600" y="5961063"/>
          <a:ext cx="1143000" cy="744537"/>
        </p:xfrm>
        <a:graphic>
          <a:graphicData uri="http://schemas.openxmlformats.org/presentationml/2006/ole">
            <mc:AlternateContent xmlns:mc="http://schemas.openxmlformats.org/markup-compatibility/2006">
              <mc:Choice xmlns:v="urn:schemas-microsoft-com:vml" Requires="v">
                <p:oleObj spid="_x0000_s154626" name="Equation" r:id="rId5" imgW="546184" imgH="355329" progId="Equation.3">
                  <p:embed/>
                </p:oleObj>
              </mc:Choice>
              <mc:Fallback>
                <p:oleObj name="Equation" r:id="rId5" imgW="546184" imgH="3553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5961063"/>
                        <a:ext cx="1143000"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196" name="Object 7"/>
          <p:cNvGraphicFramePr>
            <a:graphicFrameLocks noChangeAspect="1"/>
          </p:cNvGraphicFramePr>
          <p:nvPr>
            <p:ph sz="quarter" idx="3"/>
          </p:nvPr>
        </p:nvGraphicFramePr>
        <p:xfrm>
          <a:off x="2873375" y="2582863"/>
          <a:ext cx="2735263" cy="922337"/>
        </p:xfrm>
        <a:graphic>
          <a:graphicData uri="http://schemas.openxmlformats.org/presentationml/2006/ole">
            <mc:AlternateContent xmlns:mc="http://schemas.openxmlformats.org/markup-compatibility/2006">
              <mc:Choice xmlns:v="urn:schemas-microsoft-com:vml" Requires="v">
                <p:oleObj spid="_x0000_s154627" name="Equation" r:id="rId7" imgW="1092728" imgH="367929" progId="Equation.3">
                  <p:embed/>
                </p:oleObj>
              </mc:Choice>
              <mc:Fallback>
                <p:oleObj name="Equation" r:id="rId7" imgW="1092728" imgH="3679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3375" y="2582863"/>
                        <a:ext cx="2735263"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199" name="Text Box 2"/>
          <p:cNvSpPr txBox="1">
            <a:spLocks noChangeArrowheads="1"/>
          </p:cNvSpPr>
          <p:nvPr/>
        </p:nvSpPr>
        <p:spPr bwMode="auto">
          <a:xfrm>
            <a:off x="533400" y="1600200"/>
            <a:ext cx="83820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400"/>
              <a:t>In the case where </a:t>
            </a:r>
            <a:r>
              <a:rPr lang="en-US" sz="2400">
                <a:sym typeface="Symbol" charset="0"/>
              </a:rPr>
              <a:t>=1, we have the most widely used production specification, Cobb-Douglas</a:t>
            </a:r>
            <a:endParaRPr lang="en-US" sz="2400"/>
          </a:p>
          <a:p>
            <a:pPr eaLnBrk="1" hangingPunct="1">
              <a:spcBef>
                <a:spcPct val="50000"/>
              </a:spcBef>
            </a:pPr>
            <a:endParaRPr lang="en-US" sz="2400"/>
          </a:p>
          <a:p>
            <a:pPr eaLnBrk="1" hangingPunct="1">
              <a:spcBef>
                <a:spcPct val="50000"/>
              </a:spcBef>
            </a:pPr>
            <a:r>
              <a:rPr lang="en-US" sz="2400"/>
              <a:t>		</a:t>
            </a:r>
          </a:p>
          <a:p>
            <a:pPr eaLnBrk="1" hangingPunct="1">
              <a:spcBef>
                <a:spcPct val="50000"/>
              </a:spcBef>
            </a:pPr>
            <a:r>
              <a:rPr lang="en-US" sz="2400"/>
              <a:t>		linear 			production technology</a:t>
            </a:r>
          </a:p>
          <a:p>
            <a:pPr eaLnBrk="1" hangingPunct="1">
              <a:spcBef>
                <a:spcPct val="50000"/>
              </a:spcBef>
            </a:pPr>
            <a:r>
              <a:rPr lang="en-US" sz="2400"/>
              <a:t>and the output price is simply the weighted average of input prices</a:t>
            </a:r>
          </a:p>
          <a:p>
            <a:pPr eaLnBrk="1" hangingPunct="1">
              <a:spcBef>
                <a:spcPct val="50000"/>
              </a:spcBef>
            </a:pPr>
            <a:endParaRPr lang="en-US" sz="2400"/>
          </a:p>
          <a:p>
            <a:pPr eaLnBrk="1" hangingPunct="1">
              <a:spcBef>
                <a:spcPct val="50000"/>
              </a:spcBef>
            </a:pPr>
            <a:r>
              <a:rPr lang="en-US" sz="2400"/>
              <a:t>Where we assure constant returns to scale with the added assumption that </a:t>
            </a:r>
          </a:p>
        </p:txBody>
      </p:sp>
      <p:graphicFrame>
        <p:nvGraphicFramePr>
          <p:cNvPr id="8197" name="Object 11"/>
          <p:cNvGraphicFramePr>
            <a:graphicFrameLocks noChangeAspect="1"/>
          </p:cNvGraphicFramePr>
          <p:nvPr/>
        </p:nvGraphicFramePr>
        <p:xfrm>
          <a:off x="2971800" y="4648200"/>
          <a:ext cx="2286000" cy="965200"/>
        </p:xfrm>
        <a:graphic>
          <a:graphicData uri="http://schemas.openxmlformats.org/presentationml/2006/ole">
            <mc:AlternateContent xmlns:mc="http://schemas.openxmlformats.org/markup-compatibility/2006">
              <mc:Choice xmlns:v="urn:schemas-microsoft-com:vml" Requires="v">
                <p:oleObj spid="_x0000_s154628" name="Equation" r:id="rId9" imgW="1143527" imgH="482412" progId="Equation.DSMT4">
                  <p:embed/>
                </p:oleObj>
              </mc:Choice>
              <mc:Fallback>
                <p:oleObj name="Equation" r:id="rId9" imgW="1143527" imgH="48241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4648200"/>
                        <a:ext cx="22860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79729625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atin typeface="Arial" charset="0"/>
              </a:rPr>
              <a:t>A Complication: Stratified Input Substitution</a:t>
            </a:r>
          </a:p>
        </p:txBody>
      </p:sp>
      <p:sp>
        <p:nvSpPr>
          <p:cNvPr id="29699" name="Rectangle 3"/>
          <p:cNvSpPr>
            <a:spLocks noGrp="1" noChangeArrowheads="1"/>
          </p:cNvSpPr>
          <p:nvPr>
            <p:ph idx="1"/>
          </p:nvPr>
        </p:nvSpPr>
        <p:spPr/>
        <p:txBody>
          <a:bodyPr/>
          <a:lstStyle/>
          <a:p>
            <a:pPr eaLnBrk="1" hangingPunct="1">
              <a:buFontTx/>
              <a:buNone/>
            </a:pPr>
            <a:r>
              <a:rPr lang="en-US">
                <a:latin typeface="Tahoma" charset="0"/>
              </a:rPr>
              <a:t>It is generally unrealistic to assume a single elasticity of substitution between all input types.</a:t>
            </a:r>
          </a:p>
          <a:p>
            <a:pPr eaLnBrk="1" hangingPunct="1">
              <a:buFontTx/>
              <a:buNone/>
            </a:pPr>
            <a:r>
              <a:rPr lang="en-US">
                <a:latin typeface="Tahoma" charset="0"/>
              </a:rPr>
              <a:t>To overcome this limitation, we stratify input choice into generic sub-groups, each with their own substitution properties.</a:t>
            </a:r>
          </a:p>
          <a:p>
            <a:pPr eaLnBrk="1" hangingPunct="1">
              <a:buFontTx/>
              <a:buNone/>
            </a:pPr>
            <a:r>
              <a:rPr lang="en-US">
                <a:latin typeface="Tahoma" charset="0"/>
              </a:rPr>
              <a:t>Consider an example with four types of inputs: Intermediates, Labor, Energy, and Capital.</a:t>
            </a:r>
          </a:p>
        </p:txBody>
      </p:sp>
    </p:spTree>
    <p:extLst>
      <p:ext uri="{BB962C8B-B14F-4D97-AF65-F5344CB8AC3E}">
        <p14:creationId xmlns:p14="http://schemas.microsoft.com/office/powerpoint/2010/main" val="288318028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atin typeface="Arial" charset="0"/>
              </a:rPr>
              <a:t>Stratified Production Structure</a:t>
            </a:r>
          </a:p>
        </p:txBody>
      </p:sp>
      <p:sp>
        <p:nvSpPr>
          <p:cNvPr id="30723" name="Text Box 3"/>
          <p:cNvSpPr txBox="1">
            <a:spLocks noChangeArrowheads="1"/>
          </p:cNvSpPr>
          <p:nvPr/>
        </p:nvSpPr>
        <p:spPr bwMode="auto">
          <a:xfrm>
            <a:off x="3810000" y="1385888"/>
            <a:ext cx="1143000" cy="460375"/>
          </a:xfrm>
          <a:prstGeom prst="rect">
            <a:avLst/>
          </a:prstGeom>
          <a:noFill/>
          <a:ln w="63500" cmpd="dbl">
            <a:solidFill>
              <a:srgbClr val="6BD13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2000" b="1">
                <a:solidFill>
                  <a:srgbClr val="0033CC"/>
                </a:solidFill>
              </a:rPr>
              <a:t>Output</a:t>
            </a:r>
          </a:p>
        </p:txBody>
      </p:sp>
      <p:sp>
        <p:nvSpPr>
          <p:cNvPr id="45060" name="Text Box 4"/>
          <p:cNvSpPr txBox="1">
            <a:spLocks noChangeArrowheads="1"/>
          </p:cNvSpPr>
          <p:nvPr/>
        </p:nvSpPr>
        <p:spPr bwMode="auto">
          <a:xfrm>
            <a:off x="152400" y="3457575"/>
            <a:ext cx="3657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Intermediate Demand by Region</a:t>
            </a:r>
          </a:p>
        </p:txBody>
      </p:sp>
      <p:sp>
        <p:nvSpPr>
          <p:cNvPr id="45061" name="Text Box 5"/>
          <p:cNvSpPr txBox="1">
            <a:spLocks noChangeArrowheads="1"/>
          </p:cNvSpPr>
          <p:nvPr/>
        </p:nvSpPr>
        <p:spPr bwMode="auto">
          <a:xfrm>
            <a:off x="6858000" y="4586288"/>
            <a:ext cx="1981200" cy="395287"/>
          </a:xfrm>
          <a:prstGeom prst="rect">
            <a:avLst/>
          </a:prstGeom>
          <a:noFill/>
          <a:ln w="28575">
            <a:solidFill>
              <a:srgbClr val="6BD13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Capital Demand</a:t>
            </a:r>
          </a:p>
        </p:txBody>
      </p:sp>
      <p:sp>
        <p:nvSpPr>
          <p:cNvPr id="45062" name="Text Box 6"/>
          <p:cNvSpPr txBox="1">
            <a:spLocks noChangeArrowheads="1"/>
          </p:cNvSpPr>
          <p:nvPr/>
        </p:nvSpPr>
        <p:spPr bwMode="auto">
          <a:xfrm>
            <a:off x="4038600" y="4586288"/>
            <a:ext cx="1828800" cy="395287"/>
          </a:xfrm>
          <a:prstGeom prst="rect">
            <a:avLst/>
          </a:prstGeom>
          <a:noFill/>
          <a:ln w="28575">
            <a:solidFill>
              <a:srgbClr val="6BD13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Energy Bundle</a:t>
            </a:r>
          </a:p>
        </p:txBody>
      </p:sp>
      <p:sp>
        <p:nvSpPr>
          <p:cNvPr id="45063" name="Text Box 7"/>
          <p:cNvSpPr txBox="1">
            <a:spLocks noChangeArrowheads="1"/>
          </p:cNvSpPr>
          <p:nvPr/>
        </p:nvSpPr>
        <p:spPr bwMode="auto">
          <a:xfrm>
            <a:off x="76200" y="5424488"/>
            <a:ext cx="3124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Labor Demand by Skill Type</a:t>
            </a:r>
          </a:p>
        </p:txBody>
      </p:sp>
      <p:sp>
        <p:nvSpPr>
          <p:cNvPr id="45064" name="Text Box 8"/>
          <p:cNvSpPr txBox="1">
            <a:spLocks noChangeArrowheads="1"/>
          </p:cNvSpPr>
          <p:nvPr/>
        </p:nvSpPr>
        <p:spPr bwMode="auto">
          <a:xfrm>
            <a:off x="6324600" y="3290888"/>
            <a:ext cx="2362200" cy="395287"/>
          </a:xfrm>
          <a:prstGeom prst="rect">
            <a:avLst/>
          </a:prstGeom>
          <a:noFill/>
          <a:ln w="28575">
            <a:solidFill>
              <a:srgbClr val="6BD13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Capital-Energy (KE)</a:t>
            </a:r>
          </a:p>
        </p:txBody>
      </p:sp>
      <p:sp>
        <p:nvSpPr>
          <p:cNvPr id="45065" name="Text Box 9"/>
          <p:cNvSpPr txBox="1">
            <a:spLocks noChangeArrowheads="1"/>
          </p:cNvSpPr>
          <p:nvPr/>
        </p:nvSpPr>
        <p:spPr bwMode="auto">
          <a:xfrm>
            <a:off x="838200" y="4600575"/>
            <a:ext cx="1600200" cy="395288"/>
          </a:xfrm>
          <a:prstGeom prst="rect">
            <a:avLst/>
          </a:prstGeom>
          <a:noFill/>
          <a:ln w="28575">
            <a:solidFill>
              <a:srgbClr val="6BD13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Labor Bundle</a:t>
            </a:r>
          </a:p>
        </p:txBody>
      </p:sp>
      <p:sp>
        <p:nvSpPr>
          <p:cNvPr id="45066" name="Text Box 10"/>
          <p:cNvSpPr txBox="1">
            <a:spLocks noChangeArrowheads="1"/>
          </p:cNvSpPr>
          <p:nvPr/>
        </p:nvSpPr>
        <p:spPr bwMode="auto">
          <a:xfrm>
            <a:off x="4572000" y="2300288"/>
            <a:ext cx="4221163" cy="395287"/>
          </a:xfrm>
          <a:prstGeom prst="rect">
            <a:avLst/>
          </a:prstGeom>
          <a:noFill/>
          <a:ln w="28575">
            <a:solidFill>
              <a:srgbClr val="6BD13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Capital-Energy-Labor Bundle (KEL)</a:t>
            </a:r>
          </a:p>
        </p:txBody>
      </p:sp>
      <p:sp>
        <p:nvSpPr>
          <p:cNvPr id="45067" name="Text Box 11"/>
          <p:cNvSpPr txBox="1">
            <a:spLocks noChangeArrowheads="1"/>
          </p:cNvSpPr>
          <p:nvPr/>
        </p:nvSpPr>
        <p:spPr bwMode="auto">
          <a:xfrm>
            <a:off x="228600" y="2286000"/>
            <a:ext cx="3733800" cy="395288"/>
          </a:xfrm>
          <a:prstGeom prst="rect">
            <a:avLst/>
          </a:prstGeom>
          <a:noFill/>
          <a:ln w="28575">
            <a:solidFill>
              <a:srgbClr val="6BD13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Non-energy Intermediate Bundle</a:t>
            </a:r>
          </a:p>
        </p:txBody>
      </p:sp>
      <p:sp>
        <p:nvSpPr>
          <p:cNvPr id="45068" name="Text Box 12"/>
          <p:cNvSpPr txBox="1">
            <a:spLocks noChangeArrowheads="1"/>
          </p:cNvSpPr>
          <p:nvPr/>
        </p:nvSpPr>
        <p:spPr bwMode="auto">
          <a:xfrm>
            <a:off x="3276600" y="5424488"/>
            <a:ext cx="3352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0033CC"/>
                </a:solidFill>
              </a:rPr>
              <a:t>Energy Demand by Fuel Type</a:t>
            </a:r>
          </a:p>
        </p:txBody>
      </p:sp>
      <p:cxnSp>
        <p:nvCxnSpPr>
          <p:cNvPr id="45069" name="AutoShape 13"/>
          <p:cNvCxnSpPr>
            <a:cxnSpLocks noChangeShapeType="1"/>
            <a:stCxn id="45067" idx="2"/>
          </p:cNvCxnSpPr>
          <p:nvPr/>
        </p:nvCxnSpPr>
        <p:spPr bwMode="auto">
          <a:xfrm>
            <a:off x="2095500" y="2695575"/>
            <a:ext cx="1104900" cy="657225"/>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a:noFill/>
              </a14:hiddenFill>
            </a:ext>
          </a:extLst>
        </p:spPr>
      </p:cxnSp>
      <p:cxnSp>
        <p:nvCxnSpPr>
          <p:cNvPr id="45070" name="AutoShape 14"/>
          <p:cNvCxnSpPr>
            <a:cxnSpLocks noChangeShapeType="1"/>
            <a:stCxn id="30723" idx="2"/>
            <a:endCxn id="45066" idx="0"/>
          </p:cNvCxnSpPr>
          <p:nvPr/>
        </p:nvCxnSpPr>
        <p:spPr bwMode="auto">
          <a:xfrm>
            <a:off x="4381500" y="1878013"/>
            <a:ext cx="2301875" cy="407987"/>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a:noFill/>
              </a14:hiddenFill>
            </a:ext>
          </a:extLst>
        </p:spPr>
      </p:cxnSp>
      <p:cxnSp>
        <p:nvCxnSpPr>
          <p:cNvPr id="45071" name="AutoShape 15"/>
          <p:cNvCxnSpPr>
            <a:cxnSpLocks noChangeShapeType="1"/>
            <a:stCxn id="45066" idx="2"/>
            <a:endCxn id="45064" idx="0"/>
          </p:cNvCxnSpPr>
          <p:nvPr/>
        </p:nvCxnSpPr>
        <p:spPr bwMode="auto">
          <a:xfrm>
            <a:off x="6683375" y="2709863"/>
            <a:ext cx="822325" cy="566737"/>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a:noFill/>
              </a14:hiddenFill>
            </a:ext>
          </a:extLst>
        </p:spPr>
      </p:cxnSp>
      <p:cxnSp>
        <p:nvCxnSpPr>
          <p:cNvPr id="45072" name="AutoShape 16"/>
          <p:cNvCxnSpPr>
            <a:cxnSpLocks noChangeShapeType="1"/>
            <a:stCxn id="45066" idx="2"/>
            <a:endCxn id="45065" idx="0"/>
          </p:cNvCxnSpPr>
          <p:nvPr/>
        </p:nvCxnSpPr>
        <p:spPr bwMode="auto">
          <a:xfrm flipH="1">
            <a:off x="1638300" y="2709863"/>
            <a:ext cx="5045075" cy="1876425"/>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a:noFill/>
              </a14:hiddenFill>
            </a:ext>
          </a:extLst>
        </p:spPr>
      </p:cxnSp>
      <p:cxnSp>
        <p:nvCxnSpPr>
          <p:cNvPr id="45073" name="AutoShape 17"/>
          <p:cNvCxnSpPr>
            <a:cxnSpLocks noChangeShapeType="1"/>
            <a:stCxn id="45064" idx="2"/>
            <a:endCxn id="45061" idx="0"/>
          </p:cNvCxnSpPr>
          <p:nvPr/>
        </p:nvCxnSpPr>
        <p:spPr bwMode="auto">
          <a:xfrm>
            <a:off x="7505700" y="3700463"/>
            <a:ext cx="342900" cy="871537"/>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a:noFill/>
              </a14:hiddenFill>
            </a:ext>
          </a:extLst>
        </p:spPr>
      </p:cxnSp>
      <p:cxnSp>
        <p:nvCxnSpPr>
          <p:cNvPr id="45074" name="AutoShape 18"/>
          <p:cNvCxnSpPr>
            <a:cxnSpLocks noChangeShapeType="1"/>
            <a:stCxn id="45064" idx="2"/>
            <a:endCxn id="45062" idx="0"/>
          </p:cNvCxnSpPr>
          <p:nvPr/>
        </p:nvCxnSpPr>
        <p:spPr bwMode="auto">
          <a:xfrm flipH="1">
            <a:off x="4953000" y="3700463"/>
            <a:ext cx="2552700" cy="871537"/>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a:noFill/>
              </a14:hiddenFill>
            </a:ext>
          </a:extLst>
        </p:spPr>
      </p:cxnSp>
      <p:cxnSp>
        <p:nvCxnSpPr>
          <p:cNvPr id="45075" name="AutoShape 19"/>
          <p:cNvCxnSpPr>
            <a:cxnSpLocks noChangeShapeType="1"/>
            <a:stCxn id="45067" idx="2"/>
          </p:cNvCxnSpPr>
          <p:nvPr/>
        </p:nvCxnSpPr>
        <p:spPr bwMode="auto">
          <a:xfrm flipH="1">
            <a:off x="990600" y="2695575"/>
            <a:ext cx="1104900" cy="657225"/>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a:noFill/>
              </a14:hiddenFill>
            </a:ext>
          </a:extLst>
        </p:spPr>
      </p:cxnSp>
      <p:cxnSp>
        <p:nvCxnSpPr>
          <p:cNvPr id="45076" name="AutoShape 20"/>
          <p:cNvCxnSpPr>
            <a:cxnSpLocks noChangeShapeType="1"/>
            <a:stCxn id="30723" idx="2"/>
            <a:endCxn id="45067" idx="0"/>
          </p:cNvCxnSpPr>
          <p:nvPr/>
        </p:nvCxnSpPr>
        <p:spPr bwMode="auto">
          <a:xfrm flipH="1">
            <a:off x="2095500" y="1878013"/>
            <a:ext cx="2286000" cy="393700"/>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a:noFill/>
              </a14:hiddenFill>
            </a:ext>
          </a:extLst>
        </p:spPr>
      </p:cxnSp>
      <p:cxnSp>
        <p:nvCxnSpPr>
          <p:cNvPr id="45077" name="AutoShape 21"/>
          <p:cNvCxnSpPr>
            <a:cxnSpLocks noChangeShapeType="1"/>
            <a:stCxn id="45067" idx="2"/>
            <a:endCxn id="45060" idx="0"/>
          </p:cNvCxnSpPr>
          <p:nvPr/>
        </p:nvCxnSpPr>
        <p:spPr bwMode="auto">
          <a:xfrm flipH="1">
            <a:off x="1981200" y="2695575"/>
            <a:ext cx="114300" cy="762000"/>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a:noFill/>
              </a14:hiddenFill>
            </a:ext>
          </a:extLst>
        </p:spPr>
      </p:cxnSp>
      <p:cxnSp>
        <p:nvCxnSpPr>
          <p:cNvPr id="45078" name="AutoShape 22"/>
          <p:cNvCxnSpPr>
            <a:cxnSpLocks noChangeShapeType="1"/>
            <a:stCxn id="45065" idx="2"/>
          </p:cNvCxnSpPr>
          <p:nvPr/>
        </p:nvCxnSpPr>
        <p:spPr bwMode="auto">
          <a:xfrm>
            <a:off x="1638300" y="5010150"/>
            <a:ext cx="876300" cy="319088"/>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a:noFill/>
              </a14:hiddenFill>
            </a:ext>
          </a:extLst>
        </p:spPr>
      </p:cxnSp>
      <p:cxnSp>
        <p:nvCxnSpPr>
          <p:cNvPr id="45079" name="AutoShape 23"/>
          <p:cNvCxnSpPr>
            <a:cxnSpLocks noChangeShapeType="1"/>
            <a:stCxn id="45065" idx="2"/>
          </p:cNvCxnSpPr>
          <p:nvPr/>
        </p:nvCxnSpPr>
        <p:spPr bwMode="auto">
          <a:xfrm flipH="1">
            <a:off x="838200" y="5010150"/>
            <a:ext cx="800100" cy="319088"/>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a:noFill/>
              </a14:hiddenFill>
            </a:ext>
          </a:extLst>
        </p:spPr>
      </p:cxnSp>
      <p:cxnSp>
        <p:nvCxnSpPr>
          <p:cNvPr id="45080" name="AutoShape 24"/>
          <p:cNvCxnSpPr>
            <a:cxnSpLocks noChangeShapeType="1"/>
            <a:stCxn id="45065" idx="2"/>
            <a:endCxn id="45063" idx="0"/>
          </p:cNvCxnSpPr>
          <p:nvPr/>
        </p:nvCxnSpPr>
        <p:spPr bwMode="auto">
          <a:xfrm>
            <a:off x="1638300" y="5010150"/>
            <a:ext cx="0" cy="414338"/>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a:noFill/>
              </a14:hiddenFill>
            </a:ext>
          </a:extLst>
        </p:spPr>
      </p:cxnSp>
      <p:sp>
        <p:nvSpPr>
          <p:cNvPr id="45081" name="Text Box 25"/>
          <p:cNvSpPr txBox="1">
            <a:spLocks noChangeArrowheads="1"/>
          </p:cNvSpPr>
          <p:nvPr/>
        </p:nvSpPr>
        <p:spPr bwMode="auto">
          <a:xfrm>
            <a:off x="6781800" y="54102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Capital by Vintage</a:t>
            </a:r>
          </a:p>
        </p:txBody>
      </p:sp>
      <p:cxnSp>
        <p:nvCxnSpPr>
          <p:cNvPr id="45082" name="AutoShape 26"/>
          <p:cNvCxnSpPr>
            <a:cxnSpLocks noChangeShapeType="1"/>
          </p:cNvCxnSpPr>
          <p:nvPr/>
        </p:nvCxnSpPr>
        <p:spPr bwMode="auto">
          <a:xfrm>
            <a:off x="7810500" y="5014913"/>
            <a:ext cx="876300" cy="319087"/>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a:noFill/>
              </a14:hiddenFill>
            </a:ext>
          </a:extLst>
        </p:spPr>
      </p:cxnSp>
      <p:cxnSp>
        <p:nvCxnSpPr>
          <p:cNvPr id="45083" name="AutoShape 27"/>
          <p:cNvCxnSpPr>
            <a:cxnSpLocks noChangeShapeType="1"/>
          </p:cNvCxnSpPr>
          <p:nvPr/>
        </p:nvCxnSpPr>
        <p:spPr bwMode="auto">
          <a:xfrm flipH="1">
            <a:off x="7010400" y="5014913"/>
            <a:ext cx="800100" cy="319087"/>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a:noFill/>
              </a14:hiddenFill>
            </a:ext>
          </a:extLst>
        </p:spPr>
      </p:cxnSp>
      <p:cxnSp>
        <p:nvCxnSpPr>
          <p:cNvPr id="45084" name="AutoShape 28"/>
          <p:cNvCxnSpPr>
            <a:cxnSpLocks noChangeShapeType="1"/>
          </p:cNvCxnSpPr>
          <p:nvPr/>
        </p:nvCxnSpPr>
        <p:spPr bwMode="auto">
          <a:xfrm>
            <a:off x="7810500" y="5014913"/>
            <a:ext cx="0" cy="395287"/>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a:noFill/>
              </a14:hiddenFill>
            </a:ext>
          </a:extLst>
        </p:spPr>
      </p:cxnSp>
      <p:cxnSp>
        <p:nvCxnSpPr>
          <p:cNvPr id="45085" name="AutoShape 29"/>
          <p:cNvCxnSpPr>
            <a:cxnSpLocks noChangeShapeType="1"/>
            <a:stCxn id="45062" idx="2"/>
          </p:cNvCxnSpPr>
          <p:nvPr/>
        </p:nvCxnSpPr>
        <p:spPr bwMode="auto">
          <a:xfrm>
            <a:off x="4953000" y="4995863"/>
            <a:ext cx="762000" cy="338137"/>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a:noFill/>
              </a14:hiddenFill>
            </a:ext>
          </a:extLst>
        </p:spPr>
      </p:cxnSp>
      <p:cxnSp>
        <p:nvCxnSpPr>
          <p:cNvPr id="45086" name="AutoShape 30"/>
          <p:cNvCxnSpPr>
            <a:cxnSpLocks noChangeShapeType="1"/>
            <a:stCxn id="45062" idx="2"/>
          </p:cNvCxnSpPr>
          <p:nvPr/>
        </p:nvCxnSpPr>
        <p:spPr bwMode="auto">
          <a:xfrm flipH="1">
            <a:off x="4038600" y="4995863"/>
            <a:ext cx="914400" cy="352425"/>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a:noFill/>
              </a14:hiddenFill>
            </a:ext>
          </a:extLst>
        </p:spPr>
      </p:cxnSp>
      <p:cxnSp>
        <p:nvCxnSpPr>
          <p:cNvPr id="45087" name="AutoShape 31"/>
          <p:cNvCxnSpPr>
            <a:cxnSpLocks noChangeShapeType="1"/>
            <a:stCxn id="45062" idx="2"/>
            <a:endCxn id="45068" idx="0"/>
          </p:cNvCxnSpPr>
          <p:nvPr/>
        </p:nvCxnSpPr>
        <p:spPr bwMode="auto">
          <a:xfrm>
            <a:off x="4953000" y="4995863"/>
            <a:ext cx="0" cy="428625"/>
          </a:xfrm>
          <a:prstGeom prst="straightConnector1">
            <a:avLst/>
          </a:prstGeom>
          <a:noFill/>
          <a:ln w="41275">
            <a:solidFill>
              <a:srgbClr val="C2654C"/>
            </a:solidFill>
            <a:round/>
            <a:headEnd/>
            <a:tailEnd type="stealth" w="med" len="med"/>
          </a:ln>
          <a:extLst>
            <a:ext uri="{909E8E84-426E-40dd-AFC4-6F175D3DCCD1}">
              <a14:hiddenFill xmlns:a14="http://schemas.microsoft.com/office/drawing/2010/main">
                <a:noFill/>
              </a14:hiddenFill>
            </a:ext>
          </a:extLst>
        </p:spPr>
      </p:cxnSp>
      <p:sp>
        <p:nvSpPr>
          <p:cNvPr id="45088" name="Text Box 32"/>
          <p:cNvSpPr txBox="1">
            <a:spLocks noChangeArrowheads="1"/>
          </p:cNvSpPr>
          <p:nvPr/>
        </p:nvSpPr>
        <p:spPr bwMode="auto">
          <a:xfrm>
            <a:off x="3581400" y="19050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a:t>
            </a:r>
          </a:p>
        </p:txBody>
      </p:sp>
      <p:sp>
        <p:nvSpPr>
          <p:cNvPr id="45089" name="Text Box 33"/>
          <p:cNvSpPr txBox="1">
            <a:spLocks noChangeArrowheads="1"/>
          </p:cNvSpPr>
          <p:nvPr/>
        </p:nvSpPr>
        <p:spPr bwMode="auto">
          <a:xfrm>
            <a:off x="5867400" y="28194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a:t>
            </a:r>
          </a:p>
        </p:txBody>
      </p:sp>
      <p:sp>
        <p:nvSpPr>
          <p:cNvPr id="45090" name="Text Box 34"/>
          <p:cNvSpPr txBox="1">
            <a:spLocks noChangeArrowheads="1"/>
          </p:cNvSpPr>
          <p:nvPr/>
        </p:nvSpPr>
        <p:spPr bwMode="auto">
          <a:xfrm>
            <a:off x="6477000" y="38862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a:t>
            </a:r>
          </a:p>
        </p:txBody>
      </p:sp>
      <p:sp>
        <p:nvSpPr>
          <p:cNvPr id="45091" name="Text Box 35"/>
          <p:cNvSpPr txBox="1">
            <a:spLocks noChangeArrowheads="1"/>
          </p:cNvSpPr>
          <p:nvPr/>
        </p:nvSpPr>
        <p:spPr bwMode="auto">
          <a:xfrm>
            <a:off x="1295400" y="283368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a:t>
            </a:r>
          </a:p>
        </p:txBody>
      </p:sp>
      <p:sp>
        <p:nvSpPr>
          <p:cNvPr id="45092" name="Text Box 36"/>
          <p:cNvSpPr txBox="1">
            <a:spLocks noChangeArrowheads="1"/>
          </p:cNvSpPr>
          <p:nvPr/>
        </p:nvSpPr>
        <p:spPr bwMode="auto">
          <a:xfrm>
            <a:off x="838200" y="50292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a:t>
            </a:r>
          </a:p>
        </p:txBody>
      </p:sp>
      <p:sp>
        <p:nvSpPr>
          <p:cNvPr id="45093" name="Text Box 37"/>
          <p:cNvSpPr txBox="1">
            <a:spLocks noChangeArrowheads="1"/>
          </p:cNvSpPr>
          <p:nvPr/>
        </p:nvSpPr>
        <p:spPr bwMode="auto">
          <a:xfrm>
            <a:off x="4114800" y="50292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a:t>
            </a:r>
          </a:p>
        </p:txBody>
      </p:sp>
      <p:sp>
        <p:nvSpPr>
          <p:cNvPr id="45094" name="Text Box 38"/>
          <p:cNvSpPr txBox="1">
            <a:spLocks noChangeArrowheads="1"/>
          </p:cNvSpPr>
          <p:nvPr/>
        </p:nvSpPr>
        <p:spPr bwMode="auto">
          <a:xfrm>
            <a:off x="7010400" y="50292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a:t>
            </a:r>
          </a:p>
        </p:txBody>
      </p:sp>
    </p:spTree>
    <p:extLst>
      <p:ext uri="{BB962C8B-B14F-4D97-AF65-F5344CB8AC3E}">
        <p14:creationId xmlns:p14="http://schemas.microsoft.com/office/powerpoint/2010/main" val="6693093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076"/>
                                        </p:tgtEl>
                                        <p:attrNameLst>
                                          <p:attrName>style.visibility</p:attrName>
                                        </p:attrNameLst>
                                      </p:cBhvr>
                                      <p:to>
                                        <p:strVal val="visible"/>
                                      </p:to>
                                    </p:set>
                                    <p:anim calcmode="lin" valueType="num">
                                      <p:cBhvr additive="base">
                                        <p:cTn id="7" dur="500" fill="hold"/>
                                        <p:tgtEl>
                                          <p:spTgt spid="45076"/>
                                        </p:tgtEl>
                                        <p:attrNameLst>
                                          <p:attrName>ppt_x</p:attrName>
                                        </p:attrNameLst>
                                      </p:cBhvr>
                                      <p:tavLst>
                                        <p:tav tm="0">
                                          <p:val>
                                            <p:strVal val="#ppt_x"/>
                                          </p:val>
                                        </p:tav>
                                        <p:tav tm="100000">
                                          <p:val>
                                            <p:strVal val="#ppt_x"/>
                                          </p:val>
                                        </p:tav>
                                      </p:tavLst>
                                    </p:anim>
                                    <p:anim calcmode="lin" valueType="num">
                                      <p:cBhvr additive="base">
                                        <p:cTn id="8" dur="500" fill="hold"/>
                                        <p:tgtEl>
                                          <p:spTgt spid="4507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070"/>
                                        </p:tgtEl>
                                        <p:attrNameLst>
                                          <p:attrName>style.visibility</p:attrName>
                                        </p:attrNameLst>
                                      </p:cBhvr>
                                      <p:to>
                                        <p:strVal val="visible"/>
                                      </p:to>
                                    </p:set>
                                    <p:anim calcmode="lin" valueType="num">
                                      <p:cBhvr additive="base">
                                        <p:cTn id="11" dur="500" fill="hold"/>
                                        <p:tgtEl>
                                          <p:spTgt spid="45070"/>
                                        </p:tgtEl>
                                        <p:attrNameLst>
                                          <p:attrName>ppt_x</p:attrName>
                                        </p:attrNameLst>
                                      </p:cBhvr>
                                      <p:tavLst>
                                        <p:tav tm="0">
                                          <p:val>
                                            <p:strVal val="#ppt_x"/>
                                          </p:val>
                                        </p:tav>
                                        <p:tav tm="100000">
                                          <p:val>
                                            <p:strVal val="#ppt_x"/>
                                          </p:val>
                                        </p:tav>
                                      </p:tavLst>
                                    </p:anim>
                                    <p:anim calcmode="lin" valueType="num">
                                      <p:cBhvr additive="base">
                                        <p:cTn id="12" dur="500" fill="hold"/>
                                        <p:tgtEl>
                                          <p:spTgt spid="4507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5067"/>
                                        </p:tgtEl>
                                        <p:attrNameLst>
                                          <p:attrName>style.visibility</p:attrName>
                                        </p:attrNameLst>
                                      </p:cBhvr>
                                      <p:to>
                                        <p:strVal val="visible"/>
                                      </p:to>
                                    </p:set>
                                    <p:anim calcmode="lin" valueType="num">
                                      <p:cBhvr additive="base">
                                        <p:cTn id="15" dur="500" fill="hold"/>
                                        <p:tgtEl>
                                          <p:spTgt spid="45067"/>
                                        </p:tgtEl>
                                        <p:attrNameLst>
                                          <p:attrName>ppt_x</p:attrName>
                                        </p:attrNameLst>
                                      </p:cBhvr>
                                      <p:tavLst>
                                        <p:tav tm="0">
                                          <p:val>
                                            <p:strVal val="#ppt_x"/>
                                          </p:val>
                                        </p:tav>
                                        <p:tav tm="100000">
                                          <p:val>
                                            <p:strVal val="#ppt_x"/>
                                          </p:val>
                                        </p:tav>
                                      </p:tavLst>
                                    </p:anim>
                                    <p:anim calcmode="lin" valueType="num">
                                      <p:cBhvr additive="base">
                                        <p:cTn id="16" dur="500" fill="hold"/>
                                        <p:tgtEl>
                                          <p:spTgt spid="450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5066"/>
                                        </p:tgtEl>
                                        <p:attrNameLst>
                                          <p:attrName>style.visibility</p:attrName>
                                        </p:attrNameLst>
                                      </p:cBhvr>
                                      <p:to>
                                        <p:strVal val="visible"/>
                                      </p:to>
                                    </p:set>
                                    <p:anim calcmode="lin" valueType="num">
                                      <p:cBhvr additive="base">
                                        <p:cTn id="19" dur="500" fill="hold"/>
                                        <p:tgtEl>
                                          <p:spTgt spid="45066"/>
                                        </p:tgtEl>
                                        <p:attrNameLst>
                                          <p:attrName>ppt_x</p:attrName>
                                        </p:attrNameLst>
                                      </p:cBhvr>
                                      <p:tavLst>
                                        <p:tav tm="0">
                                          <p:val>
                                            <p:strVal val="#ppt_x"/>
                                          </p:val>
                                        </p:tav>
                                        <p:tav tm="100000">
                                          <p:val>
                                            <p:strVal val="#ppt_x"/>
                                          </p:val>
                                        </p:tav>
                                      </p:tavLst>
                                    </p:anim>
                                    <p:anim calcmode="lin" valueType="num">
                                      <p:cBhvr additive="base">
                                        <p:cTn id="20" dur="500" fill="hold"/>
                                        <p:tgtEl>
                                          <p:spTgt spid="4506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5075"/>
                                        </p:tgtEl>
                                        <p:attrNameLst>
                                          <p:attrName>style.visibility</p:attrName>
                                        </p:attrNameLst>
                                      </p:cBhvr>
                                      <p:to>
                                        <p:strVal val="visible"/>
                                      </p:to>
                                    </p:set>
                                    <p:anim calcmode="lin" valueType="num">
                                      <p:cBhvr additive="base">
                                        <p:cTn id="25" dur="500" fill="hold"/>
                                        <p:tgtEl>
                                          <p:spTgt spid="45075"/>
                                        </p:tgtEl>
                                        <p:attrNameLst>
                                          <p:attrName>ppt_x</p:attrName>
                                        </p:attrNameLst>
                                      </p:cBhvr>
                                      <p:tavLst>
                                        <p:tav tm="0">
                                          <p:val>
                                            <p:strVal val="#ppt_x"/>
                                          </p:val>
                                        </p:tav>
                                        <p:tav tm="100000">
                                          <p:val>
                                            <p:strVal val="#ppt_x"/>
                                          </p:val>
                                        </p:tav>
                                      </p:tavLst>
                                    </p:anim>
                                    <p:anim calcmode="lin" valueType="num">
                                      <p:cBhvr additive="base">
                                        <p:cTn id="26" dur="500" fill="hold"/>
                                        <p:tgtEl>
                                          <p:spTgt spid="4507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5077"/>
                                        </p:tgtEl>
                                        <p:attrNameLst>
                                          <p:attrName>style.visibility</p:attrName>
                                        </p:attrNameLst>
                                      </p:cBhvr>
                                      <p:to>
                                        <p:strVal val="visible"/>
                                      </p:to>
                                    </p:set>
                                    <p:anim calcmode="lin" valueType="num">
                                      <p:cBhvr additive="base">
                                        <p:cTn id="29" dur="500" fill="hold"/>
                                        <p:tgtEl>
                                          <p:spTgt spid="45077"/>
                                        </p:tgtEl>
                                        <p:attrNameLst>
                                          <p:attrName>ppt_x</p:attrName>
                                        </p:attrNameLst>
                                      </p:cBhvr>
                                      <p:tavLst>
                                        <p:tav tm="0">
                                          <p:val>
                                            <p:strVal val="#ppt_x"/>
                                          </p:val>
                                        </p:tav>
                                        <p:tav tm="100000">
                                          <p:val>
                                            <p:strVal val="#ppt_x"/>
                                          </p:val>
                                        </p:tav>
                                      </p:tavLst>
                                    </p:anim>
                                    <p:anim calcmode="lin" valueType="num">
                                      <p:cBhvr additive="base">
                                        <p:cTn id="30" dur="500" fill="hold"/>
                                        <p:tgtEl>
                                          <p:spTgt spid="4507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5069"/>
                                        </p:tgtEl>
                                        <p:attrNameLst>
                                          <p:attrName>style.visibility</p:attrName>
                                        </p:attrNameLst>
                                      </p:cBhvr>
                                      <p:to>
                                        <p:strVal val="visible"/>
                                      </p:to>
                                    </p:set>
                                    <p:anim calcmode="lin" valueType="num">
                                      <p:cBhvr additive="base">
                                        <p:cTn id="33" dur="500" fill="hold"/>
                                        <p:tgtEl>
                                          <p:spTgt spid="45069"/>
                                        </p:tgtEl>
                                        <p:attrNameLst>
                                          <p:attrName>ppt_x</p:attrName>
                                        </p:attrNameLst>
                                      </p:cBhvr>
                                      <p:tavLst>
                                        <p:tav tm="0">
                                          <p:val>
                                            <p:strVal val="#ppt_x"/>
                                          </p:val>
                                        </p:tav>
                                        <p:tav tm="100000">
                                          <p:val>
                                            <p:strVal val="#ppt_x"/>
                                          </p:val>
                                        </p:tav>
                                      </p:tavLst>
                                    </p:anim>
                                    <p:anim calcmode="lin" valueType="num">
                                      <p:cBhvr additive="base">
                                        <p:cTn id="34" dur="500" fill="hold"/>
                                        <p:tgtEl>
                                          <p:spTgt spid="4506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5060"/>
                                        </p:tgtEl>
                                        <p:attrNameLst>
                                          <p:attrName>style.visibility</p:attrName>
                                        </p:attrNameLst>
                                      </p:cBhvr>
                                      <p:to>
                                        <p:strVal val="visible"/>
                                      </p:to>
                                    </p:set>
                                    <p:anim calcmode="lin" valueType="num">
                                      <p:cBhvr additive="base">
                                        <p:cTn id="37" dur="500" fill="hold"/>
                                        <p:tgtEl>
                                          <p:spTgt spid="45060"/>
                                        </p:tgtEl>
                                        <p:attrNameLst>
                                          <p:attrName>ppt_x</p:attrName>
                                        </p:attrNameLst>
                                      </p:cBhvr>
                                      <p:tavLst>
                                        <p:tav tm="0">
                                          <p:val>
                                            <p:strVal val="#ppt_x"/>
                                          </p:val>
                                        </p:tav>
                                        <p:tav tm="100000">
                                          <p:val>
                                            <p:strVal val="#ppt_x"/>
                                          </p:val>
                                        </p:tav>
                                      </p:tavLst>
                                    </p:anim>
                                    <p:anim calcmode="lin" valueType="num">
                                      <p:cBhvr additive="base">
                                        <p:cTn id="38" dur="500" fill="hold"/>
                                        <p:tgtEl>
                                          <p:spTgt spid="45060"/>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5072"/>
                                        </p:tgtEl>
                                        <p:attrNameLst>
                                          <p:attrName>style.visibility</p:attrName>
                                        </p:attrNameLst>
                                      </p:cBhvr>
                                      <p:to>
                                        <p:strVal val="visible"/>
                                      </p:to>
                                    </p:set>
                                    <p:anim calcmode="lin" valueType="num">
                                      <p:cBhvr additive="base">
                                        <p:cTn id="43" dur="500" fill="hold"/>
                                        <p:tgtEl>
                                          <p:spTgt spid="45072"/>
                                        </p:tgtEl>
                                        <p:attrNameLst>
                                          <p:attrName>ppt_x</p:attrName>
                                        </p:attrNameLst>
                                      </p:cBhvr>
                                      <p:tavLst>
                                        <p:tav tm="0">
                                          <p:val>
                                            <p:strVal val="#ppt_x"/>
                                          </p:val>
                                        </p:tav>
                                        <p:tav tm="100000">
                                          <p:val>
                                            <p:strVal val="#ppt_x"/>
                                          </p:val>
                                        </p:tav>
                                      </p:tavLst>
                                    </p:anim>
                                    <p:anim calcmode="lin" valueType="num">
                                      <p:cBhvr additive="base">
                                        <p:cTn id="44" dur="500" fill="hold"/>
                                        <p:tgtEl>
                                          <p:spTgt spid="4507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5071"/>
                                        </p:tgtEl>
                                        <p:attrNameLst>
                                          <p:attrName>style.visibility</p:attrName>
                                        </p:attrNameLst>
                                      </p:cBhvr>
                                      <p:to>
                                        <p:strVal val="visible"/>
                                      </p:to>
                                    </p:set>
                                    <p:anim calcmode="lin" valueType="num">
                                      <p:cBhvr additive="base">
                                        <p:cTn id="47" dur="500" fill="hold"/>
                                        <p:tgtEl>
                                          <p:spTgt spid="45071"/>
                                        </p:tgtEl>
                                        <p:attrNameLst>
                                          <p:attrName>ppt_x</p:attrName>
                                        </p:attrNameLst>
                                      </p:cBhvr>
                                      <p:tavLst>
                                        <p:tav tm="0">
                                          <p:val>
                                            <p:strVal val="#ppt_x"/>
                                          </p:val>
                                        </p:tav>
                                        <p:tav tm="100000">
                                          <p:val>
                                            <p:strVal val="#ppt_x"/>
                                          </p:val>
                                        </p:tav>
                                      </p:tavLst>
                                    </p:anim>
                                    <p:anim calcmode="lin" valueType="num">
                                      <p:cBhvr additive="base">
                                        <p:cTn id="48" dur="500" fill="hold"/>
                                        <p:tgtEl>
                                          <p:spTgt spid="4507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5064"/>
                                        </p:tgtEl>
                                        <p:attrNameLst>
                                          <p:attrName>style.visibility</p:attrName>
                                        </p:attrNameLst>
                                      </p:cBhvr>
                                      <p:to>
                                        <p:strVal val="visible"/>
                                      </p:to>
                                    </p:set>
                                    <p:anim calcmode="lin" valueType="num">
                                      <p:cBhvr additive="base">
                                        <p:cTn id="51" dur="500" fill="hold"/>
                                        <p:tgtEl>
                                          <p:spTgt spid="45064"/>
                                        </p:tgtEl>
                                        <p:attrNameLst>
                                          <p:attrName>ppt_x</p:attrName>
                                        </p:attrNameLst>
                                      </p:cBhvr>
                                      <p:tavLst>
                                        <p:tav tm="0">
                                          <p:val>
                                            <p:strVal val="#ppt_x"/>
                                          </p:val>
                                        </p:tav>
                                        <p:tav tm="100000">
                                          <p:val>
                                            <p:strVal val="#ppt_x"/>
                                          </p:val>
                                        </p:tav>
                                      </p:tavLst>
                                    </p:anim>
                                    <p:anim calcmode="lin" valueType="num">
                                      <p:cBhvr additive="base">
                                        <p:cTn id="52" dur="500" fill="hold"/>
                                        <p:tgtEl>
                                          <p:spTgt spid="4506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5065"/>
                                        </p:tgtEl>
                                        <p:attrNameLst>
                                          <p:attrName>style.visibility</p:attrName>
                                        </p:attrNameLst>
                                      </p:cBhvr>
                                      <p:to>
                                        <p:strVal val="visible"/>
                                      </p:to>
                                    </p:set>
                                    <p:anim calcmode="lin" valueType="num">
                                      <p:cBhvr additive="base">
                                        <p:cTn id="55" dur="500" fill="hold"/>
                                        <p:tgtEl>
                                          <p:spTgt spid="45065"/>
                                        </p:tgtEl>
                                        <p:attrNameLst>
                                          <p:attrName>ppt_x</p:attrName>
                                        </p:attrNameLst>
                                      </p:cBhvr>
                                      <p:tavLst>
                                        <p:tav tm="0">
                                          <p:val>
                                            <p:strVal val="#ppt_x"/>
                                          </p:val>
                                        </p:tav>
                                        <p:tav tm="100000">
                                          <p:val>
                                            <p:strVal val="#ppt_x"/>
                                          </p:val>
                                        </p:tav>
                                      </p:tavLst>
                                    </p:anim>
                                    <p:anim calcmode="lin" valueType="num">
                                      <p:cBhvr additive="base">
                                        <p:cTn id="56" dur="500" fill="hold"/>
                                        <p:tgtEl>
                                          <p:spTgt spid="45065"/>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45079"/>
                                        </p:tgtEl>
                                        <p:attrNameLst>
                                          <p:attrName>style.visibility</p:attrName>
                                        </p:attrNameLst>
                                      </p:cBhvr>
                                      <p:to>
                                        <p:strVal val="visible"/>
                                      </p:to>
                                    </p:set>
                                    <p:anim calcmode="lin" valueType="num">
                                      <p:cBhvr additive="base">
                                        <p:cTn id="61" dur="500" fill="hold"/>
                                        <p:tgtEl>
                                          <p:spTgt spid="45079"/>
                                        </p:tgtEl>
                                        <p:attrNameLst>
                                          <p:attrName>ppt_x</p:attrName>
                                        </p:attrNameLst>
                                      </p:cBhvr>
                                      <p:tavLst>
                                        <p:tav tm="0">
                                          <p:val>
                                            <p:strVal val="#ppt_x"/>
                                          </p:val>
                                        </p:tav>
                                        <p:tav tm="100000">
                                          <p:val>
                                            <p:strVal val="#ppt_x"/>
                                          </p:val>
                                        </p:tav>
                                      </p:tavLst>
                                    </p:anim>
                                    <p:anim calcmode="lin" valueType="num">
                                      <p:cBhvr additive="base">
                                        <p:cTn id="62" dur="500" fill="hold"/>
                                        <p:tgtEl>
                                          <p:spTgt spid="45079"/>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5080"/>
                                        </p:tgtEl>
                                        <p:attrNameLst>
                                          <p:attrName>style.visibility</p:attrName>
                                        </p:attrNameLst>
                                      </p:cBhvr>
                                      <p:to>
                                        <p:strVal val="visible"/>
                                      </p:to>
                                    </p:set>
                                    <p:anim calcmode="lin" valueType="num">
                                      <p:cBhvr additive="base">
                                        <p:cTn id="65" dur="500" fill="hold"/>
                                        <p:tgtEl>
                                          <p:spTgt spid="45080"/>
                                        </p:tgtEl>
                                        <p:attrNameLst>
                                          <p:attrName>ppt_x</p:attrName>
                                        </p:attrNameLst>
                                      </p:cBhvr>
                                      <p:tavLst>
                                        <p:tav tm="0">
                                          <p:val>
                                            <p:strVal val="#ppt_x"/>
                                          </p:val>
                                        </p:tav>
                                        <p:tav tm="100000">
                                          <p:val>
                                            <p:strVal val="#ppt_x"/>
                                          </p:val>
                                        </p:tav>
                                      </p:tavLst>
                                    </p:anim>
                                    <p:anim calcmode="lin" valueType="num">
                                      <p:cBhvr additive="base">
                                        <p:cTn id="66" dur="500" fill="hold"/>
                                        <p:tgtEl>
                                          <p:spTgt spid="4508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45078"/>
                                        </p:tgtEl>
                                        <p:attrNameLst>
                                          <p:attrName>style.visibility</p:attrName>
                                        </p:attrNameLst>
                                      </p:cBhvr>
                                      <p:to>
                                        <p:strVal val="visible"/>
                                      </p:to>
                                    </p:set>
                                    <p:anim calcmode="lin" valueType="num">
                                      <p:cBhvr additive="base">
                                        <p:cTn id="69" dur="500" fill="hold"/>
                                        <p:tgtEl>
                                          <p:spTgt spid="45078"/>
                                        </p:tgtEl>
                                        <p:attrNameLst>
                                          <p:attrName>ppt_x</p:attrName>
                                        </p:attrNameLst>
                                      </p:cBhvr>
                                      <p:tavLst>
                                        <p:tav tm="0">
                                          <p:val>
                                            <p:strVal val="#ppt_x"/>
                                          </p:val>
                                        </p:tav>
                                        <p:tav tm="100000">
                                          <p:val>
                                            <p:strVal val="#ppt_x"/>
                                          </p:val>
                                        </p:tav>
                                      </p:tavLst>
                                    </p:anim>
                                    <p:anim calcmode="lin" valueType="num">
                                      <p:cBhvr additive="base">
                                        <p:cTn id="70" dur="500" fill="hold"/>
                                        <p:tgtEl>
                                          <p:spTgt spid="45078"/>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5063"/>
                                        </p:tgtEl>
                                        <p:attrNameLst>
                                          <p:attrName>style.visibility</p:attrName>
                                        </p:attrNameLst>
                                      </p:cBhvr>
                                      <p:to>
                                        <p:strVal val="visible"/>
                                      </p:to>
                                    </p:set>
                                    <p:anim calcmode="lin" valueType="num">
                                      <p:cBhvr additive="base">
                                        <p:cTn id="73" dur="500" fill="hold"/>
                                        <p:tgtEl>
                                          <p:spTgt spid="45063"/>
                                        </p:tgtEl>
                                        <p:attrNameLst>
                                          <p:attrName>ppt_x</p:attrName>
                                        </p:attrNameLst>
                                      </p:cBhvr>
                                      <p:tavLst>
                                        <p:tav tm="0">
                                          <p:val>
                                            <p:strVal val="#ppt_x"/>
                                          </p:val>
                                        </p:tav>
                                        <p:tav tm="100000">
                                          <p:val>
                                            <p:strVal val="#ppt_x"/>
                                          </p:val>
                                        </p:tav>
                                      </p:tavLst>
                                    </p:anim>
                                    <p:anim calcmode="lin" valueType="num">
                                      <p:cBhvr additive="base">
                                        <p:cTn id="74" dur="500" fill="hold"/>
                                        <p:tgtEl>
                                          <p:spTgt spid="45063"/>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45074"/>
                                        </p:tgtEl>
                                        <p:attrNameLst>
                                          <p:attrName>style.visibility</p:attrName>
                                        </p:attrNameLst>
                                      </p:cBhvr>
                                      <p:to>
                                        <p:strVal val="visible"/>
                                      </p:to>
                                    </p:set>
                                    <p:anim calcmode="lin" valueType="num">
                                      <p:cBhvr additive="base">
                                        <p:cTn id="79" dur="500" fill="hold"/>
                                        <p:tgtEl>
                                          <p:spTgt spid="45074"/>
                                        </p:tgtEl>
                                        <p:attrNameLst>
                                          <p:attrName>ppt_x</p:attrName>
                                        </p:attrNameLst>
                                      </p:cBhvr>
                                      <p:tavLst>
                                        <p:tav tm="0">
                                          <p:val>
                                            <p:strVal val="#ppt_x"/>
                                          </p:val>
                                        </p:tav>
                                        <p:tav tm="100000">
                                          <p:val>
                                            <p:strVal val="#ppt_x"/>
                                          </p:val>
                                        </p:tav>
                                      </p:tavLst>
                                    </p:anim>
                                    <p:anim calcmode="lin" valueType="num">
                                      <p:cBhvr additive="base">
                                        <p:cTn id="80" dur="500" fill="hold"/>
                                        <p:tgtEl>
                                          <p:spTgt spid="4507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5073"/>
                                        </p:tgtEl>
                                        <p:attrNameLst>
                                          <p:attrName>style.visibility</p:attrName>
                                        </p:attrNameLst>
                                      </p:cBhvr>
                                      <p:to>
                                        <p:strVal val="visible"/>
                                      </p:to>
                                    </p:set>
                                    <p:anim calcmode="lin" valueType="num">
                                      <p:cBhvr additive="base">
                                        <p:cTn id="83" dur="500" fill="hold"/>
                                        <p:tgtEl>
                                          <p:spTgt spid="45073"/>
                                        </p:tgtEl>
                                        <p:attrNameLst>
                                          <p:attrName>ppt_x</p:attrName>
                                        </p:attrNameLst>
                                      </p:cBhvr>
                                      <p:tavLst>
                                        <p:tav tm="0">
                                          <p:val>
                                            <p:strVal val="#ppt_x"/>
                                          </p:val>
                                        </p:tav>
                                        <p:tav tm="100000">
                                          <p:val>
                                            <p:strVal val="#ppt_x"/>
                                          </p:val>
                                        </p:tav>
                                      </p:tavLst>
                                    </p:anim>
                                    <p:anim calcmode="lin" valueType="num">
                                      <p:cBhvr additive="base">
                                        <p:cTn id="84" dur="500" fill="hold"/>
                                        <p:tgtEl>
                                          <p:spTgt spid="4507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5062"/>
                                        </p:tgtEl>
                                        <p:attrNameLst>
                                          <p:attrName>style.visibility</p:attrName>
                                        </p:attrNameLst>
                                      </p:cBhvr>
                                      <p:to>
                                        <p:strVal val="visible"/>
                                      </p:to>
                                    </p:set>
                                    <p:anim calcmode="lin" valueType="num">
                                      <p:cBhvr additive="base">
                                        <p:cTn id="87" dur="500" fill="hold"/>
                                        <p:tgtEl>
                                          <p:spTgt spid="45062"/>
                                        </p:tgtEl>
                                        <p:attrNameLst>
                                          <p:attrName>ppt_x</p:attrName>
                                        </p:attrNameLst>
                                      </p:cBhvr>
                                      <p:tavLst>
                                        <p:tav tm="0">
                                          <p:val>
                                            <p:strVal val="#ppt_x"/>
                                          </p:val>
                                        </p:tav>
                                        <p:tav tm="100000">
                                          <p:val>
                                            <p:strVal val="#ppt_x"/>
                                          </p:val>
                                        </p:tav>
                                      </p:tavLst>
                                    </p:anim>
                                    <p:anim calcmode="lin" valueType="num">
                                      <p:cBhvr additive="base">
                                        <p:cTn id="88" dur="500" fill="hold"/>
                                        <p:tgtEl>
                                          <p:spTgt spid="4506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5061"/>
                                        </p:tgtEl>
                                        <p:attrNameLst>
                                          <p:attrName>style.visibility</p:attrName>
                                        </p:attrNameLst>
                                      </p:cBhvr>
                                      <p:to>
                                        <p:strVal val="visible"/>
                                      </p:to>
                                    </p:set>
                                    <p:anim calcmode="lin" valueType="num">
                                      <p:cBhvr additive="base">
                                        <p:cTn id="91" dur="500" fill="hold"/>
                                        <p:tgtEl>
                                          <p:spTgt spid="45061"/>
                                        </p:tgtEl>
                                        <p:attrNameLst>
                                          <p:attrName>ppt_x</p:attrName>
                                        </p:attrNameLst>
                                      </p:cBhvr>
                                      <p:tavLst>
                                        <p:tav tm="0">
                                          <p:val>
                                            <p:strVal val="#ppt_x"/>
                                          </p:val>
                                        </p:tav>
                                        <p:tav tm="100000">
                                          <p:val>
                                            <p:strVal val="#ppt_x"/>
                                          </p:val>
                                        </p:tav>
                                      </p:tavLst>
                                    </p:anim>
                                    <p:anim calcmode="lin" valueType="num">
                                      <p:cBhvr additive="base">
                                        <p:cTn id="92" dur="500" fill="hold"/>
                                        <p:tgtEl>
                                          <p:spTgt spid="45061"/>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45083"/>
                                        </p:tgtEl>
                                        <p:attrNameLst>
                                          <p:attrName>style.visibility</p:attrName>
                                        </p:attrNameLst>
                                      </p:cBhvr>
                                      <p:to>
                                        <p:strVal val="visible"/>
                                      </p:to>
                                    </p:set>
                                    <p:anim calcmode="lin" valueType="num">
                                      <p:cBhvr additive="base">
                                        <p:cTn id="97" dur="500" fill="hold"/>
                                        <p:tgtEl>
                                          <p:spTgt spid="45083"/>
                                        </p:tgtEl>
                                        <p:attrNameLst>
                                          <p:attrName>ppt_x</p:attrName>
                                        </p:attrNameLst>
                                      </p:cBhvr>
                                      <p:tavLst>
                                        <p:tav tm="0">
                                          <p:val>
                                            <p:strVal val="#ppt_x"/>
                                          </p:val>
                                        </p:tav>
                                        <p:tav tm="100000">
                                          <p:val>
                                            <p:strVal val="#ppt_x"/>
                                          </p:val>
                                        </p:tav>
                                      </p:tavLst>
                                    </p:anim>
                                    <p:anim calcmode="lin" valueType="num">
                                      <p:cBhvr additive="base">
                                        <p:cTn id="98" dur="500" fill="hold"/>
                                        <p:tgtEl>
                                          <p:spTgt spid="4508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45084"/>
                                        </p:tgtEl>
                                        <p:attrNameLst>
                                          <p:attrName>style.visibility</p:attrName>
                                        </p:attrNameLst>
                                      </p:cBhvr>
                                      <p:to>
                                        <p:strVal val="visible"/>
                                      </p:to>
                                    </p:set>
                                    <p:anim calcmode="lin" valueType="num">
                                      <p:cBhvr additive="base">
                                        <p:cTn id="101" dur="500" fill="hold"/>
                                        <p:tgtEl>
                                          <p:spTgt spid="45084"/>
                                        </p:tgtEl>
                                        <p:attrNameLst>
                                          <p:attrName>ppt_x</p:attrName>
                                        </p:attrNameLst>
                                      </p:cBhvr>
                                      <p:tavLst>
                                        <p:tav tm="0">
                                          <p:val>
                                            <p:strVal val="#ppt_x"/>
                                          </p:val>
                                        </p:tav>
                                        <p:tav tm="100000">
                                          <p:val>
                                            <p:strVal val="#ppt_x"/>
                                          </p:val>
                                        </p:tav>
                                      </p:tavLst>
                                    </p:anim>
                                    <p:anim calcmode="lin" valueType="num">
                                      <p:cBhvr additive="base">
                                        <p:cTn id="102" dur="500" fill="hold"/>
                                        <p:tgtEl>
                                          <p:spTgt spid="45084"/>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45082"/>
                                        </p:tgtEl>
                                        <p:attrNameLst>
                                          <p:attrName>style.visibility</p:attrName>
                                        </p:attrNameLst>
                                      </p:cBhvr>
                                      <p:to>
                                        <p:strVal val="visible"/>
                                      </p:to>
                                    </p:set>
                                    <p:anim calcmode="lin" valueType="num">
                                      <p:cBhvr additive="base">
                                        <p:cTn id="105" dur="500" fill="hold"/>
                                        <p:tgtEl>
                                          <p:spTgt spid="45082"/>
                                        </p:tgtEl>
                                        <p:attrNameLst>
                                          <p:attrName>ppt_x</p:attrName>
                                        </p:attrNameLst>
                                      </p:cBhvr>
                                      <p:tavLst>
                                        <p:tav tm="0">
                                          <p:val>
                                            <p:strVal val="#ppt_x"/>
                                          </p:val>
                                        </p:tav>
                                        <p:tav tm="100000">
                                          <p:val>
                                            <p:strVal val="#ppt_x"/>
                                          </p:val>
                                        </p:tav>
                                      </p:tavLst>
                                    </p:anim>
                                    <p:anim calcmode="lin" valueType="num">
                                      <p:cBhvr additive="base">
                                        <p:cTn id="106" dur="500" fill="hold"/>
                                        <p:tgtEl>
                                          <p:spTgt spid="4508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45081"/>
                                        </p:tgtEl>
                                        <p:attrNameLst>
                                          <p:attrName>style.visibility</p:attrName>
                                        </p:attrNameLst>
                                      </p:cBhvr>
                                      <p:to>
                                        <p:strVal val="visible"/>
                                      </p:to>
                                    </p:set>
                                    <p:anim calcmode="lin" valueType="num">
                                      <p:cBhvr additive="base">
                                        <p:cTn id="109" dur="500" fill="hold"/>
                                        <p:tgtEl>
                                          <p:spTgt spid="45081"/>
                                        </p:tgtEl>
                                        <p:attrNameLst>
                                          <p:attrName>ppt_x</p:attrName>
                                        </p:attrNameLst>
                                      </p:cBhvr>
                                      <p:tavLst>
                                        <p:tav tm="0">
                                          <p:val>
                                            <p:strVal val="#ppt_x"/>
                                          </p:val>
                                        </p:tav>
                                        <p:tav tm="100000">
                                          <p:val>
                                            <p:strVal val="#ppt_x"/>
                                          </p:val>
                                        </p:tav>
                                      </p:tavLst>
                                    </p:anim>
                                    <p:anim calcmode="lin" valueType="num">
                                      <p:cBhvr additive="base">
                                        <p:cTn id="110" dur="500" fill="hold"/>
                                        <p:tgtEl>
                                          <p:spTgt spid="45081"/>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nodeType="clickEffect">
                                  <p:stCondLst>
                                    <p:cond delay="0"/>
                                  </p:stCondLst>
                                  <p:childTnLst>
                                    <p:set>
                                      <p:cBhvr>
                                        <p:cTn id="114" dur="1" fill="hold">
                                          <p:stCondLst>
                                            <p:cond delay="0"/>
                                          </p:stCondLst>
                                        </p:cTn>
                                        <p:tgtEl>
                                          <p:spTgt spid="45086"/>
                                        </p:tgtEl>
                                        <p:attrNameLst>
                                          <p:attrName>style.visibility</p:attrName>
                                        </p:attrNameLst>
                                      </p:cBhvr>
                                      <p:to>
                                        <p:strVal val="visible"/>
                                      </p:to>
                                    </p:set>
                                    <p:anim calcmode="lin" valueType="num">
                                      <p:cBhvr additive="base">
                                        <p:cTn id="115" dur="500" fill="hold"/>
                                        <p:tgtEl>
                                          <p:spTgt spid="45086"/>
                                        </p:tgtEl>
                                        <p:attrNameLst>
                                          <p:attrName>ppt_x</p:attrName>
                                        </p:attrNameLst>
                                      </p:cBhvr>
                                      <p:tavLst>
                                        <p:tav tm="0">
                                          <p:val>
                                            <p:strVal val="#ppt_x"/>
                                          </p:val>
                                        </p:tav>
                                        <p:tav tm="100000">
                                          <p:val>
                                            <p:strVal val="#ppt_x"/>
                                          </p:val>
                                        </p:tav>
                                      </p:tavLst>
                                    </p:anim>
                                    <p:anim calcmode="lin" valueType="num">
                                      <p:cBhvr additive="base">
                                        <p:cTn id="116" dur="500" fill="hold"/>
                                        <p:tgtEl>
                                          <p:spTgt spid="45086"/>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45087"/>
                                        </p:tgtEl>
                                        <p:attrNameLst>
                                          <p:attrName>style.visibility</p:attrName>
                                        </p:attrNameLst>
                                      </p:cBhvr>
                                      <p:to>
                                        <p:strVal val="visible"/>
                                      </p:to>
                                    </p:set>
                                    <p:anim calcmode="lin" valueType="num">
                                      <p:cBhvr additive="base">
                                        <p:cTn id="119" dur="500" fill="hold"/>
                                        <p:tgtEl>
                                          <p:spTgt spid="45087"/>
                                        </p:tgtEl>
                                        <p:attrNameLst>
                                          <p:attrName>ppt_x</p:attrName>
                                        </p:attrNameLst>
                                      </p:cBhvr>
                                      <p:tavLst>
                                        <p:tav tm="0">
                                          <p:val>
                                            <p:strVal val="#ppt_x"/>
                                          </p:val>
                                        </p:tav>
                                        <p:tav tm="100000">
                                          <p:val>
                                            <p:strVal val="#ppt_x"/>
                                          </p:val>
                                        </p:tav>
                                      </p:tavLst>
                                    </p:anim>
                                    <p:anim calcmode="lin" valueType="num">
                                      <p:cBhvr additive="base">
                                        <p:cTn id="120" dur="500" fill="hold"/>
                                        <p:tgtEl>
                                          <p:spTgt spid="45087"/>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45085"/>
                                        </p:tgtEl>
                                        <p:attrNameLst>
                                          <p:attrName>style.visibility</p:attrName>
                                        </p:attrNameLst>
                                      </p:cBhvr>
                                      <p:to>
                                        <p:strVal val="visible"/>
                                      </p:to>
                                    </p:set>
                                    <p:anim calcmode="lin" valueType="num">
                                      <p:cBhvr additive="base">
                                        <p:cTn id="123" dur="500" fill="hold"/>
                                        <p:tgtEl>
                                          <p:spTgt spid="45085"/>
                                        </p:tgtEl>
                                        <p:attrNameLst>
                                          <p:attrName>ppt_x</p:attrName>
                                        </p:attrNameLst>
                                      </p:cBhvr>
                                      <p:tavLst>
                                        <p:tav tm="0">
                                          <p:val>
                                            <p:strVal val="#ppt_x"/>
                                          </p:val>
                                        </p:tav>
                                        <p:tav tm="100000">
                                          <p:val>
                                            <p:strVal val="#ppt_x"/>
                                          </p:val>
                                        </p:tav>
                                      </p:tavLst>
                                    </p:anim>
                                    <p:anim calcmode="lin" valueType="num">
                                      <p:cBhvr additive="base">
                                        <p:cTn id="124" dur="500" fill="hold"/>
                                        <p:tgtEl>
                                          <p:spTgt spid="45085"/>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45068"/>
                                        </p:tgtEl>
                                        <p:attrNameLst>
                                          <p:attrName>style.visibility</p:attrName>
                                        </p:attrNameLst>
                                      </p:cBhvr>
                                      <p:to>
                                        <p:strVal val="visible"/>
                                      </p:to>
                                    </p:set>
                                    <p:anim calcmode="lin" valueType="num">
                                      <p:cBhvr additive="base">
                                        <p:cTn id="127" dur="500" fill="hold"/>
                                        <p:tgtEl>
                                          <p:spTgt spid="45068"/>
                                        </p:tgtEl>
                                        <p:attrNameLst>
                                          <p:attrName>ppt_x</p:attrName>
                                        </p:attrNameLst>
                                      </p:cBhvr>
                                      <p:tavLst>
                                        <p:tav tm="0">
                                          <p:val>
                                            <p:strVal val="#ppt_x"/>
                                          </p:val>
                                        </p:tav>
                                        <p:tav tm="100000">
                                          <p:val>
                                            <p:strVal val="#ppt_x"/>
                                          </p:val>
                                        </p:tav>
                                      </p:tavLst>
                                    </p:anim>
                                    <p:anim calcmode="lin" valueType="num">
                                      <p:cBhvr additive="base">
                                        <p:cTn id="128" dur="500" fill="hold"/>
                                        <p:tgtEl>
                                          <p:spTgt spid="45068"/>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45088"/>
                                        </p:tgtEl>
                                        <p:attrNameLst>
                                          <p:attrName>style.visibility</p:attrName>
                                        </p:attrNameLst>
                                      </p:cBhvr>
                                      <p:to>
                                        <p:strVal val="visible"/>
                                      </p:to>
                                    </p:set>
                                    <p:anim calcmode="lin" valueType="num">
                                      <p:cBhvr additive="base">
                                        <p:cTn id="131" dur="500" fill="hold"/>
                                        <p:tgtEl>
                                          <p:spTgt spid="45088"/>
                                        </p:tgtEl>
                                        <p:attrNameLst>
                                          <p:attrName>ppt_x</p:attrName>
                                        </p:attrNameLst>
                                      </p:cBhvr>
                                      <p:tavLst>
                                        <p:tav tm="0">
                                          <p:val>
                                            <p:strVal val="#ppt_x"/>
                                          </p:val>
                                        </p:tav>
                                        <p:tav tm="100000">
                                          <p:val>
                                            <p:strVal val="#ppt_x"/>
                                          </p:val>
                                        </p:tav>
                                      </p:tavLst>
                                    </p:anim>
                                    <p:anim calcmode="lin" valueType="num">
                                      <p:cBhvr additive="base">
                                        <p:cTn id="132" dur="500" fill="hold"/>
                                        <p:tgtEl>
                                          <p:spTgt spid="45088"/>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45089"/>
                                        </p:tgtEl>
                                        <p:attrNameLst>
                                          <p:attrName>style.visibility</p:attrName>
                                        </p:attrNameLst>
                                      </p:cBhvr>
                                      <p:to>
                                        <p:strVal val="visible"/>
                                      </p:to>
                                    </p:set>
                                    <p:anim calcmode="lin" valueType="num">
                                      <p:cBhvr additive="base">
                                        <p:cTn id="135" dur="500" fill="hold"/>
                                        <p:tgtEl>
                                          <p:spTgt spid="45089"/>
                                        </p:tgtEl>
                                        <p:attrNameLst>
                                          <p:attrName>ppt_x</p:attrName>
                                        </p:attrNameLst>
                                      </p:cBhvr>
                                      <p:tavLst>
                                        <p:tav tm="0">
                                          <p:val>
                                            <p:strVal val="#ppt_x"/>
                                          </p:val>
                                        </p:tav>
                                        <p:tav tm="100000">
                                          <p:val>
                                            <p:strVal val="#ppt_x"/>
                                          </p:val>
                                        </p:tav>
                                      </p:tavLst>
                                    </p:anim>
                                    <p:anim calcmode="lin" valueType="num">
                                      <p:cBhvr additive="base">
                                        <p:cTn id="136" dur="500" fill="hold"/>
                                        <p:tgtEl>
                                          <p:spTgt spid="45089"/>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45090"/>
                                        </p:tgtEl>
                                        <p:attrNameLst>
                                          <p:attrName>style.visibility</p:attrName>
                                        </p:attrNameLst>
                                      </p:cBhvr>
                                      <p:to>
                                        <p:strVal val="visible"/>
                                      </p:to>
                                    </p:set>
                                    <p:anim calcmode="lin" valueType="num">
                                      <p:cBhvr additive="base">
                                        <p:cTn id="139" dur="500" fill="hold"/>
                                        <p:tgtEl>
                                          <p:spTgt spid="45090"/>
                                        </p:tgtEl>
                                        <p:attrNameLst>
                                          <p:attrName>ppt_x</p:attrName>
                                        </p:attrNameLst>
                                      </p:cBhvr>
                                      <p:tavLst>
                                        <p:tav tm="0">
                                          <p:val>
                                            <p:strVal val="#ppt_x"/>
                                          </p:val>
                                        </p:tav>
                                        <p:tav tm="100000">
                                          <p:val>
                                            <p:strVal val="#ppt_x"/>
                                          </p:val>
                                        </p:tav>
                                      </p:tavLst>
                                    </p:anim>
                                    <p:anim calcmode="lin" valueType="num">
                                      <p:cBhvr additive="base">
                                        <p:cTn id="140" dur="500" fill="hold"/>
                                        <p:tgtEl>
                                          <p:spTgt spid="45090"/>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45091"/>
                                        </p:tgtEl>
                                        <p:attrNameLst>
                                          <p:attrName>style.visibility</p:attrName>
                                        </p:attrNameLst>
                                      </p:cBhvr>
                                      <p:to>
                                        <p:strVal val="visible"/>
                                      </p:to>
                                    </p:set>
                                    <p:anim calcmode="lin" valueType="num">
                                      <p:cBhvr additive="base">
                                        <p:cTn id="143" dur="500" fill="hold"/>
                                        <p:tgtEl>
                                          <p:spTgt spid="45091"/>
                                        </p:tgtEl>
                                        <p:attrNameLst>
                                          <p:attrName>ppt_x</p:attrName>
                                        </p:attrNameLst>
                                      </p:cBhvr>
                                      <p:tavLst>
                                        <p:tav tm="0">
                                          <p:val>
                                            <p:strVal val="#ppt_x"/>
                                          </p:val>
                                        </p:tav>
                                        <p:tav tm="100000">
                                          <p:val>
                                            <p:strVal val="#ppt_x"/>
                                          </p:val>
                                        </p:tav>
                                      </p:tavLst>
                                    </p:anim>
                                    <p:anim calcmode="lin" valueType="num">
                                      <p:cBhvr additive="base">
                                        <p:cTn id="144" dur="500" fill="hold"/>
                                        <p:tgtEl>
                                          <p:spTgt spid="45091"/>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45092"/>
                                        </p:tgtEl>
                                        <p:attrNameLst>
                                          <p:attrName>style.visibility</p:attrName>
                                        </p:attrNameLst>
                                      </p:cBhvr>
                                      <p:to>
                                        <p:strVal val="visible"/>
                                      </p:to>
                                    </p:set>
                                    <p:anim calcmode="lin" valueType="num">
                                      <p:cBhvr additive="base">
                                        <p:cTn id="147" dur="500" fill="hold"/>
                                        <p:tgtEl>
                                          <p:spTgt spid="45092"/>
                                        </p:tgtEl>
                                        <p:attrNameLst>
                                          <p:attrName>ppt_x</p:attrName>
                                        </p:attrNameLst>
                                      </p:cBhvr>
                                      <p:tavLst>
                                        <p:tav tm="0">
                                          <p:val>
                                            <p:strVal val="#ppt_x"/>
                                          </p:val>
                                        </p:tav>
                                        <p:tav tm="100000">
                                          <p:val>
                                            <p:strVal val="#ppt_x"/>
                                          </p:val>
                                        </p:tav>
                                      </p:tavLst>
                                    </p:anim>
                                    <p:anim calcmode="lin" valueType="num">
                                      <p:cBhvr additive="base">
                                        <p:cTn id="148" dur="500" fill="hold"/>
                                        <p:tgtEl>
                                          <p:spTgt spid="45092"/>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45093"/>
                                        </p:tgtEl>
                                        <p:attrNameLst>
                                          <p:attrName>style.visibility</p:attrName>
                                        </p:attrNameLst>
                                      </p:cBhvr>
                                      <p:to>
                                        <p:strVal val="visible"/>
                                      </p:to>
                                    </p:set>
                                    <p:anim calcmode="lin" valueType="num">
                                      <p:cBhvr additive="base">
                                        <p:cTn id="151" dur="500" fill="hold"/>
                                        <p:tgtEl>
                                          <p:spTgt spid="45093"/>
                                        </p:tgtEl>
                                        <p:attrNameLst>
                                          <p:attrName>ppt_x</p:attrName>
                                        </p:attrNameLst>
                                      </p:cBhvr>
                                      <p:tavLst>
                                        <p:tav tm="0">
                                          <p:val>
                                            <p:strVal val="#ppt_x"/>
                                          </p:val>
                                        </p:tav>
                                        <p:tav tm="100000">
                                          <p:val>
                                            <p:strVal val="#ppt_x"/>
                                          </p:val>
                                        </p:tav>
                                      </p:tavLst>
                                    </p:anim>
                                    <p:anim calcmode="lin" valueType="num">
                                      <p:cBhvr additive="base">
                                        <p:cTn id="152" dur="500" fill="hold"/>
                                        <p:tgtEl>
                                          <p:spTgt spid="45093"/>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45094"/>
                                        </p:tgtEl>
                                        <p:attrNameLst>
                                          <p:attrName>style.visibility</p:attrName>
                                        </p:attrNameLst>
                                      </p:cBhvr>
                                      <p:to>
                                        <p:strVal val="visible"/>
                                      </p:to>
                                    </p:set>
                                    <p:anim calcmode="lin" valueType="num">
                                      <p:cBhvr additive="base">
                                        <p:cTn id="155" dur="500" fill="hold"/>
                                        <p:tgtEl>
                                          <p:spTgt spid="45094"/>
                                        </p:tgtEl>
                                        <p:attrNameLst>
                                          <p:attrName>ppt_x</p:attrName>
                                        </p:attrNameLst>
                                      </p:cBhvr>
                                      <p:tavLst>
                                        <p:tav tm="0">
                                          <p:val>
                                            <p:strVal val="#ppt_x"/>
                                          </p:val>
                                        </p:tav>
                                        <p:tav tm="100000">
                                          <p:val>
                                            <p:strVal val="#ppt_x"/>
                                          </p:val>
                                        </p:tav>
                                      </p:tavLst>
                                    </p:anim>
                                    <p:anim calcmode="lin" valueType="num">
                                      <p:cBhvr additive="base">
                                        <p:cTn id="156" dur="500" fill="hold"/>
                                        <p:tgtEl>
                                          <p:spTgt spid="450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1" grpId="0" animBg="1"/>
      <p:bldP spid="45062" grpId="0" animBg="1"/>
      <p:bldP spid="45064" grpId="0" animBg="1"/>
      <p:bldP spid="45065" grpId="0" animBg="1"/>
      <p:bldP spid="45066" grpId="0" animBg="1"/>
      <p:bldP spid="45067" grpId="0" animBg="1"/>
      <p:bldP spid="45068" grpId="0"/>
      <p:bldP spid="45081" grpId="0"/>
      <p:bldP spid="45088" grpId="0"/>
      <p:bldP spid="45089" grpId="0"/>
      <p:bldP spid="45090" grpId="0"/>
      <p:bldP spid="45091" grpId="0"/>
      <p:bldP spid="45092" grpId="0"/>
      <p:bldP spid="45093" grpId="0"/>
      <p:bldP spid="4509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Rectangle 14"/>
          <p:cNvSpPr>
            <a:spLocks noGrp="1" noChangeArrowheads="1"/>
          </p:cNvSpPr>
          <p:nvPr>
            <p:ph type="title" sz="quarter"/>
          </p:nvPr>
        </p:nvSpPr>
        <p:spPr/>
        <p:txBody>
          <a:bodyPr/>
          <a:lstStyle/>
          <a:p>
            <a:pPr eaLnBrk="1" hangingPunct="1"/>
            <a:r>
              <a:rPr lang="en-US">
                <a:latin typeface="Arial" charset="0"/>
              </a:rPr>
              <a:t>Input Demand and Prices for</a:t>
            </a:r>
            <a:br>
              <a:rPr lang="en-US">
                <a:latin typeface="Arial" charset="0"/>
              </a:rPr>
            </a:br>
            <a:r>
              <a:rPr lang="en-US">
                <a:latin typeface="Arial" charset="0"/>
              </a:rPr>
              <a:t>Two Strata</a:t>
            </a:r>
          </a:p>
        </p:txBody>
      </p:sp>
      <p:graphicFrame>
        <p:nvGraphicFramePr>
          <p:cNvPr id="9218" name="Object 4"/>
          <p:cNvGraphicFramePr>
            <a:graphicFrameLocks noChangeAspect="1"/>
          </p:cNvGraphicFramePr>
          <p:nvPr>
            <p:ph sz="quarter" idx="1"/>
          </p:nvPr>
        </p:nvGraphicFramePr>
        <p:xfrm>
          <a:off x="533400" y="3041650"/>
          <a:ext cx="2751138" cy="952500"/>
        </p:xfrm>
        <a:graphic>
          <a:graphicData uri="http://schemas.openxmlformats.org/presentationml/2006/ole">
            <mc:AlternateContent xmlns:mc="http://schemas.openxmlformats.org/markup-compatibility/2006">
              <mc:Choice xmlns:v="urn:schemas-microsoft-com:vml" Requires="v">
                <p:oleObj spid="_x0000_s157697" name="Equation" r:id="rId3" imgW="1321506" imgH="456851" progId="Equation.3">
                  <p:embed/>
                </p:oleObj>
              </mc:Choice>
              <mc:Fallback>
                <p:oleObj name="Equation" r:id="rId3" imgW="1321506" imgH="45685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41650"/>
                        <a:ext cx="2751138"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19" name="Object 7"/>
          <p:cNvGraphicFramePr>
            <a:graphicFrameLocks noChangeAspect="1"/>
          </p:cNvGraphicFramePr>
          <p:nvPr>
            <p:ph sz="quarter" idx="2"/>
          </p:nvPr>
        </p:nvGraphicFramePr>
        <p:xfrm>
          <a:off x="530225" y="1860550"/>
          <a:ext cx="2033588" cy="950913"/>
        </p:xfrm>
        <a:graphic>
          <a:graphicData uri="http://schemas.openxmlformats.org/presentationml/2006/ole">
            <mc:AlternateContent xmlns:mc="http://schemas.openxmlformats.org/markup-compatibility/2006">
              <mc:Choice xmlns:v="urn:schemas-microsoft-com:vml" Requires="v">
                <p:oleObj spid="_x0000_s157698" name="Equation" r:id="rId5" imgW="978159" imgH="456851" progId="Equation.3">
                  <p:embed/>
                </p:oleObj>
              </mc:Choice>
              <mc:Fallback>
                <p:oleObj name="Equation" r:id="rId5" imgW="978159" imgH="45685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225" y="1860550"/>
                        <a:ext cx="2033588"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0" name="Object 10"/>
          <p:cNvGraphicFramePr>
            <a:graphicFrameLocks noChangeAspect="1"/>
          </p:cNvGraphicFramePr>
          <p:nvPr>
            <p:ph sz="quarter" idx="3"/>
          </p:nvPr>
        </p:nvGraphicFramePr>
        <p:xfrm>
          <a:off x="590550" y="4244975"/>
          <a:ext cx="3978275" cy="768350"/>
        </p:xfrm>
        <a:graphic>
          <a:graphicData uri="http://schemas.openxmlformats.org/presentationml/2006/ole">
            <mc:AlternateContent xmlns:mc="http://schemas.openxmlformats.org/markup-compatibility/2006">
              <mc:Choice xmlns:v="urn:schemas-microsoft-com:vml" Requires="v">
                <p:oleObj spid="_x0000_s157699" name="Equation" r:id="rId7" imgW="1906239" imgH="367929" progId="Equation.3">
                  <p:embed/>
                </p:oleObj>
              </mc:Choice>
              <mc:Fallback>
                <p:oleObj name="Equation" r:id="rId7" imgW="1906239" imgH="3679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550" y="4244975"/>
                        <a:ext cx="3978275"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1" name="Object 13"/>
          <p:cNvGraphicFramePr>
            <a:graphicFrameLocks noChangeAspect="1"/>
          </p:cNvGraphicFramePr>
          <p:nvPr>
            <p:ph sz="quarter" idx="4"/>
          </p:nvPr>
        </p:nvGraphicFramePr>
        <p:xfrm>
          <a:off x="5043488" y="1860550"/>
          <a:ext cx="2535237" cy="950913"/>
        </p:xfrm>
        <a:graphic>
          <a:graphicData uri="http://schemas.openxmlformats.org/presentationml/2006/ole">
            <mc:AlternateContent xmlns:mc="http://schemas.openxmlformats.org/markup-compatibility/2006">
              <mc:Choice xmlns:v="urn:schemas-microsoft-com:vml" Requires="v">
                <p:oleObj spid="_x0000_s157700" name="Equation" r:id="rId9" imgW="1219907" imgH="456851" progId="Equation.3">
                  <p:embed/>
                </p:oleObj>
              </mc:Choice>
              <mc:Fallback>
                <p:oleObj name="Equation" r:id="rId9" imgW="1219907" imgH="45685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43488" y="1860550"/>
                        <a:ext cx="2535237"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2" name="Object 16"/>
          <p:cNvGraphicFramePr>
            <a:graphicFrameLocks noChangeAspect="1"/>
          </p:cNvGraphicFramePr>
          <p:nvPr/>
        </p:nvGraphicFramePr>
        <p:xfrm>
          <a:off x="4884738" y="3276600"/>
          <a:ext cx="2430462" cy="920750"/>
        </p:xfrm>
        <a:graphic>
          <a:graphicData uri="http://schemas.openxmlformats.org/presentationml/2006/ole">
            <mc:AlternateContent xmlns:mc="http://schemas.openxmlformats.org/markup-compatibility/2006">
              <mc:Choice xmlns:v="urn:schemas-microsoft-com:vml" Requires="v">
                <p:oleObj spid="_x0000_s157701" name="Equation" r:id="rId11" imgW="1206937" imgH="456851" progId="Equation.3">
                  <p:embed/>
                </p:oleObj>
              </mc:Choice>
              <mc:Fallback>
                <p:oleObj name="Equation" r:id="rId11" imgW="1206937" imgH="45685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84738" y="3276600"/>
                        <a:ext cx="2430462"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3" name="Object 17"/>
          <p:cNvGraphicFramePr>
            <a:graphicFrameLocks noChangeAspect="1"/>
          </p:cNvGraphicFramePr>
          <p:nvPr/>
        </p:nvGraphicFramePr>
        <p:xfrm>
          <a:off x="4876800" y="4419600"/>
          <a:ext cx="3962400" cy="741363"/>
        </p:xfrm>
        <a:graphic>
          <a:graphicData uri="http://schemas.openxmlformats.org/presentationml/2006/ole">
            <mc:AlternateContent xmlns:mc="http://schemas.openxmlformats.org/markup-compatibility/2006">
              <mc:Choice xmlns:v="urn:schemas-microsoft-com:vml" Requires="v">
                <p:oleObj spid="_x0000_s157702" name="Equation" r:id="rId13" imgW="1969649" imgH="367929" progId="Equation.DSMT4">
                  <p:embed/>
                </p:oleObj>
              </mc:Choice>
              <mc:Fallback>
                <p:oleObj name="Equation" r:id="rId13" imgW="1969649" imgH="367929"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6800" y="4419600"/>
                        <a:ext cx="3962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225" name="Text Box 18"/>
          <p:cNvSpPr txBox="1">
            <a:spLocks noChangeArrowheads="1"/>
          </p:cNvSpPr>
          <p:nvPr/>
        </p:nvSpPr>
        <p:spPr bwMode="auto">
          <a:xfrm>
            <a:off x="685800" y="1600200"/>
            <a:ext cx="777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000" u="sng"/>
              <a:t>Upper level (Labor, Non-labor)</a:t>
            </a:r>
            <a:r>
              <a:rPr lang="en-US" sz="2000"/>
              <a:t>	    </a:t>
            </a:r>
            <a:r>
              <a:rPr lang="en-US" sz="2000" u="sng"/>
              <a:t>Lower level (Capital, Energy)</a:t>
            </a:r>
          </a:p>
        </p:txBody>
      </p:sp>
    </p:spTree>
    <p:extLst>
      <p:ext uri="{BB962C8B-B14F-4D97-AF65-F5344CB8AC3E}">
        <p14:creationId xmlns:p14="http://schemas.microsoft.com/office/powerpoint/2010/main" val="159847168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5"/>
          <p:cNvSpPr txBox="1">
            <a:spLocks noChangeArrowheads="1"/>
          </p:cNvSpPr>
          <p:nvPr/>
        </p:nvSpPr>
        <p:spPr bwMode="auto">
          <a:xfrm>
            <a:off x="762000" y="1295400"/>
            <a:ext cx="76962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400"/>
              <a:t>Consider a classic comparative static example, a 10% energy tax. </a:t>
            </a:r>
          </a:p>
          <a:p>
            <a:pPr eaLnBrk="1" hangingPunct="1">
              <a:spcBef>
                <a:spcPct val="50000"/>
              </a:spcBef>
            </a:pPr>
            <a:endParaRPr lang="en-US" sz="2400"/>
          </a:p>
          <a:p>
            <a:pPr eaLnBrk="1" hangingPunct="1">
              <a:spcBef>
                <a:spcPct val="50000"/>
              </a:spcBef>
            </a:pPr>
            <a:endParaRPr lang="en-US" sz="2400"/>
          </a:p>
          <a:p>
            <a:pPr eaLnBrk="1" hangingPunct="1">
              <a:spcBef>
                <a:spcPct val="50000"/>
              </a:spcBef>
            </a:pPr>
            <a:endParaRPr lang="en-US" sz="2400"/>
          </a:p>
          <a:p>
            <a:pPr eaLnBrk="1" hangingPunct="1">
              <a:spcBef>
                <a:spcPct val="50000"/>
              </a:spcBef>
            </a:pPr>
            <a:endParaRPr lang="en-US" sz="2400"/>
          </a:p>
          <a:p>
            <a:pPr eaLnBrk="1" hangingPunct="1">
              <a:spcBef>
                <a:spcPct val="50000"/>
              </a:spcBef>
            </a:pPr>
            <a:endParaRPr lang="en-US" sz="2400"/>
          </a:p>
          <a:p>
            <a:pPr eaLnBrk="1" hangingPunct="1">
              <a:spcBef>
                <a:spcPct val="50000"/>
              </a:spcBef>
            </a:pPr>
            <a:r>
              <a:rPr lang="en-US" sz="2400"/>
              <a:t>The results differ in important ways. In the stratified case, energy and capital are both substitutes and complements, sharply reducing the substition away from energy.</a:t>
            </a:r>
          </a:p>
        </p:txBody>
      </p:sp>
      <p:sp>
        <p:nvSpPr>
          <p:cNvPr id="31747" name="Rectangle 2"/>
          <p:cNvSpPr>
            <a:spLocks noGrp="1" noChangeArrowheads="1"/>
          </p:cNvSpPr>
          <p:nvPr>
            <p:ph type="title"/>
          </p:nvPr>
        </p:nvSpPr>
        <p:spPr/>
        <p:txBody>
          <a:bodyPr/>
          <a:lstStyle/>
          <a:p>
            <a:pPr eaLnBrk="1" hangingPunct="1"/>
            <a:r>
              <a:rPr lang="en-US">
                <a:latin typeface="Arial" charset="0"/>
              </a:rPr>
              <a:t>CES Comparison</a:t>
            </a:r>
          </a:p>
        </p:txBody>
      </p:sp>
      <p:pic>
        <p:nvPicPr>
          <p:cNvPr id="31748"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49300" y="2362200"/>
            <a:ext cx="7937500" cy="2060575"/>
          </a:xfrm>
          <a:noFill/>
        </p:spPr>
      </p:pic>
    </p:spTree>
    <p:extLst>
      <p:ext uri="{BB962C8B-B14F-4D97-AF65-F5344CB8AC3E}">
        <p14:creationId xmlns:p14="http://schemas.microsoft.com/office/powerpoint/2010/main" val="4632530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atin typeface="Arial" charset="0"/>
              </a:rPr>
              <a:t>2. Household Behavior</a:t>
            </a:r>
          </a:p>
        </p:txBody>
      </p:sp>
      <p:sp>
        <p:nvSpPr>
          <p:cNvPr id="32771" name="Rectangle 3"/>
          <p:cNvSpPr>
            <a:spLocks noGrp="1" noChangeArrowheads="1"/>
          </p:cNvSpPr>
          <p:nvPr>
            <p:ph idx="1"/>
          </p:nvPr>
        </p:nvSpPr>
        <p:spPr>
          <a:xfrm>
            <a:off x="838200" y="1447800"/>
            <a:ext cx="7696200" cy="4343400"/>
          </a:xfrm>
        </p:spPr>
        <p:txBody>
          <a:bodyPr/>
          <a:lstStyle/>
          <a:p>
            <a:pPr eaLnBrk="1" hangingPunct="1"/>
            <a:r>
              <a:rPr lang="en-US" sz="2800">
                <a:latin typeface="Tahoma" charset="0"/>
              </a:rPr>
              <a:t>Ten representative household categories, but state income tax bracket</a:t>
            </a:r>
          </a:p>
          <a:p>
            <a:pPr eaLnBrk="1" hangingPunct="1"/>
            <a:r>
              <a:rPr lang="en-US" sz="2800">
                <a:latin typeface="Tahoma" charset="0"/>
              </a:rPr>
              <a:t>Income from all factors, enterprises, public and private transfers</a:t>
            </a:r>
          </a:p>
          <a:p>
            <a:pPr eaLnBrk="1" hangingPunct="1"/>
            <a:r>
              <a:rPr lang="en-US" sz="2800">
                <a:latin typeface="Tahoma" charset="0"/>
              </a:rPr>
              <a:t>Consumption modeled with the Extended Linear Expenditure System</a:t>
            </a:r>
          </a:p>
          <a:p>
            <a:pPr eaLnBrk="1" hangingPunct="1"/>
            <a:r>
              <a:rPr lang="en-US" sz="2800">
                <a:latin typeface="Tahoma" charset="0"/>
              </a:rPr>
              <a:t>Extensive tax and transfer mechanisms</a:t>
            </a:r>
          </a:p>
          <a:p>
            <a:pPr eaLnBrk="1" hangingPunct="1"/>
            <a:r>
              <a:rPr lang="en-US" sz="2800">
                <a:latin typeface="Tahoma" charset="0"/>
              </a:rPr>
              <a:t>Demographic dynamics (population, labor force participation)</a:t>
            </a:r>
          </a:p>
        </p:txBody>
      </p:sp>
    </p:spTree>
    <p:extLst>
      <p:ext uri="{BB962C8B-B14F-4D97-AF65-F5344CB8AC3E}">
        <p14:creationId xmlns:p14="http://schemas.microsoft.com/office/powerpoint/2010/main" val="369223144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atin typeface="Arial" charset="0"/>
              </a:rPr>
              <a:t>Consumer demand</a:t>
            </a:r>
          </a:p>
        </p:txBody>
      </p:sp>
      <p:sp>
        <p:nvSpPr>
          <p:cNvPr id="33795" name="Rectangle 3"/>
          <p:cNvSpPr>
            <a:spLocks noGrp="1" noChangeArrowheads="1"/>
          </p:cNvSpPr>
          <p:nvPr>
            <p:ph idx="1"/>
          </p:nvPr>
        </p:nvSpPr>
        <p:spPr>
          <a:xfrm>
            <a:off x="457200" y="1371600"/>
            <a:ext cx="8229600" cy="5257800"/>
          </a:xfrm>
        </p:spPr>
        <p:txBody>
          <a:bodyPr/>
          <a:lstStyle/>
          <a:p>
            <a:pPr eaLnBrk="1" hangingPunct="1">
              <a:lnSpc>
                <a:spcPct val="80000"/>
              </a:lnSpc>
            </a:pPr>
            <a:r>
              <a:rPr lang="en-GB" sz="2400">
                <a:latin typeface="Tahoma" charset="0"/>
              </a:rPr>
              <a:t>Consumer demand theory must represent the complexity of human behaviour in a mathematically tractable fashion, and is in many respects more difficult than production theory. </a:t>
            </a:r>
          </a:p>
          <a:p>
            <a:pPr eaLnBrk="1" hangingPunct="1">
              <a:lnSpc>
                <a:spcPct val="80000"/>
              </a:lnSpc>
            </a:pPr>
            <a:r>
              <a:rPr lang="en-GB" sz="2400">
                <a:latin typeface="Tahoma" charset="0"/>
              </a:rPr>
              <a:t>Whereas, production theory essentially consists of an adequate representation of technology, and minimising the cost of production subject to the representation of technology, consumer demand theory must explain personal tastes and preferences. </a:t>
            </a:r>
          </a:p>
          <a:p>
            <a:pPr eaLnBrk="1" hangingPunct="1">
              <a:lnSpc>
                <a:spcPct val="80000"/>
              </a:lnSpc>
            </a:pPr>
            <a:r>
              <a:rPr lang="en-GB" sz="2400">
                <a:latin typeface="Tahoma" charset="0"/>
              </a:rPr>
              <a:t>There are many subjective factors which influence consumer decisions. Economists have developed a set of axioms which are generally believed to hold in many situations:</a:t>
            </a:r>
            <a:endParaRPr lang="en-GB" sz="2400" i="1">
              <a:latin typeface="Tahoma" charset="0"/>
            </a:endParaRPr>
          </a:p>
          <a:p>
            <a:pPr lvl="1" eaLnBrk="1" hangingPunct="1">
              <a:lnSpc>
                <a:spcPct val="80000"/>
              </a:lnSpc>
              <a:buFont typeface="Wingdings" charset="0"/>
              <a:buChar char="§"/>
            </a:pPr>
            <a:r>
              <a:rPr lang="en-GB" sz="2000" i="1">
                <a:latin typeface="Tahoma" charset="0"/>
              </a:rPr>
              <a:t>Complete</a:t>
            </a:r>
            <a:r>
              <a:rPr lang="en-GB" sz="2000">
                <a:latin typeface="Tahoma" charset="0"/>
              </a:rPr>
              <a:t>: preferences for any two goods can be ordered.</a:t>
            </a:r>
            <a:endParaRPr lang="en-GB" sz="2000" i="1">
              <a:latin typeface="Tahoma" charset="0"/>
            </a:endParaRPr>
          </a:p>
          <a:p>
            <a:pPr lvl="1" eaLnBrk="1" hangingPunct="1">
              <a:lnSpc>
                <a:spcPct val="80000"/>
              </a:lnSpc>
              <a:buFont typeface="Wingdings" charset="0"/>
              <a:buChar char="§"/>
            </a:pPr>
            <a:r>
              <a:rPr lang="en-GB" sz="2000" i="1">
                <a:latin typeface="Tahoma" charset="0"/>
              </a:rPr>
              <a:t>Transitive</a:t>
            </a:r>
            <a:r>
              <a:rPr lang="en-GB" sz="2000">
                <a:latin typeface="Tahoma" charset="0"/>
              </a:rPr>
              <a:t>: x preferred to y, and y preferred to z means that </a:t>
            </a:r>
            <a:br>
              <a:rPr lang="en-GB" sz="2000">
                <a:latin typeface="Tahoma" charset="0"/>
              </a:rPr>
            </a:br>
            <a:r>
              <a:rPr lang="en-GB" sz="2000">
                <a:latin typeface="Tahoma" charset="0"/>
              </a:rPr>
              <a:t>x is preferred to z</a:t>
            </a:r>
            <a:endParaRPr lang="en-GB" sz="2000" i="1">
              <a:latin typeface="Tahoma" charset="0"/>
            </a:endParaRPr>
          </a:p>
          <a:p>
            <a:pPr lvl="1" eaLnBrk="1" hangingPunct="1">
              <a:lnSpc>
                <a:spcPct val="80000"/>
              </a:lnSpc>
              <a:buFont typeface="Wingdings" charset="0"/>
              <a:buChar char="§"/>
            </a:pPr>
            <a:r>
              <a:rPr lang="en-GB" sz="2000" i="1">
                <a:latin typeface="Tahoma" charset="0"/>
              </a:rPr>
              <a:t>Non-satiation</a:t>
            </a:r>
            <a:r>
              <a:rPr lang="en-GB" sz="2000">
                <a:latin typeface="Tahoma" charset="0"/>
              </a:rPr>
              <a:t>: more is always better.</a:t>
            </a:r>
            <a:r>
              <a:rPr lang="en-US" sz="2000">
                <a:latin typeface="Tahoma" charset="0"/>
              </a:rPr>
              <a:t> </a:t>
            </a:r>
          </a:p>
        </p:txBody>
      </p:sp>
    </p:spTree>
    <p:extLst>
      <p:ext uri="{BB962C8B-B14F-4D97-AF65-F5344CB8AC3E}">
        <p14:creationId xmlns:p14="http://schemas.microsoft.com/office/powerpoint/2010/main" val="2489989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atin typeface="Arial" charset="0"/>
              </a:rPr>
              <a:t>Introduction</a:t>
            </a:r>
          </a:p>
        </p:txBody>
      </p:sp>
      <p:sp>
        <p:nvSpPr>
          <p:cNvPr id="25603" name="Rectangle 3"/>
          <p:cNvSpPr>
            <a:spLocks noGrp="1" noChangeArrowheads="1"/>
          </p:cNvSpPr>
          <p:nvPr>
            <p:ph idx="1"/>
          </p:nvPr>
        </p:nvSpPr>
        <p:spPr/>
        <p:txBody>
          <a:bodyPr/>
          <a:lstStyle/>
          <a:p>
            <a:pPr eaLnBrk="1" hangingPunct="1">
              <a:lnSpc>
                <a:spcPct val="90000"/>
              </a:lnSpc>
            </a:pPr>
            <a:r>
              <a:rPr lang="en-GB">
                <a:latin typeface="Tahoma" charset="0"/>
              </a:rPr>
              <a:t>In this lecture, we will introduce some of the primary building blocks for constructing an economy-wide model. </a:t>
            </a:r>
          </a:p>
          <a:p>
            <a:pPr eaLnBrk="1" hangingPunct="1">
              <a:lnSpc>
                <a:spcPct val="90000"/>
              </a:lnSpc>
            </a:pPr>
            <a:r>
              <a:rPr lang="en-GB">
                <a:latin typeface="Tahoma" charset="0"/>
              </a:rPr>
              <a:t>The lecture will be a bit dry since we will introduce the basic micro-economic theory that is the backbone of economic policy analysis. </a:t>
            </a:r>
          </a:p>
          <a:p>
            <a:pPr eaLnBrk="1" hangingPunct="1">
              <a:lnSpc>
                <a:spcPct val="90000"/>
              </a:lnSpc>
            </a:pPr>
            <a:r>
              <a:rPr lang="en-GB">
                <a:latin typeface="Tahoma" charset="0"/>
              </a:rPr>
              <a:t>Keep in mind, that the goal is to introduce functionality to each of the individual cells in the SAM.</a:t>
            </a:r>
            <a:endParaRPr lang="en-US">
              <a:latin typeface="Tahoma" charset="0"/>
            </a:endParaRPr>
          </a:p>
        </p:txBody>
      </p:sp>
    </p:spTree>
    <p:extLst>
      <p:ext uri="{BB962C8B-B14F-4D97-AF65-F5344CB8AC3E}">
        <p14:creationId xmlns:p14="http://schemas.microsoft.com/office/powerpoint/2010/main" val="18708354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atin typeface="Arial" charset="0"/>
              </a:rPr>
              <a:t>Linear Expenditure Systems</a:t>
            </a:r>
          </a:p>
        </p:txBody>
      </p:sp>
      <p:sp>
        <p:nvSpPr>
          <p:cNvPr id="10244" name="Rectangle 3"/>
          <p:cNvSpPr>
            <a:spLocks noGrp="1" noChangeArrowheads="1"/>
          </p:cNvSpPr>
          <p:nvPr>
            <p:ph type="body" sz="half" idx="1"/>
          </p:nvPr>
        </p:nvSpPr>
        <p:spPr>
          <a:xfrm>
            <a:off x="246063" y="1454150"/>
            <a:ext cx="8504237" cy="4413250"/>
          </a:xfrm>
        </p:spPr>
        <p:txBody>
          <a:bodyPr/>
          <a:lstStyle/>
          <a:p>
            <a:pPr eaLnBrk="1" hangingPunct="1">
              <a:lnSpc>
                <a:spcPct val="90000"/>
              </a:lnSpc>
            </a:pPr>
            <a:r>
              <a:rPr lang="en-GB" sz="2000">
                <a:latin typeface="Tahoma" charset="0"/>
              </a:rPr>
              <a:t>Economists have devised a tool to analyse preferences which meet these axioms, it is known as a utility function. </a:t>
            </a:r>
          </a:p>
          <a:p>
            <a:pPr eaLnBrk="1" hangingPunct="1">
              <a:lnSpc>
                <a:spcPct val="90000"/>
              </a:lnSpc>
            </a:pPr>
            <a:r>
              <a:rPr lang="en-GB" sz="2000">
                <a:latin typeface="Tahoma" charset="0"/>
              </a:rPr>
              <a:t>The utility function represents consumer preference ordering for alternative bundles of goods, subject of course to remaining within the limits of their budget. If </a:t>
            </a:r>
            <a:r>
              <a:rPr lang="en-GB" sz="2000" i="1">
                <a:latin typeface="Tahoma" charset="0"/>
              </a:rPr>
              <a:t>x</a:t>
            </a:r>
            <a:r>
              <a:rPr lang="en-GB" sz="2000">
                <a:latin typeface="Tahoma" charset="0"/>
              </a:rPr>
              <a:t> represents the bundle of goods (where </a:t>
            </a:r>
            <a:r>
              <a:rPr lang="en-GB" sz="2000" i="1">
                <a:latin typeface="Tahoma" charset="0"/>
              </a:rPr>
              <a:t>x</a:t>
            </a:r>
            <a:r>
              <a:rPr lang="en-GB" sz="2000">
                <a:latin typeface="Tahoma" charset="0"/>
              </a:rPr>
              <a:t> is an </a:t>
            </a:r>
            <a:r>
              <a:rPr lang="en-GB" sz="2000" i="1">
                <a:latin typeface="Tahoma" charset="0"/>
              </a:rPr>
              <a:t>n</a:t>
            </a:r>
            <a:r>
              <a:rPr lang="en-GB" sz="2000">
                <a:latin typeface="Tahoma" charset="0"/>
              </a:rPr>
              <a:t>-dimensional vector), then the consumer problem can be set up as follows:</a:t>
            </a:r>
            <a:r>
              <a:rPr lang="en-US" sz="2000">
                <a:latin typeface="Tahoma" charset="0"/>
              </a:rPr>
              <a:t> </a:t>
            </a:r>
          </a:p>
          <a:p>
            <a:pPr eaLnBrk="1" hangingPunct="1">
              <a:lnSpc>
                <a:spcPct val="90000"/>
              </a:lnSpc>
            </a:pPr>
            <a:endParaRPr lang="en-US" sz="2000">
              <a:latin typeface="Tahoma" charset="0"/>
            </a:endParaRPr>
          </a:p>
          <a:p>
            <a:pPr lvl="1" eaLnBrk="1" hangingPunct="1">
              <a:lnSpc>
                <a:spcPct val="90000"/>
              </a:lnSpc>
              <a:buFontTx/>
              <a:buNone/>
            </a:pPr>
            <a:r>
              <a:rPr lang="en-US" sz="1800">
                <a:latin typeface="Tahoma" charset="0"/>
              </a:rPr>
              <a:t>		Max U(x)	subject to</a:t>
            </a:r>
          </a:p>
          <a:p>
            <a:pPr lvl="1" eaLnBrk="1" hangingPunct="1">
              <a:lnSpc>
                <a:spcPct val="90000"/>
              </a:lnSpc>
              <a:buFontTx/>
              <a:buNone/>
            </a:pPr>
            <a:r>
              <a:rPr lang="en-GB" sz="2000">
                <a:latin typeface="Tahoma" charset="0"/>
              </a:rPr>
              <a:t>	</a:t>
            </a:r>
          </a:p>
          <a:p>
            <a:pPr lvl="1" eaLnBrk="1" hangingPunct="1">
              <a:lnSpc>
                <a:spcPct val="90000"/>
              </a:lnSpc>
              <a:buFontTx/>
              <a:buNone/>
            </a:pPr>
            <a:r>
              <a:rPr lang="en-GB" sz="2000">
                <a:latin typeface="Tahoma" charset="0"/>
              </a:rPr>
              <a:t>where </a:t>
            </a:r>
            <a:r>
              <a:rPr lang="en-GB" sz="2000" i="1">
                <a:latin typeface="Tahoma" charset="0"/>
              </a:rPr>
              <a:t>U</a:t>
            </a:r>
            <a:r>
              <a:rPr lang="en-GB" sz="2000">
                <a:latin typeface="Tahoma" charset="0"/>
              </a:rPr>
              <a:t> is a single valued function with </a:t>
            </a:r>
            <a:r>
              <a:rPr lang="en-GB" sz="2000" i="1">
                <a:latin typeface="Tahoma" charset="0"/>
              </a:rPr>
              <a:t>n</a:t>
            </a:r>
            <a:r>
              <a:rPr lang="en-GB" sz="2000">
                <a:latin typeface="Tahoma" charset="0"/>
              </a:rPr>
              <a:t> inputs, </a:t>
            </a:r>
            <a:r>
              <a:rPr lang="en-GB" sz="2000" i="1">
                <a:latin typeface="Tahoma" charset="0"/>
              </a:rPr>
              <a:t>p</a:t>
            </a:r>
            <a:r>
              <a:rPr lang="en-GB" sz="2000">
                <a:latin typeface="Tahoma" charset="0"/>
              </a:rPr>
              <a:t> is the vector</a:t>
            </a:r>
          </a:p>
          <a:p>
            <a:pPr lvl="1" eaLnBrk="1" hangingPunct="1">
              <a:lnSpc>
                <a:spcPct val="90000"/>
              </a:lnSpc>
              <a:buFontTx/>
              <a:buNone/>
            </a:pPr>
            <a:r>
              <a:rPr lang="en-GB" sz="2000">
                <a:latin typeface="Tahoma" charset="0"/>
              </a:rPr>
              <a:t>of consumer prices, and </a:t>
            </a:r>
            <a:r>
              <a:rPr lang="en-GB" sz="2000" i="1">
                <a:latin typeface="Tahoma" charset="0"/>
              </a:rPr>
              <a:t>Y</a:t>
            </a:r>
            <a:r>
              <a:rPr lang="en-GB" sz="2000">
                <a:latin typeface="Tahoma" charset="0"/>
              </a:rPr>
              <a:t> is disposable income. The constraint</a:t>
            </a:r>
          </a:p>
          <a:p>
            <a:pPr lvl="1" eaLnBrk="1" hangingPunct="1">
              <a:lnSpc>
                <a:spcPct val="90000"/>
              </a:lnSpc>
              <a:buFontTx/>
              <a:buNone/>
            </a:pPr>
            <a:r>
              <a:rPr lang="en-GB" sz="2000">
                <a:latin typeface="Tahoma" charset="0"/>
              </a:rPr>
              <a:t>is of course the consumer budget constraint, which restricts</a:t>
            </a:r>
          </a:p>
          <a:p>
            <a:pPr lvl="1" eaLnBrk="1" hangingPunct="1">
              <a:lnSpc>
                <a:spcPct val="90000"/>
              </a:lnSpc>
              <a:buFontTx/>
              <a:buNone/>
            </a:pPr>
            <a:r>
              <a:rPr lang="en-GB" sz="2000">
                <a:latin typeface="Tahoma" charset="0"/>
              </a:rPr>
              <a:t>expenditures to available income.</a:t>
            </a:r>
            <a:r>
              <a:rPr lang="en-US" sz="2000">
                <a:latin typeface="Tahoma" charset="0"/>
              </a:rPr>
              <a:t> </a:t>
            </a:r>
            <a:r>
              <a:rPr lang="en-US" sz="1800" b="1">
                <a:latin typeface="Tahoma" charset="0"/>
              </a:rPr>
              <a:t> </a:t>
            </a:r>
          </a:p>
        </p:txBody>
      </p:sp>
      <p:graphicFrame>
        <p:nvGraphicFramePr>
          <p:cNvPr id="10242" name="Object 4"/>
          <p:cNvGraphicFramePr>
            <a:graphicFrameLocks noChangeAspect="1"/>
          </p:cNvGraphicFramePr>
          <p:nvPr>
            <p:ph sz="half" idx="2"/>
          </p:nvPr>
        </p:nvGraphicFramePr>
        <p:xfrm>
          <a:off x="4794250" y="3541713"/>
          <a:ext cx="1425575" cy="725487"/>
        </p:xfrm>
        <a:graphic>
          <a:graphicData uri="http://schemas.openxmlformats.org/presentationml/2006/ole">
            <mc:AlternateContent xmlns:mc="http://schemas.openxmlformats.org/markup-compatibility/2006">
              <mc:Choice xmlns:v="urn:schemas-microsoft-com:vml" Requires="v">
                <p:oleObj spid="_x0000_s161793" name="Equation" r:id="rId3" imgW="698582" imgH="355329" progId="Equation.DSMT4">
                  <p:embed/>
                </p:oleObj>
              </mc:Choice>
              <mc:Fallback>
                <p:oleObj name="Equation" r:id="rId3" imgW="698582" imgH="3553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4250" y="3541713"/>
                        <a:ext cx="1425575"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42180792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Rectangle 2"/>
          <p:cNvSpPr>
            <a:spLocks noGrp="1" noChangeArrowheads="1"/>
          </p:cNvSpPr>
          <p:nvPr>
            <p:ph type="title"/>
          </p:nvPr>
        </p:nvSpPr>
        <p:spPr/>
        <p:txBody>
          <a:bodyPr/>
          <a:lstStyle/>
          <a:p>
            <a:pPr eaLnBrk="1" hangingPunct="1"/>
            <a:r>
              <a:rPr lang="en-US">
                <a:latin typeface="Arial" charset="0"/>
              </a:rPr>
              <a:t>Linear Expenditure Systems</a:t>
            </a:r>
          </a:p>
        </p:txBody>
      </p:sp>
      <p:sp>
        <p:nvSpPr>
          <p:cNvPr id="11272" name="Rectangle 3"/>
          <p:cNvSpPr>
            <a:spLocks noGrp="1" noChangeArrowheads="1"/>
          </p:cNvSpPr>
          <p:nvPr>
            <p:ph type="body" sz="half" idx="1"/>
          </p:nvPr>
        </p:nvSpPr>
        <p:spPr>
          <a:xfrm>
            <a:off x="246063" y="1308100"/>
            <a:ext cx="8504237" cy="4649788"/>
          </a:xfrm>
        </p:spPr>
        <p:txBody>
          <a:bodyPr/>
          <a:lstStyle/>
          <a:p>
            <a:pPr eaLnBrk="1" hangingPunct="1">
              <a:lnSpc>
                <a:spcPct val="90000"/>
              </a:lnSpc>
              <a:buFontTx/>
              <a:buNone/>
            </a:pPr>
            <a:r>
              <a:rPr lang="en-GB" sz="2000">
                <a:latin typeface="Tahoma" charset="0"/>
              </a:rPr>
              <a:t>A commonly used utility function is known as the linear expenditure </a:t>
            </a:r>
          </a:p>
          <a:p>
            <a:pPr eaLnBrk="1" hangingPunct="1">
              <a:lnSpc>
                <a:spcPct val="90000"/>
              </a:lnSpc>
              <a:buFontTx/>
              <a:buNone/>
            </a:pPr>
            <a:r>
              <a:rPr lang="en-GB" sz="2000">
                <a:latin typeface="Tahoma" charset="0"/>
              </a:rPr>
              <a:t>system (LES), also known as the Stone-Geary expenditure function.</a:t>
            </a:r>
          </a:p>
          <a:p>
            <a:pPr eaLnBrk="1" hangingPunct="1">
              <a:lnSpc>
                <a:spcPct val="90000"/>
              </a:lnSpc>
              <a:buFontTx/>
              <a:buNone/>
            </a:pPr>
            <a:r>
              <a:rPr lang="en-GB" sz="2000">
                <a:latin typeface="Tahoma" charset="0"/>
              </a:rPr>
              <a:t>The form of the LES utility function,</a:t>
            </a:r>
          </a:p>
          <a:p>
            <a:pPr eaLnBrk="1" hangingPunct="1">
              <a:lnSpc>
                <a:spcPct val="90000"/>
              </a:lnSpc>
            </a:pPr>
            <a:endParaRPr lang="en-GB" sz="2000">
              <a:latin typeface="Tahoma" charset="0"/>
            </a:endParaRPr>
          </a:p>
          <a:p>
            <a:pPr eaLnBrk="1" hangingPunct="1">
              <a:lnSpc>
                <a:spcPct val="90000"/>
              </a:lnSpc>
            </a:pPr>
            <a:endParaRPr lang="en-GB" sz="2000">
              <a:latin typeface="Tahoma" charset="0"/>
            </a:endParaRPr>
          </a:p>
          <a:p>
            <a:pPr eaLnBrk="1" hangingPunct="1">
              <a:lnSpc>
                <a:spcPct val="90000"/>
              </a:lnSpc>
              <a:buFontTx/>
              <a:buNone/>
            </a:pPr>
            <a:r>
              <a:rPr lang="en-US" sz="2000">
                <a:latin typeface="Tahoma" charset="0"/>
              </a:rPr>
              <a:t>which corresponds to the Lagrangian</a:t>
            </a:r>
          </a:p>
          <a:p>
            <a:pPr eaLnBrk="1" hangingPunct="1">
              <a:lnSpc>
                <a:spcPct val="90000"/>
              </a:lnSpc>
              <a:buFontTx/>
              <a:buNone/>
            </a:pPr>
            <a:endParaRPr lang="en-US" sz="2000">
              <a:latin typeface="Tahoma" charset="0"/>
            </a:endParaRPr>
          </a:p>
          <a:p>
            <a:pPr eaLnBrk="1" hangingPunct="1">
              <a:lnSpc>
                <a:spcPct val="90000"/>
              </a:lnSpc>
              <a:buFontTx/>
              <a:buNone/>
            </a:pPr>
            <a:endParaRPr lang="en-US" sz="2000">
              <a:latin typeface="Tahoma" charset="0"/>
            </a:endParaRPr>
          </a:p>
          <a:p>
            <a:pPr eaLnBrk="1" hangingPunct="1">
              <a:lnSpc>
                <a:spcPct val="90000"/>
              </a:lnSpc>
              <a:buFontTx/>
              <a:buNone/>
            </a:pPr>
            <a:r>
              <a:rPr lang="en-US" sz="2000">
                <a:latin typeface="Tahoma" charset="0"/>
              </a:rPr>
              <a:t>whose first-order conditions</a:t>
            </a:r>
          </a:p>
          <a:p>
            <a:pPr eaLnBrk="1" hangingPunct="1">
              <a:lnSpc>
                <a:spcPct val="90000"/>
              </a:lnSpc>
              <a:buFontTx/>
              <a:buNone/>
            </a:pPr>
            <a:endParaRPr lang="en-US" sz="2000">
              <a:latin typeface="Tahoma" charset="0"/>
            </a:endParaRPr>
          </a:p>
          <a:p>
            <a:pPr eaLnBrk="1" hangingPunct="1">
              <a:lnSpc>
                <a:spcPct val="90000"/>
              </a:lnSpc>
              <a:buFontTx/>
              <a:buNone/>
            </a:pPr>
            <a:r>
              <a:rPr lang="en-US" sz="2000">
                <a:latin typeface="Tahoma" charset="0"/>
              </a:rPr>
              <a:t>				and</a:t>
            </a:r>
          </a:p>
          <a:p>
            <a:pPr eaLnBrk="1" hangingPunct="1">
              <a:lnSpc>
                <a:spcPct val="90000"/>
              </a:lnSpc>
              <a:buFontTx/>
              <a:buNone/>
            </a:pPr>
            <a:endParaRPr lang="en-US" sz="2000">
              <a:latin typeface="Tahoma" charset="0"/>
            </a:endParaRPr>
          </a:p>
          <a:p>
            <a:pPr eaLnBrk="1" hangingPunct="1">
              <a:lnSpc>
                <a:spcPct val="90000"/>
              </a:lnSpc>
              <a:buFontTx/>
              <a:buNone/>
            </a:pPr>
            <a:r>
              <a:rPr lang="en-US" sz="2000">
                <a:latin typeface="Tahoma" charset="0"/>
              </a:rPr>
              <a:t>yield the individual commodity demand function</a:t>
            </a:r>
          </a:p>
        </p:txBody>
      </p:sp>
      <p:graphicFrame>
        <p:nvGraphicFramePr>
          <p:cNvPr id="11266" name="Object 5"/>
          <p:cNvGraphicFramePr>
            <a:graphicFrameLocks noChangeAspect="1"/>
          </p:cNvGraphicFramePr>
          <p:nvPr>
            <p:ph sz="quarter" idx="2"/>
          </p:nvPr>
        </p:nvGraphicFramePr>
        <p:xfrm>
          <a:off x="1171575" y="2470150"/>
          <a:ext cx="2603500" cy="650875"/>
        </p:xfrm>
        <a:graphic>
          <a:graphicData uri="http://schemas.openxmlformats.org/presentationml/2006/ole">
            <mc:AlternateContent xmlns:mc="http://schemas.openxmlformats.org/markup-compatibility/2006">
              <mc:Choice xmlns:v="urn:schemas-microsoft-com:vml" Requires="v">
                <p:oleObj spid="_x0000_s162817" name="Equation" r:id="rId3" imgW="1372305" imgH="342729" progId="Equation.3">
                  <p:embed/>
                </p:oleObj>
              </mc:Choice>
              <mc:Fallback>
                <p:oleObj name="Equation" r:id="rId3" imgW="1372305" imgH="3427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75" y="2470150"/>
                        <a:ext cx="2603500" cy="650875"/>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1267" name="Object 6"/>
          <p:cNvGraphicFramePr>
            <a:graphicFrameLocks noChangeAspect="1"/>
          </p:cNvGraphicFramePr>
          <p:nvPr>
            <p:ph sz="quarter" idx="3"/>
          </p:nvPr>
        </p:nvGraphicFramePr>
        <p:xfrm>
          <a:off x="1120775" y="3278188"/>
          <a:ext cx="4168775" cy="866775"/>
        </p:xfrm>
        <a:graphic>
          <a:graphicData uri="http://schemas.openxmlformats.org/presentationml/2006/ole">
            <mc:AlternateContent xmlns:mc="http://schemas.openxmlformats.org/markup-compatibility/2006">
              <mc:Choice xmlns:v="urn:schemas-microsoft-com:vml" Requires="v">
                <p:oleObj spid="_x0000_s162818" name="Equation" r:id="rId5" imgW="2198426" imgH="456851" progId="Equation.3">
                  <p:embed/>
                </p:oleObj>
              </mc:Choice>
              <mc:Fallback>
                <p:oleObj name="Equation" r:id="rId5" imgW="2198426" imgH="45685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775" y="3278188"/>
                        <a:ext cx="41687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268" name="Object 8"/>
          <p:cNvGraphicFramePr>
            <a:graphicFrameLocks noChangeAspect="1"/>
          </p:cNvGraphicFramePr>
          <p:nvPr/>
        </p:nvGraphicFramePr>
        <p:xfrm>
          <a:off x="914400" y="4495800"/>
          <a:ext cx="1792288" cy="744538"/>
        </p:xfrm>
        <a:graphic>
          <a:graphicData uri="http://schemas.openxmlformats.org/presentationml/2006/ole">
            <mc:AlternateContent xmlns:mc="http://schemas.openxmlformats.org/markup-compatibility/2006">
              <mc:Choice xmlns:v="urn:schemas-microsoft-com:vml" Requires="v">
                <p:oleObj spid="_x0000_s162819" name="Equation" r:id="rId7" imgW="978159" imgH="406090" progId="Equation.3">
                  <p:embed/>
                </p:oleObj>
              </mc:Choice>
              <mc:Fallback>
                <p:oleObj name="Equation" r:id="rId7" imgW="978159" imgH="40609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4495800"/>
                        <a:ext cx="1792288"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269" name="Object 9"/>
          <p:cNvGraphicFramePr>
            <a:graphicFrameLocks noChangeAspect="1"/>
          </p:cNvGraphicFramePr>
          <p:nvPr/>
        </p:nvGraphicFramePr>
        <p:xfrm>
          <a:off x="4191000" y="4611688"/>
          <a:ext cx="1652588" cy="628650"/>
        </p:xfrm>
        <a:graphic>
          <a:graphicData uri="http://schemas.openxmlformats.org/presentationml/2006/ole">
            <mc:AlternateContent xmlns:mc="http://schemas.openxmlformats.org/markup-compatibility/2006">
              <mc:Choice xmlns:v="urn:schemas-microsoft-com:vml" Requires="v">
                <p:oleObj spid="_x0000_s162820" name="Equation" r:id="rId9" imgW="902140" imgH="342729" progId="Equation.3">
                  <p:embed/>
                </p:oleObj>
              </mc:Choice>
              <mc:Fallback>
                <p:oleObj name="Equation" r:id="rId9" imgW="902140" imgH="3427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4611688"/>
                        <a:ext cx="165258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270" name="Object 10"/>
          <p:cNvGraphicFramePr>
            <a:graphicFrameLocks noChangeAspect="1"/>
          </p:cNvGraphicFramePr>
          <p:nvPr/>
        </p:nvGraphicFramePr>
        <p:xfrm>
          <a:off x="6096000" y="5181600"/>
          <a:ext cx="1419225" cy="744538"/>
        </p:xfrm>
        <a:graphic>
          <a:graphicData uri="http://schemas.openxmlformats.org/presentationml/2006/ole">
            <mc:AlternateContent xmlns:mc="http://schemas.openxmlformats.org/markup-compatibility/2006">
              <mc:Choice xmlns:v="urn:schemas-microsoft-com:vml" Requires="v">
                <p:oleObj spid="_x0000_s162821" name="Equation" r:id="rId11" imgW="774961" imgH="406090" progId="Equation.DSMT4">
                  <p:embed/>
                </p:oleObj>
              </mc:Choice>
              <mc:Fallback>
                <p:oleObj name="Equation" r:id="rId11" imgW="774961" imgH="40609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0" y="5181600"/>
                        <a:ext cx="1419225"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29503300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pPr eaLnBrk="1" hangingPunct="1"/>
            <a:r>
              <a:rPr lang="en-US">
                <a:latin typeface="Arial" charset="0"/>
              </a:rPr>
              <a:t>LES Derived Demand</a:t>
            </a:r>
          </a:p>
        </p:txBody>
      </p:sp>
      <p:sp>
        <p:nvSpPr>
          <p:cNvPr id="12294" name="Rectangle 3"/>
          <p:cNvSpPr>
            <a:spLocks noGrp="1" noChangeArrowheads="1"/>
          </p:cNvSpPr>
          <p:nvPr>
            <p:ph type="body" sz="half" idx="1"/>
          </p:nvPr>
        </p:nvSpPr>
        <p:spPr>
          <a:xfrm>
            <a:off x="246063" y="1308100"/>
            <a:ext cx="8504237" cy="5168900"/>
          </a:xfrm>
        </p:spPr>
        <p:txBody>
          <a:bodyPr/>
          <a:lstStyle/>
          <a:p>
            <a:pPr eaLnBrk="1" hangingPunct="1">
              <a:buFontTx/>
              <a:buNone/>
            </a:pPr>
            <a:r>
              <a:rPr lang="en-GB" sz="2000">
                <a:latin typeface="Tahoma" charset="0"/>
              </a:rPr>
              <a:t>To express demand as a reduced-form in prices, note that</a:t>
            </a:r>
          </a:p>
          <a:p>
            <a:pPr eaLnBrk="1" hangingPunct="1"/>
            <a:endParaRPr lang="en-GB" sz="2000">
              <a:latin typeface="Tahoma" charset="0"/>
            </a:endParaRPr>
          </a:p>
          <a:p>
            <a:pPr eaLnBrk="1" hangingPunct="1"/>
            <a:endParaRPr lang="en-GB" sz="2000">
              <a:latin typeface="Tahoma" charset="0"/>
            </a:endParaRPr>
          </a:p>
          <a:p>
            <a:pPr eaLnBrk="1" hangingPunct="1">
              <a:buFontTx/>
              <a:buNone/>
            </a:pPr>
            <a:endParaRPr lang="en-US" sz="2000">
              <a:latin typeface="Tahoma" charset="0"/>
            </a:endParaRPr>
          </a:p>
          <a:p>
            <a:pPr eaLnBrk="1" hangingPunct="1">
              <a:buFontTx/>
              <a:buNone/>
            </a:pPr>
            <a:r>
              <a:rPr lang="en-US" sz="2000">
                <a:latin typeface="Tahoma" charset="0"/>
              </a:rPr>
              <a:t>so the Lagrange multiplier can be expressed as</a:t>
            </a:r>
          </a:p>
          <a:p>
            <a:pPr eaLnBrk="1" hangingPunct="1">
              <a:buFontTx/>
              <a:buNone/>
            </a:pPr>
            <a:endParaRPr lang="en-US" sz="2000">
              <a:latin typeface="Tahoma" charset="0"/>
            </a:endParaRPr>
          </a:p>
          <a:p>
            <a:pPr eaLnBrk="1" hangingPunct="1">
              <a:buFontTx/>
              <a:buNone/>
            </a:pPr>
            <a:endParaRPr lang="en-US" sz="2000">
              <a:latin typeface="Tahoma" charset="0"/>
            </a:endParaRPr>
          </a:p>
          <a:p>
            <a:pPr eaLnBrk="1" hangingPunct="1">
              <a:buFontTx/>
              <a:buNone/>
            </a:pPr>
            <a:r>
              <a:rPr lang="en-US" sz="2000">
                <a:latin typeface="Tahoma" charset="0"/>
              </a:rPr>
              <a:t>which can be substituted back to yield the final demand equation</a:t>
            </a:r>
          </a:p>
          <a:p>
            <a:pPr eaLnBrk="1" hangingPunct="1">
              <a:buFontTx/>
              <a:buNone/>
            </a:pPr>
            <a:r>
              <a:rPr lang="en-US" sz="2000">
                <a:latin typeface="Tahoma" charset="0"/>
              </a:rPr>
              <a:t>				</a:t>
            </a:r>
          </a:p>
          <a:p>
            <a:pPr eaLnBrk="1" hangingPunct="1">
              <a:buFontTx/>
              <a:buNone/>
            </a:pPr>
            <a:endParaRPr lang="en-US" sz="2000">
              <a:latin typeface="Tahoma" charset="0"/>
            </a:endParaRPr>
          </a:p>
          <a:p>
            <a:pPr eaLnBrk="1" hangingPunct="1">
              <a:buFontTx/>
              <a:buNone/>
            </a:pPr>
            <a:endParaRPr lang="en-US" sz="2000">
              <a:latin typeface="Tahoma" charset="0"/>
            </a:endParaRPr>
          </a:p>
          <a:p>
            <a:pPr eaLnBrk="1" hangingPunct="1">
              <a:buFontTx/>
              <a:buNone/>
            </a:pPr>
            <a:endParaRPr lang="en-US" sz="2000">
              <a:latin typeface="Tahoma" charset="0"/>
            </a:endParaRPr>
          </a:p>
          <a:p>
            <a:pPr eaLnBrk="1" hangingPunct="1">
              <a:buFontTx/>
              <a:buNone/>
            </a:pPr>
            <a:r>
              <a:rPr lang="en-US" sz="2000">
                <a:latin typeface="Tahoma" charset="0"/>
              </a:rPr>
              <a:t>consisting of </a:t>
            </a:r>
            <a:r>
              <a:rPr lang="ja-JP" altLang="en-US" sz="2000">
                <a:latin typeface="Tahoma" charset="0"/>
              </a:rPr>
              <a:t>“</a:t>
            </a:r>
            <a:r>
              <a:rPr lang="en-US" sz="2000">
                <a:latin typeface="Tahoma" charset="0"/>
              </a:rPr>
              <a:t>subsistence minimum</a:t>
            </a:r>
            <a:r>
              <a:rPr lang="ja-JP" altLang="en-US" sz="2000">
                <a:latin typeface="Tahoma" charset="0"/>
              </a:rPr>
              <a:t>”</a:t>
            </a:r>
            <a:r>
              <a:rPr lang="en-US" sz="2000">
                <a:latin typeface="Tahoma" charset="0"/>
              </a:rPr>
              <a:t> demand </a:t>
            </a:r>
            <a:r>
              <a:rPr lang="en-US" sz="2000">
                <a:latin typeface="Tahoma" charset="0"/>
                <a:sym typeface="Symbol" charset="0"/>
              </a:rPr>
              <a:t></a:t>
            </a:r>
            <a:r>
              <a:rPr lang="en-US" sz="2000" baseline="-25000">
                <a:latin typeface="Tahoma" charset="0"/>
                <a:sym typeface="Symbol" charset="0"/>
              </a:rPr>
              <a:t>i</a:t>
            </a:r>
            <a:r>
              <a:rPr lang="en-US" sz="2000">
                <a:latin typeface="Tahoma" charset="0"/>
                <a:sym typeface="Symbol" charset="0"/>
              </a:rPr>
              <a:t> and a defined share of </a:t>
            </a:r>
            <a:r>
              <a:rPr lang="ja-JP" altLang="en-US" sz="2000">
                <a:latin typeface="Tahoma" charset="0"/>
                <a:sym typeface="Symbol" charset="0"/>
              </a:rPr>
              <a:t>“</a:t>
            </a:r>
            <a:r>
              <a:rPr lang="en-US" sz="2000">
                <a:latin typeface="Tahoma" charset="0"/>
                <a:sym typeface="Symbol" charset="0"/>
              </a:rPr>
              <a:t>supernumerary income,</a:t>
            </a:r>
            <a:r>
              <a:rPr lang="ja-JP" altLang="en-US" sz="2000">
                <a:latin typeface="Tahoma" charset="0"/>
                <a:sym typeface="Symbol" charset="0"/>
              </a:rPr>
              <a:t>”</a:t>
            </a:r>
            <a:r>
              <a:rPr lang="en-US" sz="2000">
                <a:latin typeface="Tahoma" charset="0"/>
                <a:sym typeface="Symbol" charset="0"/>
              </a:rPr>
              <a:t> the term in parentheses.</a:t>
            </a:r>
          </a:p>
        </p:txBody>
      </p:sp>
      <p:graphicFrame>
        <p:nvGraphicFramePr>
          <p:cNvPr id="12290" name="Object 9"/>
          <p:cNvGraphicFramePr>
            <a:graphicFrameLocks noChangeAspect="1"/>
          </p:cNvGraphicFramePr>
          <p:nvPr>
            <p:ph sz="quarter" idx="2"/>
          </p:nvPr>
        </p:nvGraphicFramePr>
        <p:xfrm>
          <a:off x="1052513" y="1701800"/>
          <a:ext cx="6080125" cy="831850"/>
        </p:xfrm>
        <a:graphic>
          <a:graphicData uri="http://schemas.openxmlformats.org/presentationml/2006/ole">
            <mc:AlternateContent xmlns:mc="http://schemas.openxmlformats.org/markup-compatibility/2006">
              <mc:Choice xmlns:v="urn:schemas-microsoft-com:vml" Requires="v">
                <p:oleObj spid="_x0000_s163841" name="Equation" r:id="rId3" imgW="3342314" imgH="456851" progId="Equation.3">
                  <p:embed/>
                </p:oleObj>
              </mc:Choice>
              <mc:Fallback>
                <p:oleObj name="Equation" r:id="rId3" imgW="3342314" imgH="45685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513" y="1701800"/>
                        <a:ext cx="6080125" cy="831850"/>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2291" name="Object 10"/>
          <p:cNvGraphicFramePr>
            <a:graphicFrameLocks noChangeAspect="1"/>
          </p:cNvGraphicFramePr>
          <p:nvPr>
            <p:ph sz="quarter" idx="3"/>
          </p:nvPr>
        </p:nvGraphicFramePr>
        <p:xfrm>
          <a:off x="917575" y="3084513"/>
          <a:ext cx="1735138" cy="954087"/>
        </p:xfrm>
        <a:graphic>
          <a:graphicData uri="http://schemas.openxmlformats.org/presentationml/2006/ole">
            <mc:AlternateContent xmlns:mc="http://schemas.openxmlformats.org/markup-compatibility/2006">
              <mc:Choice xmlns:v="urn:schemas-microsoft-com:vml" Requires="v">
                <p:oleObj spid="_x0000_s163842" name="Equation" r:id="rId5" imgW="1015920" imgH="558720" progId="Equation.3">
                  <p:embed/>
                </p:oleObj>
              </mc:Choice>
              <mc:Fallback>
                <p:oleObj name="Equation" r:id="rId5" imgW="1015920" imgH="558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7575" y="3084513"/>
                        <a:ext cx="1735138" cy="954087"/>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2292" name="Object 11"/>
          <p:cNvGraphicFramePr>
            <a:graphicFrameLocks noChangeAspect="1"/>
          </p:cNvGraphicFramePr>
          <p:nvPr/>
        </p:nvGraphicFramePr>
        <p:xfrm>
          <a:off x="1066800" y="4470400"/>
          <a:ext cx="2819400" cy="939800"/>
        </p:xfrm>
        <a:graphic>
          <a:graphicData uri="http://schemas.openxmlformats.org/presentationml/2006/ole">
            <mc:AlternateContent xmlns:mc="http://schemas.openxmlformats.org/markup-compatibility/2006">
              <mc:Choice xmlns:v="urn:schemas-microsoft-com:vml" Requires="v">
                <p:oleObj spid="_x0000_s163843" name="Equation" r:id="rId7" imgW="1524703" imgH="507613" progId="Equation.DSMT4">
                  <p:embed/>
                </p:oleObj>
              </mc:Choice>
              <mc:Fallback>
                <p:oleObj name="Equation" r:id="rId7" imgW="1524703" imgH="507613"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4470400"/>
                        <a:ext cx="2819400"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8428026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2"/>
          <p:cNvSpPr>
            <a:spLocks noGrp="1" noChangeArrowheads="1"/>
          </p:cNvSpPr>
          <p:nvPr>
            <p:ph type="title"/>
          </p:nvPr>
        </p:nvSpPr>
        <p:spPr/>
        <p:txBody>
          <a:bodyPr/>
          <a:lstStyle/>
          <a:p>
            <a:pPr eaLnBrk="1" hangingPunct="1"/>
            <a:r>
              <a:rPr lang="en-US">
                <a:latin typeface="Arial" charset="0"/>
              </a:rPr>
              <a:t>LES Elasticities</a:t>
            </a:r>
          </a:p>
        </p:txBody>
      </p:sp>
      <p:sp>
        <p:nvSpPr>
          <p:cNvPr id="13319" name="Rectangle 3"/>
          <p:cNvSpPr>
            <a:spLocks noGrp="1" noChangeArrowheads="1"/>
          </p:cNvSpPr>
          <p:nvPr>
            <p:ph type="body" sz="half" idx="1"/>
          </p:nvPr>
        </p:nvSpPr>
        <p:spPr>
          <a:xfrm>
            <a:off x="246063" y="1370013"/>
            <a:ext cx="8504237" cy="4649787"/>
          </a:xfrm>
        </p:spPr>
        <p:txBody>
          <a:bodyPr/>
          <a:lstStyle/>
          <a:p>
            <a:pPr eaLnBrk="1" hangingPunct="1">
              <a:buFontTx/>
              <a:buNone/>
            </a:pPr>
            <a:r>
              <a:rPr lang="en-GB" sz="2000">
                <a:latin typeface="Tahoma" charset="0"/>
              </a:rPr>
              <a:t>Income elasticities can be obtained directly from</a:t>
            </a:r>
          </a:p>
          <a:p>
            <a:pPr eaLnBrk="1" hangingPunct="1">
              <a:buFontTx/>
              <a:buNone/>
            </a:pPr>
            <a:endParaRPr lang="en-GB" sz="2000">
              <a:latin typeface="Tahoma" charset="0"/>
            </a:endParaRPr>
          </a:p>
          <a:p>
            <a:pPr eaLnBrk="1" hangingPunct="1">
              <a:buFontTx/>
              <a:buNone/>
            </a:pPr>
            <a:r>
              <a:rPr lang="en-GB" sz="2000">
                <a:latin typeface="Tahoma" charset="0"/>
              </a:rPr>
              <a:t>			and, by extension</a:t>
            </a:r>
          </a:p>
          <a:p>
            <a:pPr eaLnBrk="1" hangingPunct="1"/>
            <a:endParaRPr lang="en-GB" sz="2000">
              <a:latin typeface="Tahoma" charset="0"/>
            </a:endParaRPr>
          </a:p>
          <a:p>
            <a:pPr eaLnBrk="1" hangingPunct="1">
              <a:buFontTx/>
              <a:buNone/>
            </a:pPr>
            <a:endParaRPr lang="en-US" sz="2000">
              <a:latin typeface="Tahoma" charset="0"/>
            </a:endParaRPr>
          </a:p>
          <a:p>
            <a:pPr eaLnBrk="1" hangingPunct="1">
              <a:buFontTx/>
              <a:buNone/>
            </a:pPr>
            <a:r>
              <a:rPr lang="en-US" sz="2000">
                <a:latin typeface="Tahoma" charset="0"/>
              </a:rPr>
              <a:t>In words, LES income elasticities are the ratios of marginal (</a:t>
            </a:r>
            <a:r>
              <a:rPr lang="en-US" sz="2000">
                <a:latin typeface="Tahoma" charset="0"/>
                <a:sym typeface="Symbol" charset="0"/>
              </a:rPr>
              <a:t></a:t>
            </a:r>
            <a:r>
              <a:rPr lang="en-US" sz="2000" baseline="-25000">
                <a:latin typeface="Tahoma" charset="0"/>
                <a:sym typeface="Symbol" charset="0"/>
              </a:rPr>
              <a:t>i</a:t>
            </a:r>
            <a:r>
              <a:rPr lang="en-US" sz="2000">
                <a:latin typeface="Tahoma" charset="0"/>
                <a:sym typeface="Symbol" charset="0"/>
              </a:rPr>
              <a:t>) </a:t>
            </a:r>
            <a:r>
              <a:rPr lang="en-US" sz="2000">
                <a:latin typeface="Tahoma" charset="0"/>
              </a:rPr>
              <a:t>to average (s</a:t>
            </a:r>
            <a:r>
              <a:rPr lang="en-US" sz="2000" baseline="-25000">
                <a:latin typeface="Tahoma" charset="0"/>
              </a:rPr>
              <a:t>i</a:t>
            </a:r>
            <a:r>
              <a:rPr lang="en-US" sz="2000">
                <a:latin typeface="Tahoma" charset="0"/>
              </a:rPr>
              <a:t>) expenditure shares.</a:t>
            </a:r>
          </a:p>
          <a:p>
            <a:pPr eaLnBrk="1" hangingPunct="1">
              <a:buFontTx/>
              <a:buNone/>
            </a:pPr>
            <a:endParaRPr lang="en-US" sz="2000">
              <a:latin typeface="Tahoma" charset="0"/>
            </a:endParaRPr>
          </a:p>
          <a:p>
            <a:pPr eaLnBrk="1" hangingPunct="1">
              <a:buFontTx/>
              <a:buNone/>
            </a:pPr>
            <a:r>
              <a:rPr lang="en-US" sz="2000">
                <a:latin typeface="Tahoma" charset="0"/>
              </a:rPr>
              <a:t>Price elasticities follow from 					   as</a:t>
            </a:r>
            <a:endParaRPr lang="en-US" sz="2000">
              <a:latin typeface="Tahoma" charset="0"/>
              <a:sym typeface="Symbol" charset="0"/>
            </a:endParaRPr>
          </a:p>
        </p:txBody>
      </p:sp>
      <p:graphicFrame>
        <p:nvGraphicFramePr>
          <p:cNvPr id="13314" name="Object 7"/>
          <p:cNvGraphicFramePr>
            <a:graphicFrameLocks noChangeAspect="1"/>
          </p:cNvGraphicFramePr>
          <p:nvPr>
            <p:ph sz="quarter" idx="2"/>
          </p:nvPr>
        </p:nvGraphicFramePr>
        <p:xfrm>
          <a:off x="684213" y="1919288"/>
          <a:ext cx="1085850" cy="808037"/>
        </p:xfrm>
        <a:graphic>
          <a:graphicData uri="http://schemas.openxmlformats.org/presentationml/2006/ole">
            <mc:AlternateContent xmlns:mc="http://schemas.openxmlformats.org/markup-compatibility/2006">
              <mc:Choice xmlns:v="urn:schemas-microsoft-com:vml" Requires="v">
                <p:oleObj spid="_x0000_s164865" name="Equation" r:id="rId4" imgW="546184" imgH="406090" progId="Equation.3">
                  <p:embed/>
                </p:oleObj>
              </mc:Choice>
              <mc:Fallback>
                <p:oleObj name="Equation" r:id="rId4" imgW="546184" imgH="40609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1919288"/>
                        <a:ext cx="1085850" cy="808037"/>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3315" name="Object 8"/>
          <p:cNvGraphicFramePr>
            <a:graphicFrameLocks noChangeAspect="1"/>
          </p:cNvGraphicFramePr>
          <p:nvPr>
            <p:ph sz="quarter" idx="3"/>
          </p:nvPr>
        </p:nvGraphicFramePr>
        <p:xfrm>
          <a:off x="4665663" y="1860550"/>
          <a:ext cx="3228975" cy="914400"/>
        </p:xfrm>
        <a:graphic>
          <a:graphicData uri="http://schemas.openxmlformats.org/presentationml/2006/ole">
            <mc:AlternateContent xmlns:mc="http://schemas.openxmlformats.org/markup-compatibility/2006">
              <mc:Choice xmlns:v="urn:schemas-microsoft-com:vml" Requires="v">
                <p:oleObj spid="_x0000_s164866" name="Equation" r:id="rId6" imgW="1435714" imgH="406090" progId="Equation.3">
                  <p:embed/>
                </p:oleObj>
              </mc:Choice>
              <mc:Fallback>
                <p:oleObj name="Equation" r:id="rId6" imgW="1435714" imgH="40609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5663" y="1860550"/>
                        <a:ext cx="3228975" cy="914400"/>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3316" name="Object 9"/>
          <p:cNvGraphicFramePr>
            <a:graphicFrameLocks noChangeAspect="1"/>
          </p:cNvGraphicFramePr>
          <p:nvPr/>
        </p:nvGraphicFramePr>
        <p:xfrm>
          <a:off x="3581400" y="3962400"/>
          <a:ext cx="4191000" cy="793750"/>
        </p:xfrm>
        <a:graphic>
          <a:graphicData uri="http://schemas.openxmlformats.org/presentationml/2006/ole">
            <mc:AlternateContent xmlns:mc="http://schemas.openxmlformats.org/markup-compatibility/2006">
              <mc:Choice xmlns:v="urn:schemas-microsoft-com:vml" Requires="v">
                <p:oleObj spid="_x0000_s164867" name="Equation" r:id="rId8" imgW="2414594" imgH="456851" progId="Equation.3">
                  <p:embed/>
                </p:oleObj>
              </mc:Choice>
              <mc:Fallback>
                <p:oleObj name="Equation" r:id="rId8" imgW="2414594" imgH="456851"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1400" y="3962400"/>
                        <a:ext cx="41910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3317" name="Object 10"/>
          <p:cNvGraphicFramePr>
            <a:graphicFrameLocks noChangeAspect="1"/>
          </p:cNvGraphicFramePr>
          <p:nvPr/>
        </p:nvGraphicFramePr>
        <p:xfrm>
          <a:off x="533400" y="5257800"/>
          <a:ext cx="8077200" cy="814388"/>
        </p:xfrm>
        <a:graphic>
          <a:graphicData uri="http://schemas.openxmlformats.org/presentationml/2006/ole">
            <mc:AlternateContent xmlns:mc="http://schemas.openxmlformats.org/markup-compatibility/2006">
              <mc:Choice xmlns:v="urn:schemas-microsoft-com:vml" Requires="v">
                <p:oleObj spid="_x0000_s164868" name="Equation" r:id="rId10" imgW="4537001" imgH="456851" progId="Equation.DSMT4">
                  <p:embed/>
                </p:oleObj>
              </mc:Choice>
              <mc:Fallback>
                <p:oleObj name="Equation" r:id="rId10" imgW="4537001" imgH="45685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 y="5257800"/>
                        <a:ext cx="80772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53965719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atin typeface="Arial" charset="0"/>
              </a:rPr>
              <a:t>3. Other Final Demand</a:t>
            </a:r>
          </a:p>
        </p:txBody>
      </p:sp>
      <p:sp>
        <p:nvSpPr>
          <p:cNvPr id="34819" name="Rectangle 3"/>
          <p:cNvSpPr>
            <a:spLocks noGrp="1" noChangeArrowheads="1"/>
          </p:cNvSpPr>
          <p:nvPr>
            <p:ph idx="1"/>
          </p:nvPr>
        </p:nvSpPr>
        <p:spPr/>
        <p:txBody>
          <a:bodyPr/>
          <a:lstStyle/>
          <a:p>
            <a:pPr eaLnBrk="1" hangingPunct="1">
              <a:lnSpc>
                <a:spcPct val="80000"/>
              </a:lnSpc>
            </a:pPr>
            <a:r>
              <a:rPr lang="en-US" sz="2800">
                <a:latin typeface="Tahoma" charset="0"/>
              </a:rPr>
              <a:t>Other final demand accounts are represented by a single demand matrix. </a:t>
            </a:r>
          </a:p>
          <a:p>
            <a:pPr eaLnBrk="1" hangingPunct="1">
              <a:lnSpc>
                <a:spcPct val="80000"/>
              </a:lnSpc>
            </a:pPr>
            <a:r>
              <a:rPr lang="en-US" sz="2800">
                <a:latin typeface="Tahoma" charset="0"/>
              </a:rPr>
              <a:t>Examples are </a:t>
            </a:r>
          </a:p>
          <a:p>
            <a:pPr lvl="1" eaLnBrk="1" hangingPunct="1">
              <a:lnSpc>
                <a:spcPct val="80000"/>
              </a:lnSpc>
              <a:buFont typeface="Wingdings" charset="0"/>
              <a:buChar char="§"/>
            </a:pPr>
            <a:r>
              <a:rPr lang="en-US" sz="2400">
                <a:latin typeface="Tahoma" charset="0"/>
              </a:rPr>
              <a:t>government current spending</a:t>
            </a:r>
          </a:p>
          <a:p>
            <a:pPr lvl="1" eaLnBrk="1" hangingPunct="1">
              <a:lnSpc>
                <a:spcPct val="80000"/>
              </a:lnSpc>
              <a:buFont typeface="Wingdings" charset="0"/>
              <a:buChar char="§"/>
            </a:pPr>
            <a:r>
              <a:rPr lang="en-US" sz="2400">
                <a:latin typeface="Tahoma" charset="0"/>
              </a:rPr>
              <a:t>government capital spending</a:t>
            </a:r>
          </a:p>
          <a:p>
            <a:pPr lvl="1" eaLnBrk="1" hangingPunct="1">
              <a:lnSpc>
                <a:spcPct val="80000"/>
              </a:lnSpc>
              <a:buFont typeface="Wingdings" charset="0"/>
              <a:buChar char="§"/>
            </a:pPr>
            <a:r>
              <a:rPr lang="en-US" sz="2400">
                <a:latin typeface="Tahoma" charset="0"/>
              </a:rPr>
              <a:t>private capital spending</a:t>
            </a:r>
          </a:p>
          <a:p>
            <a:pPr lvl="1" eaLnBrk="1" hangingPunct="1">
              <a:lnSpc>
                <a:spcPct val="80000"/>
              </a:lnSpc>
              <a:buFont typeface="Wingdings" charset="0"/>
              <a:buChar char="§"/>
            </a:pPr>
            <a:r>
              <a:rPr lang="en-US" sz="2400">
                <a:latin typeface="Tahoma" charset="0"/>
              </a:rPr>
              <a:t>trade and transport margins for domestic and imported goods</a:t>
            </a:r>
          </a:p>
          <a:p>
            <a:pPr eaLnBrk="1" hangingPunct="1">
              <a:lnSpc>
                <a:spcPct val="80000"/>
              </a:lnSpc>
            </a:pPr>
            <a:r>
              <a:rPr lang="en-US" sz="2800">
                <a:latin typeface="Tahoma" charset="0"/>
              </a:rPr>
              <a:t>All these final demand vectors are presently assumed to have fixed (linear) expenditure shares . </a:t>
            </a:r>
          </a:p>
        </p:txBody>
      </p:sp>
    </p:spTree>
    <p:extLst>
      <p:ext uri="{BB962C8B-B14F-4D97-AF65-F5344CB8AC3E}">
        <p14:creationId xmlns:p14="http://schemas.microsoft.com/office/powerpoint/2010/main" val="358351517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Government</a:t>
            </a:r>
          </a:p>
        </p:txBody>
      </p:sp>
      <p:sp>
        <p:nvSpPr>
          <p:cNvPr id="35843" name="Rectangle 3"/>
          <p:cNvSpPr>
            <a:spLocks noGrp="1" noChangeArrowheads="1"/>
          </p:cNvSpPr>
          <p:nvPr>
            <p:ph idx="1"/>
          </p:nvPr>
        </p:nvSpPr>
        <p:spPr>
          <a:xfrm>
            <a:off x="838200" y="1447800"/>
            <a:ext cx="7620000" cy="4343400"/>
          </a:xfrm>
        </p:spPr>
        <p:txBody>
          <a:bodyPr/>
          <a:lstStyle/>
          <a:p>
            <a:pPr eaLnBrk="1" hangingPunct="1">
              <a:buSzPct val="75000"/>
            </a:pPr>
            <a:r>
              <a:rPr lang="en-US" sz="2800">
                <a:latin typeface="Tahoma" charset="0"/>
              </a:rPr>
              <a:t>Government is a passive actor in the baseline, adhering to established expenditure patterns and fiscal programs</a:t>
            </a:r>
          </a:p>
          <a:p>
            <a:pPr eaLnBrk="1" hangingPunct="1">
              <a:buSzPct val="75000"/>
            </a:pPr>
            <a:r>
              <a:rPr lang="en-US" sz="2800">
                <a:latin typeface="Tahoma" charset="0"/>
              </a:rPr>
              <a:t>The model details extensive accounting for transfer relationships between institutions (fiscal, capital flows, remittances, etc.).</a:t>
            </a:r>
          </a:p>
          <a:p>
            <a:pPr eaLnBrk="1" hangingPunct="1">
              <a:buSzPct val="75000"/>
            </a:pPr>
            <a:r>
              <a:rPr lang="en-US" sz="2800">
                <a:latin typeface="Tahoma" charset="0"/>
              </a:rPr>
              <a:t>Government behavior is a primary driver of scenarios, but this behavior remains largely exogenous (subject to fiscal closure)</a:t>
            </a:r>
          </a:p>
          <a:p>
            <a:pPr eaLnBrk="1" hangingPunct="1"/>
            <a:endParaRPr lang="en-US" sz="2800">
              <a:latin typeface="Tahoma" charset="0"/>
            </a:endParaRPr>
          </a:p>
        </p:txBody>
      </p:sp>
    </p:spTree>
    <p:extLst>
      <p:ext uri="{BB962C8B-B14F-4D97-AF65-F5344CB8AC3E}">
        <p14:creationId xmlns:p14="http://schemas.microsoft.com/office/powerpoint/2010/main" val="144048019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atin typeface="Arial" charset="0"/>
              </a:rPr>
              <a:t>4. Trade</a:t>
            </a:r>
          </a:p>
        </p:txBody>
      </p:sp>
      <p:sp>
        <p:nvSpPr>
          <p:cNvPr id="36867" name="Rectangle 3"/>
          <p:cNvSpPr>
            <a:spLocks noGrp="1" noChangeArrowheads="1"/>
          </p:cNvSpPr>
          <p:nvPr>
            <p:ph idx="1"/>
          </p:nvPr>
        </p:nvSpPr>
        <p:spPr>
          <a:xfrm>
            <a:off x="246063" y="1536700"/>
            <a:ext cx="8747125" cy="5168900"/>
          </a:xfrm>
        </p:spPr>
        <p:txBody>
          <a:bodyPr/>
          <a:lstStyle/>
          <a:p>
            <a:pPr eaLnBrk="1" hangingPunct="1">
              <a:lnSpc>
                <a:spcPct val="80000"/>
              </a:lnSpc>
            </a:pPr>
            <a:r>
              <a:rPr lang="en-GB" sz="2400">
                <a:latin typeface="Tahoma" charset="0"/>
              </a:rPr>
              <a:t>Trade is the final critical component of demand. In this section we will discuss exports and imports separately.</a:t>
            </a:r>
          </a:p>
          <a:p>
            <a:pPr eaLnBrk="1" hangingPunct="1">
              <a:lnSpc>
                <a:spcPct val="80000"/>
              </a:lnSpc>
            </a:pPr>
            <a:r>
              <a:rPr lang="en-GB" sz="2400">
                <a:latin typeface="Tahoma" charset="0"/>
              </a:rPr>
              <a:t>The most widely used assumption in models of imports is that they are different from domestic goods. </a:t>
            </a:r>
          </a:p>
          <a:p>
            <a:pPr eaLnBrk="1" hangingPunct="1">
              <a:lnSpc>
                <a:spcPct val="80000"/>
              </a:lnSpc>
            </a:pPr>
            <a:r>
              <a:rPr lang="en-GB" sz="2400">
                <a:latin typeface="Tahoma" charset="0"/>
              </a:rPr>
              <a:t>The degree of differentiation is critical. If there are no differences, i.e. imports are exactly the same as there domestic counterpart, then imports are just the residual between domestic production and domestic demand. </a:t>
            </a:r>
          </a:p>
          <a:p>
            <a:pPr eaLnBrk="1" hangingPunct="1">
              <a:lnSpc>
                <a:spcPct val="80000"/>
              </a:lnSpc>
            </a:pPr>
            <a:r>
              <a:rPr lang="en-GB" sz="2400">
                <a:latin typeface="Tahoma" charset="0"/>
              </a:rPr>
              <a:t>If production is greater than demand, then imports will be zero, and exports will be positive. If, on the contrary, domestic demand is greater than production, then imports will be positive (i.e. the gap between demand and production), and exports will be zero. </a:t>
            </a:r>
          </a:p>
          <a:p>
            <a:pPr eaLnBrk="1" hangingPunct="1">
              <a:lnSpc>
                <a:spcPct val="80000"/>
              </a:lnSpc>
            </a:pPr>
            <a:r>
              <a:rPr lang="en-GB" sz="2400">
                <a:latin typeface="Tahoma" charset="0"/>
              </a:rPr>
              <a:t>There are few commodities which are truly homogeneous, though some are close, e.g. cereal grains and crude oil.</a:t>
            </a:r>
            <a:r>
              <a:rPr lang="en-US" sz="2400">
                <a:latin typeface="Tahoma" charset="0"/>
              </a:rPr>
              <a:t> </a:t>
            </a:r>
          </a:p>
        </p:txBody>
      </p:sp>
    </p:spTree>
    <p:extLst>
      <p:ext uri="{BB962C8B-B14F-4D97-AF65-F5344CB8AC3E}">
        <p14:creationId xmlns:p14="http://schemas.microsoft.com/office/powerpoint/2010/main" val="1237712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title"/>
          </p:nvPr>
        </p:nvSpPr>
        <p:spPr/>
        <p:txBody>
          <a:bodyPr/>
          <a:lstStyle/>
          <a:p>
            <a:pPr eaLnBrk="1" hangingPunct="1"/>
            <a:r>
              <a:rPr lang="en-US">
                <a:latin typeface="Arial" charset="0"/>
              </a:rPr>
              <a:t>Trade Stratification</a:t>
            </a:r>
          </a:p>
        </p:txBody>
      </p:sp>
      <p:sp>
        <p:nvSpPr>
          <p:cNvPr id="37891" name="Rectangle 2"/>
          <p:cNvSpPr>
            <a:spLocks noGrp="1" noChangeArrowheads="1"/>
          </p:cNvSpPr>
          <p:nvPr>
            <p:ph idx="1"/>
          </p:nvPr>
        </p:nvSpPr>
        <p:spPr>
          <a:xfrm>
            <a:off x="838200" y="1600200"/>
            <a:ext cx="7391400" cy="5181600"/>
          </a:xfrm>
        </p:spPr>
        <p:txBody>
          <a:bodyPr/>
          <a:lstStyle/>
          <a:p>
            <a:pPr eaLnBrk="1" hangingPunct="1"/>
            <a:r>
              <a:rPr lang="en-US" sz="2000">
                <a:latin typeface="Tahoma" charset="0"/>
              </a:rPr>
              <a:t>Demand is thought to combine in-state and imported goods in each product category with a nested CES aggregation</a:t>
            </a:r>
          </a:p>
          <a:p>
            <a:pPr eaLnBrk="1" hangingPunct="1"/>
            <a:endParaRPr lang="en-US" sz="2000">
              <a:latin typeface="Tahoma" charset="0"/>
            </a:endParaRPr>
          </a:p>
          <a:p>
            <a:pPr eaLnBrk="1" hangingPunct="1"/>
            <a:endParaRPr lang="en-US" sz="2000">
              <a:latin typeface="Tahoma" charset="0"/>
            </a:endParaRPr>
          </a:p>
          <a:p>
            <a:pPr lvl="1" eaLnBrk="1" hangingPunct="1">
              <a:buFontTx/>
              <a:buNone/>
            </a:pPr>
            <a:endParaRPr lang="en-US" sz="1800">
              <a:latin typeface="Tahoma" charset="0"/>
            </a:endParaRPr>
          </a:p>
          <a:p>
            <a:pPr eaLnBrk="1" hangingPunct="1"/>
            <a:endParaRPr lang="en-US" sz="2000">
              <a:latin typeface="Tahoma" charset="0"/>
            </a:endParaRPr>
          </a:p>
          <a:p>
            <a:pPr eaLnBrk="1" hangingPunct="1"/>
            <a:endParaRPr lang="en-US" sz="2000">
              <a:latin typeface="Tahoma" charset="0"/>
            </a:endParaRPr>
          </a:p>
          <a:p>
            <a:pPr eaLnBrk="1" hangingPunct="1"/>
            <a:endParaRPr lang="en-US" sz="2000">
              <a:latin typeface="Tahoma" charset="0"/>
            </a:endParaRPr>
          </a:p>
          <a:p>
            <a:pPr eaLnBrk="1" hangingPunct="1"/>
            <a:endParaRPr lang="en-US" sz="2000">
              <a:latin typeface="Tahoma" charset="0"/>
            </a:endParaRPr>
          </a:p>
          <a:p>
            <a:pPr eaLnBrk="1" hangingPunct="1"/>
            <a:endParaRPr lang="en-US" sz="2000">
              <a:latin typeface="Tahoma" charset="0"/>
            </a:endParaRPr>
          </a:p>
          <a:p>
            <a:pPr eaLnBrk="1" hangingPunct="1"/>
            <a:r>
              <a:rPr lang="en-US" sz="2000">
                <a:latin typeface="Tahoma" charset="0"/>
              </a:rPr>
              <a:t>Output is modeled symmetrically with a dual nested CET structure </a:t>
            </a:r>
          </a:p>
          <a:p>
            <a:pPr eaLnBrk="1" hangingPunct="1"/>
            <a:endParaRPr lang="en-US" sz="2000">
              <a:latin typeface="Tahoma" charset="0"/>
            </a:endParaRPr>
          </a:p>
          <a:p>
            <a:pPr eaLnBrk="1" hangingPunct="1"/>
            <a:endParaRPr lang="en-US" sz="2000">
              <a:latin typeface="Tahoma" charset="0"/>
            </a:endParaRPr>
          </a:p>
        </p:txBody>
      </p:sp>
      <p:sp>
        <p:nvSpPr>
          <p:cNvPr id="64516" name="Text Box 4"/>
          <p:cNvSpPr txBox="1">
            <a:spLocks noChangeArrowheads="1"/>
          </p:cNvSpPr>
          <p:nvPr/>
        </p:nvSpPr>
        <p:spPr bwMode="auto">
          <a:xfrm>
            <a:off x="4572000" y="3552825"/>
            <a:ext cx="1981200" cy="3952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009900"/>
                </a:solidFill>
              </a:rPr>
              <a:t>Imports/Exports</a:t>
            </a:r>
          </a:p>
        </p:txBody>
      </p:sp>
      <p:sp>
        <p:nvSpPr>
          <p:cNvPr id="64517" name="Text Box 5"/>
          <p:cNvSpPr txBox="1">
            <a:spLocks noChangeArrowheads="1"/>
          </p:cNvSpPr>
          <p:nvPr/>
        </p:nvSpPr>
        <p:spPr bwMode="auto">
          <a:xfrm>
            <a:off x="1524000" y="3567113"/>
            <a:ext cx="1828800" cy="3952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009900"/>
                </a:solidFill>
              </a:rPr>
              <a:t>In-State Goods</a:t>
            </a:r>
          </a:p>
        </p:txBody>
      </p:sp>
      <p:sp>
        <p:nvSpPr>
          <p:cNvPr id="64518" name="Text Box 6"/>
          <p:cNvSpPr txBox="1">
            <a:spLocks noChangeArrowheads="1"/>
          </p:cNvSpPr>
          <p:nvPr/>
        </p:nvSpPr>
        <p:spPr bwMode="auto">
          <a:xfrm>
            <a:off x="2209800" y="2438400"/>
            <a:ext cx="3657600" cy="3952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009900"/>
                </a:solidFill>
              </a:rPr>
              <a:t>Aggregate Demand/Supply</a:t>
            </a:r>
          </a:p>
        </p:txBody>
      </p:sp>
      <p:cxnSp>
        <p:nvCxnSpPr>
          <p:cNvPr id="64519" name="AutoShape 7"/>
          <p:cNvCxnSpPr>
            <a:cxnSpLocks noChangeShapeType="1"/>
            <a:stCxn id="64518" idx="2"/>
            <a:endCxn id="64516" idx="0"/>
          </p:cNvCxnSpPr>
          <p:nvPr/>
        </p:nvCxnSpPr>
        <p:spPr bwMode="auto">
          <a:xfrm>
            <a:off x="4038600" y="2847975"/>
            <a:ext cx="1524000" cy="690563"/>
          </a:xfrm>
          <a:prstGeom prst="straightConnector1">
            <a:avLst/>
          </a:prstGeom>
          <a:noFill/>
          <a:ln w="31750">
            <a:solidFill>
              <a:srgbClr val="990000"/>
            </a:solidFill>
            <a:round/>
            <a:headEnd/>
            <a:tailEnd type="triangle" w="med" len="med"/>
          </a:ln>
          <a:extLst>
            <a:ext uri="{909E8E84-426E-40dd-AFC4-6F175D3DCCD1}">
              <a14:hiddenFill xmlns:a14="http://schemas.microsoft.com/office/drawing/2010/main">
                <a:noFill/>
              </a14:hiddenFill>
            </a:ext>
          </a:extLst>
        </p:spPr>
      </p:cxnSp>
      <p:cxnSp>
        <p:nvCxnSpPr>
          <p:cNvPr id="64520" name="AutoShape 8"/>
          <p:cNvCxnSpPr>
            <a:cxnSpLocks noChangeShapeType="1"/>
            <a:stCxn id="64518" idx="2"/>
            <a:endCxn id="64517" idx="0"/>
          </p:cNvCxnSpPr>
          <p:nvPr/>
        </p:nvCxnSpPr>
        <p:spPr bwMode="auto">
          <a:xfrm flipH="1">
            <a:off x="2438400" y="2847975"/>
            <a:ext cx="1600200" cy="704850"/>
          </a:xfrm>
          <a:prstGeom prst="straightConnector1">
            <a:avLst/>
          </a:prstGeom>
          <a:noFill/>
          <a:ln w="31750">
            <a:solidFill>
              <a:srgbClr val="990000"/>
            </a:solidFill>
            <a:round/>
            <a:headEnd/>
            <a:tailEnd type="triangle" w="med" len="med"/>
          </a:ln>
          <a:extLst>
            <a:ext uri="{909E8E84-426E-40dd-AFC4-6F175D3DCCD1}">
              <a14:hiddenFill xmlns:a14="http://schemas.microsoft.com/office/drawing/2010/main">
                <a:noFill/>
              </a14:hiddenFill>
            </a:ext>
          </a:extLst>
        </p:spPr>
      </p:cxnSp>
      <p:cxnSp>
        <p:nvCxnSpPr>
          <p:cNvPr id="64521" name="AutoShape 9"/>
          <p:cNvCxnSpPr>
            <a:cxnSpLocks noChangeShapeType="1"/>
            <a:stCxn id="64516" idx="2"/>
            <a:endCxn id="64524" idx="0"/>
          </p:cNvCxnSpPr>
          <p:nvPr/>
        </p:nvCxnSpPr>
        <p:spPr bwMode="auto">
          <a:xfrm>
            <a:off x="5562600" y="3962400"/>
            <a:ext cx="1295400" cy="657225"/>
          </a:xfrm>
          <a:prstGeom prst="straightConnector1">
            <a:avLst/>
          </a:prstGeom>
          <a:noFill/>
          <a:ln w="31750">
            <a:solidFill>
              <a:srgbClr val="990000"/>
            </a:solidFill>
            <a:round/>
            <a:headEnd/>
            <a:tailEnd type="triangle" w="med" len="med"/>
          </a:ln>
          <a:extLst>
            <a:ext uri="{909E8E84-426E-40dd-AFC4-6F175D3DCCD1}">
              <a14:hiddenFill xmlns:a14="http://schemas.microsoft.com/office/drawing/2010/main">
                <a:noFill/>
              </a14:hiddenFill>
            </a:ext>
          </a:extLst>
        </p:spPr>
      </p:cxnSp>
      <p:cxnSp>
        <p:nvCxnSpPr>
          <p:cNvPr id="64522" name="AutoShape 10"/>
          <p:cNvCxnSpPr>
            <a:cxnSpLocks noChangeShapeType="1"/>
            <a:stCxn id="64516" idx="2"/>
            <a:endCxn id="64523" idx="0"/>
          </p:cNvCxnSpPr>
          <p:nvPr/>
        </p:nvCxnSpPr>
        <p:spPr bwMode="auto">
          <a:xfrm flipH="1">
            <a:off x="4114800" y="3962400"/>
            <a:ext cx="1447800" cy="657225"/>
          </a:xfrm>
          <a:prstGeom prst="straightConnector1">
            <a:avLst/>
          </a:prstGeom>
          <a:noFill/>
          <a:ln w="31750">
            <a:solidFill>
              <a:srgbClr val="990000"/>
            </a:solidFill>
            <a:round/>
            <a:headEnd/>
            <a:tailEnd type="triangle" w="med" len="med"/>
          </a:ln>
          <a:extLst>
            <a:ext uri="{909E8E84-426E-40dd-AFC4-6F175D3DCCD1}">
              <a14:hiddenFill xmlns:a14="http://schemas.microsoft.com/office/drawing/2010/main">
                <a:noFill/>
              </a14:hiddenFill>
            </a:ext>
          </a:extLst>
        </p:spPr>
      </p:cxnSp>
      <p:sp>
        <p:nvSpPr>
          <p:cNvPr id="64523" name="Text Box 11"/>
          <p:cNvSpPr txBox="1">
            <a:spLocks noChangeArrowheads="1"/>
          </p:cNvSpPr>
          <p:nvPr/>
        </p:nvSpPr>
        <p:spPr bwMode="auto">
          <a:xfrm>
            <a:off x="3352800" y="4633913"/>
            <a:ext cx="1524000" cy="3952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009900"/>
                </a:solidFill>
              </a:rPr>
              <a:t>Rest of USA</a:t>
            </a:r>
          </a:p>
        </p:txBody>
      </p:sp>
      <p:sp>
        <p:nvSpPr>
          <p:cNvPr id="64524" name="Text Box 12"/>
          <p:cNvSpPr txBox="1">
            <a:spLocks noChangeArrowheads="1"/>
          </p:cNvSpPr>
          <p:nvPr/>
        </p:nvSpPr>
        <p:spPr bwMode="auto">
          <a:xfrm>
            <a:off x="6019800" y="4633913"/>
            <a:ext cx="1676400" cy="3952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009900"/>
                </a:solidFill>
              </a:rPr>
              <a:t>Rest of World</a:t>
            </a:r>
          </a:p>
        </p:txBody>
      </p:sp>
      <p:sp>
        <p:nvSpPr>
          <p:cNvPr id="64525" name="Text Box 13"/>
          <p:cNvSpPr txBox="1">
            <a:spLocks noChangeArrowheads="1"/>
          </p:cNvSpPr>
          <p:nvPr/>
        </p:nvSpPr>
        <p:spPr bwMode="auto">
          <a:xfrm>
            <a:off x="3276600" y="31242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CES/CET</a:t>
            </a:r>
          </a:p>
        </p:txBody>
      </p:sp>
      <p:sp>
        <p:nvSpPr>
          <p:cNvPr id="64526" name="Text Box 14"/>
          <p:cNvSpPr txBox="1">
            <a:spLocks noChangeArrowheads="1"/>
          </p:cNvSpPr>
          <p:nvPr/>
        </p:nvSpPr>
        <p:spPr bwMode="auto">
          <a:xfrm>
            <a:off x="4800600" y="420528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CES/CET</a:t>
            </a:r>
          </a:p>
        </p:txBody>
      </p:sp>
    </p:spTree>
    <p:extLst>
      <p:ext uri="{BB962C8B-B14F-4D97-AF65-F5344CB8AC3E}">
        <p14:creationId xmlns:p14="http://schemas.microsoft.com/office/powerpoint/2010/main" val="29183180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64518"/>
                                        </p:tgtEl>
                                        <p:attrNameLst>
                                          <p:attrName>style.visibility</p:attrName>
                                        </p:attrNameLst>
                                      </p:cBhvr>
                                      <p:to>
                                        <p:strVal val="visible"/>
                                      </p:to>
                                    </p:set>
                                    <p:anim calcmode="lin" valueType="num">
                                      <p:cBhvr additive="base">
                                        <p:cTn id="7" dur="500" fill="hold"/>
                                        <p:tgtEl>
                                          <p:spTgt spid="64518"/>
                                        </p:tgtEl>
                                        <p:attrNameLst>
                                          <p:attrName>ppt_x</p:attrName>
                                        </p:attrNameLst>
                                      </p:cBhvr>
                                      <p:tavLst>
                                        <p:tav tm="0">
                                          <p:val>
                                            <p:strVal val="#ppt_x"/>
                                          </p:val>
                                        </p:tav>
                                        <p:tav tm="100000">
                                          <p:val>
                                            <p:strVal val="#ppt_x"/>
                                          </p:val>
                                        </p:tav>
                                      </p:tavLst>
                                    </p:anim>
                                    <p:anim calcmode="lin" valueType="num">
                                      <p:cBhvr additive="base">
                                        <p:cTn id="8" dur="500" fill="hold"/>
                                        <p:tgtEl>
                                          <p:spTgt spid="645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4520"/>
                                        </p:tgtEl>
                                        <p:attrNameLst>
                                          <p:attrName>style.visibility</p:attrName>
                                        </p:attrNameLst>
                                      </p:cBhvr>
                                      <p:to>
                                        <p:strVal val="visible"/>
                                      </p:to>
                                    </p:set>
                                    <p:anim calcmode="lin" valueType="num">
                                      <p:cBhvr additive="base">
                                        <p:cTn id="13" dur="500" fill="hold"/>
                                        <p:tgtEl>
                                          <p:spTgt spid="64520"/>
                                        </p:tgtEl>
                                        <p:attrNameLst>
                                          <p:attrName>ppt_x</p:attrName>
                                        </p:attrNameLst>
                                      </p:cBhvr>
                                      <p:tavLst>
                                        <p:tav tm="0">
                                          <p:val>
                                            <p:strVal val="#ppt_x"/>
                                          </p:val>
                                        </p:tav>
                                        <p:tav tm="100000">
                                          <p:val>
                                            <p:strVal val="#ppt_x"/>
                                          </p:val>
                                        </p:tav>
                                      </p:tavLst>
                                    </p:anim>
                                    <p:anim calcmode="lin" valueType="num">
                                      <p:cBhvr additive="base">
                                        <p:cTn id="14" dur="500" fill="hold"/>
                                        <p:tgtEl>
                                          <p:spTgt spid="6452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4519"/>
                                        </p:tgtEl>
                                        <p:attrNameLst>
                                          <p:attrName>style.visibility</p:attrName>
                                        </p:attrNameLst>
                                      </p:cBhvr>
                                      <p:to>
                                        <p:strVal val="visible"/>
                                      </p:to>
                                    </p:set>
                                    <p:anim calcmode="lin" valueType="num">
                                      <p:cBhvr additive="base">
                                        <p:cTn id="17" dur="500" fill="hold"/>
                                        <p:tgtEl>
                                          <p:spTgt spid="64519"/>
                                        </p:tgtEl>
                                        <p:attrNameLst>
                                          <p:attrName>ppt_x</p:attrName>
                                        </p:attrNameLst>
                                      </p:cBhvr>
                                      <p:tavLst>
                                        <p:tav tm="0">
                                          <p:val>
                                            <p:strVal val="#ppt_x"/>
                                          </p:val>
                                        </p:tav>
                                        <p:tav tm="100000">
                                          <p:val>
                                            <p:strVal val="#ppt_x"/>
                                          </p:val>
                                        </p:tav>
                                      </p:tavLst>
                                    </p:anim>
                                    <p:anim calcmode="lin" valueType="num">
                                      <p:cBhvr additive="base">
                                        <p:cTn id="18" dur="500" fill="hold"/>
                                        <p:tgtEl>
                                          <p:spTgt spid="6451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4517"/>
                                        </p:tgtEl>
                                        <p:attrNameLst>
                                          <p:attrName>style.visibility</p:attrName>
                                        </p:attrNameLst>
                                      </p:cBhvr>
                                      <p:to>
                                        <p:strVal val="visible"/>
                                      </p:to>
                                    </p:set>
                                    <p:anim calcmode="lin" valueType="num">
                                      <p:cBhvr additive="base">
                                        <p:cTn id="21" dur="500" fill="hold"/>
                                        <p:tgtEl>
                                          <p:spTgt spid="64517"/>
                                        </p:tgtEl>
                                        <p:attrNameLst>
                                          <p:attrName>ppt_x</p:attrName>
                                        </p:attrNameLst>
                                      </p:cBhvr>
                                      <p:tavLst>
                                        <p:tav tm="0">
                                          <p:val>
                                            <p:strVal val="#ppt_x"/>
                                          </p:val>
                                        </p:tav>
                                        <p:tav tm="100000">
                                          <p:val>
                                            <p:strVal val="#ppt_x"/>
                                          </p:val>
                                        </p:tav>
                                      </p:tavLst>
                                    </p:anim>
                                    <p:anim calcmode="lin" valueType="num">
                                      <p:cBhvr additive="base">
                                        <p:cTn id="22" dur="500" fill="hold"/>
                                        <p:tgtEl>
                                          <p:spTgt spid="6451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4516"/>
                                        </p:tgtEl>
                                        <p:attrNameLst>
                                          <p:attrName>style.visibility</p:attrName>
                                        </p:attrNameLst>
                                      </p:cBhvr>
                                      <p:to>
                                        <p:strVal val="visible"/>
                                      </p:to>
                                    </p:set>
                                    <p:anim calcmode="lin" valueType="num">
                                      <p:cBhvr additive="base">
                                        <p:cTn id="25" dur="500" fill="hold"/>
                                        <p:tgtEl>
                                          <p:spTgt spid="64516"/>
                                        </p:tgtEl>
                                        <p:attrNameLst>
                                          <p:attrName>ppt_x</p:attrName>
                                        </p:attrNameLst>
                                      </p:cBhvr>
                                      <p:tavLst>
                                        <p:tav tm="0">
                                          <p:val>
                                            <p:strVal val="#ppt_x"/>
                                          </p:val>
                                        </p:tav>
                                        <p:tav tm="100000">
                                          <p:val>
                                            <p:strVal val="#ppt_x"/>
                                          </p:val>
                                        </p:tav>
                                      </p:tavLst>
                                    </p:anim>
                                    <p:anim calcmode="lin" valueType="num">
                                      <p:cBhvr additive="base">
                                        <p:cTn id="26" dur="500" fill="hold"/>
                                        <p:tgtEl>
                                          <p:spTgt spid="6451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4522"/>
                                        </p:tgtEl>
                                        <p:attrNameLst>
                                          <p:attrName>style.visibility</p:attrName>
                                        </p:attrNameLst>
                                      </p:cBhvr>
                                      <p:to>
                                        <p:strVal val="visible"/>
                                      </p:to>
                                    </p:set>
                                    <p:anim calcmode="lin" valueType="num">
                                      <p:cBhvr additive="base">
                                        <p:cTn id="31" dur="500" fill="hold"/>
                                        <p:tgtEl>
                                          <p:spTgt spid="64522"/>
                                        </p:tgtEl>
                                        <p:attrNameLst>
                                          <p:attrName>ppt_x</p:attrName>
                                        </p:attrNameLst>
                                      </p:cBhvr>
                                      <p:tavLst>
                                        <p:tav tm="0">
                                          <p:val>
                                            <p:strVal val="#ppt_x"/>
                                          </p:val>
                                        </p:tav>
                                        <p:tav tm="100000">
                                          <p:val>
                                            <p:strVal val="#ppt_x"/>
                                          </p:val>
                                        </p:tav>
                                      </p:tavLst>
                                    </p:anim>
                                    <p:anim calcmode="lin" valueType="num">
                                      <p:cBhvr additive="base">
                                        <p:cTn id="32" dur="500" fill="hold"/>
                                        <p:tgtEl>
                                          <p:spTgt spid="6452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4521"/>
                                        </p:tgtEl>
                                        <p:attrNameLst>
                                          <p:attrName>style.visibility</p:attrName>
                                        </p:attrNameLst>
                                      </p:cBhvr>
                                      <p:to>
                                        <p:strVal val="visible"/>
                                      </p:to>
                                    </p:set>
                                    <p:anim calcmode="lin" valueType="num">
                                      <p:cBhvr additive="base">
                                        <p:cTn id="35" dur="500" fill="hold"/>
                                        <p:tgtEl>
                                          <p:spTgt spid="64521"/>
                                        </p:tgtEl>
                                        <p:attrNameLst>
                                          <p:attrName>ppt_x</p:attrName>
                                        </p:attrNameLst>
                                      </p:cBhvr>
                                      <p:tavLst>
                                        <p:tav tm="0">
                                          <p:val>
                                            <p:strVal val="#ppt_x"/>
                                          </p:val>
                                        </p:tav>
                                        <p:tav tm="100000">
                                          <p:val>
                                            <p:strVal val="#ppt_x"/>
                                          </p:val>
                                        </p:tav>
                                      </p:tavLst>
                                    </p:anim>
                                    <p:anim calcmode="lin" valueType="num">
                                      <p:cBhvr additive="base">
                                        <p:cTn id="36" dur="500" fill="hold"/>
                                        <p:tgtEl>
                                          <p:spTgt spid="6452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4523"/>
                                        </p:tgtEl>
                                        <p:attrNameLst>
                                          <p:attrName>style.visibility</p:attrName>
                                        </p:attrNameLst>
                                      </p:cBhvr>
                                      <p:to>
                                        <p:strVal val="visible"/>
                                      </p:to>
                                    </p:set>
                                    <p:anim calcmode="lin" valueType="num">
                                      <p:cBhvr additive="base">
                                        <p:cTn id="39" dur="500" fill="hold"/>
                                        <p:tgtEl>
                                          <p:spTgt spid="64523"/>
                                        </p:tgtEl>
                                        <p:attrNameLst>
                                          <p:attrName>ppt_x</p:attrName>
                                        </p:attrNameLst>
                                      </p:cBhvr>
                                      <p:tavLst>
                                        <p:tav tm="0">
                                          <p:val>
                                            <p:strVal val="#ppt_x"/>
                                          </p:val>
                                        </p:tav>
                                        <p:tav tm="100000">
                                          <p:val>
                                            <p:strVal val="#ppt_x"/>
                                          </p:val>
                                        </p:tav>
                                      </p:tavLst>
                                    </p:anim>
                                    <p:anim calcmode="lin" valueType="num">
                                      <p:cBhvr additive="base">
                                        <p:cTn id="40" dur="500" fill="hold"/>
                                        <p:tgtEl>
                                          <p:spTgt spid="6452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4524"/>
                                        </p:tgtEl>
                                        <p:attrNameLst>
                                          <p:attrName>style.visibility</p:attrName>
                                        </p:attrNameLst>
                                      </p:cBhvr>
                                      <p:to>
                                        <p:strVal val="visible"/>
                                      </p:to>
                                    </p:set>
                                    <p:anim calcmode="lin" valueType="num">
                                      <p:cBhvr additive="base">
                                        <p:cTn id="43" dur="500" fill="hold"/>
                                        <p:tgtEl>
                                          <p:spTgt spid="64524"/>
                                        </p:tgtEl>
                                        <p:attrNameLst>
                                          <p:attrName>ppt_x</p:attrName>
                                        </p:attrNameLst>
                                      </p:cBhvr>
                                      <p:tavLst>
                                        <p:tav tm="0">
                                          <p:val>
                                            <p:strVal val="#ppt_x"/>
                                          </p:val>
                                        </p:tav>
                                        <p:tav tm="100000">
                                          <p:val>
                                            <p:strVal val="#ppt_x"/>
                                          </p:val>
                                        </p:tav>
                                      </p:tavLst>
                                    </p:anim>
                                    <p:anim calcmode="lin" valueType="num">
                                      <p:cBhvr additive="base">
                                        <p:cTn id="44" dur="500" fill="hold"/>
                                        <p:tgtEl>
                                          <p:spTgt spid="6452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4525"/>
                                        </p:tgtEl>
                                        <p:attrNameLst>
                                          <p:attrName>style.visibility</p:attrName>
                                        </p:attrNameLst>
                                      </p:cBhvr>
                                      <p:to>
                                        <p:strVal val="visible"/>
                                      </p:to>
                                    </p:set>
                                    <p:anim calcmode="lin" valueType="num">
                                      <p:cBhvr additive="base">
                                        <p:cTn id="47" dur="500" fill="hold"/>
                                        <p:tgtEl>
                                          <p:spTgt spid="64525"/>
                                        </p:tgtEl>
                                        <p:attrNameLst>
                                          <p:attrName>ppt_x</p:attrName>
                                        </p:attrNameLst>
                                      </p:cBhvr>
                                      <p:tavLst>
                                        <p:tav tm="0">
                                          <p:val>
                                            <p:strVal val="#ppt_x"/>
                                          </p:val>
                                        </p:tav>
                                        <p:tav tm="100000">
                                          <p:val>
                                            <p:strVal val="#ppt_x"/>
                                          </p:val>
                                        </p:tav>
                                      </p:tavLst>
                                    </p:anim>
                                    <p:anim calcmode="lin" valueType="num">
                                      <p:cBhvr additive="base">
                                        <p:cTn id="48" dur="500" fill="hold"/>
                                        <p:tgtEl>
                                          <p:spTgt spid="6452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4526"/>
                                        </p:tgtEl>
                                        <p:attrNameLst>
                                          <p:attrName>style.visibility</p:attrName>
                                        </p:attrNameLst>
                                      </p:cBhvr>
                                      <p:to>
                                        <p:strVal val="visible"/>
                                      </p:to>
                                    </p:set>
                                    <p:anim calcmode="lin" valueType="num">
                                      <p:cBhvr additive="base">
                                        <p:cTn id="51" dur="500" fill="hold"/>
                                        <p:tgtEl>
                                          <p:spTgt spid="64526"/>
                                        </p:tgtEl>
                                        <p:attrNameLst>
                                          <p:attrName>ppt_x</p:attrName>
                                        </p:attrNameLst>
                                      </p:cBhvr>
                                      <p:tavLst>
                                        <p:tav tm="0">
                                          <p:val>
                                            <p:strVal val="#ppt_x"/>
                                          </p:val>
                                        </p:tav>
                                        <p:tav tm="100000">
                                          <p:val>
                                            <p:strVal val="#ppt_x"/>
                                          </p:val>
                                        </p:tav>
                                      </p:tavLst>
                                    </p:anim>
                                    <p:anim calcmode="lin" valueType="num">
                                      <p:cBhvr additive="base">
                                        <p:cTn id="52" dur="500" fill="hold"/>
                                        <p:tgtEl>
                                          <p:spTgt spid="645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nimBg="1"/>
      <p:bldP spid="64517" grpId="0" animBg="1"/>
      <p:bldP spid="64518" grpId="0" animBg="1"/>
      <p:bldP spid="64523" grpId="0" animBg="1"/>
      <p:bldP spid="64524" grpId="0" animBg="1"/>
      <p:bldP spid="64525" grpId="0"/>
      <p:bldP spid="645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Rectangle 2"/>
          <p:cNvSpPr>
            <a:spLocks noGrp="1" noChangeArrowheads="1"/>
          </p:cNvSpPr>
          <p:nvPr>
            <p:ph type="title"/>
          </p:nvPr>
        </p:nvSpPr>
        <p:spPr/>
        <p:txBody>
          <a:bodyPr/>
          <a:lstStyle/>
          <a:p>
            <a:pPr eaLnBrk="1" hangingPunct="1"/>
            <a:r>
              <a:rPr lang="en-US">
                <a:latin typeface="Arial" charset="0"/>
              </a:rPr>
              <a:t>Trade Analytically - Imports</a:t>
            </a:r>
          </a:p>
        </p:txBody>
      </p:sp>
      <p:sp>
        <p:nvSpPr>
          <p:cNvPr id="14346" name="Rectangle 3"/>
          <p:cNvSpPr>
            <a:spLocks noGrp="1" noChangeArrowheads="1"/>
          </p:cNvSpPr>
          <p:nvPr>
            <p:ph type="body" sz="half" idx="1"/>
          </p:nvPr>
        </p:nvSpPr>
        <p:spPr>
          <a:xfrm>
            <a:off x="246063" y="1384300"/>
            <a:ext cx="8593137" cy="4940300"/>
          </a:xfrm>
        </p:spPr>
        <p:txBody>
          <a:bodyPr/>
          <a:lstStyle/>
          <a:p>
            <a:pPr eaLnBrk="1" hangingPunct="1">
              <a:lnSpc>
                <a:spcPct val="90000"/>
              </a:lnSpc>
              <a:buFontTx/>
              <a:buNone/>
            </a:pPr>
            <a:r>
              <a:rPr lang="en-US" sz="2000">
                <a:latin typeface="Tahoma" charset="0"/>
              </a:rPr>
              <a:t>Denoting domestic demand by XD and imports by XM, total demand is modeled with the CES preference function</a:t>
            </a:r>
          </a:p>
          <a:p>
            <a:pPr eaLnBrk="1" hangingPunct="1">
              <a:lnSpc>
                <a:spcPct val="90000"/>
              </a:lnSpc>
              <a:buFontTx/>
              <a:buNone/>
            </a:pPr>
            <a:endParaRPr lang="en-US" sz="2000">
              <a:latin typeface="Tahoma" charset="0"/>
            </a:endParaRPr>
          </a:p>
          <a:p>
            <a:pPr eaLnBrk="1" hangingPunct="1">
              <a:lnSpc>
                <a:spcPct val="90000"/>
              </a:lnSpc>
              <a:buFontTx/>
              <a:buNone/>
            </a:pPr>
            <a:r>
              <a:rPr lang="en-US" sz="2000">
                <a:latin typeface="Tahoma" charset="0"/>
              </a:rPr>
              <a:t>	Min(PD</a:t>
            </a:r>
            <a:r>
              <a:rPr lang="en-US" sz="2000">
                <a:latin typeface="Tahoma" charset="0"/>
                <a:cs typeface="Arial" charset="0"/>
              </a:rPr>
              <a:t>•XD+PM•XM)    subject to </a:t>
            </a:r>
          </a:p>
          <a:p>
            <a:pPr eaLnBrk="1" hangingPunct="1">
              <a:lnSpc>
                <a:spcPct val="90000"/>
              </a:lnSpc>
              <a:buFontTx/>
              <a:buNone/>
            </a:pPr>
            <a:endParaRPr lang="en-US" sz="2000">
              <a:latin typeface="Tahoma" charset="0"/>
            </a:endParaRPr>
          </a:p>
          <a:p>
            <a:pPr eaLnBrk="1" hangingPunct="1">
              <a:lnSpc>
                <a:spcPct val="90000"/>
              </a:lnSpc>
              <a:buFontTx/>
              <a:buNone/>
            </a:pPr>
            <a:r>
              <a:rPr lang="en-US" sz="2000">
                <a:latin typeface="Tahoma" charset="0"/>
              </a:rPr>
              <a:t>where  PD and PM denote prices for domestic and imported goods</a:t>
            </a:r>
          </a:p>
          <a:p>
            <a:pPr eaLnBrk="1" hangingPunct="1">
              <a:lnSpc>
                <a:spcPct val="90000"/>
              </a:lnSpc>
              <a:buFontTx/>
              <a:buNone/>
            </a:pPr>
            <a:r>
              <a:rPr lang="en-US" sz="2000">
                <a:latin typeface="Tahoma" charset="0"/>
              </a:rPr>
              <a:t>and XA is aggregate demand. Passing over derivations from the</a:t>
            </a:r>
          </a:p>
          <a:p>
            <a:pPr eaLnBrk="1" hangingPunct="1">
              <a:lnSpc>
                <a:spcPct val="90000"/>
              </a:lnSpc>
              <a:buFontTx/>
              <a:buNone/>
            </a:pPr>
            <a:r>
              <a:rPr lang="en-US" sz="2000">
                <a:latin typeface="Tahoma" charset="0"/>
              </a:rPr>
              <a:t>production analytics, we have the following reduced forms</a:t>
            </a:r>
          </a:p>
          <a:p>
            <a:pPr eaLnBrk="1" hangingPunct="1">
              <a:lnSpc>
                <a:spcPct val="90000"/>
              </a:lnSpc>
              <a:buFontTx/>
              <a:buNone/>
            </a:pPr>
            <a:endParaRPr lang="en-US" sz="2000">
              <a:latin typeface="Tahoma" charset="0"/>
            </a:endParaRPr>
          </a:p>
          <a:p>
            <a:pPr eaLnBrk="1" hangingPunct="1">
              <a:lnSpc>
                <a:spcPct val="90000"/>
              </a:lnSpc>
              <a:buFontTx/>
              <a:buNone/>
            </a:pPr>
            <a:endParaRPr lang="en-US" sz="2000">
              <a:latin typeface="Tahoma" charset="0"/>
            </a:endParaRPr>
          </a:p>
          <a:p>
            <a:pPr eaLnBrk="1" hangingPunct="1">
              <a:lnSpc>
                <a:spcPct val="90000"/>
              </a:lnSpc>
              <a:buFontTx/>
              <a:buNone/>
            </a:pPr>
            <a:r>
              <a:rPr lang="en-US" sz="2000">
                <a:latin typeface="Tahoma" charset="0"/>
              </a:rPr>
              <a:t>						   	where</a:t>
            </a:r>
          </a:p>
          <a:p>
            <a:pPr eaLnBrk="1" hangingPunct="1">
              <a:lnSpc>
                <a:spcPct val="90000"/>
              </a:lnSpc>
              <a:buFontTx/>
              <a:buNone/>
            </a:pPr>
            <a:endParaRPr lang="en-US" sz="2000">
              <a:latin typeface="Tahoma" charset="0"/>
            </a:endParaRPr>
          </a:p>
          <a:p>
            <a:pPr eaLnBrk="1" hangingPunct="1">
              <a:lnSpc>
                <a:spcPct val="90000"/>
              </a:lnSpc>
              <a:buFontTx/>
              <a:buNone/>
            </a:pPr>
            <a:endParaRPr lang="en-US" sz="2000">
              <a:latin typeface="Tahoma" charset="0"/>
            </a:endParaRPr>
          </a:p>
          <a:p>
            <a:pPr eaLnBrk="1" hangingPunct="1">
              <a:lnSpc>
                <a:spcPct val="90000"/>
              </a:lnSpc>
              <a:buFontTx/>
              <a:buNone/>
            </a:pPr>
            <a:r>
              <a:rPr lang="en-US" sz="2000">
                <a:latin typeface="Tahoma" charset="0"/>
              </a:rPr>
              <a:t>and					     denotes the price index of XA.</a:t>
            </a:r>
          </a:p>
        </p:txBody>
      </p:sp>
      <p:graphicFrame>
        <p:nvGraphicFramePr>
          <p:cNvPr id="14338" name="Object 4"/>
          <p:cNvGraphicFramePr>
            <a:graphicFrameLocks noChangeAspect="1"/>
          </p:cNvGraphicFramePr>
          <p:nvPr>
            <p:ph sz="quarter" idx="2"/>
          </p:nvPr>
        </p:nvGraphicFramePr>
        <p:xfrm>
          <a:off x="4738688" y="2122488"/>
          <a:ext cx="3262312" cy="620712"/>
        </p:xfrm>
        <a:graphic>
          <a:graphicData uri="http://schemas.openxmlformats.org/presentationml/2006/ole">
            <mc:AlternateContent xmlns:mc="http://schemas.openxmlformats.org/markup-compatibility/2006">
              <mc:Choice xmlns:v="urn:schemas-microsoft-com:vml" Requires="v">
                <p:oleObj spid="_x0000_s171009" name="Equation" r:id="rId3" imgW="1601083" imgH="304568" progId="Equation.3">
                  <p:embed/>
                </p:oleObj>
              </mc:Choice>
              <mc:Fallback>
                <p:oleObj name="Equation" r:id="rId3" imgW="1601083" imgH="30456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688" y="2122488"/>
                        <a:ext cx="3262312"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4339" name="Object 6"/>
          <p:cNvGraphicFramePr>
            <a:graphicFrameLocks noChangeAspect="1"/>
          </p:cNvGraphicFramePr>
          <p:nvPr>
            <p:ph sz="quarter" idx="3"/>
          </p:nvPr>
        </p:nvGraphicFramePr>
        <p:xfrm>
          <a:off x="420688" y="4267200"/>
          <a:ext cx="2357437" cy="881063"/>
        </p:xfrm>
        <a:graphic>
          <a:graphicData uri="http://schemas.openxmlformats.org/presentationml/2006/ole">
            <mc:AlternateContent xmlns:mc="http://schemas.openxmlformats.org/markup-compatibility/2006">
              <mc:Choice xmlns:v="urn:schemas-microsoft-com:vml" Requires="v">
                <p:oleObj spid="_x0000_s171010" name="Equation" r:id="rId5" imgW="1257120" imgH="469800" progId="Equation.3">
                  <p:embed/>
                </p:oleObj>
              </mc:Choice>
              <mc:Fallback>
                <p:oleObj name="Equation" r:id="rId5" imgW="1257120" imgH="469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88" y="4267200"/>
                        <a:ext cx="2357437"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4340" name="Object 8"/>
          <p:cNvGraphicFramePr>
            <a:graphicFrameLocks noChangeAspect="1"/>
          </p:cNvGraphicFramePr>
          <p:nvPr/>
        </p:nvGraphicFramePr>
        <p:xfrm>
          <a:off x="3048000" y="4267200"/>
          <a:ext cx="2568575" cy="881063"/>
        </p:xfrm>
        <a:graphic>
          <a:graphicData uri="http://schemas.openxmlformats.org/presentationml/2006/ole">
            <mc:AlternateContent xmlns:mc="http://schemas.openxmlformats.org/markup-compatibility/2006">
              <mc:Choice xmlns:v="urn:schemas-microsoft-com:vml" Requires="v">
                <p:oleObj spid="_x0000_s171011" name="Equation" r:id="rId7" imgW="1258096" imgH="431291" progId="Equation.3">
                  <p:embed/>
                </p:oleObj>
              </mc:Choice>
              <mc:Fallback>
                <p:oleObj name="Equation" r:id="rId7" imgW="1258096" imgH="43129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4267200"/>
                        <a:ext cx="2568575"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4341" name="Object 9"/>
          <p:cNvGraphicFramePr>
            <a:graphicFrameLocks noChangeAspect="1"/>
          </p:cNvGraphicFramePr>
          <p:nvPr/>
        </p:nvGraphicFramePr>
        <p:xfrm>
          <a:off x="1119188" y="5486400"/>
          <a:ext cx="3986212" cy="620713"/>
        </p:xfrm>
        <a:graphic>
          <a:graphicData uri="http://schemas.openxmlformats.org/presentationml/2006/ole">
            <mc:AlternateContent xmlns:mc="http://schemas.openxmlformats.org/markup-compatibility/2006">
              <mc:Choice xmlns:v="urn:schemas-microsoft-com:vml" Requires="v">
                <p:oleObj spid="_x0000_s171012" name="Equation" r:id="rId9" imgW="1957039" imgH="304568" progId="Equation.3">
                  <p:embed/>
                </p:oleObj>
              </mc:Choice>
              <mc:Fallback>
                <p:oleObj name="Equation" r:id="rId9" imgW="1957039" imgH="30456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9188" y="5486400"/>
                        <a:ext cx="3986212"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4347" name="AutoShape 10"/>
          <p:cNvSpPr>
            <a:spLocks/>
          </p:cNvSpPr>
          <p:nvPr/>
        </p:nvSpPr>
        <p:spPr bwMode="auto">
          <a:xfrm>
            <a:off x="6629400" y="4114800"/>
            <a:ext cx="76200" cy="1371600"/>
          </a:xfrm>
          <a:prstGeom prst="leftBracket">
            <a:avLst>
              <a:gd name="adj" fmla="val 1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14342" name="Object 11"/>
          <p:cNvGraphicFramePr>
            <a:graphicFrameLocks noChangeAspect="1"/>
          </p:cNvGraphicFramePr>
          <p:nvPr/>
        </p:nvGraphicFramePr>
        <p:xfrm>
          <a:off x="6781800" y="4037013"/>
          <a:ext cx="925513" cy="427037"/>
        </p:xfrm>
        <a:graphic>
          <a:graphicData uri="http://schemas.openxmlformats.org/presentationml/2006/ole">
            <mc:AlternateContent xmlns:mc="http://schemas.openxmlformats.org/markup-compatibility/2006">
              <mc:Choice xmlns:v="urn:schemas-microsoft-com:vml" Requires="v">
                <p:oleObj spid="_x0000_s171013" name="Equation" r:id="rId11" imgW="495384" imgH="228246" progId="Equation.3">
                  <p:embed/>
                </p:oleObj>
              </mc:Choice>
              <mc:Fallback>
                <p:oleObj name="Equation" r:id="rId11" imgW="495384" imgH="2282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1800" y="4037013"/>
                        <a:ext cx="92551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4343" name="Object 12"/>
          <p:cNvGraphicFramePr>
            <a:graphicFrameLocks noChangeAspect="1"/>
          </p:cNvGraphicFramePr>
          <p:nvPr/>
        </p:nvGraphicFramePr>
        <p:xfrm>
          <a:off x="6781800" y="4418013"/>
          <a:ext cx="949325" cy="427037"/>
        </p:xfrm>
        <a:graphic>
          <a:graphicData uri="http://schemas.openxmlformats.org/presentationml/2006/ole">
            <mc:AlternateContent xmlns:mc="http://schemas.openxmlformats.org/markup-compatibility/2006">
              <mc:Choice xmlns:v="urn:schemas-microsoft-com:vml" Requires="v">
                <p:oleObj spid="_x0000_s171014" name="Equation" r:id="rId13" imgW="507994" imgH="228246" progId="Equation.3">
                  <p:embed/>
                </p:oleObj>
              </mc:Choice>
              <mc:Fallback>
                <p:oleObj name="Equation" r:id="rId13" imgW="507994" imgH="22824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81800" y="4418013"/>
                        <a:ext cx="9493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4344" name="Object 13"/>
          <p:cNvGraphicFramePr>
            <a:graphicFrameLocks noChangeAspect="1"/>
          </p:cNvGraphicFramePr>
          <p:nvPr/>
        </p:nvGraphicFramePr>
        <p:xfrm>
          <a:off x="6781800" y="4799013"/>
          <a:ext cx="1066800" cy="687387"/>
        </p:xfrm>
        <a:graphic>
          <a:graphicData uri="http://schemas.openxmlformats.org/presentationml/2006/ole">
            <mc:AlternateContent xmlns:mc="http://schemas.openxmlformats.org/markup-compatibility/2006">
              <mc:Choice xmlns:v="urn:schemas-microsoft-com:vml" Requires="v">
                <p:oleObj spid="_x0000_s171015" name="Equation" r:id="rId15" imgW="571764" imgH="367929" progId="Equation.DSMT4">
                  <p:embed/>
                </p:oleObj>
              </mc:Choice>
              <mc:Fallback>
                <p:oleObj name="Equation" r:id="rId15" imgW="571764" imgH="367929"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81800" y="4799013"/>
                        <a:ext cx="1066800"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503376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2"/>
          <p:cNvSpPr>
            <a:spLocks noGrp="1" noChangeArrowheads="1"/>
          </p:cNvSpPr>
          <p:nvPr>
            <p:ph type="title"/>
          </p:nvPr>
        </p:nvSpPr>
        <p:spPr/>
        <p:txBody>
          <a:bodyPr/>
          <a:lstStyle/>
          <a:p>
            <a:pPr eaLnBrk="1" hangingPunct="1"/>
            <a:r>
              <a:rPr lang="en-US">
                <a:latin typeface="Arial" charset="0"/>
              </a:rPr>
              <a:t>Trade Analytically - Exports</a:t>
            </a:r>
          </a:p>
        </p:txBody>
      </p:sp>
      <p:sp>
        <p:nvSpPr>
          <p:cNvPr id="15370" name="Rectangle 3"/>
          <p:cNvSpPr>
            <a:spLocks noGrp="1" noChangeArrowheads="1"/>
          </p:cNvSpPr>
          <p:nvPr>
            <p:ph type="body" sz="half" idx="1"/>
          </p:nvPr>
        </p:nvSpPr>
        <p:spPr>
          <a:xfrm>
            <a:off x="246063" y="1308100"/>
            <a:ext cx="8593137" cy="4940300"/>
          </a:xfrm>
        </p:spPr>
        <p:txBody>
          <a:bodyPr/>
          <a:lstStyle/>
          <a:p>
            <a:pPr eaLnBrk="1" hangingPunct="1">
              <a:buFontTx/>
              <a:buNone/>
            </a:pPr>
            <a:r>
              <a:rPr lang="en-US" sz="1800">
                <a:latin typeface="Tahoma" charset="0"/>
              </a:rPr>
              <a:t>Denoting domestic supply by XD and export supply by XE, total supply is modeled with the CET production frontier</a:t>
            </a:r>
          </a:p>
          <a:p>
            <a:pPr eaLnBrk="1" hangingPunct="1">
              <a:buFontTx/>
              <a:buNone/>
            </a:pPr>
            <a:endParaRPr lang="en-US" sz="1800">
              <a:latin typeface="Tahoma" charset="0"/>
            </a:endParaRPr>
          </a:p>
          <a:p>
            <a:pPr eaLnBrk="1" hangingPunct="1">
              <a:buFontTx/>
              <a:buNone/>
            </a:pPr>
            <a:r>
              <a:rPr lang="en-US" sz="1800">
                <a:latin typeface="Tahoma" charset="0"/>
              </a:rPr>
              <a:t>	    Max(PD</a:t>
            </a:r>
            <a:r>
              <a:rPr lang="en-US" sz="1800">
                <a:latin typeface="Tahoma" charset="0"/>
                <a:cs typeface="Arial" charset="0"/>
              </a:rPr>
              <a:t>•XD+PE•XE)    subject to </a:t>
            </a:r>
          </a:p>
          <a:p>
            <a:pPr eaLnBrk="1" hangingPunct="1">
              <a:buFontTx/>
              <a:buNone/>
            </a:pPr>
            <a:endParaRPr lang="en-US" sz="1800">
              <a:latin typeface="Tahoma" charset="0"/>
            </a:endParaRPr>
          </a:p>
          <a:p>
            <a:pPr eaLnBrk="1" hangingPunct="1">
              <a:buFontTx/>
              <a:buNone/>
            </a:pPr>
            <a:r>
              <a:rPr lang="en-US" sz="1800">
                <a:latin typeface="Tahoma" charset="0"/>
              </a:rPr>
              <a:t>where  PD and PM denote prices for domestic and imported goods</a:t>
            </a:r>
          </a:p>
          <a:p>
            <a:pPr eaLnBrk="1" hangingPunct="1">
              <a:buFontTx/>
              <a:buNone/>
            </a:pPr>
            <a:r>
              <a:rPr lang="en-US" sz="1800">
                <a:latin typeface="Tahoma" charset="0"/>
              </a:rPr>
              <a:t>and XA is aggregate demand. Passing over derivations from the</a:t>
            </a:r>
          </a:p>
          <a:p>
            <a:pPr eaLnBrk="1" hangingPunct="1">
              <a:buFontTx/>
              <a:buNone/>
            </a:pPr>
            <a:r>
              <a:rPr lang="en-US" sz="1800">
                <a:latin typeface="Tahoma" charset="0"/>
              </a:rPr>
              <a:t>production analytics, we have the following reduced forms</a:t>
            </a:r>
          </a:p>
          <a:p>
            <a:pPr eaLnBrk="1" hangingPunct="1">
              <a:buFontTx/>
              <a:buNone/>
            </a:pPr>
            <a:endParaRPr lang="en-US" sz="1800">
              <a:latin typeface="Tahoma" charset="0"/>
            </a:endParaRPr>
          </a:p>
          <a:p>
            <a:pPr eaLnBrk="1" hangingPunct="1">
              <a:buFontTx/>
              <a:buNone/>
            </a:pPr>
            <a:r>
              <a:rPr lang="en-US" sz="1800">
                <a:latin typeface="Tahoma" charset="0"/>
              </a:rPr>
              <a:t>							where</a:t>
            </a:r>
          </a:p>
          <a:p>
            <a:pPr eaLnBrk="1" hangingPunct="1">
              <a:buFontTx/>
              <a:buNone/>
            </a:pPr>
            <a:endParaRPr lang="en-US" sz="1800">
              <a:latin typeface="Tahoma" charset="0"/>
            </a:endParaRPr>
          </a:p>
          <a:p>
            <a:pPr eaLnBrk="1" hangingPunct="1">
              <a:buFontTx/>
              <a:buNone/>
            </a:pPr>
            <a:endParaRPr lang="en-US" sz="1800">
              <a:latin typeface="Tahoma" charset="0"/>
            </a:endParaRPr>
          </a:p>
          <a:p>
            <a:pPr eaLnBrk="1" hangingPunct="1">
              <a:buFontTx/>
              <a:buNone/>
            </a:pPr>
            <a:r>
              <a:rPr lang="en-US" sz="1800">
                <a:latin typeface="Tahoma" charset="0"/>
              </a:rPr>
              <a:t>and					     </a:t>
            </a:r>
          </a:p>
          <a:p>
            <a:pPr eaLnBrk="1" hangingPunct="1">
              <a:buFontTx/>
              <a:buNone/>
            </a:pPr>
            <a:endParaRPr lang="en-US" sz="1800">
              <a:latin typeface="Tahoma" charset="0"/>
            </a:endParaRPr>
          </a:p>
          <a:p>
            <a:pPr eaLnBrk="1" hangingPunct="1">
              <a:buFontTx/>
              <a:buNone/>
            </a:pPr>
            <a:r>
              <a:rPr lang="en-US" sz="1800">
                <a:latin typeface="Tahoma" charset="0"/>
              </a:rPr>
              <a:t>denotes the price index of XP.</a:t>
            </a:r>
          </a:p>
        </p:txBody>
      </p:sp>
      <p:graphicFrame>
        <p:nvGraphicFramePr>
          <p:cNvPr id="15362" name="Object 11"/>
          <p:cNvGraphicFramePr>
            <a:graphicFrameLocks noChangeAspect="1"/>
          </p:cNvGraphicFramePr>
          <p:nvPr>
            <p:ph sz="quarter" idx="2"/>
          </p:nvPr>
        </p:nvGraphicFramePr>
        <p:xfrm>
          <a:off x="3124200" y="3962400"/>
          <a:ext cx="2360613" cy="901700"/>
        </p:xfrm>
        <a:graphic>
          <a:graphicData uri="http://schemas.openxmlformats.org/presentationml/2006/ole">
            <mc:AlternateContent xmlns:mc="http://schemas.openxmlformats.org/markup-compatibility/2006">
              <mc:Choice xmlns:v="urn:schemas-microsoft-com:vml" Requires="v">
                <p:oleObj spid="_x0000_s172033" name="Equation" r:id="rId3" imgW="1130918" imgH="431291" progId="Equation.3">
                  <p:embed/>
                </p:oleObj>
              </mc:Choice>
              <mc:Fallback>
                <p:oleObj name="Equation" r:id="rId3" imgW="1130918" imgH="4312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962400"/>
                        <a:ext cx="2360613"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5363" name="Object 10"/>
          <p:cNvGraphicFramePr>
            <a:graphicFrameLocks noChangeAspect="1"/>
          </p:cNvGraphicFramePr>
          <p:nvPr>
            <p:ph sz="quarter" idx="3"/>
          </p:nvPr>
        </p:nvGraphicFramePr>
        <p:xfrm>
          <a:off x="457200" y="3962400"/>
          <a:ext cx="2362200" cy="882650"/>
        </p:xfrm>
        <a:graphic>
          <a:graphicData uri="http://schemas.openxmlformats.org/presentationml/2006/ole">
            <mc:AlternateContent xmlns:mc="http://schemas.openxmlformats.org/markup-compatibility/2006">
              <mc:Choice xmlns:v="urn:schemas-microsoft-com:vml" Requires="v">
                <p:oleObj spid="_x0000_s172034" name="Equation" r:id="rId5" imgW="1156137" imgH="431291" progId="Equation.3">
                  <p:embed/>
                </p:oleObj>
              </mc:Choice>
              <mc:Fallback>
                <p:oleObj name="Equation" r:id="rId5" imgW="1156137" imgH="43129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962400"/>
                        <a:ext cx="2362200" cy="882650"/>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5364" name="Object 8"/>
          <p:cNvGraphicFramePr>
            <a:graphicFrameLocks noChangeAspect="1"/>
          </p:cNvGraphicFramePr>
          <p:nvPr/>
        </p:nvGraphicFramePr>
        <p:xfrm>
          <a:off x="4778375" y="2159000"/>
          <a:ext cx="3298825" cy="563563"/>
        </p:xfrm>
        <a:graphic>
          <a:graphicData uri="http://schemas.openxmlformats.org/presentationml/2006/ole">
            <mc:AlternateContent xmlns:mc="http://schemas.openxmlformats.org/markup-compatibility/2006">
              <mc:Choice xmlns:v="urn:schemas-microsoft-com:vml" Requires="v">
                <p:oleObj spid="_x0000_s172035" name="Equation" r:id="rId7" imgW="1638000" imgH="279360" progId="Equation.3">
                  <p:embed/>
                </p:oleObj>
              </mc:Choice>
              <mc:Fallback>
                <p:oleObj name="Equation" r:id="rId7" imgW="1638000" imgH="2793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78375" y="2159000"/>
                        <a:ext cx="3298825"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5365" name="Object 13"/>
          <p:cNvGraphicFramePr>
            <a:graphicFrameLocks noChangeAspect="1"/>
          </p:cNvGraphicFramePr>
          <p:nvPr/>
        </p:nvGraphicFramePr>
        <p:xfrm>
          <a:off x="914400" y="5129213"/>
          <a:ext cx="7315200" cy="661987"/>
        </p:xfrm>
        <a:graphic>
          <a:graphicData uri="http://schemas.openxmlformats.org/presentationml/2006/ole">
            <mc:AlternateContent xmlns:mc="http://schemas.openxmlformats.org/markup-compatibility/2006">
              <mc:Choice xmlns:v="urn:schemas-microsoft-com:vml" Requires="v">
                <p:oleObj spid="_x0000_s172036" name="Equation" r:id="rId9" imgW="3367894" imgH="304568" progId="Equation.3">
                  <p:embed/>
                </p:oleObj>
              </mc:Choice>
              <mc:Fallback>
                <p:oleObj name="Equation" r:id="rId9" imgW="3367894" imgH="30456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5129213"/>
                        <a:ext cx="7315200"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5366" name="Object 14"/>
          <p:cNvGraphicFramePr>
            <a:graphicFrameLocks noChangeAspect="1"/>
          </p:cNvGraphicFramePr>
          <p:nvPr/>
        </p:nvGraphicFramePr>
        <p:xfrm>
          <a:off x="7010400" y="3581400"/>
          <a:ext cx="1020763" cy="427038"/>
        </p:xfrm>
        <a:graphic>
          <a:graphicData uri="http://schemas.openxmlformats.org/presentationml/2006/ole">
            <mc:AlternateContent xmlns:mc="http://schemas.openxmlformats.org/markup-compatibility/2006">
              <mc:Choice xmlns:v="urn:schemas-microsoft-com:vml" Requires="v">
                <p:oleObj spid="_x0000_s172037" name="Equation" r:id="rId11" imgW="546184" imgH="228246" progId="Equation.3">
                  <p:embed/>
                </p:oleObj>
              </mc:Choice>
              <mc:Fallback>
                <p:oleObj name="Equation" r:id="rId11" imgW="546184" imgH="2282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0400" y="3581400"/>
                        <a:ext cx="102076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5367" name="Object 15"/>
          <p:cNvGraphicFramePr>
            <a:graphicFrameLocks noChangeAspect="1"/>
          </p:cNvGraphicFramePr>
          <p:nvPr/>
        </p:nvGraphicFramePr>
        <p:xfrm>
          <a:off x="7010400" y="4114800"/>
          <a:ext cx="996950" cy="427038"/>
        </p:xfrm>
        <a:graphic>
          <a:graphicData uri="http://schemas.openxmlformats.org/presentationml/2006/ole">
            <mc:AlternateContent xmlns:mc="http://schemas.openxmlformats.org/markup-compatibility/2006">
              <mc:Choice xmlns:v="urn:schemas-microsoft-com:vml" Requires="v">
                <p:oleObj spid="_x0000_s172038" name="Equation" r:id="rId13" imgW="533574" imgH="228246" progId="Equation.3">
                  <p:embed/>
                </p:oleObj>
              </mc:Choice>
              <mc:Fallback>
                <p:oleObj name="Equation" r:id="rId13" imgW="533574" imgH="22824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0400" y="4114800"/>
                        <a:ext cx="9969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5368" name="Object 16"/>
          <p:cNvGraphicFramePr>
            <a:graphicFrameLocks noChangeAspect="1"/>
          </p:cNvGraphicFramePr>
          <p:nvPr/>
        </p:nvGraphicFramePr>
        <p:xfrm>
          <a:off x="7010400" y="4497388"/>
          <a:ext cx="1066800" cy="687387"/>
        </p:xfrm>
        <a:graphic>
          <a:graphicData uri="http://schemas.openxmlformats.org/presentationml/2006/ole">
            <mc:AlternateContent xmlns:mc="http://schemas.openxmlformats.org/markup-compatibility/2006">
              <mc:Choice xmlns:v="urn:schemas-microsoft-com:vml" Requires="v">
                <p:oleObj spid="_x0000_s172039" name="Equation" r:id="rId15" imgW="571764" imgH="367929" progId="Equation.DSMT4">
                  <p:embed/>
                </p:oleObj>
              </mc:Choice>
              <mc:Fallback>
                <p:oleObj name="Equation" r:id="rId15" imgW="571764" imgH="367929"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10400" y="4497388"/>
                        <a:ext cx="1066800"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5371" name="AutoShape 17"/>
          <p:cNvSpPr>
            <a:spLocks/>
          </p:cNvSpPr>
          <p:nvPr/>
        </p:nvSpPr>
        <p:spPr bwMode="auto">
          <a:xfrm>
            <a:off x="6858000" y="3657600"/>
            <a:ext cx="76200" cy="1371600"/>
          </a:xfrm>
          <a:prstGeom prst="leftBracket">
            <a:avLst>
              <a:gd name="adj" fmla="val 1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081577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atin typeface="Arial" charset="0"/>
              </a:rPr>
              <a:t>Contents</a:t>
            </a:r>
          </a:p>
        </p:txBody>
      </p:sp>
      <p:sp>
        <p:nvSpPr>
          <p:cNvPr id="26627" name="Rectangle 3"/>
          <p:cNvSpPr>
            <a:spLocks noGrp="1" noChangeArrowheads="1"/>
          </p:cNvSpPr>
          <p:nvPr>
            <p:ph idx="1"/>
          </p:nvPr>
        </p:nvSpPr>
        <p:spPr>
          <a:xfrm>
            <a:off x="990600" y="1447800"/>
            <a:ext cx="7086600" cy="5486400"/>
          </a:xfrm>
        </p:spPr>
        <p:txBody>
          <a:bodyPr/>
          <a:lstStyle/>
          <a:p>
            <a:pPr marL="609600" indent="-609600" eaLnBrk="1" hangingPunct="1">
              <a:lnSpc>
                <a:spcPct val="90000"/>
              </a:lnSpc>
              <a:buFontTx/>
              <a:buAutoNum type="arabicPeriod"/>
            </a:pPr>
            <a:r>
              <a:rPr lang="en-US" sz="2800">
                <a:latin typeface="Tahoma" charset="0"/>
              </a:rPr>
              <a:t>Producer Behavior</a:t>
            </a:r>
          </a:p>
          <a:p>
            <a:pPr marL="609600" indent="-609600" eaLnBrk="1" hangingPunct="1">
              <a:lnSpc>
                <a:spcPct val="90000"/>
              </a:lnSpc>
              <a:buFontTx/>
              <a:buAutoNum type="arabicPeriod"/>
            </a:pPr>
            <a:r>
              <a:rPr lang="en-US" sz="2800">
                <a:latin typeface="Tahoma" charset="0"/>
              </a:rPr>
              <a:t>Household Behavior</a:t>
            </a:r>
          </a:p>
          <a:p>
            <a:pPr marL="609600" indent="-609600" eaLnBrk="1" hangingPunct="1">
              <a:lnSpc>
                <a:spcPct val="90000"/>
              </a:lnSpc>
              <a:buFontTx/>
              <a:buAutoNum type="arabicPeriod"/>
            </a:pPr>
            <a:r>
              <a:rPr lang="en-US" sz="2800">
                <a:latin typeface="Tahoma" charset="0"/>
              </a:rPr>
              <a:t>Other Final Demand</a:t>
            </a:r>
          </a:p>
          <a:p>
            <a:pPr marL="609600" indent="-609600" eaLnBrk="1" hangingPunct="1">
              <a:lnSpc>
                <a:spcPct val="90000"/>
              </a:lnSpc>
              <a:buFontTx/>
              <a:buAutoNum type="arabicPeriod"/>
            </a:pPr>
            <a:r>
              <a:rPr lang="en-US" sz="2800">
                <a:latin typeface="Tahoma" charset="0"/>
              </a:rPr>
              <a:t>Trade</a:t>
            </a:r>
          </a:p>
          <a:p>
            <a:pPr marL="609600" indent="-609600" eaLnBrk="1" hangingPunct="1">
              <a:lnSpc>
                <a:spcPct val="90000"/>
              </a:lnSpc>
              <a:buFontTx/>
              <a:buAutoNum type="arabicPeriod"/>
            </a:pPr>
            <a:r>
              <a:rPr lang="en-US" sz="2800">
                <a:latin typeface="Tahoma" charset="0"/>
              </a:rPr>
              <a:t>Labor</a:t>
            </a:r>
          </a:p>
          <a:p>
            <a:pPr marL="609600" indent="-609600" eaLnBrk="1" hangingPunct="1">
              <a:lnSpc>
                <a:spcPct val="90000"/>
              </a:lnSpc>
              <a:buFontTx/>
              <a:buAutoNum type="arabicPeriod"/>
            </a:pPr>
            <a:r>
              <a:rPr lang="en-US" sz="2800">
                <a:latin typeface="Tahoma" charset="0"/>
              </a:rPr>
              <a:t>Income Distribution</a:t>
            </a:r>
          </a:p>
          <a:p>
            <a:pPr marL="609600" indent="-609600" eaLnBrk="1" hangingPunct="1">
              <a:lnSpc>
                <a:spcPct val="90000"/>
              </a:lnSpc>
              <a:buFontTx/>
              <a:buAutoNum type="arabicPeriod"/>
            </a:pPr>
            <a:r>
              <a:rPr lang="en-US" sz="2800">
                <a:latin typeface="Tahoma" charset="0"/>
              </a:rPr>
              <a:t>Closure</a:t>
            </a:r>
          </a:p>
          <a:p>
            <a:pPr marL="609600" indent="-609600" eaLnBrk="1" hangingPunct="1">
              <a:lnSpc>
                <a:spcPct val="90000"/>
              </a:lnSpc>
              <a:buFontTx/>
              <a:buAutoNum type="arabicPeriod"/>
            </a:pPr>
            <a:r>
              <a:rPr lang="en-US" sz="2800">
                <a:latin typeface="Tahoma" charset="0"/>
              </a:rPr>
              <a:t>Equilibrium</a:t>
            </a:r>
          </a:p>
          <a:p>
            <a:pPr marL="609600" indent="-609600" eaLnBrk="1" hangingPunct="1">
              <a:lnSpc>
                <a:spcPct val="90000"/>
              </a:lnSpc>
              <a:buFontTx/>
              <a:buAutoNum type="arabicPeriod"/>
            </a:pPr>
            <a:r>
              <a:rPr lang="en-US" sz="2800">
                <a:latin typeface="Tahoma" charset="0"/>
              </a:rPr>
              <a:t>Dynamics</a:t>
            </a:r>
          </a:p>
          <a:p>
            <a:pPr marL="609600" indent="-609600" eaLnBrk="1" hangingPunct="1">
              <a:lnSpc>
                <a:spcPct val="90000"/>
              </a:lnSpc>
              <a:buFontTx/>
              <a:buAutoNum type="arabicPeriod"/>
            </a:pPr>
            <a:r>
              <a:rPr lang="en-US" sz="2800">
                <a:latin typeface="Tahoma" charset="0"/>
              </a:rPr>
              <a:t>Extensions</a:t>
            </a:r>
          </a:p>
        </p:txBody>
      </p:sp>
    </p:spTree>
    <p:extLst>
      <p:ext uri="{BB962C8B-B14F-4D97-AF65-F5344CB8AC3E}">
        <p14:creationId xmlns:p14="http://schemas.microsoft.com/office/powerpoint/2010/main" val="30664603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atin typeface="Arial" charset="0"/>
              </a:rPr>
              <a:t>Trade Schematically</a:t>
            </a:r>
          </a:p>
        </p:txBody>
      </p:sp>
      <p:sp>
        <p:nvSpPr>
          <p:cNvPr id="38915" name="Line 3"/>
          <p:cNvSpPr>
            <a:spLocks noChangeShapeType="1"/>
          </p:cNvSpPr>
          <p:nvPr/>
        </p:nvSpPr>
        <p:spPr bwMode="auto">
          <a:xfrm flipV="1">
            <a:off x="838200" y="1827213"/>
            <a:ext cx="0" cy="3733800"/>
          </a:xfrm>
          <a:prstGeom prst="line">
            <a:avLst/>
          </a:prstGeom>
          <a:noFill/>
          <a:ln w="31750">
            <a:solidFill>
              <a:schemeClr val="tx1"/>
            </a:solidFill>
            <a:round/>
            <a:headEnd/>
            <a:tailEnd type="arrow" w="med" len="med"/>
          </a:ln>
          <a:extLst>
            <a:ext uri="{909E8E84-426E-40dd-AFC4-6F175D3DCCD1}">
              <a14:hiddenFill xmlns:a14="http://schemas.microsoft.com/office/drawing/2010/main">
                <a:noFill/>
              </a14:hiddenFill>
            </a:ext>
          </a:extLst>
        </p:spPr>
        <p:txBody>
          <a:bodyPr lIns="91436" tIns="45718" rIns="91436" bIns="45718"/>
          <a:lstStyle/>
          <a:p>
            <a:endParaRPr lang="en-US"/>
          </a:p>
        </p:txBody>
      </p:sp>
      <p:sp>
        <p:nvSpPr>
          <p:cNvPr id="38916" name="Line 4"/>
          <p:cNvSpPr>
            <a:spLocks noChangeShapeType="1"/>
          </p:cNvSpPr>
          <p:nvPr/>
        </p:nvSpPr>
        <p:spPr bwMode="auto">
          <a:xfrm flipV="1">
            <a:off x="838200" y="5562600"/>
            <a:ext cx="3733800" cy="0"/>
          </a:xfrm>
          <a:prstGeom prst="line">
            <a:avLst/>
          </a:prstGeom>
          <a:noFill/>
          <a:ln w="31750">
            <a:solidFill>
              <a:schemeClr val="tx1"/>
            </a:solidFill>
            <a:round/>
            <a:headEnd/>
            <a:tailEnd type="arrow" w="med" len="med"/>
          </a:ln>
          <a:extLst>
            <a:ext uri="{909E8E84-426E-40dd-AFC4-6F175D3DCCD1}">
              <a14:hiddenFill xmlns:a14="http://schemas.microsoft.com/office/drawing/2010/main">
                <a:noFill/>
              </a14:hiddenFill>
            </a:ext>
          </a:extLst>
        </p:spPr>
        <p:txBody>
          <a:bodyPr lIns="91436" tIns="45718" rIns="91436" bIns="45718"/>
          <a:lstStyle/>
          <a:p>
            <a:endParaRPr lang="en-US"/>
          </a:p>
        </p:txBody>
      </p:sp>
      <p:sp>
        <p:nvSpPr>
          <p:cNvPr id="38917" name="Arc 5"/>
          <p:cNvSpPr>
            <a:spLocks/>
          </p:cNvSpPr>
          <p:nvPr/>
        </p:nvSpPr>
        <p:spPr bwMode="auto">
          <a:xfrm rot="10800000">
            <a:off x="1371600" y="2665413"/>
            <a:ext cx="1981200" cy="2133600"/>
          </a:xfrm>
          <a:custGeom>
            <a:avLst/>
            <a:gdLst>
              <a:gd name="T0" fmla="*/ 0 w 21600"/>
              <a:gd name="T1" fmla="*/ 0 h 21600"/>
              <a:gd name="T2" fmla="*/ 181720047 w 21600"/>
              <a:gd name="T3" fmla="*/ 210752289 h 21600"/>
              <a:gd name="T4" fmla="*/ 0 w 21600"/>
              <a:gd name="T5" fmla="*/ 21075228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6" tIns="45718" rIns="91436" bIns="45718" anchor="ctr"/>
          <a:lstStyle/>
          <a:p>
            <a:endParaRPr lang="en-US"/>
          </a:p>
        </p:txBody>
      </p:sp>
      <p:sp>
        <p:nvSpPr>
          <p:cNvPr id="38918" name="Line 6"/>
          <p:cNvSpPr>
            <a:spLocks noChangeShapeType="1"/>
          </p:cNvSpPr>
          <p:nvPr/>
        </p:nvSpPr>
        <p:spPr bwMode="auto">
          <a:xfrm>
            <a:off x="1066800" y="3122613"/>
            <a:ext cx="1676400" cy="2057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en-US"/>
          </a:p>
        </p:txBody>
      </p:sp>
      <p:sp>
        <p:nvSpPr>
          <p:cNvPr id="38919" name="Text Box 7"/>
          <p:cNvSpPr txBox="1">
            <a:spLocks noChangeArrowheads="1"/>
          </p:cNvSpPr>
          <p:nvPr/>
        </p:nvSpPr>
        <p:spPr bwMode="auto">
          <a:xfrm>
            <a:off x="1981200" y="5715000"/>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600" b="1"/>
              <a:t>Domestic Goods/Services</a:t>
            </a:r>
          </a:p>
        </p:txBody>
      </p:sp>
      <p:sp>
        <p:nvSpPr>
          <p:cNvPr id="38920" name="Text Box 8"/>
          <p:cNvSpPr txBox="1">
            <a:spLocks noChangeArrowheads="1"/>
          </p:cNvSpPr>
          <p:nvPr/>
        </p:nvSpPr>
        <p:spPr bwMode="auto">
          <a:xfrm>
            <a:off x="381000" y="2055813"/>
            <a:ext cx="3810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nchor="ctr" anchorCtr="1">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600" b="1"/>
              <a:t>Impor t s</a:t>
            </a:r>
          </a:p>
        </p:txBody>
      </p:sp>
      <p:sp>
        <p:nvSpPr>
          <p:cNvPr id="38921" name="Line 9"/>
          <p:cNvSpPr>
            <a:spLocks noChangeShapeType="1"/>
          </p:cNvSpPr>
          <p:nvPr/>
        </p:nvSpPr>
        <p:spPr bwMode="auto">
          <a:xfrm flipH="1">
            <a:off x="1295400" y="3122613"/>
            <a:ext cx="914400" cy="304800"/>
          </a:xfrm>
          <a:prstGeom prst="line">
            <a:avLst/>
          </a:prstGeom>
          <a:noFill/>
          <a:ln w="25400">
            <a:solidFill>
              <a:srgbClr val="0000FF"/>
            </a:solidFill>
            <a:round/>
            <a:headEnd/>
            <a:tailEnd type="arrow" w="med" len="med"/>
          </a:ln>
          <a:extLst>
            <a:ext uri="{909E8E84-426E-40dd-AFC4-6F175D3DCCD1}">
              <a14:hiddenFill xmlns:a14="http://schemas.microsoft.com/office/drawing/2010/main">
                <a:noFill/>
              </a14:hiddenFill>
            </a:ext>
          </a:extLst>
        </p:spPr>
        <p:txBody>
          <a:bodyPr lIns="91436" tIns="45718" rIns="91436" bIns="45718"/>
          <a:lstStyle/>
          <a:p>
            <a:endParaRPr lang="en-US"/>
          </a:p>
        </p:txBody>
      </p:sp>
      <p:sp>
        <p:nvSpPr>
          <p:cNvPr id="38922" name="Line 10"/>
          <p:cNvSpPr>
            <a:spLocks noChangeShapeType="1"/>
          </p:cNvSpPr>
          <p:nvPr/>
        </p:nvSpPr>
        <p:spPr bwMode="auto">
          <a:xfrm flipH="1">
            <a:off x="2819400" y="4265613"/>
            <a:ext cx="0" cy="457200"/>
          </a:xfrm>
          <a:prstGeom prst="line">
            <a:avLst/>
          </a:prstGeom>
          <a:noFill/>
          <a:ln w="25400">
            <a:solidFill>
              <a:srgbClr val="0000FF"/>
            </a:solidFill>
            <a:round/>
            <a:headEnd/>
            <a:tailEnd type="arrow" w="med" len="med"/>
          </a:ln>
          <a:extLst>
            <a:ext uri="{909E8E84-426E-40dd-AFC4-6F175D3DCCD1}">
              <a14:hiddenFill xmlns:a14="http://schemas.microsoft.com/office/drawing/2010/main">
                <a:noFill/>
              </a14:hiddenFill>
            </a:ext>
          </a:extLst>
        </p:spPr>
        <p:txBody>
          <a:bodyPr lIns="91436" tIns="45718" rIns="91436" bIns="45718"/>
          <a:lstStyle/>
          <a:p>
            <a:endParaRPr lang="en-US"/>
          </a:p>
        </p:txBody>
      </p:sp>
      <p:sp>
        <p:nvSpPr>
          <p:cNvPr id="38923" name="Text Box 11"/>
          <p:cNvSpPr txBox="1">
            <a:spLocks noChangeArrowheads="1"/>
          </p:cNvSpPr>
          <p:nvPr/>
        </p:nvSpPr>
        <p:spPr bwMode="auto">
          <a:xfrm>
            <a:off x="2438400" y="3732213"/>
            <a:ext cx="137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600" b="1">
                <a:solidFill>
                  <a:srgbClr val="0033CC"/>
                </a:solidFill>
              </a:rPr>
              <a:t>Indifference</a:t>
            </a:r>
            <a:br>
              <a:rPr lang="en-US" sz="1600" b="1">
                <a:solidFill>
                  <a:srgbClr val="0033CC"/>
                </a:solidFill>
              </a:rPr>
            </a:br>
            <a:r>
              <a:rPr lang="en-US" sz="1600" b="1">
                <a:solidFill>
                  <a:srgbClr val="0033CC"/>
                </a:solidFill>
              </a:rPr>
              <a:t>Curve</a:t>
            </a:r>
          </a:p>
        </p:txBody>
      </p:sp>
      <p:sp>
        <p:nvSpPr>
          <p:cNvPr id="38924" name="Text Box 12"/>
          <p:cNvSpPr txBox="1">
            <a:spLocks noChangeArrowheads="1"/>
          </p:cNvSpPr>
          <p:nvPr/>
        </p:nvSpPr>
        <p:spPr bwMode="auto">
          <a:xfrm>
            <a:off x="1524000" y="2741613"/>
            <a:ext cx="182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600" b="1">
                <a:solidFill>
                  <a:srgbClr val="0033CC"/>
                </a:solidFill>
              </a:rPr>
              <a:t>slope=-PD/PM</a:t>
            </a:r>
          </a:p>
        </p:txBody>
      </p:sp>
      <p:sp>
        <p:nvSpPr>
          <p:cNvPr id="38925" name="Line 13"/>
          <p:cNvSpPr>
            <a:spLocks noChangeShapeType="1"/>
          </p:cNvSpPr>
          <p:nvPr/>
        </p:nvSpPr>
        <p:spPr bwMode="auto">
          <a:xfrm flipV="1">
            <a:off x="4876800" y="1752600"/>
            <a:ext cx="0" cy="3810000"/>
          </a:xfrm>
          <a:prstGeom prst="line">
            <a:avLst/>
          </a:prstGeom>
          <a:noFill/>
          <a:ln w="31750">
            <a:solidFill>
              <a:schemeClr val="tx1"/>
            </a:solidFill>
            <a:round/>
            <a:headEnd/>
            <a:tailEnd type="arrow" w="med" len="med"/>
          </a:ln>
          <a:extLst>
            <a:ext uri="{909E8E84-426E-40dd-AFC4-6F175D3DCCD1}">
              <a14:hiddenFill xmlns:a14="http://schemas.microsoft.com/office/drawing/2010/main">
                <a:noFill/>
              </a14:hiddenFill>
            </a:ext>
          </a:extLst>
        </p:spPr>
        <p:txBody>
          <a:bodyPr lIns="91436" tIns="45718" rIns="91436" bIns="45718"/>
          <a:lstStyle/>
          <a:p>
            <a:endParaRPr lang="en-US"/>
          </a:p>
        </p:txBody>
      </p:sp>
      <p:sp>
        <p:nvSpPr>
          <p:cNvPr id="38926" name="Line 14"/>
          <p:cNvSpPr>
            <a:spLocks noChangeShapeType="1"/>
          </p:cNvSpPr>
          <p:nvPr/>
        </p:nvSpPr>
        <p:spPr bwMode="auto">
          <a:xfrm flipV="1">
            <a:off x="4876800" y="5562600"/>
            <a:ext cx="3581400" cy="0"/>
          </a:xfrm>
          <a:prstGeom prst="line">
            <a:avLst/>
          </a:prstGeom>
          <a:noFill/>
          <a:ln w="31750">
            <a:solidFill>
              <a:schemeClr val="tx1"/>
            </a:solidFill>
            <a:round/>
            <a:headEnd/>
            <a:tailEnd type="arrow" w="med" len="med"/>
          </a:ln>
          <a:extLst>
            <a:ext uri="{909E8E84-426E-40dd-AFC4-6F175D3DCCD1}">
              <a14:hiddenFill xmlns:a14="http://schemas.microsoft.com/office/drawing/2010/main">
                <a:noFill/>
              </a14:hiddenFill>
            </a:ext>
          </a:extLst>
        </p:spPr>
        <p:txBody>
          <a:bodyPr lIns="91436" tIns="45718" rIns="91436" bIns="45718"/>
          <a:lstStyle/>
          <a:p>
            <a:endParaRPr lang="en-US"/>
          </a:p>
        </p:txBody>
      </p:sp>
      <p:sp>
        <p:nvSpPr>
          <p:cNvPr id="38927" name="Arc 15"/>
          <p:cNvSpPr>
            <a:spLocks/>
          </p:cNvSpPr>
          <p:nvPr/>
        </p:nvSpPr>
        <p:spPr bwMode="auto">
          <a:xfrm>
            <a:off x="4876800" y="3429000"/>
            <a:ext cx="1981200" cy="2133600"/>
          </a:xfrm>
          <a:custGeom>
            <a:avLst/>
            <a:gdLst>
              <a:gd name="T0" fmla="*/ 0 w 21600"/>
              <a:gd name="T1" fmla="*/ 0 h 21600"/>
              <a:gd name="T2" fmla="*/ 181720047 w 21600"/>
              <a:gd name="T3" fmla="*/ 210752289 h 21600"/>
              <a:gd name="T4" fmla="*/ 0 w 21600"/>
              <a:gd name="T5" fmla="*/ 21075228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6" tIns="45718" rIns="91436" bIns="45718" anchor="ctr"/>
          <a:lstStyle/>
          <a:p>
            <a:endParaRPr lang="en-US"/>
          </a:p>
        </p:txBody>
      </p:sp>
      <p:sp>
        <p:nvSpPr>
          <p:cNvPr id="38928" name="Line 16"/>
          <p:cNvSpPr>
            <a:spLocks noChangeShapeType="1"/>
          </p:cNvSpPr>
          <p:nvPr/>
        </p:nvSpPr>
        <p:spPr bwMode="auto">
          <a:xfrm>
            <a:off x="5486400" y="3048000"/>
            <a:ext cx="1676400" cy="2057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en-US"/>
          </a:p>
        </p:txBody>
      </p:sp>
      <p:sp>
        <p:nvSpPr>
          <p:cNvPr id="38929" name="Text Box 17"/>
          <p:cNvSpPr txBox="1">
            <a:spLocks noChangeArrowheads="1"/>
          </p:cNvSpPr>
          <p:nvPr/>
        </p:nvSpPr>
        <p:spPr bwMode="auto">
          <a:xfrm>
            <a:off x="5638800" y="5683250"/>
            <a:ext cx="281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600" b="1"/>
              <a:t>Domestic Goods/Services</a:t>
            </a:r>
          </a:p>
        </p:txBody>
      </p:sp>
      <p:sp>
        <p:nvSpPr>
          <p:cNvPr id="38930" name="Text Box 18"/>
          <p:cNvSpPr txBox="1">
            <a:spLocks noChangeArrowheads="1"/>
          </p:cNvSpPr>
          <p:nvPr/>
        </p:nvSpPr>
        <p:spPr bwMode="auto">
          <a:xfrm>
            <a:off x="4419600" y="2006600"/>
            <a:ext cx="3048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nchor="ctr" anchorCtr="1">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600" b="1"/>
              <a:t>Exports</a:t>
            </a:r>
          </a:p>
        </p:txBody>
      </p:sp>
      <p:sp>
        <p:nvSpPr>
          <p:cNvPr id="38931" name="Line 19"/>
          <p:cNvSpPr>
            <a:spLocks noChangeShapeType="1"/>
          </p:cNvSpPr>
          <p:nvPr/>
        </p:nvSpPr>
        <p:spPr bwMode="auto">
          <a:xfrm flipH="1">
            <a:off x="5638800" y="2895600"/>
            <a:ext cx="914400" cy="304800"/>
          </a:xfrm>
          <a:prstGeom prst="line">
            <a:avLst/>
          </a:prstGeom>
          <a:noFill/>
          <a:ln w="25400">
            <a:solidFill>
              <a:srgbClr val="0000FF"/>
            </a:solidFill>
            <a:round/>
            <a:headEnd/>
            <a:tailEnd type="arrow" w="med" len="med"/>
          </a:ln>
          <a:extLst>
            <a:ext uri="{909E8E84-426E-40dd-AFC4-6F175D3DCCD1}">
              <a14:hiddenFill xmlns:a14="http://schemas.microsoft.com/office/drawing/2010/main">
                <a:noFill/>
              </a14:hiddenFill>
            </a:ext>
          </a:extLst>
        </p:spPr>
        <p:txBody>
          <a:bodyPr lIns="91436" tIns="45718" rIns="91436" bIns="45718"/>
          <a:lstStyle/>
          <a:p>
            <a:endParaRPr lang="en-US"/>
          </a:p>
        </p:txBody>
      </p:sp>
      <p:sp>
        <p:nvSpPr>
          <p:cNvPr id="38932" name="Line 20"/>
          <p:cNvSpPr>
            <a:spLocks noChangeShapeType="1"/>
          </p:cNvSpPr>
          <p:nvPr/>
        </p:nvSpPr>
        <p:spPr bwMode="auto">
          <a:xfrm flipH="1" flipV="1">
            <a:off x="6858000" y="5180013"/>
            <a:ext cx="533400" cy="1587"/>
          </a:xfrm>
          <a:prstGeom prst="line">
            <a:avLst/>
          </a:prstGeom>
          <a:noFill/>
          <a:ln w="25400">
            <a:solidFill>
              <a:srgbClr val="0000FF"/>
            </a:solidFill>
            <a:round/>
            <a:headEnd/>
            <a:tailEnd type="arrow" w="med" len="med"/>
          </a:ln>
          <a:extLst>
            <a:ext uri="{909E8E84-426E-40dd-AFC4-6F175D3DCCD1}">
              <a14:hiddenFill xmlns:a14="http://schemas.microsoft.com/office/drawing/2010/main">
                <a:noFill/>
              </a14:hiddenFill>
            </a:ext>
          </a:extLst>
        </p:spPr>
        <p:txBody>
          <a:bodyPr lIns="91436" tIns="45718" rIns="91436" bIns="45718"/>
          <a:lstStyle/>
          <a:p>
            <a:endParaRPr lang="en-US"/>
          </a:p>
        </p:txBody>
      </p:sp>
      <p:sp>
        <p:nvSpPr>
          <p:cNvPr id="38933" name="Text Box 21"/>
          <p:cNvSpPr txBox="1">
            <a:spLocks noChangeArrowheads="1"/>
          </p:cNvSpPr>
          <p:nvPr/>
        </p:nvSpPr>
        <p:spPr bwMode="auto">
          <a:xfrm>
            <a:off x="7391400" y="499745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600" b="1">
                <a:solidFill>
                  <a:srgbClr val="0033CC"/>
                </a:solidFill>
              </a:rPr>
              <a:t>PPF</a:t>
            </a:r>
          </a:p>
        </p:txBody>
      </p:sp>
      <p:sp>
        <p:nvSpPr>
          <p:cNvPr id="38934" name="Text Box 22"/>
          <p:cNvSpPr txBox="1">
            <a:spLocks noChangeArrowheads="1"/>
          </p:cNvSpPr>
          <p:nvPr/>
        </p:nvSpPr>
        <p:spPr bwMode="auto">
          <a:xfrm>
            <a:off x="5943600" y="2482850"/>
            <a:ext cx="182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600" b="1">
                <a:solidFill>
                  <a:srgbClr val="0033CC"/>
                </a:solidFill>
              </a:rPr>
              <a:t>slope=-PD/PE</a:t>
            </a:r>
          </a:p>
        </p:txBody>
      </p:sp>
      <p:sp>
        <p:nvSpPr>
          <p:cNvPr id="65559" name="Text Box 23"/>
          <p:cNvSpPr txBox="1">
            <a:spLocks noChangeArrowheads="1"/>
          </p:cNvSpPr>
          <p:nvPr/>
        </p:nvSpPr>
        <p:spPr bwMode="auto">
          <a:xfrm>
            <a:off x="1905000" y="1447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2400">
                <a:solidFill>
                  <a:srgbClr val="F5B027"/>
                </a:solidFill>
              </a:rPr>
              <a:t>CES</a:t>
            </a:r>
          </a:p>
        </p:txBody>
      </p:sp>
      <p:sp>
        <p:nvSpPr>
          <p:cNvPr id="65560" name="Text Box 24"/>
          <p:cNvSpPr txBox="1">
            <a:spLocks noChangeArrowheads="1"/>
          </p:cNvSpPr>
          <p:nvPr/>
        </p:nvSpPr>
        <p:spPr bwMode="auto">
          <a:xfrm>
            <a:off x="6019800" y="1447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2400">
                <a:solidFill>
                  <a:srgbClr val="F5B027"/>
                </a:solidFill>
              </a:rPr>
              <a:t>CET</a:t>
            </a:r>
          </a:p>
        </p:txBody>
      </p:sp>
    </p:spTree>
    <p:extLst>
      <p:ext uri="{BB962C8B-B14F-4D97-AF65-F5344CB8AC3E}">
        <p14:creationId xmlns:p14="http://schemas.microsoft.com/office/powerpoint/2010/main" val="2240086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65559"/>
                                        </p:tgtEl>
                                        <p:attrNameLst>
                                          <p:attrName>style.visibility</p:attrName>
                                        </p:attrNameLst>
                                      </p:cBhvr>
                                      <p:to>
                                        <p:strVal val="visible"/>
                                      </p:to>
                                    </p:set>
                                    <p:anim calcmode="lin" valueType="num">
                                      <p:cBhvr additive="base">
                                        <p:cTn id="7" dur="500" fill="hold"/>
                                        <p:tgtEl>
                                          <p:spTgt spid="65559"/>
                                        </p:tgtEl>
                                        <p:attrNameLst>
                                          <p:attrName>ppt_x</p:attrName>
                                        </p:attrNameLst>
                                      </p:cBhvr>
                                      <p:tavLst>
                                        <p:tav tm="0">
                                          <p:val>
                                            <p:strVal val="#ppt_x"/>
                                          </p:val>
                                        </p:tav>
                                        <p:tav tm="100000">
                                          <p:val>
                                            <p:strVal val="#ppt_x"/>
                                          </p:val>
                                        </p:tav>
                                      </p:tavLst>
                                    </p:anim>
                                    <p:anim calcmode="lin" valueType="num">
                                      <p:cBhvr additive="base">
                                        <p:cTn id="8" dur="500" fill="hold"/>
                                        <p:tgtEl>
                                          <p:spTgt spid="6555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5560"/>
                                        </p:tgtEl>
                                        <p:attrNameLst>
                                          <p:attrName>style.visibility</p:attrName>
                                        </p:attrNameLst>
                                      </p:cBhvr>
                                      <p:to>
                                        <p:strVal val="visible"/>
                                      </p:to>
                                    </p:set>
                                    <p:anim calcmode="lin" valueType="num">
                                      <p:cBhvr additive="base">
                                        <p:cTn id="11" dur="500" fill="hold"/>
                                        <p:tgtEl>
                                          <p:spTgt spid="65560"/>
                                        </p:tgtEl>
                                        <p:attrNameLst>
                                          <p:attrName>ppt_x</p:attrName>
                                        </p:attrNameLst>
                                      </p:cBhvr>
                                      <p:tavLst>
                                        <p:tav tm="0">
                                          <p:val>
                                            <p:strVal val="#ppt_x"/>
                                          </p:val>
                                        </p:tav>
                                        <p:tav tm="100000">
                                          <p:val>
                                            <p:strVal val="#ppt_x"/>
                                          </p:val>
                                        </p:tav>
                                      </p:tavLst>
                                    </p:anim>
                                    <p:anim calcmode="lin" valueType="num">
                                      <p:cBhvr additive="base">
                                        <p:cTn id="12" dur="500" fill="hold"/>
                                        <p:tgtEl>
                                          <p:spTgt spid="655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59" grpId="0"/>
      <p:bldP spid="6556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atin typeface="Arial" charset="0"/>
              </a:rPr>
              <a:t>Trade Prices</a:t>
            </a:r>
          </a:p>
        </p:txBody>
      </p:sp>
      <p:sp>
        <p:nvSpPr>
          <p:cNvPr id="39939" name="Rectangle 3"/>
          <p:cNvSpPr>
            <a:spLocks noGrp="1" noChangeArrowheads="1"/>
          </p:cNvSpPr>
          <p:nvPr>
            <p:ph idx="1"/>
          </p:nvPr>
        </p:nvSpPr>
        <p:spPr/>
        <p:txBody>
          <a:bodyPr/>
          <a:lstStyle/>
          <a:p>
            <a:pPr eaLnBrk="1" hangingPunct="1">
              <a:lnSpc>
                <a:spcPct val="90000"/>
              </a:lnSpc>
            </a:pPr>
            <a:r>
              <a:rPr lang="en-US">
                <a:latin typeface="Tahoma" charset="0"/>
              </a:rPr>
              <a:t>A single domestic price equilibrates demand and supply of each domestic good.</a:t>
            </a:r>
          </a:p>
          <a:p>
            <a:pPr eaLnBrk="1" hangingPunct="1">
              <a:lnSpc>
                <a:spcPct val="90000"/>
              </a:lnSpc>
            </a:pPr>
            <a:r>
              <a:rPr lang="en-US">
                <a:latin typeface="Tahoma" charset="0"/>
              </a:rPr>
              <a:t>Each trade node clears with a market-clearing price. The model thus has (nxr)(r+1) trade prices, for n goods and r trading partners.</a:t>
            </a:r>
          </a:p>
          <a:p>
            <a:pPr eaLnBrk="1" hangingPunct="1">
              <a:lnSpc>
                <a:spcPct val="90000"/>
              </a:lnSpc>
            </a:pPr>
            <a:r>
              <a:rPr lang="en-US">
                <a:latin typeface="Tahoma" charset="0"/>
              </a:rPr>
              <a:t>FOB/CIF wedges are modeled using trade and transport margins.</a:t>
            </a:r>
          </a:p>
        </p:txBody>
      </p:sp>
    </p:spTree>
    <p:extLst>
      <p:ext uri="{BB962C8B-B14F-4D97-AF65-F5344CB8AC3E}">
        <p14:creationId xmlns:p14="http://schemas.microsoft.com/office/powerpoint/2010/main" val="72976165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5. Labor	</a:t>
            </a:r>
          </a:p>
        </p:txBody>
      </p:sp>
      <p:sp>
        <p:nvSpPr>
          <p:cNvPr id="40963" name="Rectangle 3"/>
          <p:cNvSpPr>
            <a:spLocks noGrp="1" noChangeArrowheads="1"/>
          </p:cNvSpPr>
          <p:nvPr>
            <p:ph idx="1"/>
          </p:nvPr>
        </p:nvSpPr>
        <p:spPr/>
        <p:txBody>
          <a:bodyPr/>
          <a:lstStyle/>
          <a:p>
            <a:pPr eaLnBrk="1" hangingPunct="1">
              <a:lnSpc>
                <a:spcPct val="90000"/>
              </a:lnSpc>
            </a:pPr>
            <a:r>
              <a:rPr lang="en-US">
                <a:latin typeface="Tahoma" charset="0"/>
              </a:rPr>
              <a:t>Supplied by households in response to a labor-leisure choice</a:t>
            </a:r>
          </a:p>
          <a:p>
            <a:pPr eaLnBrk="1" hangingPunct="1">
              <a:lnSpc>
                <a:spcPct val="90000"/>
              </a:lnSpc>
            </a:pPr>
            <a:r>
              <a:rPr lang="en-US">
                <a:latin typeface="Tahoma" charset="0"/>
              </a:rPr>
              <a:t>Employed by sector and occupation, with perfect mobility between the former and none (currently) between the latter</a:t>
            </a:r>
          </a:p>
          <a:p>
            <a:pPr eaLnBrk="1" hangingPunct="1">
              <a:lnSpc>
                <a:spcPct val="90000"/>
              </a:lnSpc>
            </a:pPr>
            <a:r>
              <a:rPr lang="en-US">
                <a:latin typeface="Tahoma" charset="0"/>
              </a:rPr>
              <a:t>Labor markets are perfectly competitive</a:t>
            </a:r>
          </a:p>
          <a:p>
            <a:pPr eaLnBrk="1" hangingPunct="1">
              <a:lnSpc>
                <a:spcPct val="90000"/>
              </a:lnSpc>
            </a:pPr>
            <a:r>
              <a:rPr lang="en-US">
                <a:latin typeface="Tahoma" charset="0"/>
              </a:rPr>
              <a:t>Migration is not currently modeled</a:t>
            </a:r>
          </a:p>
        </p:txBody>
      </p:sp>
    </p:spTree>
    <p:extLst>
      <p:ext uri="{BB962C8B-B14F-4D97-AF65-F5344CB8AC3E}">
        <p14:creationId xmlns:p14="http://schemas.microsoft.com/office/powerpoint/2010/main" val="56623767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atin typeface="Arial" charset="0"/>
              </a:rPr>
              <a:t>6. Income distribution</a:t>
            </a:r>
          </a:p>
        </p:txBody>
      </p:sp>
      <p:sp>
        <p:nvSpPr>
          <p:cNvPr id="41987" name="Rectangle 3"/>
          <p:cNvSpPr>
            <a:spLocks noGrp="1" noChangeArrowheads="1"/>
          </p:cNvSpPr>
          <p:nvPr>
            <p:ph idx="1"/>
          </p:nvPr>
        </p:nvSpPr>
        <p:spPr/>
        <p:txBody>
          <a:bodyPr/>
          <a:lstStyle/>
          <a:p>
            <a:pPr eaLnBrk="1" hangingPunct="1">
              <a:buFontTx/>
              <a:buNone/>
            </a:pPr>
            <a:r>
              <a:rPr lang="en-US" altLang="zh-CN">
                <a:latin typeface="Tahoma" charset="0"/>
                <a:ea typeface="SimSun" charset="0"/>
                <a:cs typeface="SimSun" charset="0"/>
              </a:rPr>
              <a:t>	The prototype model has a rich menu of income distribution channels—factor income and intra-household, government and foreign transfers (i.e. remittances). The prototype also includes corporations used as a pass-through account for channeling operating surplus. </a:t>
            </a:r>
            <a:endParaRPr lang="en-US">
              <a:latin typeface="Tahoma" charset="0"/>
            </a:endParaRPr>
          </a:p>
        </p:txBody>
      </p:sp>
    </p:spTree>
    <p:extLst>
      <p:ext uri="{BB962C8B-B14F-4D97-AF65-F5344CB8AC3E}">
        <p14:creationId xmlns:p14="http://schemas.microsoft.com/office/powerpoint/2010/main" val="130782434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2"/>
          <p:cNvSpPr>
            <a:spLocks noGrp="1" noChangeArrowheads="1"/>
          </p:cNvSpPr>
          <p:nvPr>
            <p:ph type="title"/>
          </p:nvPr>
        </p:nvSpPr>
        <p:spPr/>
        <p:txBody>
          <a:bodyPr/>
          <a:lstStyle/>
          <a:p>
            <a:pPr eaLnBrk="1" hangingPunct="1"/>
            <a:r>
              <a:rPr lang="en-US">
                <a:latin typeface="Arial" charset="0"/>
              </a:rPr>
              <a:t>Factor Income</a:t>
            </a:r>
          </a:p>
        </p:txBody>
      </p:sp>
      <p:sp>
        <p:nvSpPr>
          <p:cNvPr id="16391" name="Rectangle 3"/>
          <p:cNvSpPr>
            <a:spLocks noGrp="1" noChangeArrowheads="1"/>
          </p:cNvSpPr>
          <p:nvPr>
            <p:ph type="body" sz="half" idx="1"/>
          </p:nvPr>
        </p:nvSpPr>
        <p:spPr>
          <a:xfrm>
            <a:off x="246063" y="1308100"/>
            <a:ext cx="8288337" cy="4940300"/>
          </a:xfrm>
        </p:spPr>
        <p:txBody>
          <a:bodyPr/>
          <a:lstStyle/>
          <a:p>
            <a:pPr eaLnBrk="1" hangingPunct="1">
              <a:buFontTx/>
              <a:buNone/>
            </a:pPr>
            <a:r>
              <a:rPr lang="en-US" sz="2800">
                <a:latin typeface="Tahoma" charset="0"/>
              </a:rPr>
              <a:t>Income accrues directly to labor, capital, land, and resources:</a:t>
            </a:r>
          </a:p>
        </p:txBody>
      </p:sp>
      <p:graphicFrame>
        <p:nvGraphicFramePr>
          <p:cNvPr id="16386" name="Object 4"/>
          <p:cNvGraphicFramePr>
            <a:graphicFrameLocks noChangeAspect="1"/>
          </p:cNvGraphicFramePr>
          <p:nvPr>
            <p:ph sz="quarter" idx="2"/>
          </p:nvPr>
        </p:nvGraphicFramePr>
        <p:xfrm>
          <a:off x="1295400" y="2438400"/>
          <a:ext cx="2435225" cy="1155700"/>
        </p:xfrm>
        <a:graphic>
          <a:graphicData uri="http://schemas.openxmlformats.org/presentationml/2006/ole">
            <mc:AlternateContent xmlns:mc="http://schemas.openxmlformats.org/markup-compatibility/2006">
              <mc:Choice xmlns:v="urn:schemas-microsoft-com:vml" Requires="v">
                <p:oleObj spid="_x0000_s177153" name="Equation" r:id="rId3" imgW="963027" imgH="456851" progId="Equation.3">
                  <p:embed/>
                </p:oleObj>
              </mc:Choice>
              <mc:Fallback>
                <p:oleObj name="Equation" r:id="rId3" imgW="963027" imgH="45685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438400"/>
                        <a:ext cx="2435225"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6387" name="Object 6"/>
          <p:cNvGraphicFramePr>
            <a:graphicFrameLocks noChangeAspect="1"/>
          </p:cNvGraphicFramePr>
          <p:nvPr>
            <p:ph sz="quarter" idx="3"/>
          </p:nvPr>
        </p:nvGraphicFramePr>
        <p:xfrm>
          <a:off x="1219200" y="4267200"/>
          <a:ext cx="2819400" cy="1155700"/>
        </p:xfrm>
        <a:graphic>
          <a:graphicData uri="http://schemas.openxmlformats.org/presentationml/2006/ole">
            <mc:AlternateContent xmlns:mc="http://schemas.openxmlformats.org/markup-compatibility/2006">
              <mc:Choice xmlns:v="urn:schemas-microsoft-com:vml" Requires="v">
                <p:oleObj spid="_x0000_s177154" name="Equation" r:id="rId5" imgW="1115426" imgH="456851" progId="Equation.3">
                  <p:embed/>
                </p:oleObj>
              </mc:Choice>
              <mc:Fallback>
                <p:oleObj name="Equation" r:id="rId5" imgW="1115426" imgH="45685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267200"/>
                        <a:ext cx="28194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6388" name="Object 8"/>
          <p:cNvGraphicFramePr>
            <a:graphicFrameLocks noChangeAspect="1"/>
          </p:cNvGraphicFramePr>
          <p:nvPr/>
        </p:nvGraphicFramePr>
        <p:xfrm>
          <a:off x="4872038" y="2438400"/>
          <a:ext cx="2724150" cy="1155700"/>
        </p:xfrm>
        <a:graphic>
          <a:graphicData uri="http://schemas.openxmlformats.org/presentationml/2006/ole">
            <mc:AlternateContent xmlns:mc="http://schemas.openxmlformats.org/markup-compatibility/2006">
              <mc:Choice xmlns:v="urn:schemas-microsoft-com:vml" Requires="v">
                <p:oleObj spid="_x0000_s177155" name="Equation" r:id="rId7" imgW="1077596" imgH="456851" progId="Equation.3">
                  <p:embed/>
                </p:oleObj>
              </mc:Choice>
              <mc:Fallback>
                <p:oleObj name="Equation" r:id="rId7" imgW="1077596" imgH="45685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2038" y="2438400"/>
                        <a:ext cx="272415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6389" name="Object 9"/>
          <p:cNvGraphicFramePr>
            <a:graphicFrameLocks noChangeAspect="1"/>
          </p:cNvGraphicFramePr>
          <p:nvPr/>
        </p:nvGraphicFramePr>
        <p:xfrm>
          <a:off x="4872038" y="4267200"/>
          <a:ext cx="2436812" cy="1084263"/>
        </p:xfrm>
        <a:graphic>
          <a:graphicData uri="http://schemas.openxmlformats.org/presentationml/2006/ole">
            <mc:AlternateContent xmlns:mc="http://schemas.openxmlformats.org/markup-compatibility/2006">
              <mc:Choice xmlns:v="urn:schemas-microsoft-com:vml" Requires="v">
                <p:oleObj spid="_x0000_s177156" name="Equation" r:id="rId9" imgW="963027" imgH="428771" progId="Equation.DSMT4">
                  <p:embed/>
                </p:oleObj>
              </mc:Choice>
              <mc:Fallback>
                <p:oleObj name="Equation" r:id="rId9" imgW="963027" imgH="42877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2038" y="4267200"/>
                        <a:ext cx="2436812"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263869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a:latin typeface="Arial" charset="0"/>
              </a:rPr>
              <a:t>Profit Distribution</a:t>
            </a:r>
          </a:p>
        </p:txBody>
      </p:sp>
      <p:sp>
        <p:nvSpPr>
          <p:cNvPr id="17414" name="Rectangle 3"/>
          <p:cNvSpPr>
            <a:spLocks noGrp="1" noChangeArrowheads="1"/>
          </p:cNvSpPr>
          <p:nvPr>
            <p:ph type="body" sz="half" idx="1"/>
          </p:nvPr>
        </p:nvSpPr>
        <p:spPr>
          <a:xfrm>
            <a:off x="246063" y="1308100"/>
            <a:ext cx="8516937" cy="4940300"/>
          </a:xfrm>
        </p:spPr>
        <p:txBody>
          <a:bodyPr/>
          <a:lstStyle/>
          <a:p>
            <a:pPr eaLnBrk="1" hangingPunct="1">
              <a:buFontTx/>
              <a:buNone/>
            </a:pPr>
            <a:r>
              <a:rPr lang="en-US" sz="2800">
                <a:latin typeface="Tahoma" charset="0"/>
              </a:rPr>
              <a:t>Profits are distributed to enterprises (E), households (H), and to the Rest of the World (W):</a:t>
            </a:r>
          </a:p>
        </p:txBody>
      </p:sp>
      <p:graphicFrame>
        <p:nvGraphicFramePr>
          <p:cNvPr id="17410" name="Object 8"/>
          <p:cNvGraphicFramePr>
            <a:graphicFrameLocks noChangeAspect="1"/>
          </p:cNvGraphicFramePr>
          <p:nvPr>
            <p:ph sz="quarter" idx="2"/>
          </p:nvPr>
        </p:nvGraphicFramePr>
        <p:xfrm>
          <a:off x="1484313" y="2517775"/>
          <a:ext cx="3327400" cy="827088"/>
        </p:xfrm>
        <a:graphic>
          <a:graphicData uri="http://schemas.openxmlformats.org/presentationml/2006/ole">
            <mc:AlternateContent xmlns:mc="http://schemas.openxmlformats.org/markup-compatibility/2006">
              <mc:Choice xmlns:v="urn:schemas-microsoft-com:vml" Requires="v">
                <p:oleObj spid="_x0000_s178177" name="Equation" r:id="rId3" imgW="1029319" imgH="256326" progId="Equation.3">
                  <p:embed/>
                </p:oleObj>
              </mc:Choice>
              <mc:Fallback>
                <p:oleObj name="Equation" r:id="rId3" imgW="1029319" imgH="25632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4313" y="2517775"/>
                        <a:ext cx="3327400" cy="827088"/>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7411" name="Object 9"/>
          <p:cNvGraphicFramePr>
            <a:graphicFrameLocks noChangeAspect="1"/>
          </p:cNvGraphicFramePr>
          <p:nvPr>
            <p:ph sz="quarter" idx="3"/>
          </p:nvPr>
        </p:nvGraphicFramePr>
        <p:xfrm>
          <a:off x="1438275" y="3660775"/>
          <a:ext cx="3327400" cy="827088"/>
        </p:xfrm>
        <a:graphic>
          <a:graphicData uri="http://schemas.openxmlformats.org/presentationml/2006/ole">
            <mc:AlternateContent xmlns:mc="http://schemas.openxmlformats.org/markup-compatibility/2006">
              <mc:Choice xmlns:v="urn:schemas-microsoft-com:vml" Requires="v">
                <p:oleObj spid="_x0000_s178178" name="Equation" r:id="rId5" imgW="1029319" imgH="256326" progId="Equation.3">
                  <p:embed/>
                </p:oleObj>
              </mc:Choice>
              <mc:Fallback>
                <p:oleObj name="Equation" r:id="rId5" imgW="1029319" imgH="25632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8275" y="3660775"/>
                        <a:ext cx="3327400" cy="827088"/>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7412" name="Object 10"/>
          <p:cNvGraphicFramePr>
            <a:graphicFrameLocks noChangeAspect="1"/>
          </p:cNvGraphicFramePr>
          <p:nvPr/>
        </p:nvGraphicFramePr>
        <p:xfrm>
          <a:off x="1438275" y="4803775"/>
          <a:ext cx="3362325" cy="835025"/>
        </p:xfrm>
        <a:graphic>
          <a:graphicData uri="http://schemas.openxmlformats.org/presentationml/2006/ole">
            <mc:AlternateContent xmlns:mc="http://schemas.openxmlformats.org/markup-compatibility/2006">
              <mc:Choice xmlns:v="urn:schemas-microsoft-com:vml" Requires="v">
                <p:oleObj spid="_x0000_s178179" name="Equation" r:id="rId7" imgW="1029319" imgH="256326" progId="Equation.DSMT4">
                  <p:embed/>
                </p:oleObj>
              </mc:Choice>
              <mc:Fallback>
                <p:oleObj name="Equation" r:id="rId7" imgW="1029319" imgH="25632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8275" y="4803775"/>
                        <a:ext cx="3362325"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020741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2"/>
          <p:cNvSpPr>
            <a:spLocks noGrp="1" noChangeArrowheads="1"/>
          </p:cNvSpPr>
          <p:nvPr>
            <p:ph type="title"/>
          </p:nvPr>
        </p:nvSpPr>
        <p:spPr/>
        <p:txBody>
          <a:bodyPr/>
          <a:lstStyle/>
          <a:p>
            <a:pPr eaLnBrk="1" hangingPunct="1"/>
            <a:r>
              <a:rPr lang="en-US">
                <a:latin typeface="Arial" charset="0"/>
              </a:rPr>
              <a:t>Enterprise Income</a:t>
            </a:r>
          </a:p>
        </p:txBody>
      </p:sp>
      <p:sp>
        <p:nvSpPr>
          <p:cNvPr id="18439" name="Rectangle 3"/>
          <p:cNvSpPr>
            <a:spLocks noGrp="1" noChangeArrowheads="1"/>
          </p:cNvSpPr>
          <p:nvPr>
            <p:ph type="body" sz="half" idx="1"/>
          </p:nvPr>
        </p:nvSpPr>
        <p:spPr>
          <a:xfrm>
            <a:off x="246063" y="1308100"/>
            <a:ext cx="8364537" cy="4940300"/>
          </a:xfrm>
        </p:spPr>
        <p:txBody>
          <a:bodyPr/>
          <a:lstStyle/>
          <a:p>
            <a:pPr eaLnBrk="1" hangingPunct="1">
              <a:buFontTx/>
              <a:buNone/>
            </a:pPr>
            <a:r>
              <a:rPr lang="en-US" sz="2800">
                <a:latin typeface="Tahoma" charset="0"/>
              </a:rPr>
              <a:t>Enterprises have earnings that are retained (S) or distributed to households (H) or foreigners (W) :</a:t>
            </a:r>
          </a:p>
        </p:txBody>
      </p:sp>
      <p:graphicFrame>
        <p:nvGraphicFramePr>
          <p:cNvPr id="18434" name="Object 11"/>
          <p:cNvGraphicFramePr>
            <a:graphicFrameLocks noChangeAspect="1"/>
          </p:cNvGraphicFramePr>
          <p:nvPr>
            <p:ph sz="quarter" idx="2"/>
          </p:nvPr>
        </p:nvGraphicFramePr>
        <p:xfrm>
          <a:off x="1295400" y="4249738"/>
          <a:ext cx="2667000" cy="550862"/>
        </p:xfrm>
        <a:graphic>
          <a:graphicData uri="http://schemas.openxmlformats.org/presentationml/2006/ole">
            <mc:AlternateContent xmlns:mc="http://schemas.openxmlformats.org/markup-compatibility/2006">
              <mc:Choice xmlns:v="urn:schemas-microsoft-com:vml" Requires="v">
                <p:oleObj spid="_x0000_s179201" name="Equation" r:id="rId3" imgW="1153615" imgH="238326" progId="Equation.3">
                  <p:embed/>
                </p:oleObj>
              </mc:Choice>
              <mc:Fallback>
                <p:oleObj name="Equation" r:id="rId3" imgW="1153615" imgH="23832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249738"/>
                        <a:ext cx="2667000"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8435" name="Object 13"/>
          <p:cNvGraphicFramePr>
            <a:graphicFrameLocks noChangeAspect="1"/>
          </p:cNvGraphicFramePr>
          <p:nvPr>
            <p:ph sz="quarter" idx="3"/>
          </p:nvPr>
        </p:nvGraphicFramePr>
        <p:xfrm>
          <a:off x="4689475" y="2762250"/>
          <a:ext cx="3235325" cy="590550"/>
        </p:xfrm>
        <a:graphic>
          <a:graphicData uri="http://schemas.openxmlformats.org/presentationml/2006/ole">
            <mc:AlternateContent xmlns:mc="http://schemas.openxmlformats.org/markup-compatibility/2006">
              <mc:Choice xmlns:v="urn:schemas-microsoft-com:vml" Requires="v">
                <p:oleObj spid="_x0000_s179202" name="Equation" r:id="rId5" imgW="1400407" imgH="256326" progId="Equation.3">
                  <p:embed/>
                </p:oleObj>
              </mc:Choice>
              <mc:Fallback>
                <p:oleObj name="Equation" r:id="rId5" imgW="1400407" imgH="25632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9475" y="2762250"/>
                        <a:ext cx="32353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8436" name="Object 8"/>
          <p:cNvGraphicFramePr>
            <a:graphicFrameLocks noChangeAspect="1"/>
          </p:cNvGraphicFramePr>
          <p:nvPr/>
        </p:nvGraphicFramePr>
        <p:xfrm>
          <a:off x="1295400" y="2763838"/>
          <a:ext cx="2711450" cy="793750"/>
        </p:xfrm>
        <a:graphic>
          <a:graphicData uri="http://schemas.openxmlformats.org/presentationml/2006/ole">
            <mc:AlternateContent xmlns:mc="http://schemas.openxmlformats.org/markup-compatibility/2006">
              <mc:Choice xmlns:v="urn:schemas-microsoft-com:vml" Requires="v">
                <p:oleObj spid="_x0000_s179203" name="Equation" r:id="rId7" imgW="1171629" imgH="342729" progId="Equation.3">
                  <p:embed/>
                </p:oleObj>
              </mc:Choice>
              <mc:Fallback>
                <p:oleObj name="Equation" r:id="rId7" imgW="1171629" imgH="3427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2763838"/>
                        <a:ext cx="271145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8437" name="Object 15"/>
          <p:cNvGraphicFramePr>
            <a:graphicFrameLocks noChangeAspect="1"/>
          </p:cNvGraphicFramePr>
          <p:nvPr/>
        </p:nvGraphicFramePr>
        <p:xfrm>
          <a:off x="4641850" y="4210050"/>
          <a:ext cx="3235325" cy="590550"/>
        </p:xfrm>
        <a:graphic>
          <a:graphicData uri="http://schemas.openxmlformats.org/presentationml/2006/ole">
            <mc:AlternateContent xmlns:mc="http://schemas.openxmlformats.org/markup-compatibility/2006">
              <mc:Choice xmlns:v="urn:schemas-microsoft-com:vml" Requires="v">
                <p:oleObj spid="_x0000_s179204" name="Equation" r:id="rId9" imgW="1400407" imgH="256326" progId="Equation.DSMT4">
                  <p:embed/>
                </p:oleObj>
              </mc:Choice>
              <mc:Fallback>
                <p:oleObj name="Equation" r:id="rId9" imgW="1400407" imgH="256326"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1850" y="4210050"/>
                        <a:ext cx="32353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32841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en-US">
                <a:latin typeface="Arial" charset="0"/>
              </a:rPr>
              <a:t>Household Incomes</a:t>
            </a:r>
          </a:p>
        </p:txBody>
      </p:sp>
      <p:sp>
        <p:nvSpPr>
          <p:cNvPr id="19462" name="Rectangle 3"/>
          <p:cNvSpPr>
            <a:spLocks noGrp="1" noChangeArrowheads="1"/>
          </p:cNvSpPr>
          <p:nvPr>
            <p:ph type="body" sz="half" idx="1"/>
          </p:nvPr>
        </p:nvSpPr>
        <p:spPr>
          <a:xfrm>
            <a:off x="246063" y="1308100"/>
            <a:ext cx="8288337" cy="4864100"/>
          </a:xfrm>
        </p:spPr>
        <p:txBody>
          <a:bodyPr/>
          <a:lstStyle/>
          <a:p>
            <a:pPr eaLnBrk="1" hangingPunct="1">
              <a:buFontTx/>
              <a:buNone/>
            </a:pPr>
            <a:r>
              <a:rPr lang="en-US" sz="2800">
                <a:latin typeface="Tahoma" charset="0"/>
              </a:rPr>
              <a:t>Household income comes from many sources:</a:t>
            </a:r>
          </a:p>
        </p:txBody>
      </p:sp>
      <p:graphicFrame>
        <p:nvGraphicFramePr>
          <p:cNvPr id="19458" name="Object 10"/>
          <p:cNvGraphicFramePr>
            <a:graphicFrameLocks noChangeAspect="1"/>
          </p:cNvGraphicFramePr>
          <p:nvPr>
            <p:ph sz="quarter" idx="2"/>
          </p:nvPr>
        </p:nvGraphicFramePr>
        <p:xfrm>
          <a:off x="990600" y="2819400"/>
          <a:ext cx="7161213" cy="1635125"/>
        </p:xfrm>
        <a:graphic>
          <a:graphicData uri="http://schemas.openxmlformats.org/presentationml/2006/ole">
            <mc:AlternateContent xmlns:mc="http://schemas.openxmlformats.org/markup-compatibility/2006">
              <mc:Choice xmlns:v="urn:schemas-microsoft-com:vml" Requires="v">
                <p:oleObj spid="_x0000_s180225" name="Equation" r:id="rId3" imgW="3225600" imgH="736560" progId="Equation.3">
                  <p:embed/>
                </p:oleObj>
              </mc:Choice>
              <mc:Fallback>
                <p:oleObj name="Equation" r:id="rId3" imgW="3225600" imgH="736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819400"/>
                        <a:ext cx="7161213" cy="16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59" name="Object 12"/>
          <p:cNvGraphicFramePr>
            <a:graphicFrameLocks noChangeAspect="1"/>
          </p:cNvGraphicFramePr>
          <p:nvPr>
            <p:ph sz="quarter" idx="3"/>
          </p:nvPr>
        </p:nvGraphicFramePr>
        <p:xfrm>
          <a:off x="609600" y="4114800"/>
          <a:ext cx="4800600" cy="1497013"/>
        </p:xfrm>
        <a:graphic>
          <a:graphicData uri="http://schemas.openxmlformats.org/presentationml/2006/ole">
            <mc:AlternateContent xmlns:mc="http://schemas.openxmlformats.org/markup-compatibility/2006">
              <mc:Choice xmlns:v="urn:schemas-microsoft-com:vml" Requires="v">
                <p:oleObj spid="_x0000_s180226" name="Equation" r:id="rId5" imgW="2361960" imgH="736560" progId="Equation.3">
                  <p:embed/>
                </p:oleObj>
              </mc:Choice>
              <mc:Fallback>
                <p:oleObj name="Equation" r:id="rId5" imgW="2361960" imgH="7365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114800"/>
                        <a:ext cx="4800600"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60" name="Object 14"/>
          <p:cNvGraphicFramePr>
            <a:graphicFrameLocks noChangeAspect="1"/>
          </p:cNvGraphicFramePr>
          <p:nvPr/>
        </p:nvGraphicFramePr>
        <p:xfrm>
          <a:off x="609600" y="1924050"/>
          <a:ext cx="6248400" cy="1527175"/>
        </p:xfrm>
        <a:graphic>
          <a:graphicData uri="http://schemas.openxmlformats.org/presentationml/2006/ole">
            <mc:AlternateContent xmlns:mc="http://schemas.openxmlformats.org/markup-compatibility/2006">
              <mc:Choice xmlns:v="urn:schemas-microsoft-com:vml" Requires="v">
                <p:oleObj spid="_x0000_s180227" name="Equation" r:id="rId7" imgW="2908080" imgH="711000" progId="Equation.DSMT4">
                  <p:embed/>
                </p:oleObj>
              </mc:Choice>
              <mc:Fallback>
                <p:oleObj name="Equation" r:id="rId7" imgW="2908080" imgH="711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1924050"/>
                        <a:ext cx="6248400"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0055226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2"/>
          <p:cNvSpPr>
            <a:spLocks noGrp="1" noChangeArrowheads="1"/>
          </p:cNvSpPr>
          <p:nvPr>
            <p:ph type="title"/>
          </p:nvPr>
        </p:nvSpPr>
        <p:spPr/>
        <p:txBody>
          <a:bodyPr/>
          <a:lstStyle/>
          <a:p>
            <a:pPr eaLnBrk="1" hangingPunct="1"/>
            <a:r>
              <a:rPr lang="en-US">
                <a:latin typeface="Arial" charset="0"/>
              </a:rPr>
              <a:t>Household Component Accounts</a:t>
            </a:r>
          </a:p>
        </p:txBody>
      </p:sp>
      <p:sp>
        <p:nvSpPr>
          <p:cNvPr id="20487" name="Rectangle 3"/>
          <p:cNvSpPr>
            <a:spLocks noGrp="1" noChangeArrowheads="1"/>
          </p:cNvSpPr>
          <p:nvPr>
            <p:ph type="body" sz="half" idx="1"/>
          </p:nvPr>
        </p:nvSpPr>
        <p:spPr>
          <a:xfrm>
            <a:off x="474663" y="1308100"/>
            <a:ext cx="8288337" cy="4864100"/>
          </a:xfrm>
          <a:noFill/>
        </p:spPr>
        <p:txBody>
          <a:bodyPr wrap="none"/>
          <a:lstStyle/>
          <a:p>
            <a:pPr eaLnBrk="1" hangingPunct="1">
              <a:buFontTx/>
              <a:buNone/>
            </a:pPr>
            <a:r>
              <a:rPr lang="en-US" sz="2800">
                <a:latin typeface="Tahoma" charset="0"/>
              </a:rPr>
              <a:t>Households also have several secondary accounts:</a:t>
            </a:r>
          </a:p>
        </p:txBody>
      </p:sp>
      <p:graphicFrame>
        <p:nvGraphicFramePr>
          <p:cNvPr id="20482" name="Object 6"/>
          <p:cNvGraphicFramePr>
            <a:graphicFrameLocks noChangeAspect="1"/>
          </p:cNvGraphicFramePr>
          <p:nvPr>
            <p:ph sz="quarter" idx="2"/>
          </p:nvPr>
        </p:nvGraphicFramePr>
        <p:xfrm>
          <a:off x="1485900" y="2133600"/>
          <a:ext cx="4302125" cy="596900"/>
        </p:xfrm>
        <a:graphic>
          <a:graphicData uri="http://schemas.openxmlformats.org/presentationml/2006/ole">
            <mc:AlternateContent xmlns:mc="http://schemas.openxmlformats.org/markup-compatibility/2006">
              <mc:Choice xmlns:v="urn:schemas-microsoft-com:vml" Requires="v">
                <p:oleObj spid="_x0000_s181249" name="Equation" r:id="rId3" imgW="1715651" imgH="238326" progId="Equation.3">
                  <p:embed/>
                </p:oleObj>
              </mc:Choice>
              <mc:Fallback>
                <p:oleObj name="Equation" r:id="rId3" imgW="1715651" imgH="23832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900" y="2133600"/>
                        <a:ext cx="4302125"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graphicFrame>
        <p:nvGraphicFramePr>
          <p:cNvPr id="20483" name="Object 8"/>
          <p:cNvGraphicFramePr>
            <a:graphicFrameLocks noChangeAspect="1"/>
          </p:cNvGraphicFramePr>
          <p:nvPr>
            <p:ph sz="quarter" idx="3"/>
          </p:nvPr>
        </p:nvGraphicFramePr>
        <p:xfrm>
          <a:off x="1447800" y="3092450"/>
          <a:ext cx="3919538" cy="641350"/>
        </p:xfrm>
        <a:graphic>
          <a:graphicData uri="http://schemas.openxmlformats.org/presentationml/2006/ole">
            <mc:AlternateContent xmlns:mc="http://schemas.openxmlformats.org/markup-compatibility/2006">
              <mc:Choice xmlns:v="urn:schemas-microsoft-com:vml" Requires="v">
                <p:oleObj spid="_x0000_s181250" name="Equation" r:id="rId5" imgW="1562893" imgH="256326" progId="Equation.3">
                  <p:embed/>
                </p:oleObj>
              </mc:Choice>
              <mc:Fallback>
                <p:oleObj name="Equation" r:id="rId5" imgW="1562893" imgH="25632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092450"/>
                        <a:ext cx="39195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graphicFrame>
        <p:nvGraphicFramePr>
          <p:cNvPr id="20484" name="Object 10"/>
          <p:cNvGraphicFramePr>
            <a:graphicFrameLocks noChangeAspect="1"/>
          </p:cNvGraphicFramePr>
          <p:nvPr/>
        </p:nvGraphicFramePr>
        <p:xfrm>
          <a:off x="1447800" y="4006850"/>
          <a:ext cx="2557463" cy="641350"/>
        </p:xfrm>
        <a:graphic>
          <a:graphicData uri="http://schemas.openxmlformats.org/presentationml/2006/ole">
            <mc:AlternateContent xmlns:mc="http://schemas.openxmlformats.org/markup-compatibility/2006">
              <mc:Choice xmlns:v="urn:schemas-microsoft-com:vml" Requires="v">
                <p:oleObj spid="_x0000_s181251" name="Equation" r:id="rId7" imgW="1018871" imgH="256326" progId="Equation.3">
                  <p:embed/>
                </p:oleObj>
              </mc:Choice>
              <mc:Fallback>
                <p:oleObj name="Equation" r:id="rId7" imgW="1018871" imgH="25632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4006850"/>
                        <a:ext cx="2557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0485" name="Object 11"/>
          <p:cNvGraphicFramePr>
            <a:graphicFrameLocks noChangeAspect="1"/>
          </p:cNvGraphicFramePr>
          <p:nvPr/>
        </p:nvGraphicFramePr>
        <p:xfrm>
          <a:off x="1447800" y="4997450"/>
          <a:ext cx="2462213" cy="641350"/>
        </p:xfrm>
        <a:graphic>
          <a:graphicData uri="http://schemas.openxmlformats.org/presentationml/2006/ole">
            <mc:AlternateContent xmlns:mc="http://schemas.openxmlformats.org/markup-compatibility/2006">
              <mc:Choice xmlns:v="urn:schemas-microsoft-com:vml" Requires="v">
                <p:oleObj spid="_x0000_s181252" name="Equation" r:id="rId9" imgW="980681" imgH="256326" progId="Equation.DSMT4">
                  <p:embed/>
                </p:oleObj>
              </mc:Choice>
              <mc:Fallback>
                <p:oleObj name="Equation" r:id="rId9" imgW="980681" imgH="256326"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4997450"/>
                        <a:ext cx="24622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105587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atin typeface="Arial" charset="0"/>
              </a:rPr>
              <a:t>7. Macroeconomic Closure</a:t>
            </a:r>
          </a:p>
        </p:txBody>
      </p:sp>
      <p:sp>
        <p:nvSpPr>
          <p:cNvPr id="43011" name="Rectangle 3"/>
          <p:cNvSpPr>
            <a:spLocks noGrp="1" noChangeArrowheads="1"/>
          </p:cNvSpPr>
          <p:nvPr>
            <p:ph idx="1"/>
          </p:nvPr>
        </p:nvSpPr>
        <p:spPr/>
        <p:txBody>
          <a:bodyPr/>
          <a:lstStyle/>
          <a:p>
            <a:pPr marL="457200" indent="-457200" eaLnBrk="1" hangingPunct="1">
              <a:lnSpc>
                <a:spcPct val="80000"/>
              </a:lnSpc>
              <a:buFontTx/>
              <a:buAutoNum type="arabicPeriod"/>
            </a:pPr>
            <a:r>
              <a:rPr lang="en-US" altLang="zh-CN" sz="2800">
                <a:latin typeface="Tahoma" charset="0"/>
                <a:ea typeface="SimSun" charset="0"/>
                <a:cs typeface="SimSun" charset="0"/>
              </a:rPr>
              <a:t>Government fiscal balance is exogenous, achieved with an endogenous direct tax schedule</a:t>
            </a:r>
          </a:p>
          <a:p>
            <a:pPr marL="457200" indent="-457200" eaLnBrk="1" hangingPunct="1">
              <a:lnSpc>
                <a:spcPct val="80000"/>
              </a:lnSpc>
              <a:buFontTx/>
              <a:buAutoNum type="arabicPeriod"/>
            </a:pPr>
            <a:r>
              <a:rPr lang="en-US" altLang="zh-CN" sz="2800">
                <a:latin typeface="Tahoma" charset="0"/>
                <a:ea typeface="SimSun" charset="0"/>
                <a:cs typeface="SimSun" charset="0"/>
              </a:rPr>
              <a:t>Private investment is endogenous and is driven by available savings</a:t>
            </a:r>
          </a:p>
          <a:p>
            <a:pPr marL="457200" indent="-457200" eaLnBrk="1" hangingPunct="1">
              <a:lnSpc>
                <a:spcPct val="80000"/>
              </a:lnSpc>
              <a:buFontTx/>
              <a:buAutoNum type="arabicPeriod"/>
            </a:pPr>
            <a:r>
              <a:rPr lang="en-US" altLang="zh-CN" sz="2800">
                <a:latin typeface="Tahoma" charset="0"/>
                <a:ea typeface="SimSun" charset="0"/>
                <a:cs typeface="SimSun" charset="0"/>
              </a:rPr>
              <a:t>The volume of government current and investment expenditures is exogenous</a:t>
            </a:r>
          </a:p>
          <a:p>
            <a:pPr marL="457200" indent="-457200" eaLnBrk="1" hangingPunct="1">
              <a:lnSpc>
                <a:spcPct val="80000"/>
              </a:lnSpc>
              <a:buFontTx/>
              <a:buAutoNum type="arabicPeriod"/>
            </a:pPr>
            <a:r>
              <a:rPr lang="en-US" altLang="zh-CN" sz="2800">
                <a:latin typeface="Tahoma" charset="0"/>
                <a:ea typeface="SimSun" charset="0"/>
                <a:cs typeface="SimSun" charset="0"/>
              </a:rPr>
              <a:t>The volume of demand for international trade and transport services is exogenous</a:t>
            </a:r>
          </a:p>
          <a:p>
            <a:pPr marL="457200" indent="-457200" eaLnBrk="1" hangingPunct="1">
              <a:lnSpc>
                <a:spcPct val="80000"/>
              </a:lnSpc>
              <a:buFontTx/>
              <a:buAutoNum type="arabicPeriod"/>
            </a:pPr>
            <a:r>
              <a:rPr lang="en-US" altLang="zh-CN" sz="2800">
                <a:latin typeface="Tahoma" charset="0"/>
                <a:ea typeface="SimSun" charset="0"/>
                <a:cs typeface="SimSun" charset="0"/>
              </a:rPr>
              <a:t>The volume of stock changes is exogenous</a:t>
            </a:r>
          </a:p>
          <a:p>
            <a:pPr marL="457200" indent="-457200" eaLnBrk="1" hangingPunct="1">
              <a:lnSpc>
                <a:spcPct val="80000"/>
              </a:lnSpc>
              <a:buFontTx/>
              <a:buAutoNum type="arabicPeriod"/>
            </a:pPr>
            <a:r>
              <a:rPr lang="en-US" altLang="zh-CN" sz="2800">
                <a:latin typeface="Tahoma" charset="0"/>
                <a:ea typeface="SimSun" charset="0"/>
                <a:cs typeface="SimSun" charset="0"/>
              </a:rPr>
              <a:t>The trade balance (i.e. capital flows) is exogenous. The real exchange rate equilibrates the balance of payments.</a:t>
            </a:r>
          </a:p>
        </p:txBody>
      </p:sp>
    </p:spTree>
    <p:extLst>
      <p:ext uri="{BB962C8B-B14F-4D97-AF65-F5344CB8AC3E}">
        <p14:creationId xmlns:p14="http://schemas.microsoft.com/office/powerpoint/2010/main" val="11248511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atin typeface="Arial" charset="0"/>
              </a:rPr>
              <a:t>1. Producer Behavior</a:t>
            </a:r>
          </a:p>
        </p:txBody>
      </p:sp>
      <p:sp>
        <p:nvSpPr>
          <p:cNvPr id="27651" name="Rectangle 3"/>
          <p:cNvSpPr>
            <a:spLocks noGrp="1" noChangeArrowheads="1"/>
          </p:cNvSpPr>
          <p:nvPr>
            <p:ph idx="1"/>
          </p:nvPr>
        </p:nvSpPr>
        <p:spPr/>
        <p:txBody>
          <a:bodyPr/>
          <a:lstStyle/>
          <a:p>
            <a:pPr eaLnBrk="1" hangingPunct="1">
              <a:lnSpc>
                <a:spcPct val="90000"/>
              </a:lnSpc>
            </a:pPr>
            <a:r>
              <a:rPr lang="en-US" altLang="zh-CN" sz="2800">
                <a:latin typeface="Tahoma" charset="0"/>
                <a:ea typeface="SimSun" charset="0"/>
                <a:cs typeface="SimSun" charset="0"/>
              </a:rPr>
              <a:t>Because of their evolutionary role as institutions that assemble production teams, the fundamental behavioral model for enterprises is the production function. </a:t>
            </a:r>
          </a:p>
          <a:p>
            <a:pPr eaLnBrk="1" hangingPunct="1">
              <a:lnSpc>
                <a:spcPct val="90000"/>
              </a:lnSpc>
            </a:pPr>
            <a:r>
              <a:rPr lang="en-US" altLang="zh-CN" sz="2800">
                <a:latin typeface="Tahoma" charset="0"/>
                <a:ea typeface="SimSun" charset="0"/>
                <a:cs typeface="SimSun" charset="0"/>
              </a:rPr>
              <a:t>This mathematical specification of how factor services combine to transform resources and components into goods and services lies at the heart of the neoclassical paradigm. </a:t>
            </a:r>
          </a:p>
          <a:p>
            <a:pPr eaLnBrk="1" hangingPunct="1">
              <a:lnSpc>
                <a:spcPct val="90000"/>
              </a:lnSpc>
            </a:pPr>
            <a:r>
              <a:rPr lang="en-US" altLang="zh-CN" sz="2800">
                <a:latin typeface="Tahoma" charset="0"/>
                <a:ea typeface="SimSun" charset="0"/>
                <a:cs typeface="SimSun" charset="0"/>
              </a:rPr>
              <a:t>Here we review a variety of widely accepted specifications for production functions and discuss how they can be implemented empirically. </a:t>
            </a:r>
            <a:endParaRPr lang="en-US" sz="2800">
              <a:latin typeface="Tahoma" charset="0"/>
            </a:endParaRPr>
          </a:p>
        </p:txBody>
      </p:sp>
    </p:spTree>
    <p:extLst>
      <p:ext uri="{BB962C8B-B14F-4D97-AF65-F5344CB8AC3E}">
        <p14:creationId xmlns:p14="http://schemas.microsoft.com/office/powerpoint/2010/main" val="165690458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Arial" charset="0"/>
              </a:rPr>
              <a:t>8. Equilibrium Conditions</a:t>
            </a:r>
          </a:p>
        </p:txBody>
      </p:sp>
      <p:sp>
        <p:nvSpPr>
          <p:cNvPr id="44035" name="Rectangle 3"/>
          <p:cNvSpPr>
            <a:spLocks noGrp="1" noChangeArrowheads="1"/>
          </p:cNvSpPr>
          <p:nvPr>
            <p:ph idx="1"/>
          </p:nvPr>
        </p:nvSpPr>
        <p:spPr/>
        <p:txBody>
          <a:bodyPr/>
          <a:lstStyle/>
          <a:p>
            <a:pPr eaLnBrk="1" hangingPunct="1"/>
            <a:r>
              <a:rPr lang="en-US">
                <a:latin typeface="Tahoma" charset="0"/>
              </a:rPr>
              <a:t>Goods and Services: Combined domestic and external demand equals supply for every good and service</a:t>
            </a:r>
          </a:p>
          <a:p>
            <a:pPr eaLnBrk="1" hangingPunct="1"/>
            <a:r>
              <a:rPr lang="en-US">
                <a:latin typeface="Tahoma" charset="0"/>
              </a:rPr>
              <a:t>Factors: Domestic factor (labor, capital, land) supply equals in-state factor demand</a:t>
            </a:r>
          </a:p>
          <a:p>
            <a:pPr eaLnBrk="1" hangingPunct="1"/>
            <a:r>
              <a:rPr lang="en-US">
                <a:latin typeface="Tahoma" charset="0"/>
              </a:rPr>
              <a:t>Trade: Thailand</a:t>
            </a:r>
            <a:r>
              <a:rPr lang="ja-JP" altLang="en-US">
                <a:latin typeface="Tahoma" charset="0"/>
              </a:rPr>
              <a:t>’</a:t>
            </a:r>
            <a:r>
              <a:rPr lang="en-US">
                <a:latin typeface="Tahoma" charset="0"/>
              </a:rPr>
              <a:t>s net outflow of goods and services equals its net claims on external financial assets</a:t>
            </a:r>
          </a:p>
          <a:p>
            <a:pPr eaLnBrk="1" hangingPunct="1"/>
            <a:endParaRPr lang="en-US">
              <a:latin typeface="Tahoma" charset="0"/>
            </a:endParaRPr>
          </a:p>
        </p:txBody>
      </p:sp>
    </p:spTree>
    <p:extLst>
      <p:ext uri="{BB962C8B-B14F-4D97-AF65-F5344CB8AC3E}">
        <p14:creationId xmlns:p14="http://schemas.microsoft.com/office/powerpoint/2010/main" val="376689061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atin typeface="Arial" charset="0"/>
              </a:rPr>
              <a:t>9. Dynamics</a:t>
            </a:r>
          </a:p>
        </p:txBody>
      </p:sp>
      <p:sp>
        <p:nvSpPr>
          <p:cNvPr id="45059" name="Rectangle 3"/>
          <p:cNvSpPr>
            <a:spLocks noGrp="1" noChangeArrowheads="1"/>
          </p:cNvSpPr>
          <p:nvPr>
            <p:ph idx="1"/>
          </p:nvPr>
        </p:nvSpPr>
        <p:spPr>
          <a:xfrm>
            <a:off x="396875" y="1447800"/>
            <a:ext cx="8747125" cy="4681538"/>
          </a:xfrm>
        </p:spPr>
        <p:txBody>
          <a:bodyPr/>
          <a:lstStyle/>
          <a:p>
            <a:pPr eaLnBrk="1" hangingPunct="1">
              <a:lnSpc>
                <a:spcPct val="98000"/>
              </a:lnSpc>
            </a:pPr>
            <a:r>
              <a:rPr lang="en-US">
                <a:latin typeface="Tahoma" charset="0"/>
              </a:rPr>
              <a:t>Labor force and population growth are currently exogenous.</a:t>
            </a:r>
          </a:p>
          <a:p>
            <a:pPr eaLnBrk="1" hangingPunct="1">
              <a:lnSpc>
                <a:spcPct val="98000"/>
              </a:lnSpc>
            </a:pPr>
            <a:r>
              <a:rPr lang="en-US">
                <a:latin typeface="Tahoma" charset="0"/>
              </a:rPr>
              <a:t>Capital stock is driven by past investments and depreciation.</a:t>
            </a:r>
          </a:p>
          <a:p>
            <a:pPr eaLnBrk="1" hangingPunct="1">
              <a:lnSpc>
                <a:spcPct val="98000"/>
              </a:lnSpc>
            </a:pPr>
            <a:r>
              <a:rPr lang="en-US">
                <a:latin typeface="Tahoma" charset="0"/>
              </a:rPr>
              <a:t>Total factor productivity is calibrated in baseline to achieve a GDP growth target.</a:t>
            </a:r>
          </a:p>
          <a:p>
            <a:pPr eaLnBrk="1" hangingPunct="1">
              <a:lnSpc>
                <a:spcPct val="98000"/>
              </a:lnSpc>
            </a:pPr>
            <a:r>
              <a:rPr lang="en-US">
                <a:latin typeface="Tahoma" charset="0"/>
              </a:rPr>
              <a:t>Productivity is currently exogenous.</a:t>
            </a:r>
          </a:p>
          <a:p>
            <a:pPr eaLnBrk="1" hangingPunct="1"/>
            <a:endParaRPr lang="en-US">
              <a:latin typeface="Tahoma" charset="0"/>
            </a:endParaRPr>
          </a:p>
        </p:txBody>
      </p:sp>
    </p:spTree>
    <p:extLst>
      <p:ext uri="{BB962C8B-B14F-4D97-AF65-F5344CB8AC3E}">
        <p14:creationId xmlns:p14="http://schemas.microsoft.com/office/powerpoint/2010/main" val="192360191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atin typeface="Arial" charset="0"/>
              </a:rPr>
              <a:t>10. Model Extensions</a:t>
            </a:r>
          </a:p>
        </p:txBody>
      </p:sp>
      <p:sp>
        <p:nvSpPr>
          <p:cNvPr id="46083" name="Rectangle 3"/>
          <p:cNvSpPr>
            <a:spLocks noGrp="1" noChangeArrowheads="1"/>
          </p:cNvSpPr>
          <p:nvPr>
            <p:ph idx="1"/>
          </p:nvPr>
        </p:nvSpPr>
        <p:spPr>
          <a:xfrm>
            <a:off x="838200" y="1524000"/>
            <a:ext cx="7543800" cy="5181600"/>
          </a:xfrm>
        </p:spPr>
        <p:txBody>
          <a:bodyPr/>
          <a:lstStyle/>
          <a:p>
            <a:pPr eaLnBrk="1" hangingPunct="1">
              <a:lnSpc>
                <a:spcPct val="98000"/>
              </a:lnSpc>
            </a:pPr>
            <a:r>
              <a:rPr lang="en-US" sz="2400">
                <a:latin typeface="Tahoma" charset="0"/>
              </a:rPr>
              <a:t>Health sector reform, productivity, and fiscal sustainability</a:t>
            </a:r>
          </a:p>
          <a:p>
            <a:pPr eaLnBrk="1" hangingPunct="1">
              <a:lnSpc>
                <a:spcPct val="98000"/>
              </a:lnSpc>
            </a:pPr>
            <a:r>
              <a:rPr lang="en-US" sz="2400">
                <a:latin typeface="Tahoma" charset="0"/>
              </a:rPr>
              <a:t>Demographic change and public health management</a:t>
            </a:r>
          </a:p>
          <a:p>
            <a:pPr eaLnBrk="1" hangingPunct="1">
              <a:lnSpc>
                <a:spcPct val="98000"/>
              </a:lnSpc>
            </a:pPr>
            <a:r>
              <a:rPr lang="en-US" sz="2400">
                <a:latin typeface="Tahoma" charset="0"/>
              </a:rPr>
              <a:t>More labor market structure and conduct (occupations, unemployment, migration, bargaining, rigidities, etc.)</a:t>
            </a:r>
          </a:p>
          <a:p>
            <a:pPr eaLnBrk="1" hangingPunct="1">
              <a:lnSpc>
                <a:spcPct val="98000"/>
              </a:lnSpc>
            </a:pPr>
            <a:r>
              <a:rPr lang="en-US" sz="2400">
                <a:latin typeface="Tahoma" charset="0"/>
              </a:rPr>
              <a:t>Trade and regional economic integration</a:t>
            </a:r>
          </a:p>
          <a:p>
            <a:pPr eaLnBrk="1" hangingPunct="1">
              <a:lnSpc>
                <a:spcPct val="98000"/>
              </a:lnSpc>
            </a:pPr>
            <a:r>
              <a:rPr lang="en-US" sz="2400">
                <a:latin typeface="Tahoma" charset="0"/>
              </a:rPr>
              <a:t>Emissions, Climate Change, and Public Health</a:t>
            </a:r>
          </a:p>
          <a:p>
            <a:pPr eaLnBrk="1" hangingPunct="1">
              <a:lnSpc>
                <a:spcPct val="90000"/>
              </a:lnSpc>
            </a:pPr>
            <a:r>
              <a:rPr lang="en-US" sz="2400">
                <a:latin typeface="Tahoma" charset="0"/>
              </a:rPr>
              <a:t>Energy and other strategic commodities</a:t>
            </a:r>
          </a:p>
          <a:p>
            <a:pPr eaLnBrk="1" hangingPunct="1">
              <a:lnSpc>
                <a:spcPct val="90000"/>
              </a:lnSpc>
            </a:pPr>
            <a:r>
              <a:rPr lang="en-US" sz="2400">
                <a:latin typeface="Tahoma" charset="0"/>
              </a:rPr>
              <a:t>Location/mapping</a:t>
            </a:r>
          </a:p>
        </p:txBody>
      </p:sp>
    </p:spTree>
    <p:extLst>
      <p:ext uri="{BB962C8B-B14F-4D97-AF65-F5344CB8AC3E}">
        <p14:creationId xmlns:p14="http://schemas.microsoft.com/office/powerpoint/2010/main" val="247744752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286000"/>
            <a:ext cx="8229600" cy="1143000"/>
          </a:xfrm>
        </p:spPr>
        <p:txBody>
          <a:bodyPr/>
          <a:lstStyle/>
          <a:p>
            <a:pPr algn="ctr" eaLnBrk="1" hangingPunct="1"/>
            <a:r>
              <a:rPr lang="en-US" sz="6000" i="1">
                <a:latin typeface="Arial" charset="0"/>
              </a:rPr>
              <a:t>Discussion</a:t>
            </a:r>
          </a:p>
        </p:txBody>
      </p:sp>
    </p:spTree>
    <p:extLst>
      <p:ext uri="{BB962C8B-B14F-4D97-AF65-F5344CB8AC3E}">
        <p14:creationId xmlns:p14="http://schemas.microsoft.com/office/powerpoint/2010/main" val="248651872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atin typeface="Arial" charset="0"/>
              </a:rPr>
              <a:t>Producer Optimization</a:t>
            </a:r>
          </a:p>
        </p:txBody>
      </p:sp>
      <p:sp>
        <p:nvSpPr>
          <p:cNvPr id="28675" name="Rectangle 3"/>
          <p:cNvSpPr>
            <a:spLocks noGrp="1" noChangeArrowheads="1"/>
          </p:cNvSpPr>
          <p:nvPr>
            <p:ph idx="1"/>
          </p:nvPr>
        </p:nvSpPr>
        <p:spPr>
          <a:xfrm>
            <a:off x="457200" y="1524000"/>
            <a:ext cx="8229600" cy="5257800"/>
          </a:xfrm>
        </p:spPr>
        <p:txBody>
          <a:bodyPr/>
          <a:lstStyle/>
          <a:p>
            <a:pPr eaLnBrk="1" hangingPunct="1">
              <a:lnSpc>
                <a:spcPct val="80000"/>
              </a:lnSpc>
              <a:buFontTx/>
              <a:buNone/>
            </a:pPr>
            <a:r>
              <a:rPr lang="en-GB" sz="2400">
                <a:latin typeface="Tahoma" charset="0"/>
              </a:rPr>
              <a:t>	The most elementary production structure considers only two factors, ignoring other factors and intermediate goods. Assuming a given level of output, producers choose inputs in order to minimise costs. In mathematical terms the producer’s decision can be formulated as:</a:t>
            </a:r>
            <a:r>
              <a:rPr lang="en-US" sz="2400">
                <a:latin typeface="Tahoma" charset="0"/>
              </a:rPr>
              <a:t> </a:t>
            </a:r>
          </a:p>
          <a:p>
            <a:pPr eaLnBrk="1" hangingPunct="1">
              <a:lnSpc>
                <a:spcPct val="80000"/>
              </a:lnSpc>
              <a:buFontTx/>
              <a:buNone/>
            </a:pPr>
            <a:endParaRPr lang="en-US" sz="2400">
              <a:latin typeface="Tahoma" charset="0"/>
            </a:endParaRPr>
          </a:p>
          <a:p>
            <a:pPr eaLnBrk="1" hangingPunct="1">
              <a:lnSpc>
                <a:spcPct val="80000"/>
              </a:lnSpc>
              <a:buFontTx/>
              <a:buNone/>
            </a:pPr>
            <a:r>
              <a:rPr lang="en-GB" sz="2400">
                <a:latin typeface="Tahoma" charset="0"/>
              </a:rPr>
              <a:t>		Min(wL+rK) 	subject to 	V=F(K,L)</a:t>
            </a:r>
          </a:p>
          <a:p>
            <a:pPr eaLnBrk="1" hangingPunct="1">
              <a:lnSpc>
                <a:spcPct val="80000"/>
              </a:lnSpc>
              <a:buFontTx/>
              <a:buNone/>
            </a:pPr>
            <a:r>
              <a:rPr lang="en-GB" sz="2400">
                <a:latin typeface="Tahoma" charset="0"/>
              </a:rPr>
              <a:t>	</a:t>
            </a:r>
          </a:p>
          <a:p>
            <a:pPr eaLnBrk="1" hangingPunct="1">
              <a:lnSpc>
                <a:spcPct val="80000"/>
              </a:lnSpc>
              <a:buFontTx/>
              <a:buNone/>
            </a:pPr>
            <a:r>
              <a:rPr lang="en-GB" sz="2400">
                <a:latin typeface="Tahoma" charset="0"/>
              </a:rPr>
              <a:t>	where </a:t>
            </a:r>
            <a:r>
              <a:rPr lang="en-GB" sz="2400" i="1">
                <a:latin typeface="Tahoma" charset="0"/>
              </a:rPr>
              <a:t>w</a:t>
            </a:r>
            <a:r>
              <a:rPr lang="en-GB" sz="2400">
                <a:latin typeface="Tahoma" charset="0"/>
              </a:rPr>
              <a:t> is the wage rate, </a:t>
            </a:r>
            <a:r>
              <a:rPr lang="en-GB" sz="2400" i="1">
                <a:latin typeface="Tahoma" charset="0"/>
              </a:rPr>
              <a:t>r</a:t>
            </a:r>
            <a:r>
              <a:rPr lang="en-GB" sz="2400">
                <a:latin typeface="Tahoma" charset="0"/>
              </a:rPr>
              <a:t> the rental rate of capital, </a:t>
            </a:r>
            <a:r>
              <a:rPr lang="en-GB" sz="2400" i="1">
                <a:latin typeface="Tahoma" charset="0"/>
              </a:rPr>
              <a:t>K</a:t>
            </a:r>
            <a:r>
              <a:rPr lang="en-GB" sz="2400">
                <a:latin typeface="Tahoma" charset="0"/>
              </a:rPr>
              <a:t> and </a:t>
            </a:r>
            <a:r>
              <a:rPr lang="en-GB" sz="2400" i="1">
                <a:latin typeface="Tahoma" charset="0"/>
              </a:rPr>
              <a:t>L</a:t>
            </a:r>
            <a:r>
              <a:rPr lang="en-GB" sz="2400">
                <a:latin typeface="Tahoma" charset="0"/>
              </a:rPr>
              <a:t> are the inputs to production, and </a:t>
            </a:r>
            <a:r>
              <a:rPr lang="en-GB" sz="2400" i="1">
                <a:latin typeface="Tahoma" charset="0"/>
              </a:rPr>
              <a:t>V</a:t>
            </a:r>
            <a:r>
              <a:rPr lang="en-GB" sz="2400">
                <a:latin typeface="Tahoma" charset="0"/>
              </a:rPr>
              <a:t> is the level of output. The producer chooses </a:t>
            </a:r>
            <a:r>
              <a:rPr lang="en-GB" sz="2400" i="1">
                <a:latin typeface="Tahoma" charset="0"/>
              </a:rPr>
              <a:t>K</a:t>
            </a:r>
            <a:r>
              <a:rPr lang="en-GB" sz="2400">
                <a:latin typeface="Tahoma" charset="0"/>
              </a:rPr>
              <a:t> and </a:t>
            </a:r>
            <a:r>
              <a:rPr lang="en-GB" sz="2400" i="1">
                <a:latin typeface="Tahoma" charset="0"/>
              </a:rPr>
              <a:t>L</a:t>
            </a:r>
            <a:r>
              <a:rPr lang="en-GB" sz="2400">
                <a:latin typeface="Tahoma" charset="0"/>
              </a:rPr>
              <a:t>, with </a:t>
            </a:r>
            <a:r>
              <a:rPr lang="en-GB" sz="2400" i="1">
                <a:latin typeface="Tahoma" charset="0"/>
              </a:rPr>
              <a:t>V</a:t>
            </a:r>
            <a:r>
              <a:rPr lang="en-GB" sz="2400">
                <a:latin typeface="Tahoma" charset="0"/>
              </a:rPr>
              <a:t>, </a:t>
            </a:r>
            <a:r>
              <a:rPr lang="en-GB" sz="2400" i="1">
                <a:latin typeface="Tahoma" charset="0"/>
              </a:rPr>
              <a:t>w</a:t>
            </a:r>
            <a:r>
              <a:rPr lang="en-GB" sz="2400">
                <a:latin typeface="Tahoma" charset="0"/>
              </a:rPr>
              <a:t>, and </a:t>
            </a:r>
            <a:r>
              <a:rPr lang="en-GB" sz="2400" i="1">
                <a:latin typeface="Tahoma" charset="0"/>
              </a:rPr>
              <a:t>r</a:t>
            </a:r>
            <a:r>
              <a:rPr lang="en-GB" sz="2400">
                <a:latin typeface="Tahoma" charset="0"/>
              </a:rPr>
              <a:t> given. In most GE models, the levels of output </a:t>
            </a:r>
            <a:r>
              <a:rPr lang="en-GB" sz="2400" i="1">
                <a:latin typeface="Tahoma" charset="0"/>
              </a:rPr>
              <a:t>V, w,</a:t>
            </a:r>
            <a:r>
              <a:rPr lang="en-GB" sz="2400">
                <a:latin typeface="Tahoma" charset="0"/>
              </a:rPr>
              <a:t> and </a:t>
            </a:r>
            <a:r>
              <a:rPr lang="en-GB" sz="2400" i="1">
                <a:latin typeface="Tahoma" charset="0"/>
              </a:rPr>
              <a:t>r</a:t>
            </a:r>
            <a:r>
              <a:rPr lang="en-GB" sz="2400">
                <a:latin typeface="Tahoma" charset="0"/>
              </a:rPr>
              <a:t> are determined not by producers but by market equilibrium conditions. </a:t>
            </a:r>
            <a:endParaRPr lang="en-US" sz="2400">
              <a:latin typeface="Tahoma" charset="0"/>
            </a:endParaRPr>
          </a:p>
        </p:txBody>
      </p:sp>
    </p:spTree>
    <p:extLst>
      <p:ext uri="{BB962C8B-B14F-4D97-AF65-F5344CB8AC3E}">
        <p14:creationId xmlns:p14="http://schemas.microsoft.com/office/powerpoint/2010/main" val="41149682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12"/>
          <p:cNvSpPr>
            <a:spLocks noGrp="1" noChangeArrowheads="1"/>
          </p:cNvSpPr>
          <p:nvPr>
            <p:ph type="title"/>
          </p:nvPr>
        </p:nvSpPr>
        <p:spPr/>
        <p:txBody>
          <a:bodyPr/>
          <a:lstStyle/>
          <a:p>
            <a:pPr eaLnBrk="1" hangingPunct="1"/>
            <a:r>
              <a:rPr lang="en-US">
                <a:latin typeface="Arial" charset="0"/>
              </a:rPr>
              <a:t>First-order Conditions</a:t>
            </a:r>
          </a:p>
        </p:txBody>
      </p:sp>
      <p:sp>
        <p:nvSpPr>
          <p:cNvPr id="1031" name="Rectangle 3"/>
          <p:cNvSpPr>
            <a:spLocks noGrp="1" noChangeArrowheads="1"/>
          </p:cNvSpPr>
          <p:nvPr>
            <p:ph type="body" sz="half" idx="1"/>
          </p:nvPr>
        </p:nvSpPr>
        <p:spPr>
          <a:xfrm>
            <a:off x="246063" y="1371600"/>
            <a:ext cx="8747125" cy="2286000"/>
          </a:xfrm>
        </p:spPr>
        <p:txBody>
          <a:bodyPr/>
          <a:lstStyle/>
          <a:p>
            <a:pPr eaLnBrk="1" hangingPunct="1">
              <a:lnSpc>
                <a:spcPct val="90000"/>
              </a:lnSpc>
            </a:pPr>
            <a:r>
              <a:rPr lang="en-GB" sz="2400">
                <a:latin typeface="Tahoma" charset="0"/>
              </a:rPr>
              <a:t>Setting up the Lagrangian to the problem above, we have:</a:t>
            </a:r>
          </a:p>
          <a:p>
            <a:pPr eaLnBrk="1" hangingPunct="1">
              <a:lnSpc>
                <a:spcPct val="90000"/>
              </a:lnSpc>
              <a:buFontTx/>
              <a:buNone/>
            </a:pPr>
            <a:endParaRPr lang="en-GB" sz="2400">
              <a:latin typeface="Tahoma" charset="0"/>
            </a:endParaRPr>
          </a:p>
          <a:p>
            <a:pPr eaLnBrk="1" hangingPunct="1">
              <a:lnSpc>
                <a:spcPct val="90000"/>
              </a:lnSpc>
            </a:pPr>
            <a:endParaRPr lang="en-GB" sz="2400">
              <a:latin typeface="Tahoma" charset="0"/>
            </a:endParaRPr>
          </a:p>
          <a:p>
            <a:pPr eaLnBrk="1" hangingPunct="1">
              <a:lnSpc>
                <a:spcPct val="90000"/>
              </a:lnSpc>
            </a:pPr>
            <a:r>
              <a:rPr lang="en-GB" sz="2400">
                <a:latin typeface="Tahoma" charset="0"/>
              </a:rPr>
              <a:t>Setting the partial derivatives with respect to </a:t>
            </a:r>
            <a:r>
              <a:rPr lang="en-GB" sz="2400" i="1">
                <a:latin typeface="Tahoma" charset="0"/>
              </a:rPr>
              <a:t>K</a:t>
            </a:r>
            <a:r>
              <a:rPr lang="en-GB" sz="2400">
                <a:latin typeface="Tahoma" charset="0"/>
              </a:rPr>
              <a:t>, </a:t>
            </a:r>
            <a:r>
              <a:rPr lang="en-GB" sz="2400" i="1">
                <a:latin typeface="Tahoma" charset="0"/>
              </a:rPr>
              <a:t>L</a:t>
            </a:r>
            <a:r>
              <a:rPr lang="en-GB" sz="2400">
                <a:latin typeface="Tahoma" charset="0"/>
              </a:rPr>
              <a:t> and </a:t>
            </a:r>
            <a:r>
              <a:rPr lang="en-GB" sz="2400" i="1">
                <a:latin typeface="Tahoma" charset="0"/>
              </a:rPr>
              <a:t>P</a:t>
            </a:r>
            <a:r>
              <a:rPr lang="en-GB" sz="2400">
                <a:latin typeface="Tahoma" charset="0"/>
              </a:rPr>
              <a:t> equal to zero, we have the following three first order conditions:</a:t>
            </a:r>
            <a:r>
              <a:rPr lang="en-US" sz="2400">
                <a:latin typeface="Tahoma" charset="0"/>
              </a:rPr>
              <a:t> </a:t>
            </a:r>
          </a:p>
          <a:p>
            <a:pPr eaLnBrk="1" hangingPunct="1">
              <a:lnSpc>
                <a:spcPct val="90000"/>
              </a:lnSpc>
            </a:pPr>
            <a:endParaRPr lang="en-US" sz="2400">
              <a:latin typeface="Tahoma" charset="0"/>
            </a:endParaRPr>
          </a:p>
        </p:txBody>
      </p:sp>
      <p:graphicFrame>
        <p:nvGraphicFramePr>
          <p:cNvPr id="1026" name="Object 10"/>
          <p:cNvGraphicFramePr>
            <a:graphicFrameLocks noChangeAspect="1"/>
          </p:cNvGraphicFramePr>
          <p:nvPr>
            <p:ph sz="quarter" idx="2"/>
          </p:nvPr>
        </p:nvGraphicFramePr>
        <p:xfrm>
          <a:off x="1250950" y="4697413"/>
          <a:ext cx="2511425" cy="800100"/>
        </p:xfrm>
        <a:graphic>
          <a:graphicData uri="http://schemas.openxmlformats.org/presentationml/2006/ole">
            <mc:AlternateContent xmlns:mc="http://schemas.openxmlformats.org/markup-compatibility/2006">
              <mc:Choice xmlns:v="urn:schemas-microsoft-com:vml" Requires="v">
                <p:oleObj spid="_x0000_s146433" name="Equation" r:id="rId3" imgW="1156137" imgH="367929" progId="Equation.3">
                  <p:embed/>
                </p:oleObj>
              </mc:Choice>
              <mc:Fallback>
                <p:oleObj name="Equation" r:id="rId3" imgW="1156137" imgH="3679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0950" y="4697413"/>
                        <a:ext cx="2511425" cy="800100"/>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027" name="Object 11"/>
          <p:cNvGraphicFramePr>
            <a:graphicFrameLocks noChangeAspect="1"/>
          </p:cNvGraphicFramePr>
          <p:nvPr>
            <p:ph sz="quarter" idx="3"/>
          </p:nvPr>
        </p:nvGraphicFramePr>
        <p:xfrm>
          <a:off x="1173163" y="3514725"/>
          <a:ext cx="2760662" cy="855663"/>
        </p:xfrm>
        <a:graphic>
          <a:graphicData uri="http://schemas.openxmlformats.org/presentationml/2006/ole">
            <mc:AlternateContent xmlns:mc="http://schemas.openxmlformats.org/markup-compatibility/2006">
              <mc:Choice xmlns:v="urn:schemas-microsoft-com:vml" Requires="v">
                <p:oleObj spid="_x0000_s146434" name="Equation" r:id="rId5" imgW="1270706" imgH="393490" progId="Equation.3">
                  <p:embed/>
                </p:oleObj>
              </mc:Choice>
              <mc:Fallback>
                <p:oleObj name="Equation" r:id="rId5" imgW="1270706" imgH="3934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3163" y="3514725"/>
                        <a:ext cx="2760662"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32" name="Rectangle 8"/>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028" name="Object 7"/>
          <p:cNvGraphicFramePr>
            <a:graphicFrameLocks noChangeAspect="1"/>
          </p:cNvGraphicFramePr>
          <p:nvPr/>
        </p:nvGraphicFramePr>
        <p:xfrm>
          <a:off x="1981200" y="1828800"/>
          <a:ext cx="4419600" cy="660400"/>
        </p:xfrm>
        <a:graphic>
          <a:graphicData uri="http://schemas.openxmlformats.org/presentationml/2006/ole">
            <mc:AlternateContent xmlns:mc="http://schemas.openxmlformats.org/markup-compatibility/2006">
              <mc:Choice xmlns:v="urn:schemas-microsoft-com:vml" Requires="v">
                <p:oleObj spid="_x0000_s146435" name="Equation" r:id="rId7" imgW="1726451" imgH="253890" progId="Equation.3">
                  <p:embed/>
                </p:oleObj>
              </mc:Choice>
              <mc:Fallback>
                <p:oleObj name="Equation" r:id="rId7" imgW="1726451" imgH="25389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1828800"/>
                        <a:ext cx="44196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Rectangle 9"/>
          <p:cNvSpPr>
            <a:spLocks noChangeArrowheads="1"/>
          </p:cNvSpPr>
          <p:nvPr/>
        </p:nvSpPr>
        <p:spPr bwMode="auto">
          <a:xfrm>
            <a:off x="0" y="3557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029" name="Object 14"/>
          <p:cNvGraphicFramePr>
            <a:graphicFrameLocks noChangeAspect="1"/>
          </p:cNvGraphicFramePr>
          <p:nvPr/>
        </p:nvGraphicFramePr>
        <p:xfrm>
          <a:off x="4419600" y="4191000"/>
          <a:ext cx="2987675" cy="827088"/>
        </p:xfrm>
        <a:graphic>
          <a:graphicData uri="http://schemas.openxmlformats.org/presentationml/2006/ole">
            <mc:AlternateContent xmlns:mc="http://schemas.openxmlformats.org/markup-compatibility/2006">
              <mc:Choice xmlns:v="urn:schemas-microsoft-com:vml" Requires="v">
                <p:oleObj spid="_x0000_s146436" name="Equation" r:id="rId9" imgW="1423104" imgH="393490" progId="Equation.DSMT4">
                  <p:embed/>
                </p:oleObj>
              </mc:Choice>
              <mc:Fallback>
                <p:oleObj name="Equation" r:id="rId9" imgW="1423104" imgH="39349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4191000"/>
                        <a:ext cx="2987675"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0015207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type="title"/>
          </p:nvPr>
        </p:nvSpPr>
        <p:spPr/>
        <p:txBody>
          <a:bodyPr/>
          <a:lstStyle/>
          <a:p>
            <a:pPr eaLnBrk="1" hangingPunct="1"/>
            <a:r>
              <a:rPr lang="en-US">
                <a:latin typeface="Arial" charset="0"/>
              </a:rPr>
              <a:t>CES Production</a:t>
            </a:r>
          </a:p>
        </p:txBody>
      </p:sp>
      <p:sp>
        <p:nvSpPr>
          <p:cNvPr id="2052" name="Rectangle 3"/>
          <p:cNvSpPr>
            <a:spLocks noGrp="1" noChangeArrowheads="1"/>
          </p:cNvSpPr>
          <p:nvPr>
            <p:ph type="body" sz="half" idx="1"/>
          </p:nvPr>
        </p:nvSpPr>
        <p:spPr>
          <a:xfrm>
            <a:off x="457200" y="1447800"/>
            <a:ext cx="8153400" cy="4267200"/>
          </a:xfrm>
        </p:spPr>
        <p:txBody>
          <a:bodyPr/>
          <a:lstStyle/>
          <a:p>
            <a:pPr eaLnBrk="1" hangingPunct="1">
              <a:lnSpc>
                <a:spcPct val="90000"/>
              </a:lnSpc>
              <a:buFontTx/>
              <a:buNone/>
            </a:pPr>
            <a:r>
              <a:rPr lang="en-GB" sz="2400">
                <a:latin typeface="Tahoma" charset="0"/>
              </a:rPr>
              <a:t>	Let’s explore this relation a bit further by assigning a functional form to </a:t>
            </a:r>
            <a:r>
              <a:rPr lang="en-GB" sz="2400" i="1">
                <a:latin typeface="Tahoma" charset="0"/>
              </a:rPr>
              <a:t>F</a:t>
            </a:r>
            <a:r>
              <a:rPr lang="en-GB" sz="2400">
                <a:latin typeface="Tahoma" charset="0"/>
              </a:rPr>
              <a:t>, notably the </a:t>
            </a:r>
            <a:r>
              <a:rPr lang="en-GB" sz="2400" i="1">
                <a:latin typeface="Tahoma" charset="0"/>
              </a:rPr>
              <a:t>Constant-Elasticity-of-Substitution</a:t>
            </a:r>
            <a:r>
              <a:rPr lang="en-GB" sz="2400">
                <a:latin typeface="Tahoma" charset="0"/>
              </a:rPr>
              <a:t> function, otherwise known as the CES function. The primal form of the CES function is:</a:t>
            </a:r>
            <a:r>
              <a:rPr lang="en-US" sz="2400">
                <a:latin typeface="Tahoma" charset="0"/>
              </a:rPr>
              <a:t> </a:t>
            </a:r>
          </a:p>
          <a:p>
            <a:pPr eaLnBrk="1" hangingPunct="1">
              <a:lnSpc>
                <a:spcPct val="90000"/>
              </a:lnSpc>
              <a:buFontTx/>
              <a:buNone/>
            </a:pPr>
            <a:r>
              <a:rPr lang="en-GB" sz="2400">
                <a:latin typeface="Tahoma" charset="0"/>
              </a:rPr>
              <a:t>	</a:t>
            </a:r>
          </a:p>
          <a:p>
            <a:pPr eaLnBrk="1" hangingPunct="1">
              <a:lnSpc>
                <a:spcPct val="90000"/>
              </a:lnSpc>
              <a:buFontTx/>
              <a:buNone/>
            </a:pPr>
            <a:endParaRPr lang="en-GB" sz="2400">
              <a:latin typeface="Tahoma" charset="0"/>
            </a:endParaRPr>
          </a:p>
          <a:p>
            <a:pPr eaLnBrk="1" hangingPunct="1">
              <a:lnSpc>
                <a:spcPct val="90000"/>
              </a:lnSpc>
              <a:buFontTx/>
              <a:buNone/>
            </a:pPr>
            <a:r>
              <a:rPr lang="en-GB" sz="2400">
                <a:latin typeface="Tahoma" charset="0"/>
              </a:rPr>
              <a:t>	</a:t>
            </a:r>
          </a:p>
          <a:p>
            <a:pPr eaLnBrk="1" hangingPunct="1">
              <a:lnSpc>
                <a:spcPct val="90000"/>
              </a:lnSpc>
              <a:buFontTx/>
              <a:buNone/>
            </a:pPr>
            <a:r>
              <a:rPr lang="en-GB" sz="2400">
                <a:latin typeface="Tahoma" charset="0"/>
              </a:rPr>
              <a:t>	where the coefficients </a:t>
            </a:r>
            <a:r>
              <a:rPr lang="en-GB" sz="2400" i="1">
                <a:latin typeface="Tahoma" charset="0"/>
              </a:rPr>
              <a:t>al</a:t>
            </a:r>
            <a:r>
              <a:rPr lang="en-GB" sz="2400">
                <a:latin typeface="Tahoma" charset="0"/>
              </a:rPr>
              <a:t> and </a:t>
            </a:r>
            <a:r>
              <a:rPr lang="en-GB" sz="2400" i="1">
                <a:latin typeface="Tahoma" charset="0"/>
              </a:rPr>
              <a:t>ak</a:t>
            </a:r>
            <a:r>
              <a:rPr lang="en-GB" sz="2400">
                <a:latin typeface="Tahoma" charset="0"/>
              </a:rPr>
              <a:t> are called the labour and capital share parameters, respectively, and </a:t>
            </a:r>
            <a:r>
              <a:rPr lang="en-GB" sz="2400" i="1">
                <a:latin typeface="Tahoma" charset="0"/>
              </a:rPr>
              <a:t>r</a:t>
            </a:r>
            <a:r>
              <a:rPr lang="en-GB" sz="2400">
                <a:latin typeface="Tahoma" charset="0"/>
              </a:rPr>
              <a:t> is the CES exponent (which will be related to the CES substitution elasticity). </a:t>
            </a:r>
            <a:endParaRPr lang="en-US" sz="2400">
              <a:latin typeface="Tahoma" charset="0"/>
            </a:endParaRPr>
          </a:p>
        </p:txBody>
      </p:sp>
      <p:graphicFrame>
        <p:nvGraphicFramePr>
          <p:cNvPr id="2050" name="Object 4"/>
          <p:cNvGraphicFramePr>
            <a:graphicFrameLocks noChangeAspect="1"/>
          </p:cNvGraphicFramePr>
          <p:nvPr>
            <p:ph sz="half" idx="2"/>
          </p:nvPr>
        </p:nvGraphicFramePr>
        <p:xfrm>
          <a:off x="1371600" y="2932113"/>
          <a:ext cx="5199063" cy="877887"/>
        </p:xfrm>
        <a:graphic>
          <a:graphicData uri="http://schemas.openxmlformats.org/presentationml/2006/ole">
            <mc:AlternateContent xmlns:mc="http://schemas.openxmlformats.org/markup-compatibility/2006">
              <mc:Choice xmlns:v="urn:schemas-microsoft-com:vml" Requires="v">
                <p:oleObj spid="_x0000_s148481" name="Equation" r:id="rId3" imgW="1804280" imgH="304568" progId="Equation.DSMT4">
                  <p:embed/>
                </p:oleObj>
              </mc:Choice>
              <mc:Fallback>
                <p:oleObj name="Equation" r:id="rId3" imgW="1804280" imgH="30456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932113"/>
                        <a:ext cx="5199063"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9989552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p:txBody>
          <a:bodyPr/>
          <a:lstStyle/>
          <a:p>
            <a:pPr eaLnBrk="1" hangingPunct="1"/>
            <a:r>
              <a:rPr lang="en-US">
                <a:latin typeface="Arial" charset="0"/>
              </a:rPr>
              <a:t>First-order CES</a:t>
            </a:r>
          </a:p>
        </p:txBody>
      </p:sp>
      <p:sp>
        <p:nvSpPr>
          <p:cNvPr id="3079" name="Rectangle 3"/>
          <p:cNvSpPr>
            <a:spLocks noGrp="1" noChangeArrowheads="1"/>
          </p:cNvSpPr>
          <p:nvPr>
            <p:ph type="body" sz="half" idx="1"/>
          </p:nvPr>
        </p:nvSpPr>
        <p:spPr>
          <a:xfrm>
            <a:off x="246063" y="1308100"/>
            <a:ext cx="8747125" cy="4681538"/>
          </a:xfrm>
        </p:spPr>
        <p:txBody>
          <a:bodyPr/>
          <a:lstStyle/>
          <a:p>
            <a:pPr eaLnBrk="1" hangingPunct="1">
              <a:buFontTx/>
              <a:buNone/>
            </a:pPr>
            <a:r>
              <a:rPr lang="en-US" sz="2800">
                <a:latin typeface="Tahoma" charset="0"/>
              </a:rPr>
              <a:t>Differentiating this expression yields</a:t>
            </a:r>
          </a:p>
          <a:p>
            <a:pPr eaLnBrk="1" hangingPunct="1">
              <a:buFontTx/>
              <a:buNone/>
            </a:pPr>
            <a:endParaRPr lang="en-US" sz="2800">
              <a:latin typeface="Tahoma" charset="0"/>
            </a:endParaRPr>
          </a:p>
        </p:txBody>
      </p:sp>
      <p:graphicFrame>
        <p:nvGraphicFramePr>
          <p:cNvPr id="3074" name="Object 4"/>
          <p:cNvGraphicFramePr>
            <a:graphicFrameLocks noChangeAspect="1"/>
          </p:cNvGraphicFramePr>
          <p:nvPr>
            <p:ph sz="quarter" idx="2"/>
          </p:nvPr>
        </p:nvGraphicFramePr>
        <p:xfrm>
          <a:off x="769938" y="1781175"/>
          <a:ext cx="6305550" cy="1035050"/>
        </p:xfrm>
        <a:graphic>
          <a:graphicData uri="http://schemas.openxmlformats.org/presentationml/2006/ole">
            <mc:AlternateContent xmlns:mc="http://schemas.openxmlformats.org/markup-compatibility/2006">
              <mc:Choice xmlns:v="urn:schemas-microsoft-com:vml" Requires="v">
                <p:oleObj spid="_x0000_s149505" name="Equation" r:id="rId3" imgW="2630762" imgH="431291" progId="Equation.3">
                  <p:embed/>
                </p:oleObj>
              </mc:Choice>
              <mc:Fallback>
                <p:oleObj name="Equation" r:id="rId3" imgW="2630762" imgH="4312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38" y="1781175"/>
                        <a:ext cx="6305550"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5" name="Object 6"/>
          <p:cNvGraphicFramePr>
            <a:graphicFrameLocks noChangeAspect="1"/>
          </p:cNvGraphicFramePr>
          <p:nvPr>
            <p:ph sz="quarter" idx="3"/>
          </p:nvPr>
        </p:nvGraphicFramePr>
        <p:xfrm>
          <a:off x="714375" y="2884488"/>
          <a:ext cx="2282825" cy="1035050"/>
        </p:xfrm>
        <a:graphic>
          <a:graphicData uri="http://schemas.openxmlformats.org/presentationml/2006/ole">
            <mc:AlternateContent xmlns:mc="http://schemas.openxmlformats.org/markup-compatibility/2006">
              <mc:Choice xmlns:v="urn:schemas-microsoft-com:vml" Requires="v">
                <p:oleObj spid="_x0000_s149506" name="Equation" r:id="rId5" imgW="952940" imgH="431291" progId="Equation.3">
                  <p:embed/>
                </p:oleObj>
              </mc:Choice>
              <mc:Fallback>
                <p:oleObj name="Equation" r:id="rId5" imgW="952940" imgH="43129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2884488"/>
                        <a:ext cx="2282825"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6" name="Object 8"/>
          <p:cNvGraphicFramePr>
            <a:graphicFrameLocks noChangeAspect="1"/>
          </p:cNvGraphicFramePr>
          <p:nvPr/>
        </p:nvGraphicFramePr>
        <p:xfrm>
          <a:off x="4448175" y="3784600"/>
          <a:ext cx="2913063" cy="962025"/>
        </p:xfrm>
        <a:graphic>
          <a:graphicData uri="http://schemas.openxmlformats.org/presentationml/2006/ole">
            <mc:AlternateContent xmlns:mc="http://schemas.openxmlformats.org/markup-compatibility/2006">
              <mc:Choice xmlns:v="urn:schemas-microsoft-com:vml" Requires="v">
                <p:oleObj spid="_x0000_s149507" name="Equation" r:id="rId7" imgW="1422360" imgH="469800" progId="Equation.3">
                  <p:embed/>
                </p:oleObj>
              </mc:Choice>
              <mc:Fallback>
                <p:oleObj name="Equation" r:id="rId7" imgW="1422360" imgH="469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8175" y="3784600"/>
                        <a:ext cx="2913063"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7" name="Object 9"/>
          <p:cNvGraphicFramePr>
            <a:graphicFrameLocks noChangeAspect="1"/>
          </p:cNvGraphicFramePr>
          <p:nvPr/>
        </p:nvGraphicFramePr>
        <p:xfrm>
          <a:off x="4487863" y="5232400"/>
          <a:ext cx="2965450" cy="962025"/>
        </p:xfrm>
        <a:graphic>
          <a:graphicData uri="http://schemas.openxmlformats.org/presentationml/2006/ole">
            <mc:AlternateContent xmlns:mc="http://schemas.openxmlformats.org/markup-compatibility/2006">
              <mc:Choice xmlns:v="urn:schemas-microsoft-com:vml" Requires="v">
                <p:oleObj spid="_x0000_s149508" name="Equation" r:id="rId9" imgW="1447560" imgH="469800" progId="Equation.DSMT4">
                  <p:embed/>
                </p:oleObj>
              </mc:Choice>
              <mc:Fallback>
                <p:oleObj name="Equation" r:id="rId9" imgW="1447560" imgH="469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87863" y="5232400"/>
                        <a:ext cx="296545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80" name="Text Box 10"/>
          <p:cNvSpPr txBox="1">
            <a:spLocks noChangeArrowheads="1"/>
          </p:cNvSpPr>
          <p:nvPr/>
        </p:nvSpPr>
        <p:spPr bwMode="auto">
          <a:xfrm>
            <a:off x="1524000" y="4572000"/>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a:t>which implies</a:t>
            </a:r>
          </a:p>
        </p:txBody>
      </p:sp>
      <p:sp>
        <p:nvSpPr>
          <p:cNvPr id="3081" name="AutoShape 11"/>
          <p:cNvSpPr>
            <a:spLocks/>
          </p:cNvSpPr>
          <p:nvPr/>
        </p:nvSpPr>
        <p:spPr bwMode="auto">
          <a:xfrm>
            <a:off x="4038600" y="3962400"/>
            <a:ext cx="152400" cy="2057400"/>
          </a:xfrm>
          <a:prstGeom prst="leftBracket">
            <a:avLst>
              <a:gd name="adj" fmla="val 11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1436" tIns="45718" rIns="91436" bIns="45718" anchor="ctr"/>
          <a:lstStyle/>
          <a:p>
            <a:endParaRPr lang="en-US"/>
          </a:p>
        </p:txBody>
      </p:sp>
      <p:sp>
        <p:nvSpPr>
          <p:cNvPr id="3082" name="AutoShape 12"/>
          <p:cNvSpPr>
            <a:spLocks/>
          </p:cNvSpPr>
          <p:nvPr/>
        </p:nvSpPr>
        <p:spPr bwMode="auto">
          <a:xfrm>
            <a:off x="3886200" y="4038600"/>
            <a:ext cx="152400" cy="1905000"/>
          </a:xfrm>
          <a:prstGeom prst="leftBracket">
            <a:avLst>
              <a:gd name="adj" fmla="val 104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1436" tIns="45718" rIns="91436" bIns="45718" anchor="ctr"/>
          <a:lstStyle/>
          <a:p>
            <a:endParaRPr lang="en-US"/>
          </a:p>
        </p:txBody>
      </p:sp>
      <p:sp>
        <p:nvSpPr>
          <p:cNvPr id="3083" name="AutoShape 13"/>
          <p:cNvSpPr>
            <a:spLocks/>
          </p:cNvSpPr>
          <p:nvPr/>
        </p:nvSpPr>
        <p:spPr bwMode="auto">
          <a:xfrm>
            <a:off x="4038600" y="4038600"/>
            <a:ext cx="76200" cy="2057400"/>
          </a:xfrm>
          <a:prstGeom prst="leftBracket">
            <a:avLst>
              <a:gd name="adj" fmla="val 2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9987410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10"/>
          <p:cNvSpPr>
            <a:spLocks noGrp="1" noChangeArrowheads="1"/>
          </p:cNvSpPr>
          <p:nvPr>
            <p:ph type="title"/>
          </p:nvPr>
        </p:nvSpPr>
        <p:spPr/>
        <p:txBody>
          <a:bodyPr/>
          <a:lstStyle/>
          <a:p>
            <a:pPr eaLnBrk="1" hangingPunct="1"/>
            <a:r>
              <a:rPr lang="en-US">
                <a:latin typeface="Arial" charset="0"/>
              </a:rPr>
              <a:t>CES Factor Demand</a:t>
            </a:r>
          </a:p>
        </p:txBody>
      </p:sp>
      <p:graphicFrame>
        <p:nvGraphicFramePr>
          <p:cNvPr id="4098" name="Object 3"/>
          <p:cNvGraphicFramePr>
            <a:graphicFrameLocks noChangeAspect="1"/>
          </p:cNvGraphicFramePr>
          <p:nvPr>
            <p:ph sz="half" idx="1"/>
          </p:nvPr>
        </p:nvGraphicFramePr>
        <p:xfrm>
          <a:off x="877888" y="2109788"/>
          <a:ext cx="3078162" cy="938212"/>
        </p:xfrm>
        <a:graphic>
          <a:graphicData uri="http://schemas.openxmlformats.org/presentationml/2006/ole">
            <mc:AlternateContent xmlns:mc="http://schemas.openxmlformats.org/markup-compatibility/2006">
              <mc:Choice xmlns:v="urn:schemas-microsoft-com:vml" Requires="v">
                <p:oleObj spid="_x0000_s150529" name="Equation" r:id="rId3" imgW="1334115" imgH="406090" progId="Equation.3">
                  <p:embed/>
                </p:oleObj>
              </mc:Choice>
              <mc:Fallback>
                <p:oleObj name="Equation" r:id="rId3" imgW="1334115" imgH="4060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88" y="2109788"/>
                        <a:ext cx="3078162" cy="938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4099" name="Object 6"/>
          <p:cNvGraphicFramePr>
            <a:graphicFrameLocks noChangeAspect="1"/>
          </p:cNvGraphicFramePr>
          <p:nvPr>
            <p:ph sz="quarter" idx="2"/>
          </p:nvPr>
        </p:nvGraphicFramePr>
        <p:xfrm>
          <a:off x="841375" y="3100388"/>
          <a:ext cx="2405063" cy="557212"/>
        </p:xfrm>
        <a:graphic>
          <a:graphicData uri="http://schemas.openxmlformats.org/presentationml/2006/ole">
            <mc:AlternateContent xmlns:mc="http://schemas.openxmlformats.org/markup-compatibility/2006">
              <mc:Choice xmlns:v="urn:schemas-microsoft-com:vml" Requires="v">
                <p:oleObj spid="_x0000_s150530" name="Equation" r:id="rId5" imgW="1041929" imgH="240846" progId="Equation.3">
                  <p:embed/>
                </p:oleObj>
              </mc:Choice>
              <mc:Fallback>
                <p:oleObj name="Equation" r:id="rId5" imgW="1041929" imgH="2408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375" y="3100388"/>
                        <a:ext cx="2405063"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0" name="Object 9"/>
          <p:cNvGraphicFramePr>
            <a:graphicFrameLocks noChangeAspect="1"/>
          </p:cNvGraphicFramePr>
          <p:nvPr>
            <p:ph sz="quarter" idx="3"/>
          </p:nvPr>
        </p:nvGraphicFramePr>
        <p:xfrm>
          <a:off x="828675" y="3786188"/>
          <a:ext cx="2492375" cy="557212"/>
        </p:xfrm>
        <a:graphic>
          <a:graphicData uri="http://schemas.openxmlformats.org/presentationml/2006/ole">
            <mc:AlternateContent xmlns:mc="http://schemas.openxmlformats.org/markup-compatibility/2006">
              <mc:Choice xmlns:v="urn:schemas-microsoft-com:vml" Requires="v">
                <p:oleObj spid="_x0000_s150531" name="Equation" r:id="rId7" imgW="1080118" imgH="240846" progId="Equation.DSMT4">
                  <p:embed/>
                </p:oleObj>
              </mc:Choice>
              <mc:Fallback>
                <p:oleObj name="Equation" r:id="rId7" imgW="1080118" imgH="24084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8675" y="3786188"/>
                        <a:ext cx="2492375"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102"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3950" y="3595688"/>
            <a:ext cx="3448050" cy="25765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103" name="Text Box 13"/>
          <p:cNvSpPr txBox="1">
            <a:spLocks noChangeArrowheads="1"/>
          </p:cNvSpPr>
          <p:nvPr/>
        </p:nvSpPr>
        <p:spPr bwMode="auto">
          <a:xfrm>
            <a:off x="457200" y="4572000"/>
            <a:ext cx="4343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a:t>then lead to relatively transparent derived factor demands:</a:t>
            </a:r>
          </a:p>
        </p:txBody>
      </p:sp>
      <p:sp>
        <p:nvSpPr>
          <p:cNvPr id="4104" name="Text Box 14"/>
          <p:cNvSpPr txBox="1">
            <a:spLocks noChangeArrowheads="1"/>
          </p:cNvSpPr>
          <p:nvPr/>
        </p:nvSpPr>
        <p:spPr bwMode="auto">
          <a:xfrm>
            <a:off x="533400" y="1462088"/>
            <a:ext cx="441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a:t>Three simplifications,</a:t>
            </a:r>
          </a:p>
        </p:txBody>
      </p:sp>
    </p:spTree>
    <p:extLst>
      <p:ext uri="{BB962C8B-B14F-4D97-AF65-F5344CB8AC3E}">
        <p14:creationId xmlns:p14="http://schemas.microsoft.com/office/powerpoint/2010/main" val="4250779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ERINA_NSO_UCB_Lecture">
  <a:themeElements>
    <a:clrScheme name="">
      <a:dk1>
        <a:srgbClr val="000000"/>
      </a:dk1>
      <a:lt1>
        <a:srgbClr val="C0C0C0"/>
      </a:lt1>
      <a:dk2>
        <a:srgbClr val="000000"/>
      </a:dk2>
      <a:lt2>
        <a:srgbClr val="808080"/>
      </a:lt2>
      <a:accent1>
        <a:srgbClr val="00CC99"/>
      </a:accent1>
      <a:accent2>
        <a:srgbClr val="3333CC"/>
      </a:accent2>
      <a:accent3>
        <a:srgbClr val="DCDCDC"/>
      </a:accent3>
      <a:accent4>
        <a:srgbClr val="000000"/>
      </a:accent4>
      <a:accent5>
        <a:srgbClr val="AAE2CA"/>
      </a:accent5>
      <a:accent6>
        <a:srgbClr val="2D2DB9"/>
      </a:accent6>
      <a:hlink>
        <a:srgbClr val="CCCCFF"/>
      </a:hlink>
      <a:folHlink>
        <a:srgbClr val="B2B2B2"/>
      </a:folHlink>
    </a:clrScheme>
    <a:fontScheme name="PPP_BGLOB_TXT_Global12">
      <a:majorFont>
        <a:latin typeface="Arial"/>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P_BGLOB_TXT_Global1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P_BGLOB_TXT_Global1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P_BGLOB_TXT_Global1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P_BGLOB_TXT_Global1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P_BGLOB_TXT_Global1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P_BGLOB_TXT_Global1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P_BGLOB_TXT_Global1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ERINA_NSO_UCB_Lecture.pot</Template>
  <TotalTime>21637</TotalTime>
  <Words>1721</Words>
  <Application>Microsoft Macintosh PowerPoint</Application>
  <PresentationFormat>On-screen Show (4:3)</PresentationFormat>
  <Paragraphs>296</Paragraphs>
  <Slides>43</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5" baseType="lpstr">
      <vt:lpstr>Arial</vt:lpstr>
      <vt:lpstr>ＭＳ Ｐゴシック</vt:lpstr>
      <vt:lpstr>Tahoma</vt:lpstr>
      <vt:lpstr>Calibri</vt:lpstr>
      <vt:lpstr>Times New Roman</vt:lpstr>
      <vt:lpstr>Wingdings 2</vt:lpstr>
      <vt:lpstr>Wingdings</vt:lpstr>
      <vt:lpstr>Symbol</vt:lpstr>
      <vt:lpstr>SimSun</vt:lpstr>
      <vt:lpstr>ERINA_NSO_UCB_Lecture</vt:lpstr>
      <vt:lpstr>Microsoft Equation 3.0</vt:lpstr>
      <vt:lpstr>MathType 6.0 Equation</vt:lpstr>
      <vt:lpstr>PowerPoint Presentation</vt:lpstr>
      <vt:lpstr>Introduction</vt:lpstr>
      <vt:lpstr>Contents</vt:lpstr>
      <vt:lpstr>1. Producer Behavior</vt:lpstr>
      <vt:lpstr>Producer Optimization</vt:lpstr>
      <vt:lpstr>First-order Conditions</vt:lpstr>
      <vt:lpstr>CES Production</vt:lpstr>
      <vt:lpstr>First-order CES</vt:lpstr>
      <vt:lpstr>CES Factor Demand</vt:lpstr>
      <vt:lpstr>CES Unit Cost and Pricing</vt:lpstr>
      <vt:lpstr>Generalized CES</vt:lpstr>
      <vt:lpstr>Special Case 1: Leontief</vt:lpstr>
      <vt:lpstr>Special Case 2: Cobb-Douglas</vt:lpstr>
      <vt:lpstr>A Complication: Stratified Input Substitution</vt:lpstr>
      <vt:lpstr>Stratified Production Structure</vt:lpstr>
      <vt:lpstr>Input Demand and Prices for Two Strata</vt:lpstr>
      <vt:lpstr>CES Comparison</vt:lpstr>
      <vt:lpstr>2. Household Behavior</vt:lpstr>
      <vt:lpstr>Consumer demand</vt:lpstr>
      <vt:lpstr>Linear Expenditure Systems</vt:lpstr>
      <vt:lpstr>Linear Expenditure Systems</vt:lpstr>
      <vt:lpstr>LES Derived Demand</vt:lpstr>
      <vt:lpstr>LES Elasticities</vt:lpstr>
      <vt:lpstr>3. Other Final Demand</vt:lpstr>
      <vt:lpstr>Government</vt:lpstr>
      <vt:lpstr>4. Trade</vt:lpstr>
      <vt:lpstr>Trade Stratification</vt:lpstr>
      <vt:lpstr>Trade Analytically - Imports</vt:lpstr>
      <vt:lpstr>Trade Analytically - Exports</vt:lpstr>
      <vt:lpstr>Trade Schematically</vt:lpstr>
      <vt:lpstr>Trade Prices</vt:lpstr>
      <vt:lpstr>5. Labor </vt:lpstr>
      <vt:lpstr>6. Income distribution</vt:lpstr>
      <vt:lpstr>Factor Income</vt:lpstr>
      <vt:lpstr>Profit Distribution</vt:lpstr>
      <vt:lpstr>Enterprise Income</vt:lpstr>
      <vt:lpstr>Household Incomes</vt:lpstr>
      <vt:lpstr>Household Component Accounts</vt:lpstr>
      <vt:lpstr>7. Macroeconomic Closure</vt:lpstr>
      <vt:lpstr>8. Equilibrium Conditions</vt:lpstr>
      <vt:lpstr>9. Dynamics</vt:lpstr>
      <vt:lpstr>10. Model Extensions</vt:lpstr>
      <vt:lpstr>Discussion</vt:lpstr>
    </vt:vector>
  </TitlesOfParts>
  <Manager/>
  <Company>UC Berkeley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CGE Intro</dc:title>
  <dc:subject/>
  <dc:creator>dwrh</dc:creator>
  <cp:keywords/>
  <dc:description/>
  <cp:lastModifiedBy>DAVID ROLAND-HOLST</cp:lastModifiedBy>
  <cp:revision>547</cp:revision>
  <dcterms:created xsi:type="dcterms:W3CDTF">2007-11-30T06:54:43Z</dcterms:created>
  <dcterms:modified xsi:type="dcterms:W3CDTF">2013-07-08T06:02:58Z</dcterms:modified>
  <cp:category/>
</cp:coreProperties>
</file>