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notesMasterIdLst>
    <p:notesMasterId r:id="rId35"/>
  </p:notesMasterIdLst>
  <p:handoutMasterIdLst>
    <p:handoutMasterId r:id="rId36"/>
  </p:handoutMasterIdLst>
  <p:sldIdLst>
    <p:sldId id="428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7450562-AF42-564B-B0CA-9F7483A9D443}" type="datetimeFigureOut">
              <a:rPr lang="en-US"/>
              <a:pPr>
                <a:defRPr/>
              </a:pPr>
              <a:t>7/7/13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05F7A29-1386-AE45-BC97-08E3D57FF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74C605-9C1C-BB4A-9F5A-EAD79F4E76A5}" type="datetimeFigureOut">
              <a:rPr lang="en-US"/>
              <a:pPr>
                <a:defRPr/>
              </a:pPr>
              <a:t>7/7/13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BA38F0-539B-B542-8643-3F9C4288E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A9DDEF-34C6-FD4A-A5D7-85688CD696C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5C413D-16D8-2845-A8DB-A263FD8F5EB1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472238"/>
            <a:ext cx="9144000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gradFill rotWithShape="1">
            <a:gsLst>
              <a:gs pos="0">
                <a:srgbClr val="18472F"/>
              </a:gs>
              <a:gs pos="50000">
                <a:srgbClr val="339966"/>
              </a:gs>
              <a:gs pos="100000">
                <a:srgbClr val="1847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91614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6375" y="3305176"/>
            <a:ext cx="8731250" cy="1141413"/>
          </a:xfrm>
        </p:spPr>
        <p:txBody>
          <a:bodyPr/>
          <a:lstStyle>
            <a:lvl1pPr algn="ctr">
              <a:defRPr>
                <a:latin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6375" y="4545014"/>
            <a:ext cx="8731250" cy="11318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CC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2238"/>
            <a:ext cx="1905000" cy="344487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solidFill>
                  <a:srgbClr val="FFFFFF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421D167-8F1D-B344-AF5C-C824724D57DF}" type="datetimeFigureOut">
              <a:rPr lang="en-US"/>
              <a:pPr>
                <a:defRPr/>
              </a:pPr>
              <a:t>7/7/13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72238"/>
            <a:ext cx="2895600" cy="3444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138114"/>
            <a:ext cx="2247900" cy="6338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38114"/>
            <a:ext cx="6591300" cy="6338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A1A841F-AF04-A741-9290-327205B0B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6" y="96838"/>
            <a:ext cx="768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52613" y="1584325"/>
            <a:ext cx="7002462" cy="4749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513513"/>
            <a:ext cx="1905000" cy="303212"/>
          </a:xfrm>
          <a:prstGeom prst="rect">
            <a:avLst/>
          </a:prstGeom>
        </p:spPr>
        <p:txBody>
          <a:bodyPr lIns="65306" tIns="32653" rIns="65306" bIns="32653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614F606-E4A4-9742-8AED-5221D541F430}" type="datetimeFigureOut">
              <a:rPr lang="en-US"/>
              <a:pPr>
                <a:defRPr/>
              </a:pPr>
              <a:t>7/7/13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89275" y="6400800"/>
            <a:ext cx="2894013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F34F5B6-8A20-6243-9D4C-C0845B808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6" y="138113"/>
            <a:ext cx="681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5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77000"/>
            <a:ext cx="1905000" cy="303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>
              <a:defRPr sz="1400" b="1" i="1" smtClean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FDE4059-D829-3A4F-A9F1-44E406373E1E}" type="datetimeFigureOut">
              <a:rPr lang="en-US"/>
              <a:pPr>
                <a:defRPr/>
              </a:pPr>
              <a:t>7/7/13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4" tIns="45707" rIns="91414" bIns="45707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2" rIns="91425" bIns="45712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0" indent="0">
              <a:buNone/>
              <a:defRPr sz="1800"/>
            </a:lvl2pPr>
            <a:lvl3pPr marL="914180" indent="0">
              <a:buNone/>
              <a:defRPr sz="1600"/>
            </a:lvl3pPr>
            <a:lvl4pPr marL="1371270" indent="0">
              <a:buNone/>
              <a:defRPr sz="1400"/>
            </a:lvl4pPr>
            <a:lvl5pPr marL="1828361" indent="0">
              <a:buNone/>
              <a:defRPr sz="1400"/>
            </a:lvl5pPr>
            <a:lvl6pPr marL="2285451" indent="0">
              <a:buNone/>
              <a:defRPr sz="1400"/>
            </a:lvl6pPr>
            <a:lvl7pPr marL="2742542" indent="0">
              <a:buNone/>
              <a:defRPr sz="1400"/>
            </a:lvl7pPr>
            <a:lvl8pPr marL="3199632" indent="0">
              <a:buNone/>
              <a:defRPr sz="1400"/>
            </a:lvl8pPr>
            <a:lvl9pPr marL="365672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8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7" y="138113"/>
            <a:ext cx="681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>
                <a:solidFill>
                  <a:srgbClr val="FFC00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5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FFC000"/>
                </a:solidFill>
              </a:defRPr>
            </a:lvl1pPr>
            <a:lvl2pPr marL="457090" indent="0">
              <a:buNone/>
              <a:defRPr sz="2800"/>
            </a:lvl2pPr>
            <a:lvl3pPr marL="914180" indent="0">
              <a:buNone/>
              <a:defRPr sz="2400"/>
            </a:lvl3pPr>
            <a:lvl4pPr marL="1371270" indent="0">
              <a:buNone/>
              <a:defRPr sz="2000"/>
            </a:lvl4pPr>
            <a:lvl5pPr marL="1828361" indent="0">
              <a:buNone/>
              <a:defRPr sz="2000"/>
            </a:lvl5pPr>
            <a:lvl6pPr marL="2285451" indent="0">
              <a:buNone/>
              <a:defRPr sz="2000"/>
            </a:lvl6pPr>
            <a:lvl7pPr marL="2742542" indent="0">
              <a:buNone/>
              <a:defRPr sz="2000"/>
            </a:lvl7pPr>
            <a:lvl8pPr marL="3199632" indent="0">
              <a:buNone/>
              <a:defRPr sz="2000"/>
            </a:lvl8pPr>
            <a:lvl9pPr marL="3656722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4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652" name="Rectangle 17"/>
          <p:cNvSpPr>
            <a:spLocks noChangeArrowheads="1"/>
          </p:cNvSpPr>
          <p:nvPr/>
        </p:nvSpPr>
        <p:spPr bwMode="auto">
          <a:xfrm>
            <a:off x="5029200" y="6553200"/>
            <a:ext cx="406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pPr algn="r"/>
            <a:r>
              <a:rPr lang="en-US" sz="1400">
                <a:solidFill>
                  <a:srgbClr val="800000"/>
                </a:solidFill>
              </a:rPr>
              <a:t>Roland-Holst     </a:t>
            </a:r>
            <a:fld id="{5EC211CC-0B33-1942-A8D2-2707303DA975}" type="slidenum">
              <a:rPr lang="en-US" sz="1400">
                <a:solidFill>
                  <a:srgbClr val="800000"/>
                </a:solidFill>
              </a:rPr>
              <a:pPr algn="r"/>
              <a:t>‹#›</a:t>
            </a:fld>
            <a:endParaRPr lang="en-US" sz="1400">
              <a:solidFill>
                <a:srgbClr val="800000"/>
              </a:solidFill>
            </a:endParaRPr>
          </a:p>
        </p:txBody>
      </p:sp>
      <p:pic>
        <p:nvPicPr>
          <p:cNvPr id="27653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00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53975" y="6494463"/>
            <a:ext cx="2438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r>
              <a:rPr lang="en-US" sz="1400">
                <a:solidFill>
                  <a:srgbClr val="800000"/>
                </a:solidFill>
              </a:rPr>
              <a:t>9 July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28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9" r:id="rId12"/>
    <p:sldLayoutId id="2147484130" r:id="rId13"/>
    <p:sldLayoutId id="2147484126" r:id="rId14"/>
    <p:sldLayoutId id="2147484131" r:id="rId15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utoUpdateAnimBg="0"/>
      <p:bldP spid="1028" grpId="0" build="p" autoUpdateAnimBg="0" advAuto="0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+mj-lt"/>
          <a:ea typeface="ＭＳ Ｐゴシック" charset="0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5pPr>
      <a:lvl6pPr marL="45709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6pPr>
      <a:lvl7pPr marL="91418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7pPr>
      <a:lvl8pPr marL="137127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8pPr>
      <a:lvl9pPr marL="1828361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ＭＳ Ｐゴシック" charset="0"/>
        </a:defRPr>
      </a:lvl5pPr>
      <a:lvl6pPr marL="251399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08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817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526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2819400"/>
            <a:ext cx="899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en-US" kern="0" dirty="0">
                <a:solidFill>
                  <a:srgbClr val="FFCC00"/>
                </a:solidFill>
                <a:latin typeface="Tahoma" pitchFamily="34" charset="0"/>
                <a:ea typeface="+mj-ea"/>
                <a:cs typeface="+mj-cs"/>
              </a:rPr>
              <a:t>Lecture </a:t>
            </a:r>
            <a:r>
              <a:rPr lang="en-US" kern="0" dirty="0" smtClean="0">
                <a:solidFill>
                  <a:srgbClr val="FFCC00"/>
                </a:solidFill>
                <a:latin typeface="Tahoma" pitchFamily="34" charset="0"/>
                <a:ea typeface="+mj-ea"/>
                <a:cs typeface="+mj-cs"/>
              </a:rPr>
              <a:t>2.2</a:t>
            </a:r>
            <a:endParaRPr lang="en-US" kern="0" dirty="0">
              <a:solidFill>
                <a:srgbClr val="FFCC00"/>
              </a:solidFill>
              <a:latin typeface="Tahoma" pitchFamily="34" charset="0"/>
              <a:ea typeface="+mj-ea"/>
              <a:cs typeface="+mj-cs"/>
            </a:endParaRPr>
          </a:p>
          <a:p>
            <a:pPr algn="ctr" eaLnBrk="1" hangingPunct="1">
              <a:spcBef>
                <a:spcPct val="0"/>
              </a:spcBef>
              <a:defRPr/>
            </a:pPr>
            <a:r>
              <a:rPr lang="en-US" sz="4800" kern="0" dirty="0">
                <a:solidFill>
                  <a:srgbClr val="FFCC00"/>
                </a:solidFill>
                <a:latin typeface="Tahoma" pitchFamily="34" charset="0"/>
                <a:ea typeface="+mj-ea"/>
                <a:cs typeface="+mj-cs"/>
              </a:rPr>
              <a:t>1-2-Sim</a:t>
            </a:r>
            <a:r>
              <a:rPr lang="en-US" sz="4800" kern="0" dirty="0">
                <a:solidFill>
                  <a:srgbClr val="FFCC00"/>
                </a:solidFill>
                <a:latin typeface="Tahoma" pitchFamily="34" charset="0"/>
                <a:ea typeface="+mj-ea"/>
                <a:cs typeface="+mj-cs"/>
              </a:rPr>
              <a:t>?</a:t>
            </a:r>
          </a:p>
          <a:p>
            <a:pPr algn="ctr" eaLnBrk="1" hangingPunct="1">
              <a:spcBef>
                <a:spcPct val="0"/>
              </a:spcBef>
              <a:defRPr/>
            </a:pPr>
            <a:r>
              <a:rPr lang="en-US" sz="4800" kern="0" dirty="0">
                <a:solidFill>
                  <a:srgbClr val="FFCC00"/>
                </a:solidFill>
                <a:latin typeface="Tahoma" pitchFamily="34" charset="0"/>
                <a:ea typeface="+mj-ea"/>
                <a:cs typeface="+mj-cs"/>
              </a:rPr>
              <a:t>Easy CGE Modeling</a:t>
            </a:r>
          </a:p>
        </p:txBody>
      </p:sp>
      <p:sp>
        <p:nvSpPr>
          <p:cNvPr id="3075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4572000"/>
            <a:ext cx="8731250" cy="77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600">
                <a:solidFill>
                  <a:srgbClr val="FFCC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i="1" dirty="0" smtClean="0">
                <a:latin typeface="Tahoma" charset="0"/>
                <a:cs typeface="Tahoma" charset="0"/>
              </a:rPr>
              <a:t>David Roland-Holst and </a:t>
            </a:r>
            <a:r>
              <a:rPr lang="en-US" sz="2400" i="1" dirty="0" err="1" smtClean="0">
                <a:latin typeface="Tahoma" charset="0"/>
                <a:cs typeface="Tahoma" charset="0"/>
              </a:rPr>
              <a:t>Enkhbayar</a:t>
            </a:r>
            <a:r>
              <a:rPr lang="en-US" sz="2400" i="1" dirty="0" smtClean="0">
                <a:latin typeface="Tahoma" charset="0"/>
                <a:cs typeface="Tahoma" charset="0"/>
              </a:rPr>
              <a:t> </a:t>
            </a:r>
            <a:r>
              <a:rPr lang="en-US" sz="2400" i="1" dirty="0" err="1" smtClean="0">
                <a:latin typeface="Tahoma" charset="0"/>
                <a:cs typeface="Tahoma" charset="0"/>
              </a:rPr>
              <a:t>Shagdar</a:t>
            </a:r>
            <a:endParaRPr lang="en-US" sz="2400" i="1" dirty="0" smtClean="0">
              <a:latin typeface="Tahoma" charset="0"/>
              <a:cs typeface="Tahoma" charset="0"/>
            </a:endParaRPr>
          </a:p>
          <a:p>
            <a:pPr eaLnBrk="1" hangingPunct="1"/>
            <a:r>
              <a:rPr lang="en-US" sz="2000" i="1" dirty="0" smtClean="0">
                <a:latin typeface="Tahoma" charset="0"/>
                <a:cs typeface="Tahoma" charset="0"/>
              </a:rPr>
              <a:t>UC Berkeley and ERINA</a:t>
            </a:r>
          </a:p>
          <a:p>
            <a:pPr eaLnBrk="1" hangingPunct="1"/>
            <a:endParaRPr lang="en-US" sz="1100" dirty="0" smtClean="0">
              <a:latin typeface="Tahom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cs typeface="Tahoma" charset="0"/>
              </a:rPr>
              <a:t>Training Workshop</a:t>
            </a:r>
          </a:p>
          <a:p>
            <a:r>
              <a:rPr lang="en-US" sz="1400" dirty="0" smtClean="0">
                <a:latin typeface="Tahoma" charset="0"/>
                <a:cs typeface="Tahoma" charset="0"/>
              </a:rPr>
              <a:t>A Prototype CGE Model for Mongolia</a:t>
            </a:r>
          </a:p>
          <a:p>
            <a:pPr eaLnBrk="1" hangingPunct="1"/>
            <a:r>
              <a:rPr lang="en-US" sz="1400" dirty="0" smtClean="0">
                <a:latin typeface="Tahoma" charset="0"/>
                <a:cs typeface="Tahoma" charset="0"/>
              </a:rPr>
              <a:t>9 July 2013</a:t>
            </a:r>
          </a:p>
          <a:p>
            <a:pPr eaLnBrk="1" hangingPunct="1"/>
            <a:r>
              <a:rPr lang="en-US" sz="1400" dirty="0" smtClean="0">
                <a:latin typeface="Tahoma" charset="0"/>
                <a:cs typeface="Tahoma" charset="0"/>
              </a:rPr>
              <a:t>National Statistical Office of Mongolia, </a:t>
            </a:r>
            <a:r>
              <a:rPr lang="en-US" sz="1400" dirty="0" err="1" smtClean="0">
                <a:latin typeface="Tahoma" charset="0"/>
                <a:cs typeface="Tahoma" charset="0"/>
              </a:rPr>
              <a:t>Ulaan</a:t>
            </a:r>
            <a:r>
              <a:rPr lang="en-US" sz="1400" dirty="0" smtClean="0">
                <a:latin typeface="Tahoma" charset="0"/>
                <a:cs typeface="Tahoma" charset="0"/>
              </a:rPr>
              <a:t> </a:t>
            </a:r>
            <a:r>
              <a:rPr lang="en-US" sz="1400" dirty="0" err="1" smtClean="0">
                <a:latin typeface="Tahoma" charset="0"/>
                <a:cs typeface="Tahoma" charset="0"/>
              </a:rPr>
              <a:t>Baatar</a:t>
            </a:r>
            <a:endParaRPr lang="en-US" sz="1400" dirty="0" smtClean="0">
              <a:latin typeface="Tahoma" charset="0"/>
              <a:cs typeface="Tahoma" charset="0"/>
            </a:endParaRPr>
          </a:p>
          <a:p>
            <a:pPr eaLnBrk="1" hangingPunct="1"/>
            <a:endParaRPr lang="en-US" sz="1100"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Assumptions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ahoma" charset="0"/>
              </a:rPr>
              <a:t>A CET transformation technology between a domestic good D and an export Good 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ahoma" charset="0"/>
              </a:rPr>
              <a:t>CES preferences in final demand over D and imports M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ahoma" charset="0"/>
              </a:rPr>
              <a:t>A fixed balance of trade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ahoma" charset="0"/>
              </a:rPr>
              <a:t>Fixed government demand and investment (example of 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>
                <a:latin typeface="Tahoma" charset="0"/>
              </a:rPr>
              <a:t>macroeconomic closure</a:t>
            </a:r>
            <a:r>
              <a:rPr lang="ja-JP" altLang="en-US" sz="2800">
                <a:latin typeface="Tahoma" charset="0"/>
              </a:rPr>
              <a:t>”</a:t>
            </a:r>
            <a:r>
              <a:rPr lang="en-US" sz="2800">
                <a:latin typeface="Tahoma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ahoma" charset="0"/>
              </a:rPr>
              <a:t>Fixed terms-of-trade (small country assumption)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ahoma" charset="0"/>
              </a:rPr>
              <a:t>Macro identities hold (income constraints, balance of trade, etc.</a:t>
            </a:r>
          </a:p>
        </p:txBody>
      </p:sp>
    </p:spTree>
    <p:extLst>
      <p:ext uri="{BB962C8B-B14F-4D97-AF65-F5344CB8AC3E}">
        <p14:creationId xmlns:p14="http://schemas.microsoft.com/office/powerpoint/2010/main" val="319455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4495800" y="1752600"/>
            <a:ext cx="0" cy="480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2185988" y="4189413"/>
            <a:ext cx="4672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Arc 4"/>
          <p:cNvSpPr>
            <a:spLocks/>
          </p:cNvSpPr>
          <p:nvPr/>
        </p:nvSpPr>
        <p:spPr bwMode="auto">
          <a:xfrm>
            <a:off x="4495800" y="4191000"/>
            <a:ext cx="1905000" cy="1447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5181600" y="4419600"/>
            <a:ext cx="1677988" cy="1316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477000" y="4811713"/>
            <a:ext cx="1447800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800" i="1"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sz="1800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D</a:t>
            </a:r>
            <a:r>
              <a:rPr lang="en-US" sz="1800" i="1">
                <a:effectLst>
                  <a:outerShdw blurRad="38100" dist="38100" dir="2700000" algn="tl">
                    <a:srgbClr val="DDDDDD"/>
                  </a:outerShdw>
                </a:effectLst>
              </a:rPr>
              <a:t>/P</a:t>
            </a:r>
            <a:r>
              <a:rPr lang="en-US" sz="1800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4495800" y="2667000"/>
            <a:ext cx="2085975" cy="153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795963" y="2286000"/>
            <a:ext cx="1976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M</a:t>
            </a:r>
            <a:r>
              <a:rPr lang="en-US" sz="1800"/>
              <a:t>M=P</a:t>
            </a:r>
            <a:r>
              <a:rPr lang="en-US" sz="1800" baseline="-25000"/>
              <a:t>E</a:t>
            </a:r>
            <a:r>
              <a:rPr lang="en-US" sz="1800"/>
              <a:t>E + B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5943600" y="3124200"/>
            <a:ext cx="0" cy="2017713"/>
          </a:xfrm>
          <a:prstGeom prst="line">
            <a:avLst/>
          </a:prstGeom>
          <a:noFill/>
          <a:ln w="25400" cap="rnd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3132138" y="3124200"/>
            <a:ext cx="2811462" cy="12700"/>
          </a:xfrm>
          <a:prstGeom prst="line">
            <a:avLst/>
          </a:prstGeom>
          <a:noFill/>
          <a:ln w="25400" cap="rnd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Arc 12"/>
          <p:cNvSpPr>
            <a:spLocks/>
          </p:cNvSpPr>
          <p:nvPr/>
        </p:nvSpPr>
        <p:spPr bwMode="auto">
          <a:xfrm>
            <a:off x="2727325" y="2566988"/>
            <a:ext cx="1768475" cy="162401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5"/>
                  <a:pt x="9663" y="6"/>
                  <a:pt x="2158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5"/>
                  <a:pt x="9663" y="6"/>
                  <a:pt x="21588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Arc 13"/>
          <p:cNvSpPr>
            <a:spLocks/>
          </p:cNvSpPr>
          <p:nvPr/>
        </p:nvSpPr>
        <p:spPr bwMode="auto">
          <a:xfrm>
            <a:off x="2398713" y="2249488"/>
            <a:ext cx="1112837" cy="1184275"/>
          </a:xfrm>
          <a:custGeom>
            <a:avLst/>
            <a:gdLst>
              <a:gd name="T0" fmla="*/ 2147483647 w 22076"/>
              <a:gd name="T1" fmla="*/ 0 h 21600"/>
              <a:gd name="T2" fmla="*/ 0 w 22076"/>
              <a:gd name="T3" fmla="*/ 2147483647 h 21600"/>
              <a:gd name="T4" fmla="*/ 2147483647 w 22076"/>
              <a:gd name="T5" fmla="*/ 0 h 21600"/>
              <a:gd name="T6" fmla="*/ 0 60000 65536"/>
              <a:gd name="T7" fmla="*/ 0 60000 65536"/>
              <a:gd name="T8" fmla="*/ 0 60000 65536"/>
              <a:gd name="T9" fmla="*/ 0 w 22076"/>
              <a:gd name="T10" fmla="*/ 0 h 21600"/>
              <a:gd name="T11" fmla="*/ 22076 w 2207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76" h="21600" fill="none" extrusionOk="0">
                <a:moveTo>
                  <a:pt x="22076" y="0"/>
                </a:moveTo>
                <a:cubicBezTo>
                  <a:pt x="22076" y="11929"/>
                  <a:pt x="12405" y="21600"/>
                  <a:pt x="476" y="21600"/>
                </a:cubicBezTo>
                <a:cubicBezTo>
                  <a:pt x="317" y="21600"/>
                  <a:pt x="158" y="21598"/>
                  <a:pt x="0" y="21594"/>
                </a:cubicBezTo>
              </a:path>
              <a:path w="22076" h="21600" stroke="0" extrusionOk="0">
                <a:moveTo>
                  <a:pt x="22076" y="0"/>
                </a:moveTo>
                <a:cubicBezTo>
                  <a:pt x="22076" y="11929"/>
                  <a:pt x="12405" y="21600"/>
                  <a:pt x="476" y="21600"/>
                </a:cubicBezTo>
                <a:cubicBezTo>
                  <a:pt x="317" y="21600"/>
                  <a:pt x="158" y="21598"/>
                  <a:pt x="0" y="21594"/>
                </a:cubicBezTo>
                <a:lnTo>
                  <a:pt x="476" y="0"/>
                </a:lnTo>
                <a:lnTo>
                  <a:pt x="22076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2298700" y="2427288"/>
            <a:ext cx="1587500" cy="1535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811338" y="2800350"/>
            <a:ext cx="1008062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000" i="1"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sz="2000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D</a:t>
            </a:r>
            <a:r>
              <a:rPr lang="en-US" sz="2000" i="1">
                <a:effectLst>
                  <a:outerShdw blurRad="38100" dist="38100" dir="2700000" algn="tl">
                    <a:srgbClr val="DDDDDD"/>
                  </a:outerShdw>
                </a:effectLst>
              </a:rPr>
              <a:t>/P</a:t>
            </a:r>
            <a:r>
              <a:rPr lang="en-US" sz="2000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M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2727325" y="4189413"/>
            <a:ext cx="1768475" cy="127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3136900" y="3124200"/>
            <a:ext cx="0" cy="2057400"/>
          </a:xfrm>
          <a:prstGeom prst="line">
            <a:avLst/>
          </a:prstGeom>
          <a:noFill/>
          <a:ln w="25400" cap="rnd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3176588" y="5181600"/>
            <a:ext cx="2767012" cy="0"/>
          </a:xfrm>
          <a:prstGeom prst="line">
            <a:avLst/>
          </a:prstGeom>
          <a:noFill/>
          <a:ln w="25400" cap="rnd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858000" y="389572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4572000" y="601980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D</a:t>
            </a:r>
            <a:r>
              <a:rPr lang="en-US" baseline="30000"/>
              <a:t>S</a:t>
            </a:r>
            <a:endParaRPr lang="en-US"/>
          </a:p>
        </p:txBody>
      </p:sp>
      <p:sp>
        <p:nvSpPr>
          <p:cNvPr id="13332" name="Rectangle 21"/>
          <p:cNvSpPr>
            <a:spLocks noChangeArrowheads="1"/>
          </p:cNvSpPr>
          <p:nvPr/>
        </p:nvSpPr>
        <p:spPr bwMode="auto">
          <a:xfrm>
            <a:off x="4648200" y="1828800"/>
            <a:ext cx="485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3333" name="Rectangle 22"/>
          <p:cNvSpPr>
            <a:spLocks noChangeArrowheads="1"/>
          </p:cNvSpPr>
          <p:nvPr/>
        </p:nvSpPr>
        <p:spPr bwMode="auto">
          <a:xfrm>
            <a:off x="1219200" y="3733800"/>
            <a:ext cx="62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D</a:t>
            </a:r>
            <a:r>
              <a:rPr lang="en-US" baseline="30000"/>
              <a:t>D</a:t>
            </a:r>
            <a:endParaRPr lang="en-US"/>
          </a:p>
        </p:txBody>
      </p:sp>
      <p:sp>
        <p:nvSpPr>
          <p:cNvPr id="13334" name="Rectangle 23"/>
          <p:cNvSpPr>
            <a:spLocks noChangeArrowheads="1"/>
          </p:cNvSpPr>
          <p:nvPr/>
        </p:nvSpPr>
        <p:spPr bwMode="auto">
          <a:xfrm>
            <a:off x="152400" y="381000"/>
            <a:ext cx="876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>
                <a:solidFill>
                  <a:srgbClr val="FFC000"/>
                </a:solidFill>
                <a:latin typeface="Tahoma" charset="0"/>
              </a:rPr>
              <a:t>1-2-3 Model Descriptively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524000" y="5497513"/>
            <a:ext cx="197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800"/>
              <a:t>D</a:t>
            </a:r>
            <a:r>
              <a:rPr lang="en-US" sz="1800" baseline="30000"/>
              <a:t>D</a:t>
            </a:r>
            <a:r>
              <a:rPr lang="en-US" sz="1800"/>
              <a:t> = D</a:t>
            </a:r>
            <a:r>
              <a:rPr lang="en-US" sz="1800" baseline="30000"/>
              <a:t>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0575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utoUpdateAnimBg="0"/>
      <p:bldP spid="22536" grpId="0" animBg="1"/>
      <p:bldP spid="22537" grpId="0" autoUpdateAnimBg="0"/>
      <p:bldP spid="22538" grpId="0" animBg="1"/>
      <p:bldP spid="22539" grpId="0" animBg="1"/>
      <p:bldP spid="22540" grpId="0" animBg="1"/>
      <p:bldP spid="22541" grpId="0" animBg="1"/>
      <p:bldP spid="22542" grpId="0" animBg="1"/>
      <p:bldP spid="22543" grpId="0" autoUpdateAnimBg="0"/>
      <p:bldP spid="22544" grpId="0" animBg="1"/>
      <p:bldP spid="22545" grpId="0" animBg="1"/>
      <p:bldP spid="22546" grpId="0" animBg="1"/>
      <p:bldP spid="2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Sherman3\Tanzania\FIG2-2.W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1371600"/>
            <a:ext cx="67976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3"/>
          <p:cNvSpPr>
            <a:spLocks noChangeArrowheads="1"/>
          </p:cNvSpPr>
          <p:nvPr/>
        </p:nvSpPr>
        <p:spPr bwMode="auto">
          <a:xfrm>
            <a:off x="152400" y="381000"/>
            <a:ext cx="876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>
                <a:solidFill>
                  <a:srgbClr val="FFC000"/>
                </a:solidFill>
                <a:latin typeface="Tahoma" charset="0"/>
              </a:rPr>
              <a:t>Foreign Capital Inflow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6477000" y="1524000"/>
            <a:ext cx="76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Arial" pitchFamily="34" charset="0"/>
                <a:ea typeface="+mn-ea"/>
                <a:sym typeface="Symbol"/>
              </a:rPr>
              <a:t>B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ea typeface="+mn-ea"/>
                <a:sym typeface="Symbol"/>
              </a:rPr>
              <a:t></a:t>
            </a:r>
            <a:endParaRPr lang="en-US" baseline="30000" dirty="0">
              <a:solidFill>
                <a:schemeClr val="accent6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56505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Sherman3\Tanzania\FIG2-3.W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328738"/>
            <a:ext cx="6797675" cy="54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3"/>
          <p:cNvSpPr>
            <a:spLocks noChangeArrowheads="1"/>
          </p:cNvSpPr>
          <p:nvPr/>
        </p:nvSpPr>
        <p:spPr bwMode="auto">
          <a:xfrm>
            <a:off x="152400" y="381000"/>
            <a:ext cx="876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>
                <a:solidFill>
                  <a:srgbClr val="FFC000"/>
                </a:solidFill>
                <a:latin typeface="Tahoma" charset="0"/>
              </a:rPr>
              <a:t>Terms of Trade Deterioration</a:t>
            </a:r>
          </a:p>
        </p:txBody>
      </p:sp>
      <p:sp>
        <p:nvSpPr>
          <p:cNvPr id="15364" name="Text Box 22"/>
          <p:cNvSpPr txBox="1">
            <a:spLocks noChangeArrowheads="1"/>
          </p:cNvSpPr>
          <p:nvPr/>
        </p:nvSpPr>
        <p:spPr bwMode="auto">
          <a:xfrm>
            <a:off x="6858000" y="2297113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33CC"/>
                </a:solidFill>
              </a:rPr>
              <a:t>P</a:t>
            </a:r>
            <a:r>
              <a:rPr lang="en-US" sz="1800" b="1" baseline="-25000">
                <a:solidFill>
                  <a:srgbClr val="0033CC"/>
                </a:solidFill>
              </a:rPr>
              <a:t>E</a:t>
            </a:r>
            <a:r>
              <a:rPr lang="en-US" sz="1800" b="1">
                <a:solidFill>
                  <a:srgbClr val="0033CC"/>
                </a:solidFill>
              </a:rPr>
              <a:t>/P</a:t>
            </a:r>
            <a:r>
              <a:rPr lang="en-US" sz="1800" b="1" baseline="-25000">
                <a:solidFill>
                  <a:srgbClr val="0033CC"/>
                </a:solidFill>
              </a:rPr>
              <a:t>M</a:t>
            </a:r>
            <a:r>
              <a:rPr lang="en-US" sz="1800" b="1">
                <a:solidFill>
                  <a:srgbClr val="0033CC"/>
                </a:solidFill>
                <a:sym typeface="Symbol" charset="0"/>
              </a:rPr>
              <a:t></a:t>
            </a:r>
            <a:endParaRPr lang="en-US" sz="1800" b="1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55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79613"/>
            <a:ext cx="8969375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63738" y="490538"/>
            <a:ext cx="419893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000">
                <a:solidFill>
                  <a:srgbClr val="FFC000"/>
                </a:solidFill>
              </a:rPr>
              <a:t>The 123 model in Excel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149475" y="5410200"/>
            <a:ext cx="45561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600">
                <a:solidFill>
                  <a:srgbClr val="000000"/>
                </a:solidFill>
              </a:rPr>
              <a:t>19 endogenous variables and equations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rgbClr val="000000"/>
                </a:solidFill>
              </a:rPr>
              <a:t>variables are 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sz="1600">
                <a:solidFill>
                  <a:srgbClr val="000000"/>
                </a:solidFill>
              </a:rPr>
              <a:t>scaled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sz="1600">
                <a:solidFill>
                  <a:srgbClr val="000000"/>
                </a:solidFill>
              </a:rPr>
              <a:t> as a share of GDP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rgbClr val="000000"/>
                </a:solidFill>
              </a:rPr>
              <a:t>Basic inputs are macroeconomic accounts data</a:t>
            </a:r>
          </a:p>
        </p:txBody>
      </p:sp>
    </p:spTree>
    <p:extLst>
      <p:ext uri="{BB962C8B-B14F-4D97-AF65-F5344CB8AC3E}">
        <p14:creationId xmlns:p14="http://schemas.microsoft.com/office/powerpoint/2010/main" val="131490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1830388" y="490538"/>
            <a:ext cx="419893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000">
                <a:solidFill>
                  <a:srgbClr val="FFC000"/>
                </a:solidFill>
              </a:rPr>
              <a:t>The 123 model in Excel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2630488" y="5727700"/>
            <a:ext cx="399891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19 endogenous variables and equations</a:t>
            </a:r>
          </a:p>
          <a:p>
            <a:pPr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variables are </a:t>
            </a:r>
            <a:r>
              <a:rPr lang="ja-JP" altLang="en-US" sz="1400">
                <a:solidFill>
                  <a:srgbClr val="000000"/>
                </a:solidFill>
              </a:rPr>
              <a:t>“</a:t>
            </a:r>
            <a:r>
              <a:rPr lang="en-US" sz="1400">
                <a:solidFill>
                  <a:srgbClr val="000000"/>
                </a:solidFill>
              </a:rPr>
              <a:t>scaled</a:t>
            </a:r>
            <a:r>
              <a:rPr lang="ja-JP" altLang="en-US" sz="1400">
                <a:solidFill>
                  <a:srgbClr val="000000"/>
                </a:solidFill>
              </a:rPr>
              <a:t>”</a:t>
            </a:r>
            <a:r>
              <a:rPr lang="en-US" sz="1400">
                <a:solidFill>
                  <a:srgbClr val="000000"/>
                </a:solidFill>
              </a:rPr>
              <a:t> as a share of GDP</a:t>
            </a:r>
          </a:p>
          <a:p>
            <a:pPr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Basic inputs are macroeconomic accounts data</a:t>
            </a: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531938"/>
            <a:ext cx="902970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79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741488"/>
            <a:ext cx="8848725" cy="45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639763" y="457200"/>
            <a:ext cx="8351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>
                <a:solidFill>
                  <a:srgbClr val="FFC000"/>
                </a:solidFill>
              </a:rPr>
              <a:t>Variables are identified to the solver by name</a:t>
            </a:r>
          </a:p>
        </p:txBody>
      </p:sp>
    </p:spTree>
    <p:extLst>
      <p:ext uri="{BB962C8B-B14F-4D97-AF65-F5344CB8AC3E}">
        <p14:creationId xmlns:p14="http://schemas.microsoft.com/office/powerpoint/2010/main" val="94070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pt-BR"/>
          </a:p>
          <a:p>
            <a:r>
              <a:rPr lang="pt-BR"/>
              <a:t>EAE 5918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762000"/>
          </a:xfrm>
          <a:noFill/>
        </p:spPr>
        <p:txBody>
          <a:bodyPr/>
          <a:lstStyle/>
          <a:p>
            <a:pPr eaLnBrk="1" hangingPunct="1"/>
            <a:r>
              <a:rPr lang="pt-BR" sz="4000">
                <a:latin typeface="Arial" charset="0"/>
              </a:rPr>
              <a:t>Calibration</a:t>
            </a:r>
          </a:p>
        </p:txBody>
      </p:sp>
      <p:sp>
        <p:nvSpPr>
          <p:cNvPr id="1946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Must run the solver any time parameters or baseline data are changed.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424113"/>
            <a:ext cx="8905875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1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Simulation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To run a counterfactual experiment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Tahoma" charset="0"/>
              </a:rPr>
              <a:t>Change the Current values of Exogenous Variables (column F of the 1-2-3 Model Sheet)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Tahoma" charset="0"/>
              </a:rPr>
              <a:t>Run the Solver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Tahoma" charset="0"/>
              </a:rPr>
              <a:t>Examine Results Summary and Endogenous Variables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Tahoma" charset="0"/>
              </a:rPr>
              <a:t>NB: Be sure to re-calibrate after each experiment</a:t>
            </a:r>
          </a:p>
        </p:txBody>
      </p:sp>
    </p:spTree>
    <p:extLst>
      <p:ext uri="{BB962C8B-B14F-4D97-AF65-F5344CB8AC3E}">
        <p14:creationId xmlns:p14="http://schemas.microsoft.com/office/powerpoint/2010/main" val="367356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763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>
                <a:latin typeface="Tahoma" charset="0"/>
              </a:rPr>
              <a:t>The Excel version of 1-2-3 is easily accessible, but must be highly simplified to be tractable.</a:t>
            </a:r>
          </a:p>
          <a:p>
            <a:pPr eaLnBrk="1" hangingPunct="1">
              <a:lnSpc>
                <a:spcPct val="90000"/>
              </a:lnSpc>
            </a:pPr>
            <a:r>
              <a:rPr lang="pt-BR" sz="3200">
                <a:latin typeface="Tahoma" charset="0"/>
              </a:rPr>
              <a:t>Using a higher level programming language enables us to include more economic structure and behavior.</a:t>
            </a:r>
          </a:p>
          <a:p>
            <a:pPr eaLnBrk="1" hangingPunct="1">
              <a:lnSpc>
                <a:spcPct val="90000"/>
              </a:lnSpc>
            </a:pPr>
            <a:r>
              <a:rPr lang="pt-BR" sz="3200">
                <a:latin typeface="Tahoma" charset="0"/>
              </a:rPr>
              <a:t>The Generalized Algebraic Modeling System (GAMS) is the language of choice for this kind of work.</a:t>
            </a:r>
          </a:p>
        </p:txBody>
      </p:sp>
      <p:sp>
        <p:nvSpPr>
          <p:cNvPr id="2150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Moving to GAMS</a:t>
            </a:r>
          </a:p>
        </p:txBody>
      </p:sp>
    </p:spTree>
    <p:extLst>
      <p:ext uri="{BB962C8B-B14F-4D97-AF65-F5344CB8AC3E}">
        <p14:creationId xmlns:p14="http://schemas.microsoft.com/office/powerpoint/2010/main" val="63290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Arial" charset="0"/>
              </a:rPr>
              <a:t>1-2-3 CGE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1 country, 2 activities, 3 commodities</a:t>
            </a:r>
          </a:p>
          <a:p>
            <a:r>
              <a:rPr lang="en-US">
                <a:latin typeface="Tahoma" charset="0"/>
              </a:rPr>
              <a:t>2 activities, producing D and E.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Tahoma" charset="0"/>
              </a:rPr>
              <a:t>E not consumed domestically.</a:t>
            </a:r>
          </a:p>
          <a:p>
            <a:r>
              <a:rPr lang="en-US">
                <a:latin typeface="Tahoma" charset="0"/>
              </a:rPr>
              <a:t>Additional commodity, M, consumed domestically but not produced.</a:t>
            </a:r>
          </a:p>
        </p:txBody>
      </p:sp>
    </p:spTree>
    <p:extLst>
      <p:ext uri="{BB962C8B-B14F-4D97-AF65-F5344CB8AC3E}">
        <p14:creationId xmlns:p14="http://schemas.microsoft.com/office/powerpoint/2010/main" val="417424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7630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400" dirty="0">
                <a:latin typeface="Tahoma" charset="0"/>
              </a:rPr>
              <a:t> Real </a:t>
            </a:r>
            <a:r>
              <a:rPr lang="pt-BR" sz="2400" dirty="0" err="1">
                <a:latin typeface="Tahoma" charset="0"/>
              </a:rPr>
              <a:t>Flows</a:t>
            </a:r>
            <a:r>
              <a:rPr lang="pt-BR" sz="2400" dirty="0">
                <a:latin typeface="Tahoma" charset="0"/>
              </a:rPr>
              <a:t>				</a:t>
            </a:r>
            <a:r>
              <a:rPr lang="pt-BR" sz="2400" dirty="0" err="1">
                <a:latin typeface="Tahoma" charset="0"/>
              </a:rPr>
              <a:t>Prices</a:t>
            </a:r>
            <a:endParaRPr lang="pt-BR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800" dirty="0">
                <a:latin typeface="Tahoma" charset="0"/>
              </a:rPr>
              <a:t> (1) </a:t>
            </a:r>
            <a:r>
              <a:rPr lang="pt-BR" sz="1800" dirty="0" err="1">
                <a:latin typeface="Tahoma" charset="0"/>
              </a:rPr>
              <a:t>X</a:t>
            </a:r>
            <a:r>
              <a:rPr lang="pt-BR" sz="1800" dirty="0">
                <a:latin typeface="Tahoma" charset="0"/>
              </a:rPr>
              <a:t> = </a:t>
            </a:r>
            <a:r>
              <a:rPr lang="pt-BR" sz="1800" dirty="0" err="1">
                <a:latin typeface="Tahoma" charset="0"/>
              </a:rPr>
              <a:t>G</a:t>
            </a:r>
            <a:r>
              <a:rPr lang="pt-BR" sz="1800" dirty="0">
                <a:latin typeface="Tahoma" charset="0"/>
              </a:rPr>
              <a:t>(</a:t>
            </a:r>
            <a:r>
              <a:rPr lang="pt-BR" sz="1800" dirty="0" err="1">
                <a:latin typeface="Tahoma" charset="0"/>
              </a:rPr>
              <a:t>E,D</a:t>
            </a:r>
            <a:r>
              <a:rPr lang="pt-BR" sz="1800" baseline="30000" dirty="0" err="1">
                <a:latin typeface="Tahoma" charset="0"/>
              </a:rPr>
              <a:t>S</a:t>
            </a:r>
            <a:r>
              <a:rPr lang="pt-BR" sz="1800" dirty="0" err="1">
                <a:latin typeface="Tahoma" charset="0"/>
              </a:rPr>
              <a:t>;omega</a:t>
            </a:r>
            <a:r>
              <a:rPr lang="pt-BR" sz="1800" dirty="0">
                <a:latin typeface="Tahoma" charset="0"/>
              </a:rPr>
              <a:t>) 		(10) </a:t>
            </a:r>
            <a:r>
              <a:rPr lang="pt-BR" sz="1800" dirty="0" err="1">
                <a:latin typeface="Tahoma" charset="0"/>
              </a:rPr>
              <a:t>Pm</a:t>
            </a:r>
            <a:r>
              <a:rPr lang="pt-BR" sz="1800" dirty="0">
                <a:latin typeface="Tahoma" charset="0"/>
              </a:rPr>
              <a:t> = (1 + </a:t>
            </a:r>
            <a:r>
              <a:rPr lang="pt-BR" sz="1800" dirty="0" err="1">
                <a:latin typeface="Tahoma" charset="0"/>
              </a:rPr>
              <a:t>tm</a:t>
            </a:r>
            <a:r>
              <a:rPr lang="pt-BR" sz="1800" dirty="0">
                <a:latin typeface="Tahoma" charset="0"/>
              </a:rPr>
              <a:t>)</a:t>
            </a:r>
            <a:r>
              <a:rPr lang="pt-BR" sz="1800" dirty="0">
                <a:latin typeface="Tahoma" charset="0"/>
                <a:sym typeface="Symbol" charset="0"/>
              </a:rPr>
              <a:t></a:t>
            </a:r>
            <a:r>
              <a:rPr lang="pt-BR" sz="1800" dirty="0" err="1">
                <a:latin typeface="Tahoma" charset="0"/>
              </a:rPr>
              <a:t>R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pwm</a:t>
            </a:r>
            <a:r>
              <a:rPr lang="pt-BR" sz="1800" dirty="0">
                <a:latin typeface="Tahoma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800" dirty="0">
                <a:latin typeface="Tahoma" charset="0"/>
              </a:rPr>
              <a:t> (2)  Q</a:t>
            </a:r>
            <a:r>
              <a:rPr lang="pt-BR" sz="1800" baseline="30000" dirty="0">
                <a:latin typeface="Tahoma" charset="0"/>
              </a:rPr>
              <a:t>S</a:t>
            </a:r>
            <a:r>
              <a:rPr lang="pt-BR" sz="1800" dirty="0">
                <a:latin typeface="Tahoma" charset="0"/>
              </a:rPr>
              <a:t> = </a:t>
            </a:r>
            <a:r>
              <a:rPr lang="pt-BR" sz="1800" dirty="0" err="1">
                <a:latin typeface="Tahoma" charset="0"/>
              </a:rPr>
              <a:t>F</a:t>
            </a:r>
            <a:r>
              <a:rPr lang="pt-BR" sz="1800" dirty="0">
                <a:latin typeface="Tahoma" charset="0"/>
              </a:rPr>
              <a:t>(</a:t>
            </a:r>
            <a:r>
              <a:rPr lang="pt-BR" sz="1800" dirty="0" err="1">
                <a:latin typeface="Tahoma" charset="0"/>
              </a:rPr>
              <a:t>M,D</a:t>
            </a:r>
            <a:r>
              <a:rPr lang="pt-BR" sz="1800" baseline="30000" dirty="0" err="1">
                <a:latin typeface="Tahoma" charset="0"/>
              </a:rPr>
              <a:t>D</a:t>
            </a:r>
            <a:r>
              <a:rPr lang="pt-BR" sz="1800" dirty="0" err="1">
                <a:latin typeface="Tahoma" charset="0"/>
              </a:rPr>
              <a:t>;sigma</a:t>
            </a:r>
            <a:r>
              <a:rPr lang="pt-BR" sz="1800" dirty="0">
                <a:latin typeface="Tahoma" charset="0"/>
              </a:rPr>
              <a:t>)		(11) </a:t>
            </a:r>
            <a:r>
              <a:rPr lang="pt-BR" sz="1800" dirty="0" err="1">
                <a:latin typeface="Tahoma" charset="0"/>
              </a:rPr>
              <a:t>Pe</a:t>
            </a:r>
            <a:r>
              <a:rPr lang="pt-BR" sz="1800" dirty="0">
                <a:latin typeface="Tahoma" charset="0"/>
              </a:rPr>
              <a:t> = (1 + te)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R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pwe</a:t>
            </a:r>
            <a:endParaRPr lang="pt-BR" sz="18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800" dirty="0">
                <a:latin typeface="Tahoma" charset="0"/>
              </a:rPr>
              <a:t> (3)  Q</a:t>
            </a:r>
            <a:r>
              <a:rPr lang="pt-BR" sz="1800" baseline="30000" dirty="0">
                <a:latin typeface="Tahoma" charset="0"/>
              </a:rPr>
              <a:t>D</a:t>
            </a:r>
            <a:r>
              <a:rPr lang="pt-BR" sz="1800" dirty="0">
                <a:latin typeface="Tahoma" charset="0"/>
              </a:rPr>
              <a:t> = C + </a:t>
            </a:r>
            <a:r>
              <a:rPr lang="pt-BR" sz="1800" dirty="0" err="1">
                <a:latin typeface="Tahoma" charset="0"/>
              </a:rPr>
              <a:t>Z</a:t>
            </a:r>
            <a:r>
              <a:rPr lang="pt-BR" sz="1800" dirty="0">
                <a:latin typeface="Tahoma" charset="0"/>
              </a:rPr>
              <a:t> +</a:t>
            </a:r>
            <a:r>
              <a:rPr lang="pt-BR" sz="1800" dirty="0" err="1">
                <a:latin typeface="Tahoma" charset="0"/>
              </a:rPr>
              <a:t>G</a:t>
            </a:r>
            <a:r>
              <a:rPr lang="pt-BR" sz="1800" dirty="0">
                <a:latin typeface="Tahoma" charset="0"/>
              </a:rPr>
              <a:t>		(12) </a:t>
            </a:r>
            <a:r>
              <a:rPr lang="pt-BR" sz="1800" dirty="0" err="1">
                <a:latin typeface="Tahoma" charset="0"/>
              </a:rPr>
              <a:t>Pt</a:t>
            </a:r>
            <a:r>
              <a:rPr lang="pt-BR" sz="1800" dirty="0">
                <a:latin typeface="Tahoma" charset="0"/>
              </a:rPr>
              <a:t> = (1 + </a:t>
            </a:r>
            <a:r>
              <a:rPr lang="pt-BR" sz="1800" dirty="0" err="1">
                <a:latin typeface="Tahoma" charset="0"/>
              </a:rPr>
              <a:t>ts</a:t>
            </a:r>
            <a:r>
              <a:rPr lang="pt-BR" sz="1800" dirty="0">
                <a:latin typeface="Tahoma" charset="0"/>
              </a:rPr>
              <a:t>)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Pq</a:t>
            </a:r>
            <a:endParaRPr lang="pt-BR" sz="18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800" dirty="0">
                <a:latin typeface="Tahoma" charset="0"/>
              </a:rPr>
              <a:t> (4)  E/D</a:t>
            </a:r>
            <a:r>
              <a:rPr lang="pt-BR" sz="1800" baseline="30000" dirty="0">
                <a:latin typeface="Tahoma" charset="0"/>
              </a:rPr>
              <a:t>S </a:t>
            </a:r>
            <a:r>
              <a:rPr lang="pt-BR" sz="1800" dirty="0">
                <a:latin typeface="Tahoma" charset="0"/>
              </a:rPr>
              <a:t>= g2(</a:t>
            </a:r>
            <a:r>
              <a:rPr lang="pt-BR" sz="1800" dirty="0" err="1">
                <a:latin typeface="Tahoma" charset="0"/>
              </a:rPr>
              <a:t>Pe,Pd</a:t>
            </a:r>
            <a:r>
              <a:rPr lang="pt-BR" sz="1800" dirty="0">
                <a:latin typeface="Tahoma" charset="0"/>
              </a:rPr>
              <a:t>)		(13) </a:t>
            </a:r>
            <a:r>
              <a:rPr lang="pt-BR" sz="1800" dirty="0" err="1">
                <a:latin typeface="Tahoma" charset="0"/>
              </a:rPr>
              <a:t>Px</a:t>
            </a:r>
            <a:r>
              <a:rPr lang="pt-BR" sz="1800" dirty="0">
                <a:latin typeface="Tahoma" charset="0"/>
              </a:rPr>
              <a:t> = g1(</a:t>
            </a:r>
            <a:r>
              <a:rPr lang="pt-BR" sz="1800" dirty="0" err="1">
                <a:latin typeface="Tahoma" charset="0"/>
              </a:rPr>
              <a:t>Pe,Pd</a:t>
            </a:r>
            <a:r>
              <a:rPr lang="pt-BR" sz="1800" dirty="0">
                <a:latin typeface="Tahoma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800" dirty="0">
                <a:latin typeface="Tahoma" charset="0"/>
              </a:rPr>
              <a:t> (5)  M/D</a:t>
            </a:r>
            <a:r>
              <a:rPr lang="pt-BR" sz="1800" baseline="30000" dirty="0">
                <a:latin typeface="Tahoma" charset="0"/>
              </a:rPr>
              <a:t>D</a:t>
            </a:r>
            <a:r>
              <a:rPr lang="pt-BR" sz="1800" dirty="0">
                <a:latin typeface="Tahoma" charset="0"/>
              </a:rPr>
              <a:t> = f2(</a:t>
            </a:r>
            <a:r>
              <a:rPr lang="pt-BR" sz="1800" dirty="0" err="1">
                <a:latin typeface="Tahoma" charset="0"/>
              </a:rPr>
              <a:t>Pm,Pt</a:t>
            </a:r>
            <a:r>
              <a:rPr lang="pt-BR" sz="1800" dirty="0">
                <a:latin typeface="Tahoma" charset="0"/>
              </a:rPr>
              <a:t>)		(14) </a:t>
            </a:r>
            <a:r>
              <a:rPr lang="pt-BR" sz="1800" dirty="0" err="1">
                <a:latin typeface="Tahoma" charset="0"/>
              </a:rPr>
              <a:t>Pq</a:t>
            </a:r>
            <a:r>
              <a:rPr lang="pt-BR" sz="1800" dirty="0">
                <a:latin typeface="Tahoma" charset="0"/>
              </a:rPr>
              <a:t> = f1(</a:t>
            </a:r>
            <a:r>
              <a:rPr lang="pt-BR" sz="1800" dirty="0" err="1">
                <a:latin typeface="Tahoma" charset="0"/>
              </a:rPr>
              <a:t>Pm,Pt</a:t>
            </a:r>
            <a:r>
              <a:rPr lang="pt-BR" sz="1800" dirty="0">
                <a:latin typeface="Tahoma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800" dirty="0">
                <a:latin typeface="Tahoma" charset="0"/>
              </a:rPr>
              <a:t>  					(15) </a:t>
            </a:r>
            <a:r>
              <a:rPr lang="pt-BR" sz="1800" dirty="0" err="1">
                <a:latin typeface="Tahoma" charset="0"/>
              </a:rPr>
              <a:t>R</a:t>
            </a:r>
            <a:r>
              <a:rPr lang="pt-BR" sz="1800" dirty="0">
                <a:latin typeface="Tahoma" charset="0"/>
              </a:rPr>
              <a:t> 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400" dirty="0">
                <a:latin typeface="Tahoma" charset="0"/>
              </a:rPr>
              <a:t> Nominal </a:t>
            </a:r>
            <a:r>
              <a:rPr lang="pt-BR" sz="2400" dirty="0" err="1">
                <a:latin typeface="Tahoma" charset="0"/>
              </a:rPr>
              <a:t>Flows</a:t>
            </a:r>
            <a:r>
              <a:rPr lang="pt-BR" sz="2400" dirty="0">
                <a:latin typeface="Tahoma" charset="0"/>
              </a:rPr>
              <a:t>                    </a:t>
            </a:r>
            <a:r>
              <a:rPr lang="pt-BR" sz="2400" dirty="0" err="1">
                <a:latin typeface="Tahoma" charset="0"/>
              </a:rPr>
              <a:t>Equilibrium</a:t>
            </a:r>
            <a:r>
              <a:rPr lang="pt-BR" sz="2400" dirty="0">
                <a:latin typeface="Tahoma" charset="0"/>
              </a:rPr>
              <a:t> </a:t>
            </a:r>
            <a:r>
              <a:rPr lang="pt-BR" sz="2400" dirty="0" err="1">
                <a:latin typeface="Tahoma" charset="0"/>
              </a:rPr>
              <a:t>Conditions</a:t>
            </a:r>
            <a:endParaRPr lang="pt-BR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400" dirty="0">
                <a:latin typeface="Tahoma" charset="0"/>
              </a:rPr>
              <a:t> </a:t>
            </a:r>
            <a:r>
              <a:rPr lang="pt-BR" sz="2000" dirty="0">
                <a:latin typeface="Tahoma" charset="0"/>
              </a:rPr>
              <a:t>(</a:t>
            </a:r>
            <a:r>
              <a:rPr lang="pt-BR" sz="1800" dirty="0">
                <a:latin typeface="Tahoma" charset="0"/>
              </a:rPr>
              <a:t>6)  </a:t>
            </a:r>
            <a:r>
              <a:rPr lang="pt-BR" sz="1800" dirty="0" err="1">
                <a:latin typeface="Tahoma" charset="0"/>
              </a:rPr>
              <a:t>T</a:t>
            </a:r>
            <a:r>
              <a:rPr lang="pt-BR" sz="1800" dirty="0">
                <a:latin typeface="Tahoma" charset="0"/>
              </a:rPr>
              <a:t> = </a:t>
            </a:r>
            <a:r>
              <a:rPr lang="pt-BR" sz="1800" dirty="0" err="1">
                <a:latin typeface="Tahoma" charset="0"/>
              </a:rPr>
              <a:t>tm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R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pwm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>
                <a:latin typeface="Tahoma" charset="0"/>
              </a:rPr>
              <a:t>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800" dirty="0">
                <a:latin typeface="Tahoma" charset="0"/>
              </a:rPr>
              <a:t> 	+ </a:t>
            </a:r>
            <a:r>
              <a:rPr lang="pt-BR" sz="1800" dirty="0" err="1">
                <a:latin typeface="Tahoma" charset="0"/>
              </a:rPr>
              <a:t>ts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Pq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>
                <a:latin typeface="Tahoma" charset="0"/>
              </a:rPr>
              <a:t>Q</a:t>
            </a:r>
            <a:r>
              <a:rPr lang="pt-BR" sz="1800" baseline="30000" dirty="0">
                <a:latin typeface="Tahoma" charset="0"/>
              </a:rPr>
              <a:t>D</a:t>
            </a:r>
            <a:r>
              <a:rPr lang="pt-BR" sz="1800" dirty="0">
                <a:latin typeface="Tahoma" charset="0"/>
              </a:rPr>
              <a:t>			(16) D</a:t>
            </a:r>
            <a:r>
              <a:rPr lang="pt-BR" sz="1800" baseline="30000" dirty="0">
                <a:latin typeface="Tahoma" charset="0"/>
              </a:rPr>
              <a:t>D</a:t>
            </a:r>
            <a:r>
              <a:rPr lang="pt-BR" sz="1800" dirty="0">
                <a:latin typeface="Tahoma" charset="0"/>
              </a:rPr>
              <a:t> ‑ D</a:t>
            </a:r>
            <a:r>
              <a:rPr lang="pt-BR" sz="1800" baseline="30000" dirty="0">
                <a:latin typeface="Tahoma" charset="0"/>
              </a:rPr>
              <a:t>S </a:t>
            </a:r>
            <a:r>
              <a:rPr lang="pt-BR" sz="1800" dirty="0">
                <a:latin typeface="Tahoma" charset="0"/>
              </a:rPr>
              <a:t>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800" dirty="0">
                <a:latin typeface="Tahoma" charset="0"/>
              </a:rPr>
              <a:t>	+ </a:t>
            </a:r>
            <a:r>
              <a:rPr lang="pt-BR" sz="1800" dirty="0" err="1">
                <a:latin typeface="Tahoma" charset="0"/>
              </a:rPr>
              <a:t>ty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Y</a:t>
            </a:r>
            <a:r>
              <a:rPr lang="pt-BR" sz="1800" dirty="0">
                <a:latin typeface="Tahoma" charset="0"/>
              </a:rPr>
              <a:t> ‑ te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R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pwe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>
                <a:latin typeface="Tahoma" charset="0"/>
              </a:rPr>
              <a:t>E 	(17) Q</a:t>
            </a:r>
            <a:r>
              <a:rPr lang="pt-BR" sz="1800" baseline="30000" dirty="0">
                <a:latin typeface="Tahoma" charset="0"/>
              </a:rPr>
              <a:t>D</a:t>
            </a:r>
            <a:r>
              <a:rPr lang="pt-BR" sz="1800" dirty="0">
                <a:latin typeface="Tahoma" charset="0"/>
              </a:rPr>
              <a:t> ‑ Q</a:t>
            </a:r>
            <a:r>
              <a:rPr lang="pt-BR" sz="1800" baseline="30000" dirty="0">
                <a:latin typeface="Tahoma" charset="0"/>
              </a:rPr>
              <a:t>S</a:t>
            </a:r>
            <a:r>
              <a:rPr lang="pt-BR" sz="1800" dirty="0">
                <a:latin typeface="Tahoma" charset="0"/>
              </a:rPr>
              <a:t> 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800" dirty="0">
                <a:latin typeface="Tahoma" charset="0"/>
              </a:rPr>
              <a:t> (7)  </a:t>
            </a:r>
            <a:r>
              <a:rPr lang="pt-BR" sz="1800" dirty="0" err="1">
                <a:latin typeface="Tahoma" charset="0"/>
              </a:rPr>
              <a:t>Y</a:t>
            </a:r>
            <a:r>
              <a:rPr lang="pt-BR" sz="1800" dirty="0">
                <a:latin typeface="Tahoma" charset="0"/>
              </a:rPr>
              <a:t> = </a:t>
            </a:r>
            <a:r>
              <a:rPr lang="pt-BR" sz="1800" dirty="0" err="1">
                <a:latin typeface="Tahoma" charset="0"/>
              </a:rPr>
              <a:t>Px</a:t>
            </a:r>
            <a:r>
              <a:rPr lang="pt-BR" sz="1800" dirty="0">
                <a:latin typeface="Tahoma" charset="0"/>
                <a:sym typeface="Symbol" charset="0"/>
              </a:rPr>
              <a:t> </a:t>
            </a:r>
            <a:r>
              <a:rPr lang="pt-BR" sz="1800" dirty="0">
                <a:latin typeface="Tahoma" charset="0"/>
              </a:rPr>
              <a:t> </a:t>
            </a:r>
            <a:r>
              <a:rPr lang="pt-BR" sz="1800" dirty="0" err="1">
                <a:latin typeface="Tahoma" charset="0"/>
              </a:rPr>
              <a:t>X</a:t>
            </a:r>
            <a:r>
              <a:rPr lang="pt-BR" sz="1800" dirty="0">
                <a:latin typeface="Tahoma" charset="0"/>
              </a:rPr>
              <a:t> + </a:t>
            </a:r>
            <a:r>
              <a:rPr lang="pt-BR" sz="1800" dirty="0" err="1">
                <a:latin typeface="Tahoma" charset="0"/>
              </a:rPr>
              <a:t>tr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Pq</a:t>
            </a:r>
            <a:r>
              <a:rPr lang="pt-BR" sz="1800" dirty="0">
                <a:latin typeface="Tahoma" charset="0"/>
              </a:rPr>
              <a:t> + </a:t>
            </a:r>
            <a:r>
              <a:rPr lang="pt-BR" sz="1800" dirty="0" err="1">
                <a:latin typeface="Tahoma" charset="0"/>
              </a:rPr>
              <a:t>re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R</a:t>
            </a:r>
            <a:r>
              <a:rPr lang="pt-BR" sz="1800" dirty="0">
                <a:latin typeface="Tahoma" charset="0"/>
              </a:rPr>
              <a:t>	(18) </a:t>
            </a:r>
            <a:r>
              <a:rPr lang="pt-BR" sz="1800" dirty="0" err="1">
                <a:latin typeface="Tahoma" charset="0"/>
              </a:rPr>
              <a:t>pwm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>
                <a:latin typeface="Tahoma" charset="0"/>
              </a:rPr>
              <a:t>M ‑ </a:t>
            </a:r>
            <a:r>
              <a:rPr lang="pt-BR" sz="1800" dirty="0" err="1">
                <a:latin typeface="Tahoma" charset="0"/>
              </a:rPr>
              <a:t>pwe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>
                <a:latin typeface="Tahoma" charset="0"/>
              </a:rPr>
              <a:t>E ‑ </a:t>
            </a:r>
            <a:r>
              <a:rPr lang="pt-BR" sz="1800" dirty="0" err="1">
                <a:latin typeface="Tahoma" charset="0"/>
              </a:rPr>
              <a:t>ft</a:t>
            </a:r>
            <a:r>
              <a:rPr lang="pt-BR" sz="1800" dirty="0">
                <a:latin typeface="Tahoma" charset="0"/>
              </a:rPr>
              <a:t> ‑ </a:t>
            </a:r>
            <a:r>
              <a:rPr lang="pt-BR" sz="1800" dirty="0" err="1">
                <a:latin typeface="Tahoma" charset="0"/>
              </a:rPr>
              <a:t>re</a:t>
            </a:r>
            <a:r>
              <a:rPr lang="pt-BR" sz="1800" dirty="0">
                <a:latin typeface="Tahoma" charset="0"/>
              </a:rPr>
              <a:t> = </a:t>
            </a:r>
            <a:r>
              <a:rPr lang="pt-BR" sz="1800" dirty="0" err="1">
                <a:latin typeface="Tahoma" charset="0"/>
              </a:rPr>
              <a:t>B</a:t>
            </a:r>
            <a:endParaRPr lang="pt-BR" sz="18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800" dirty="0">
                <a:latin typeface="Tahoma" charset="0"/>
              </a:rPr>
              <a:t> (8)  </a:t>
            </a:r>
            <a:r>
              <a:rPr lang="pt-BR" sz="1800" dirty="0" err="1">
                <a:latin typeface="Tahoma" charset="0"/>
              </a:rPr>
              <a:t>S</a:t>
            </a:r>
            <a:r>
              <a:rPr lang="pt-BR" sz="1800" dirty="0">
                <a:latin typeface="Tahoma" charset="0"/>
              </a:rPr>
              <a:t> = </a:t>
            </a:r>
            <a:r>
              <a:rPr lang="pt-BR" sz="1800" i="1" dirty="0" err="1">
                <a:latin typeface="Tahoma" charset="0"/>
              </a:rPr>
              <a:t>s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Y</a:t>
            </a:r>
            <a:r>
              <a:rPr lang="pt-BR" sz="1800" dirty="0">
                <a:latin typeface="Tahoma" charset="0"/>
              </a:rPr>
              <a:t> + </a:t>
            </a:r>
            <a:r>
              <a:rPr lang="pt-BR" sz="1800" dirty="0" err="1">
                <a:latin typeface="Tahoma" charset="0"/>
              </a:rPr>
              <a:t>R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B</a:t>
            </a:r>
            <a:r>
              <a:rPr lang="pt-BR" sz="1800" dirty="0">
                <a:latin typeface="Tahoma" charset="0"/>
              </a:rPr>
              <a:t>+ </a:t>
            </a:r>
            <a:r>
              <a:rPr lang="pt-BR" sz="1800" dirty="0" err="1">
                <a:latin typeface="Tahoma" charset="0"/>
              </a:rPr>
              <a:t>Sg</a:t>
            </a:r>
            <a:r>
              <a:rPr lang="pt-BR" sz="1800" dirty="0">
                <a:latin typeface="Tahoma" charset="0"/>
              </a:rPr>
              <a:t>		(19) </a:t>
            </a:r>
            <a:r>
              <a:rPr lang="pt-BR" sz="1800" dirty="0" err="1">
                <a:latin typeface="Tahoma" charset="0"/>
              </a:rPr>
              <a:t>Pt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Z</a:t>
            </a:r>
            <a:r>
              <a:rPr lang="pt-BR" sz="1800" dirty="0">
                <a:latin typeface="Tahoma" charset="0"/>
              </a:rPr>
              <a:t> ‑ </a:t>
            </a:r>
            <a:r>
              <a:rPr lang="pt-BR" sz="1800" dirty="0" err="1">
                <a:latin typeface="Tahoma" charset="0"/>
              </a:rPr>
              <a:t>S</a:t>
            </a:r>
            <a:r>
              <a:rPr lang="pt-BR" sz="1800" dirty="0">
                <a:latin typeface="Tahoma" charset="0"/>
              </a:rPr>
              <a:t> 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800" dirty="0">
                <a:latin typeface="Tahoma" charset="0"/>
              </a:rPr>
              <a:t> (9)  C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Pt</a:t>
            </a:r>
            <a:r>
              <a:rPr lang="pt-BR" sz="1800" dirty="0">
                <a:latin typeface="Tahoma" charset="0"/>
              </a:rPr>
              <a:t> = (1 ‑</a:t>
            </a:r>
            <a:r>
              <a:rPr lang="pt-BR" sz="1800" i="1" dirty="0" err="1">
                <a:latin typeface="Tahoma" charset="0"/>
              </a:rPr>
              <a:t>s</a:t>
            </a:r>
            <a:r>
              <a:rPr lang="pt-BR" sz="1800" dirty="0">
                <a:latin typeface="Tahoma" charset="0"/>
              </a:rPr>
              <a:t>  ‑ </a:t>
            </a:r>
            <a:r>
              <a:rPr lang="pt-BR" sz="1800" dirty="0" err="1">
                <a:latin typeface="Tahoma" charset="0"/>
              </a:rPr>
              <a:t>ty</a:t>
            </a:r>
            <a:r>
              <a:rPr lang="pt-BR" sz="1800" dirty="0">
                <a:latin typeface="Tahoma" charset="0"/>
              </a:rPr>
              <a:t>)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Y</a:t>
            </a:r>
            <a:r>
              <a:rPr lang="pt-BR" sz="1800" dirty="0">
                <a:latin typeface="Tahoma" charset="0"/>
              </a:rPr>
              <a:t>	     	(20) </a:t>
            </a:r>
            <a:r>
              <a:rPr lang="pt-BR" sz="1800" dirty="0" err="1">
                <a:latin typeface="Tahoma" charset="0"/>
              </a:rPr>
              <a:t>T</a:t>
            </a:r>
            <a:r>
              <a:rPr lang="pt-BR" sz="1800" dirty="0">
                <a:latin typeface="Tahoma" charset="0"/>
              </a:rPr>
              <a:t> ‑ </a:t>
            </a:r>
            <a:r>
              <a:rPr lang="pt-BR" sz="1800" dirty="0" err="1">
                <a:latin typeface="Tahoma" charset="0"/>
              </a:rPr>
              <a:t>Pq</a:t>
            </a:r>
            <a:r>
              <a:rPr lang="pt-BR" sz="1800" dirty="0">
                <a:latin typeface="Tahoma" charset="0"/>
                <a:sym typeface="Symbol" charset="0"/>
              </a:rPr>
              <a:t> </a:t>
            </a:r>
            <a:r>
              <a:rPr lang="pt-BR" sz="1800" dirty="0">
                <a:latin typeface="Tahoma" charset="0"/>
              </a:rPr>
              <a:t> </a:t>
            </a:r>
            <a:r>
              <a:rPr lang="pt-BR" sz="1800" dirty="0" err="1">
                <a:latin typeface="Tahoma" charset="0"/>
              </a:rPr>
              <a:t>G</a:t>
            </a:r>
            <a:r>
              <a:rPr lang="pt-BR" sz="1800" dirty="0">
                <a:latin typeface="Tahoma" charset="0"/>
              </a:rPr>
              <a:t>  ‑ </a:t>
            </a:r>
            <a:r>
              <a:rPr lang="pt-BR" sz="1800" dirty="0" err="1">
                <a:latin typeface="Tahoma" charset="0"/>
              </a:rPr>
              <a:t>tr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Pq</a:t>
            </a:r>
            <a:r>
              <a:rPr lang="pt-BR" sz="1800" dirty="0">
                <a:latin typeface="Tahoma" charset="0"/>
              </a:rPr>
              <a:t> ‑ </a:t>
            </a:r>
            <a:r>
              <a:rPr lang="pt-BR" sz="1800" dirty="0" err="1">
                <a:latin typeface="Tahoma" charset="0"/>
              </a:rPr>
              <a:t>ft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R</a:t>
            </a:r>
            <a:r>
              <a:rPr lang="pt-BR" sz="1800" dirty="0">
                <a:latin typeface="Tahoma" charset="0"/>
              </a:rPr>
              <a:t> ‑ </a:t>
            </a:r>
            <a:r>
              <a:rPr lang="pt-BR" sz="1800" dirty="0" err="1">
                <a:latin typeface="Tahoma" charset="0"/>
              </a:rPr>
              <a:t>Sg</a:t>
            </a:r>
            <a:r>
              <a:rPr lang="pt-BR" sz="1800" dirty="0">
                <a:latin typeface="Tahoma" charset="0"/>
              </a:rPr>
              <a:t> 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400" dirty="0" err="1">
                <a:latin typeface="Tahoma" charset="0"/>
              </a:rPr>
              <a:t>Accounting</a:t>
            </a:r>
            <a:r>
              <a:rPr lang="pt-BR" sz="2400" dirty="0">
                <a:latin typeface="Tahoma" charset="0"/>
              </a:rPr>
              <a:t> </a:t>
            </a:r>
            <a:r>
              <a:rPr lang="pt-BR" sz="2400" dirty="0" err="1">
                <a:latin typeface="Tahoma" charset="0"/>
              </a:rPr>
              <a:t>Identities</a:t>
            </a:r>
            <a:endParaRPr lang="pt-BR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Tahoma" charset="0"/>
              </a:rPr>
              <a:t>	</a:t>
            </a:r>
            <a:r>
              <a:rPr lang="pt-BR" sz="1800" dirty="0">
                <a:latin typeface="Tahoma" charset="0"/>
              </a:rPr>
              <a:t>(</a:t>
            </a:r>
            <a:r>
              <a:rPr lang="pt-BR" sz="1800" dirty="0" err="1">
                <a:latin typeface="Tahoma" charset="0"/>
              </a:rPr>
              <a:t>i</a:t>
            </a:r>
            <a:r>
              <a:rPr lang="pt-BR" sz="1800" dirty="0">
                <a:latin typeface="Tahoma" charset="0"/>
              </a:rPr>
              <a:t>)   </a:t>
            </a:r>
            <a:r>
              <a:rPr lang="pt-BR" sz="1800" dirty="0" err="1">
                <a:latin typeface="Tahoma" charset="0"/>
              </a:rPr>
              <a:t>Px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 err="1">
                <a:latin typeface="Tahoma" charset="0"/>
              </a:rPr>
              <a:t>X</a:t>
            </a:r>
            <a:r>
              <a:rPr lang="pt-BR" sz="1800" dirty="0">
                <a:latin typeface="Tahoma" charset="0"/>
              </a:rPr>
              <a:t> =  </a:t>
            </a:r>
            <a:r>
              <a:rPr lang="pt-BR" sz="1800" dirty="0" err="1">
                <a:latin typeface="Tahoma" charset="0"/>
              </a:rPr>
              <a:t>Pe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>
                <a:latin typeface="Tahoma" charset="0"/>
              </a:rPr>
              <a:t>E + </a:t>
            </a:r>
            <a:r>
              <a:rPr lang="pt-BR" sz="1800" dirty="0" err="1">
                <a:latin typeface="Tahoma" charset="0"/>
              </a:rPr>
              <a:t>Pd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>
                <a:latin typeface="Tahoma" charset="0"/>
              </a:rPr>
              <a:t>D</a:t>
            </a:r>
            <a:r>
              <a:rPr lang="pt-BR" sz="1800" baseline="30000" dirty="0">
                <a:latin typeface="Tahoma" charset="0"/>
              </a:rPr>
              <a:t>S</a:t>
            </a:r>
            <a:r>
              <a:rPr lang="pt-BR" sz="1800" dirty="0">
                <a:latin typeface="Tahoma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800" dirty="0">
                <a:latin typeface="Tahoma" charset="0"/>
              </a:rPr>
              <a:t>	(</a:t>
            </a:r>
            <a:r>
              <a:rPr lang="pt-BR" sz="1800" dirty="0" err="1">
                <a:latin typeface="Tahoma" charset="0"/>
              </a:rPr>
              <a:t>ii</a:t>
            </a:r>
            <a:r>
              <a:rPr lang="pt-BR" sz="1800" dirty="0">
                <a:latin typeface="Tahoma" charset="0"/>
              </a:rPr>
              <a:t>)  </a:t>
            </a:r>
            <a:r>
              <a:rPr lang="pt-BR" sz="1800" dirty="0" err="1">
                <a:latin typeface="Tahoma" charset="0"/>
              </a:rPr>
              <a:t>Pq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>
                <a:latin typeface="Tahoma" charset="0"/>
              </a:rPr>
              <a:t>Q</a:t>
            </a:r>
            <a:r>
              <a:rPr lang="pt-BR" sz="1800" baseline="30000" dirty="0">
                <a:latin typeface="Tahoma" charset="0"/>
              </a:rPr>
              <a:t>S</a:t>
            </a:r>
            <a:r>
              <a:rPr lang="pt-BR" sz="1800" dirty="0">
                <a:latin typeface="Tahoma" charset="0"/>
              </a:rPr>
              <a:t>=  </a:t>
            </a:r>
            <a:r>
              <a:rPr lang="pt-BR" sz="1800" dirty="0" err="1">
                <a:latin typeface="Tahoma" charset="0"/>
              </a:rPr>
              <a:t>Pm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>
                <a:latin typeface="Tahoma" charset="0"/>
              </a:rPr>
              <a:t>M + </a:t>
            </a:r>
            <a:r>
              <a:rPr lang="pt-BR" sz="1800" dirty="0" err="1">
                <a:latin typeface="Tahoma" charset="0"/>
              </a:rPr>
              <a:t>Pt</a:t>
            </a:r>
            <a:r>
              <a:rPr lang="pt-BR" sz="1800" dirty="0">
                <a:latin typeface="Tahoma" charset="0"/>
                <a:sym typeface="Symbol" charset="0"/>
              </a:rPr>
              <a:t>  </a:t>
            </a:r>
            <a:r>
              <a:rPr lang="pt-BR" sz="1800" dirty="0">
                <a:latin typeface="Tahoma" charset="0"/>
              </a:rPr>
              <a:t>D</a:t>
            </a:r>
            <a:r>
              <a:rPr lang="pt-BR" sz="1800" baseline="30000" dirty="0">
                <a:latin typeface="Tahoma" charset="0"/>
              </a:rPr>
              <a:t>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400" dirty="0">
                <a:latin typeface="Tahoma" charset="0"/>
              </a:rPr>
              <a:t> </a:t>
            </a:r>
            <a:endParaRPr lang="pt-BR" sz="1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sz="1800" dirty="0">
              <a:latin typeface="Tahoma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28600"/>
            <a:ext cx="899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r">
              <a:spcBef>
                <a:spcPct val="0"/>
              </a:spcBef>
              <a:defRPr/>
            </a:pPr>
            <a:r>
              <a:rPr lang="en-US" sz="3200" kern="0" dirty="0">
                <a:solidFill>
                  <a:srgbClr val="FFCC00"/>
                </a:solidFill>
                <a:latin typeface="+mj-lt"/>
                <a:ea typeface="+mj-ea"/>
                <a:cs typeface="+mj-cs"/>
              </a:rPr>
              <a:t>A Model with Consumption, Government, and Investment</a:t>
            </a:r>
          </a:p>
        </p:txBody>
      </p:sp>
    </p:spTree>
    <p:extLst>
      <p:ext uri="{BB962C8B-B14F-4D97-AF65-F5344CB8AC3E}">
        <p14:creationId xmlns:p14="http://schemas.microsoft.com/office/powerpoint/2010/main" val="3156884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pt-BR"/>
          </a:p>
          <a:p>
            <a:r>
              <a:rPr lang="pt-BR"/>
              <a:t>EAE 5918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800">
                <a:latin typeface="Tahoma" charset="0"/>
              </a:rPr>
              <a:t>     Endogenous Variables         Exogenous Variables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Tahoma" charset="0"/>
              </a:rPr>
              <a:t> </a:t>
            </a:r>
            <a:r>
              <a:rPr lang="pt-BR" sz="1400">
                <a:latin typeface="Tahoma" charset="0"/>
              </a:rPr>
              <a:t>E: Export good		     		pwm: World price of import good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M: Import good		      		pwe: World price of export good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DS: Supply of domestic good		tm: Tariff rate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DD: Demand for domestic good		te: Export subsidy rate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QS: Supply of composite good		ts: sales/excise/value‑added tax rate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QD: Demand for composite good 		ty: direct tax rate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Pe: Domestic price of export good		tr: government transfers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Pm: Domestic price of import good		ft: foreign transfers to government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Pd: Producer price of domestic good	 	re: foreign remittances to private sector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Pt:  Sales price of composite good		</a:t>
            </a:r>
            <a:r>
              <a:rPr lang="pt-BR" sz="1400" i="1">
                <a:latin typeface="Tahoma" charset="0"/>
              </a:rPr>
              <a:t>s</a:t>
            </a:r>
            <a:r>
              <a:rPr lang="pt-BR" sz="1400">
                <a:latin typeface="Tahoma" charset="0"/>
              </a:rPr>
              <a:t> : Average savings rate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Px: Price of aggregate output		</a:t>
            </a:r>
            <a:r>
              <a:rPr lang="pt-BR" sz="1400" u="sng">
                <a:latin typeface="Tahoma" charset="0"/>
              </a:rPr>
              <a:t>X</a:t>
            </a:r>
            <a:r>
              <a:rPr lang="pt-BR" sz="1400">
                <a:latin typeface="Tahoma" charset="0"/>
              </a:rPr>
              <a:t>: Aggregate output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Pq: Price of composite good			</a:t>
            </a:r>
            <a:r>
              <a:rPr lang="pt-BR" sz="1400" u="sng">
                <a:latin typeface="Tahoma" charset="0"/>
              </a:rPr>
              <a:t>G</a:t>
            </a:r>
            <a:r>
              <a:rPr lang="pt-BR" sz="1400">
                <a:latin typeface="Tahoma" charset="0"/>
              </a:rPr>
              <a:t>: Real government demand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R: Exchange rate			</a:t>
            </a:r>
            <a:r>
              <a:rPr lang="pt-BR" sz="1400" u="sng">
                <a:latin typeface="Tahoma" charset="0"/>
              </a:rPr>
              <a:t>B</a:t>
            </a:r>
            <a:r>
              <a:rPr lang="pt-BR" sz="1400">
                <a:latin typeface="Tahoma" charset="0"/>
              </a:rPr>
              <a:t> : Balance of trade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T: Tax revenue				rhot: Export transformation elasticity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Sg: Government savings			rhoc: Import substitution elasticity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Y: Total income		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C: Aggregate consumption		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S: Aggregate savings		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400">
                <a:latin typeface="Tahoma" charset="0"/>
              </a:rPr>
              <a:t> Z: Aggregate real investment		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pt-BR" sz="1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sz="1400">
              <a:latin typeface="Tahoma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762000"/>
          </a:xfrm>
          <a:noFill/>
        </p:spPr>
        <p:txBody>
          <a:bodyPr/>
          <a:lstStyle/>
          <a:p>
            <a:pPr eaLnBrk="1" hangingPunct="1"/>
            <a:r>
              <a:rPr lang="pt-BR" sz="4000">
                <a:latin typeface="Arial" charset="0"/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1975285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pt-BR"/>
          </a:p>
          <a:p>
            <a:r>
              <a:rPr lang="pt-BR"/>
              <a:t>EAE 5918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</a:rPr>
              <a:t>123 SAM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685800" y="1981200"/>
            <a:ext cx="7772400" cy="4044950"/>
            <a:chOff x="792" y="1248"/>
            <a:chExt cx="4896" cy="2548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4989" y="3426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582" name="Rectangle 5"/>
            <p:cNvSpPr>
              <a:spLocks noChangeArrowheads="1"/>
            </p:cNvSpPr>
            <p:nvPr/>
          </p:nvSpPr>
          <p:spPr bwMode="auto">
            <a:xfrm>
              <a:off x="4289" y="3426"/>
              <a:ext cx="70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3590" y="3426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2890" y="3426"/>
              <a:ext cx="70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2191" y="3426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M</a:t>
              </a:r>
            </a:p>
          </p:txBody>
        </p:sp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1491" y="3426"/>
              <a:ext cx="70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792" y="3426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Wrld</a:t>
              </a:r>
            </a:p>
          </p:txBody>
        </p:sp>
        <p:sp>
          <p:nvSpPr>
            <p:cNvPr id="24588" name="Rectangle 11"/>
            <p:cNvSpPr>
              <a:spLocks noChangeArrowheads="1"/>
            </p:cNvSpPr>
            <p:nvPr/>
          </p:nvSpPr>
          <p:spPr bwMode="auto">
            <a:xfrm>
              <a:off x="4989" y="3055"/>
              <a:ext cx="699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S</a:t>
              </a:r>
              <a:r>
                <a:rPr lang="en-US" baseline="-25000"/>
                <a:t>F</a:t>
              </a:r>
            </a:p>
          </p:txBody>
        </p:sp>
        <p:sp>
          <p:nvSpPr>
            <p:cNvPr id="24589" name="Rectangle 12"/>
            <p:cNvSpPr>
              <a:spLocks noChangeArrowheads="1"/>
            </p:cNvSpPr>
            <p:nvPr/>
          </p:nvSpPr>
          <p:spPr bwMode="auto">
            <a:xfrm>
              <a:off x="4289" y="3055"/>
              <a:ext cx="700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590" name="Rectangle 13"/>
            <p:cNvSpPr>
              <a:spLocks noChangeArrowheads="1"/>
            </p:cNvSpPr>
            <p:nvPr/>
          </p:nvSpPr>
          <p:spPr bwMode="auto">
            <a:xfrm>
              <a:off x="3590" y="3055"/>
              <a:ext cx="699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S</a:t>
              </a:r>
              <a:r>
                <a:rPr lang="en-US" baseline="-25000"/>
                <a:t>G</a:t>
              </a:r>
            </a:p>
          </p:txBody>
        </p:sp>
        <p:sp>
          <p:nvSpPr>
            <p:cNvPr id="24591" name="Rectangle 14"/>
            <p:cNvSpPr>
              <a:spLocks noChangeArrowheads="1"/>
            </p:cNvSpPr>
            <p:nvPr/>
          </p:nvSpPr>
          <p:spPr bwMode="auto">
            <a:xfrm>
              <a:off x="2890" y="3055"/>
              <a:ext cx="700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S</a:t>
              </a:r>
              <a:r>
                <a:rPr lang="en-US" baseline="-25000"/>
                <a:t>H</a:t>
              </a:r>
            </a:p>
          </p:txBody>
        </p:sp>
        <p:sp>
          <p:nvSpPr>
            <p:cNvPr id="24592" name="Rectangle 15"/>
            <p:cNvSpPr>
              <a:spLocks noChangeArrowheads="1"/>
            </p:cNvSpPr>
            <p:nvPr/>
          </p:nvSpPr>
          <p:spPr bwMode="auto">
            <a:xfrm>
              <a:off x="2191" y="3055"/>
              <a:ext cx="699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593" name="Rectangle 16"/>
            <p:cNvSpPr>
              <a:spLocks noChangeArrowheads="1"/>
            </p:cNvSpPr>
            <p:nvPr/>
          </p:nvSpPr>
          <p:spPr bwMode="auto">
            <a:xfrm>
              <a:off x="1491" y="3055"/>
              <a:ext cx="700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594" name="Rectangle 17"/>
            <p:cNvSpPr>
              <a:spLocks noChangeArrowheads="1"/>
            </p:cNvSpPr>
            <p:nvPr/>
          </p:nvSpPr>
          <p:spPr bwMode="auto">
            <a:xfrm>
              <a:off x="792" y="3055"/>
              <a:ext cx="699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Cap</a:t>
              </a:r>
            </a:p>
          </p:txBody>
        </p:sp>
        <p:sp>
          <p:nvSpPr>
            <p:cNvPr id="24595" name="Rectangle 18"/>
            <p:cNvSpPr>
              <a:spLocks noChangeArrowheads="1"/>
            </p:cNvSpPr>
            <p:nvPr/>
          </p:nvSpPr>
          <p:spPr bwMode="auto">
            <a:xfrm>
              <a:off x="4989" y="2685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596" name="Rectangle 19"/>
            <p:cNvSpPr>
              <a:spLocks noChangeArrowheads="1"/>
            </p:cNvSpPr>
            <p:nvPr/>
          </p:nvSpPr>
          <p:spPr bwMode="auto">
            <a:xfrm>
              <a:off x="4289" y="2685"/>
              <a:ext cx="70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597" name="Rectangle 20"/>
            <p:cNvSpPr>
              <a:spLocks noChangeArrowheads="1"/>
            </p:cNvSpPr>
            <p:nvPr/>
          </p:nvSpPr>
          <p:spPr bwMode="auto">
            <a:xfrm>
              <a:off x="3590" y="2685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598" name="Rectangle 21"/>
            <p:cNvSpPr>
              <a:spLocks noChangeArrowheads="1"/>
            </p:cNvSpPr>
            <p:nvPr/>
          </p:nvSpPr>
          <p:spPr bwMode="auto">
            <a:xfrm>
              <a:off x="2890" y="2685"/>
              <a:ext cx="70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T</a:t>
              </a:r>
              <a:r>
                <a:rPr lang="en-US" baseline="-25000"/>
                <a:t>H</a:t>
              </a:r>
            </a:p>
          </p:txBody>
        </p:sp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191" y="2685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 baseline="-25000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1491" y="2685"/>
              <a:ext cx="70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T</a:t>
              </a:r>
              <a:r>
                <a:rPr lang="en-US" baseline="-25000"/>
                <a:t>X</a:t>
              </a:r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792" y="2685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Govt</a:t>
              </a:r>
            </a:p>
          </p:txBody>
        </p:sp>
        <p:sp>
          <p:nvSpPr>
            <p:cNvPr id="24602" name="Rectangle 25"/>
            <p:cNvSpPr>
              <a:spLocks noChangeArrowheads="1"/>
            </p:cNvSpPr>
            <p:nvPr/>
          </p:nvSpPr>
          <p:spPr bwMode="auto">
            <a:xfrm>
              <a:off x="4989" y="2315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603" name="Rectangle 26"/>
            <p:cNvSpPr>
              <a:spLocks noChangeArrowheads="1"/>
            </p:cNvSpPr>
            <p:nvPr/>
          </p:nvSpPr>
          <p:spPr bwMode="auto">
            <a:xfrm>
              <a:off x="4289" y="2315"/>
              <a:ext cx="70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604" name="Rectangle 27"/>
            <p:cNvSpPr>
              <a:spLocks noChangeArrowheads="1"/>
            </p:cNvSpPr>
            <p:nvPr/>
          </p:nvSpPr>
          <p:spPr bwMode="auto">
            <a:xfrm>
              <a:off x="3590" y="2315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605" name="Rectangle 28"/>
            <p:cNvSpPr>
              <a:spLocks noChangeArrowheads="1"/>
            </p:cNvSpPr>
            <p:nvPr/>
          </p:nvSpPr>
          <p:spPr bwMode="auto">
            <a:xfrm>
              <a:off x="2890" y="2315"/>
              <a:ext cx="70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606" name="Rectangle 29"/>
            <p:cNvSpPr>
              <a:spLocks noChangeArrowheads="1"/>
            </p:cNvSpPr>
            <p:nvPr/>
          </p:nvSpPr>
          <p:spPr bwMode="auto">
            <a:xfrm>
              <a:off x="2191" y="2315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607" name="Rectangle 30"/>
            <p:cNvSpPr>
              <a:spLocks noChangeArrowheads="1"/>
            </p:cNvSpPr>
            <p:nvPr/>
          </p:nvSpPr>
          <p:spPr bwMode="auto">
            <a:xfrm>
              <a:off x="1491" y="2315"/>
              <a:ext cx="70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Y</a:t>
              </a:r>
            </a:p>
          </p:txBody>
        </p:sp>
        <p:sp>
          <p:nvSpPr>
            <p:cNvPr id="24608" name="Rectangle 31"/>
            <p:cNvSpPr>
              <a:spLocks noChangeArrowheads="1"/>
            </p:cNvSpPr>
            <p:nvPr/>
          </p:nvSpPr>
          <p:spPr bwMode="auto">
            <a:xfrm>
              <a:off x="792" y="2315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Hshld</a:t>
              </a:r>
            </a:p>
          </p:txBody>
        </p:sp>
        <p:sp>
          <p:nvSpPr>
            <p:cNvPr id="24609" name="Rectangle 32"/>
            <p:cNvSpPr>
              <a:spLocks noChangeArrowheads="1"/>
            </p:cNvSpPr>
            <p:nvPr/>
          </p:nvSpPr>
          <p:spPr bwMode="auto">
            <a:xfrm>
              <a:off x="4989" y="1989"/>
              <a:ext cx="69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610" name="Rectangle 33"/>
            <p:cNvSpPr>
              <a:spLocks noChangeArrowheads="1"/>
            </p:cNvSpPr>
            <p:nvPr/>
          </p:nvSpPr>
          <p:spPr bwMode="auto">
            <a:xfrm>
              <a:off x="4289" y="1989"/>
              <a:ext cx="7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Z</a:t>
              </a:r>
            </a:p>
          </p:txBody>
        </p:sp>
        <p:sp>
          <p:nvSpPr>
            <p:cNvPr id="24611" name="Rectangle 34"/>
            <p:cNvSpPr>
              <a:spLocks noChangeArrowheads="1"/>
            </p:cNvSpPr>
            <p:nvPr/>
          </p:nvSpPr>
          <p:spPr bwMode="auto">
            <a:xfrm>
              <a:off x="3590" y="1989"/>
              <a:ext cx="69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G</a:t>
              </a:r>
            </a:p>
          </p:txBody>
        </p:sp>
        <p:sp>
          <p:nvSpPr>
            <p:cNvPr id="24612" name="Rectangle 35"/>
            <p:cNvSpPr>
              <a:spLocks noChangeArrowheads="1"/>
            </p:cNvSpPr>
            <p:nvPr/>
          </p:nvSpPr>
          <p:spPr bwMode="auto">
            <a:xfrm>
              <a:off x="2890" y="1989"/>
              <a:ext cx="7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C</a:t>
              </a:r>
            </a:p>
          </p:txBody>
        </p:sp>
        <p:sp>
          <p:nvSpPr>
            <p:cNvPr id="24613" name="Rectangle 36"/>
            <p:cNvSpPr>
              <a:spLocks noChangeArrowheads="1"/>
            </p:cNvSpPr>
            <p:nvPr/>
          </p:nvSpPr>
          <p:spPr bwMode="auto">
            <a:xfrm>
              <a:off x="2191" y="1989"/>
              <a:ext cx="69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614" name="Rectangle 37"/>
            <p:cNvSpPr>
              <a:spLocks noChangeArrowheads="1"/>
            </p:cNvSpPr>
            <p:nvPr/>
          </p:nvSpPr>
          <p:spPr bwMode="auto">
            <a:xfrm>
              <a:off x="1491" y="1989"/>
              <a:ext cx="7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615" name="Rectangle 38"/>
            <p:cNvSpPr>
              <a:spLocks noChangeArrowheads="1"/>
            </p:cNvSpPr>
            <p:nvPr/>
          </p:nvSpPr>
          <p:spPr bwMode="auto">
            <a:xfrm>
              <a:off x="792" y="1989"/>
              <a:ext cx="69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Com</a:t>
              </a:r>
            </a:p>
          </p:txBody>
        </p:sp>
        <p:sp>
          <p:nvSpPr>
            <p:cNvPr id="24616" name="Rectangle 39"/>
            <p:cNvSpPr>
              <a:spLocks noChangeArrowheads="1"/>
            </p:cNvSpPr>
            <p:nvPr/>
          </p:nvSpPr>
          <p:spPr bwMode="auto">
            <a:xfrm>
              <a:off x="4989" y="1618"/>
              <a:ext cx="699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E</a:t>
              </a:r>
            </a:p>
          </p:txBody>
        </p:sp>
        <p:sp>
          <p:nvSpPr>
            <p:cNvPr id="24617" name="Rectangle 40"/>
            <p:cNvSpPr>
              <a:spLocks noChangeArrowheads="1"/>
            </p:cNvSpPr>
            <p:nvPr/>
          </p:nvSpPr>
          <p:spPr bwMode="auto">
            <a:xfrm>
              <a:off x="4289" y="1618"/>
              <a:ext cx="700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618" name="Rectangle 41"/>
            <p:cNvSpPr>
              <a:spLocks noChangeArrowheads="1"/>
            </p:cNvSpPr>
            <p:nvPr/>
          </p:nvSpPr>
          <p:spPr bwMode="auto">
            <a:xfrm>
              <a:off x="3590" y="1618"/>
              <a:ext cx="699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619" name="Rectangle 42"/>
            <p:cNvSpPr>
              <a:spLocks noChangeArrowheads="1"/>
            </p:cNvSpPr>
            <p:nvPr/>
          </p:nvSpPr>
          <p:spPr bwMode="auto">
            <a:xfrm>
              <a:off x="2890" y="1618"/>
              <a:ext cx="700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620" name="Rectangle 43"/>
            <p:cNvSpPr>
              <a:spLocks noChangeArrowheads="1"/>
            </p:cNvSpPr>
            <p:nvPr/>
          </p:nvSpPr>
          <p:spPr bwMode="auto">
            <a:xfrm>
              <a:off x="2191" y="1618"/>
              <a:ext cx="699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D</a:t>
              </a:r>
            </a:p>
          </p:txBody>
        </p:sp>
        <p:sp>
          <p:nvSpPr>
            <p:cNvPr id="24621" name="Rectangle 44"/>
            <p:cNvSpPr>
              <a:spLocks noChangeArrowheads="1"/>
            </p:cNvSpPr>
            <p:nvPr/>
          </p:nvSpPr>
          <p:spPr bwMode="auto">
            <a:xfrm>
              <a:off x="1491" y="1618"/>
              <a:ext cx="700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4622" name="Rectangle 45"/>
            <p:cNvSpPr>
              <a:spLocks noChangeArrowheads="1"/>
            </p:cNvSpPr>
            <p:nvPr/>
          </p:nvSpPr>
          <p:spPr bwMode="auto">
            <a:xfrm>
              <a:off x="792" y="1618"/>
              <a:ext cx="699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Act</a:t>
              </a:r>
            </a:p>
          </p:txBody>
        </p:sp>
        <p:sp>
          <p:nvSpPr>
            <p:cNvPr id="24623" name="Rectangle 46"/>
            <p:cNvSpPr>
              <a:spLocks noChangeArrowheads="1"/>
            </p:cNvSpPr>
            <p:nvPr/>
          </p:nvSpPr>
          <p:spPr bwMode="auto">
            <a:xfrm>
              <a:off x="4989" y="1248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Wrld</a:t>
              </a:r>
            </a:p>
          </p:txBody>
        </p:sp>
        <p:sp>
          <p:nvSpPr>
            <p:cNvPr id="24624" name="Rectangle 47"/>
            <p:cNvSpPr>
              <a:spLocks noChangeArrowheads="1"/>
            </p:cNvSpPr>
            <p:nvPr/>
          </p:nvSpPr>
          <p:spPr bwMode="auto">
            <a:xfrm>
              <a:off x="4289" y="1248"/>
              <a:ext cx="70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Cap</a:t>
              </a:r>
            </a:p>
          </p:txBody>
        </p:sp>
        <p:sp>
          <p:nvSpPr>
            <p:cNvPr id="24625" name="Rectangle 48"/>
            <p:cNvSpPr>
              <a:spLocks noChangeArrowheads="1"/>
            </p:cNvSpPr>
            <p:nvPr/>
          </p:nvSpPr>
          <p:spPr bwMode="auto">
            <a:xfrm>
              <a:off x="3590" y="1248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Gov</a:t>
              </a:r>
            </a:p>
          </p:txBody>
        </p:sp>
        <p:sp>
          <p:nvSpPr>
            <p:cNvPr id="24626" name="Rectangle 49"/>
            <p:cNvSpPr>
              <a:spLocks noChangeArrowheads="1"/>
            </p:cNvSpPr>
            <p:nvPr/>
          </p:nvSpPr>
          <p:spPr bwMode="auto">
            <a:xfrm>
              <a:off x="2890" y="1248"/>
              <a:ext cx="70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Hshld</a:t>
              </a:r>
            </a:p>
          </p:txBody>
        </p:sp>
        <p:sp>
          <p:nvSpPr>
            <p:cNvPr id="24627" name="Rectangle 50"/>
            <p:cNvSpPr>
              <a:spLocks noChangeArrowheads="1"/>
            </p:cNvSpPr>
            <p:nvPr/>
          </p:nvSpPr>
          <p:spPr bwMode="auto">
            <a:xfrm>
              <a:off x="2191" y="1248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Com</a:t>
              </a:r>
            </a:p>
          </p:txBody>
        </p:sp>
        <p:sp>
          <p:nvSpPr>
            <p:cNvPr id="24628" name="Rectangle 51"/>
            <p:cNvSpPr>
              <a:spLocks noChangeArrowheads="1"/>
            </p:cNvSpPr>
            <p:nvPr/>
          </p:nvSpPr>
          <p:spPr bwMode="auto">
            <a:xfrm>
              <a:off x="1491" y="1248"/>
              <a:ext cx="70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r>
                <a:rPr lang="en-US"/>
                <a:t>Act</a:t>
              </a:r>
            </a:p>
          </p:txBody>
        </p:sp>
        <p:sp>
          <p:nvSpPr>
            <p:cNvPr id="24629" name="Rectangle 52"/>
            <p:cNvSpPr>
              <a:spLocks noChangeArrowheads="1"/>
            </p:cNvSpPr>
            <p:nvPr/>
          </p:nvSpPr>
          <p:spPr bwMode="auto">
            <a:xfrm>
              <a:off x="792" y="1248"/>
              <a:ext cx="6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pt-PT"/>
            </a:p>
          </p:txBody>
        </p:sp>
        <p:sp>
          <p:nvSpPr>
            <p:cNvPr id="264245" name="Line 53"/>
            <p:cNvSpPr>
              <a:spLocks noChangeShapeType="1"/>
            </p:cNvSpPr>
            <p:nvPr/>
          </p:nvSpPr>
          <p:spPr bwMode="auto">
            <a:xfrm>
              <a:off x="792" y="1248"/>
              <a:ext cx="48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46" name="Line 54"/>
            <p:cNvSpPr>
              <a:spLocks noChangeShapeType="1"/>
            </p:cNvSpPr>
            <p:nvPr/>
          </p:nvSpPr>
          <p:spPr bwMode="auto">
            <a:xfrm>
              <a:off x="792" y="1618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47" name="Line 55"/>
            <p:cNvSpPr>
              <a:spLocks noChangeShapeType="1"/>
            </p:cNvSpPr>
            <p:nvPr/>
          </p:nvSpPr>
          <p:spPr bwMode="auto">
            <a:xfrm>
              <a:off x="792" y="1989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48" name="Line 56"/>
            <p:cNvSpPr>
              <a:spLocks noChangeShapeType="1"/>
            </p:cNvSpPr>
            <p:nvPr/>
          </p:nvSpPr>
          <p:spPr bwMode="auto">
            <a:xfrm>
              <a:off x="792" y="2315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49" name="Line 57"/>
            <p:cNvSpPr>
              <a:spLocks noChangeShapeType="1"/>
            </p:cNvSpPr>
            <p:nvPr/>
          </p:nvSpPr>
          <p:spPr bwMode="auto">
            <a:xfrm>
              <a:off x="792" y="2685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50" name="Line 58"/>
            <p:cNvSpPr>
              <a:spLocks noChangeShapeType="1"/>
            </p:cNvSpPr>
            <p:nvPr/>
          </p:nvSpPr>
          <p:spPr bwMode="auto">
            <a:xfrm>
              <a:off x="792" y="3055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51" name="Line 59"/>
            <p:cNvSpPr>
              <a:spLocks noChangeShapeType="1"/>
            </p:cNvSpPr>
            <p:nvPr/>
          </p:nvSpPr>
          <p:spPr bwMode="auto">
            <a:xfrm>
              <a:off x="792" y="3426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52" name="Line 60"/>
            <p:cNvSpPr>
              <a:spLocks noChangeShapeType="1"/>
            </p:cNvSpPr>
            <p:nvPr/>
          </p:nvSpPr>
          <p:spPr bwMode="auto">
            <a:xfrm>
              <a:off x="792" y="3796"/>
              <a:ext cx="48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53" name="Line 61"/>
            <p:cNvSpPr>
              <a:spLocks noChangeShapeType="1"/>
            </p:cNvSpPr>
            <p:nvPr/>
          </p:nvSpPr>
          <p:spPr bwMode="auto">
            <a:xfrm>
              <a:off x="792" y="1248"/>
              <a:ext cx="0" cy="25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54" name="Line 62"/>
            <p:cNvSpPr>
              <a:spLocks noChangeShapeType="1"/>
            </p:cNvSpPr>
            <p:nvPr/>
          </p:nvSpPr>
          <p:spPr bwMode="auto">
            <a:xfrm>
              <a:off x="1491" y="1248"/>
              <a:ext cx="0" cy="2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55" name="Line 63"/>
            <p:cNvSpPr>
              <a:spLocks noChangeShapeType="1"/>
            </p:cNvSpPr>
            <p:nvPr/>
          </p:nvSpPr>
          <p:spPr bwMode="auto">
            <a:xfrm>
              <a:off x="2191" y="1248"/>
              <a:ext cx="0" cy="2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56" name="Line 64"/>
            <p:cNvSpPr>
              <a:spLocks noChangeShapeType="1"/>
            </p:cNvSpPr>
            <p:nvPr/>
          </p:nvSpPr>
          <p:spPr bwMode="auto">
            <a:xfrm>
              <a:off x="2890" y="1248"/>
              <a:ext cx="0" cy="2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57" name="Line 65"/>
            <p:cNvSpPr>
              <a:spLocks noChangeShapeType="1"/>
            </p:cNvSpPr>
            <p:nvPr/>
          </p:nvSpPr>
          <p:spPr bwMode="auto">
            <a:xfrm>
              <a:off x="3590" y="1248"/>
              <a:ext cx="0" cy="2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58" name="Line 66"/>
            <p:cNvSpPr>
              <a:spLocks noChangeShapeType="1"/>
            </p:cNvSpPr>
            <p:nvPr/>
          </p:nvSpPr>
          <p:spPr bwMode="auto">
            <a:xfrm>
              <a:off x="4289" y="1248"/>
              <a:ext cx="0" cy="2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59" name="Line 67"/>
            <p:cNvSpPr>
              <a:spLocks noChangeShapeType="1"/>
            </p:cNvSpPr>
            <p:nvPr/>
          </p:nvSpPr>
          <p:spPr bwMode="auto">
            <a:xfrm>
              <a:off x="4989" y="1248"/>
              <a:ext cx="0" cy="2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  <p:sp>
          <p:nvSpPr>
            <p:cNvPr id="264260" name="Line 68"/>
            <p:cNvSpPr>
              <a:spLocks noChangeShapeType="1"/>
            </p:cNvSpPr>
            <p:nvPr/>
          </p:nvSpPr>
          <p:spPr bwMode="auto">
            <a:xfrm>
              <a:off x="5688" y="1248"/>
              <a:ext cx="0" cy="25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37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4495800" y="1752600"/>
            <a:ext cx="0" cy="480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2185988" y="4189413"/>
            <a:ext cx="4672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Arc 4"/>
          <p:cNvSpPr>
            <a:spLocks/>
          </p:cNvSpPr>
          <p:nvPr/>
        </p:nvSpPr>
        <p:spPr bwMode="auto">
          <a:xfrm>
            <a:off x="4495800" y="4191000"/>
            <a:ext cx="1905000" cy="1447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5181600" y="4419600"/>
            <a:ext cx="1677988" cy="1316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477000" y="4811713"/>
            <a:ext cx="2209800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800" i="1">
                <a:effectLst>
                  <a:outerShdw blurRad="38100" dist="38100" dir="2700000" algn="tl">
                    <a:srgbClr val="DDDDDD"/>
                  </a:outerShdw>
                </a:effectLst>
              </a:rPr>
              <a:t>Slope =P</a:t>
            </a:r>
            <a:r>
              <a:rPr lang="en-US" sz="1800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D</a:t>
            </a:r>
            <a:r>
              <a:rPr lang="en-US" sz="1800" i="1">
                <a:effectLst>
                  <a:outerShdw blurRad="38100" dist="38100" dir="2700000" algn="tl">
                    <a:srgbClr val="DDDDDD"/>
                  </a:outerShdw>
                </a:effectLst>
              </a:rPr>
              <a:t>/P</a:t>
            </a:r>
            <a:r>
              <a:rPr lang="en-US" sz="1800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4495800" y="2667000"/>
            <a:ext cx="2085975" cy="153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795963" y="2286000"/>
            <a:ext cx="1976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800" b="1"/>
              <a:t>P</a:t>
            </a:r>
            <a:r>
              <a:rPr lang="en-US" sz="1800" b="1" baseline="-25000"/>
              <a:t>M</a:t>
            </a:r>
            <a:r>
              <a:rPr lang="en-US" sz="1800" b="1"/>
              <a:t>M=P</a:t>
            </a:r>
            <a:r>
              <a:rPr lang="en-US" sz="1800" b="1" baseline="-25000"/>
              <a:t>E</a:t>
            </a:r>
            <a:r>
              <a:rPr lang="en-US" sz="1800" b="1"/>
              <a:t>E + B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5943600" y="3124200"/>
            <a:ext cx="0" cy="2017713"/>
          </a:xfrm>
          <a:prstGeom prst="line">
            <a:avLst/>
          </a:prstGeom>
          <a:noFill/>
          <a:ln w="25400" cap="rnd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3132138" y="3124200"/>
            <a:ext cx="2811462" cy="12700"/>
          </a:xfrm>
          <a:prstGeom prst="line">
            <a:avLst/>
          </a:prstGeom>
          <a:noFill/>
          <a:ln w="25400" cap="rnd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Arc 12"/>
          <p:cNvSpPr>
            <a:spLocks/>
          </p:cNvSpPr>
          <p:nvPr/>
        </p:nvSpPr>
        <p:spPr bwMode="auto">
          <a:xfrm>
            <a:off x="2727325" y="2566988"/>
            <a:ext cx="1768475" cy="162401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5"/>
                  <a:pt x="9663" y="6"/>
                  <a:pt x="2158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5"/>
                  <a:pt x="9663" y="6"/>
                  <a:pt x="21588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Arc 13"/>
          <p:cNvSpPr>
            <a:spLocks/>
          </p:cNvSpPr>
          <p:nvPr/>
        </p:nvSpPr>
        <p:spPr bwMode="auto">
          <a:xfrm>
            <a:off x="2398713" y="2249488"/>
            <a:ext cx="1112837" cy="1184275"/>
          </a:xfrm>
          <a:custGeom>
            <a:avLst/>
            <a:gdLst>
              <a:gd name="T0" fmla="*/ 2147483647 w 22076"/>
              <a:gd name="T1" fmla="*/ 0 h 21600"/>
              <a:gd name="T2" fmla="*/ 0 w 22076"/>
              <a:gd name="T3" fmla="*/ 2147483647 h 21600"/>
              <a:gd name="T4" fmla="*/ 2147483647 w 22076"/>
              <a:gd name="T5" fmla="*/ 0 h 21600"/>
              <a:gd name="T6" fmla="*/ 0 60000 65536"/>
              <a:gd name="T7" fmla="*/ 0 60000 65536"/>
              <a:gd name="T8" fmla="*/ 0 60000 65536"/>
              <a:gd name="T9" fmla="*/ 0 w 22076"/>
              <a:gd name="T10" fmla="*/ 0 h 21600"/>
              <a:gd name="T11" fmla="*/ 22076 w 2207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76" h="21600" fill="none" extrusionOk="0">
                <a:moveTo>
                  <a:pt x="22076" y="0"/>
                </a:moveTo>
                <a:cubicBezTo>
                  <a:pt x="22076" y="11929"/>
                  <a:pt x="12405" y="21600"/>
                  <a:pt x="476" y="21600"/>
                </a:cubicBezTo>
                <a:cubicBezTo>
                  <a:pt x="317" y="21600"/>
                  <a:pt x="158" y="21598"/>
                  <a:pt x="0" y="21594"/>
                </a:cubicBezTo>
              </a:path>
              <a:path w="22076" h="21600" stroke="0" extrusionOk="0">
                <a:moveTo>
                  <a:pt x="22076" y="0"/>
                </a:moveTo>
                <a:cubicBezTo>
                  <a:pt x="22076" y="11929"/>
                  <a:pt x="12405" y="21600"/>
                  <a:pt x="476" y="21600"/>
                </a:cubicBezTo>
                <a:cubicBezTo>
                  <a:pt x="317" y="21600"/>
                  <a:pt x="158" y="21598"/>
                  <a:pt x="0" y="21594"/>
                </a:cubicBezTo>
                <a:lnTo>
                  <a:pt x="476" y="0"/>
                </a:lnTo>
                <a:lnTo>
                  <a:pt x="22076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2298700" y="2427288"/>
            <a:ext cx="1587500" cy="1535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2420938" y="1676400"/>
            <a:ext cx="1846262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000" i="1">
                <a:effectLst>
                  <a:outerShdw blurRad="38100" dist="38100" dir="2700000" algn="tl">
                    <a:srgbClr val="DDDDDD"/>
                  </a:outerShdw>
                </a:effectLst>
              </a:rPr>
              <a:t>Slope=P</a:t>
            </a:r>
            <a:r>
              <a:rPr lang="en-US" sz="2000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D</a:t>
            </a:r>
            <a:r>
              <a:rPr lang="en-US" sz="2000" i="1">
                <a:effectLst>
                  <a:outerShdw blurRad="38100" dist="38100" dir="2700000" algn="tl">
                    <a:srgbClr val="DDDDDD"/>
                  </a:outerShdw>
                </a:effectLst>
              </a:rPr>
              <a:t>/P</a:t>
            </a:r>
            <a:r>
              <a:rPr lang="en-US" sz="2000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M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2727325" y="4189413"/>
            <a:ext cx="1768475" cy="127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3136900" y="3124200"/>
            <a:ext cx="0" cy="2057400"/>
          </a:xfrm>
          <a:prstGeom prst="line">
            <a:avLst/>
          </a:prstGeom>
          <a:noFill/>
          <a:ln w="25400" cap="rnd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3176588" y="5181600"/>
            <a:ext cx="2767012" cy="0"/>
          </a:xfrm>
          <a:prstGeom prst="line">
            <a:avLst/>
          </a:prstGeom>
          <a:noFill/>
          <a:ln w="25400" cap="rnd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6858000" y="389572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4572000" y="601980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D</a:t>
            </a:r>
            <a:r>
              <a:rPr lang="en-US" baseline="30000"/>
              <a:t>S</a:t>
            </a:r>
            <a:endParaRPr lang="en-US"/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4572000" y="1828800"/>
            <a:ext cx="485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25621" name="Rectangle 22"/>
          <p:cNvSpPr>
            <a:spLocks noChangeArrowheads="1"/>
          </p:cNvSpPr>
          <p:nvPr/>
        </p:nvSpPr>
        <p:spPr bwMode="auto">
          <a:xfrm>
            <a:off x="1371600" y="3962400"/>
            <a:ext cx="62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D</a:t>
            </a:r>
            <a:r>
              <a:rPr lang="en-US" baseline="30000"/>
              <a:t>D</a:t>
            </a:r>
            <a:endParaRPr lang="en-US"/>
          </a:p>
        </p:txBody>
      </p: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152400" y="381000"/>
            <a:ext cx="876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sz="4000">
                <a:solidFill>
                  <a:srgbClr val="FFC000"/>
                </a:solidFill>
              </a:rPr>
              <a:t>Diagrammatic 1-2-3 model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524000" y="5497513"/>
            <a:ext cx="197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800" b="1"/>
              <a:t>D</a:t>
            </a:r>
            <a:r>
              <a:rPr lang="en-US" sz="1800" b="1" baseline="30000"/>
              <a:t>D</a:t>
            </a:r>
            <a:r>
              <a:rPr lang="en-US" sz="1800" b="1"/>
              <a:t> = D</a:t>
            </a:r>
            <a:r>
              <a:rPr lang="en-US" sz="1800" b="1" baseline="30000"/>
              <a:t>S</a:t>
            </a:r>
            <a:endParaRPr lang="en-US" sz="1800" b="1"/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5715000" y="1916113"/>
            <a:ext cx="236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800" b="1"/>
              <a:t>Balance of Trade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300163" y="5791200"/>
            <a:ext cx="2357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800" b="1"/>
              <a:t>Domestic Market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5943600" y="5573713"/>
            <a:ext cx="197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800" b="1"/>
              <a:t>X = G(E,D)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1066800" y="23622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800" b="1"/>
              <a:t>Q = F(M,D)</a:t>
            </a:r>
          </a:p>
        </p:txBody>
      </p:sp>
      <p:sp>
        <p:nvSpPr>
          <p:cNvPr id="29" name="Line 37"/>
          <p:cNvSpPr>
            <a:spLocks noChangeShapeType="1"/>
          </p:cNvSpPr>
          <p:nvPr/>
        </p:nvSpPr>
        <p:spPr bwMode="auto">
          <a:xfrm flipH="1" flipV="1">
            <a:off x="6629400" y="46482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 flipH="1">
            <a:off x="3733800" y="2057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6248400" y="2982913"/>
            <a:ext cx="2209800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800" i="1">
                <a:effectLst>
                  <a:outerShdw blurRad="38100" dist="38100" dir="2700000" algn="tl">
                    <a:srgbClr val="DDDDDD"/>
                  </a:outerShdw>
                </a:effectLst>
              </a:rPr>
              <a:t>Slope =P</a:t>
            </a:r>
            <a:r>
              <a:rPr lang="en-US" sz="1800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r>
              <a:rPr lang="en-US" sz="1800" i="1">
                <a:effectLst>
                  <a:outerShdw blurRad="38100" dist="38100" dir="2700000" algn="tl">
                    <a:srgbClr val="DDDDDD"/>
                  </a:outerShdw>
                </a:effectLst>
              </a:rPr>
              <a:t>/P</a:t>
            </a:r>
            <a:r>
              <a:rPr lang="en-US" sz="1800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M</a:t>
            </a:r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H="1" flipV="1">
            <a:off x="6400800" y="28194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96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utoUpdateAnimBg="0"/>
      <p:bldP spid="22536" grpId="0" animBg="1"/>
      <p:bldP spid="22537" grpId="0" autoUpdateAnimBg="0"/>
      <p:bldP spid="22538" grpId="0" animBg="1"/>
      <p:bldP spid="22539" grpId="0" animBg="1"/>
      <p:bldP spid="22540" grpId="0" animBg="1"/>
      <p:bldP spid="22541" grpId="0" animBg="1"/>
      <p:bldP spid="22542" grpId="0" animBg="1"/>
      <p:bldP spid="22543" grpId="0" autoUpdateAnimBg="0"/>
      <p:bldP spid="22544" grpId="0" animBg="1"/>
      <p:bldP spid="22545" grpId="0" animBg="1"/>
      <p:bldP spid="22546" grpId="0" animBg="1"/>
      <p:bldP spid="26" grpId="0" autoUpdateAnimBg="0"/>
      <p:bldP spid="24" grpId="0" autoUpdateAnimBg="0"/>
      <p:bldP spid="25" grpId="0" autoUpdateAnimBg="0"/>
      <p:bldP spid="27" grpId="0" autoUpdateAnimBg="0"/>
      <p:bldP spid="28" grpId="0" autoUpdateAnimBg="0"/>
      <p:bldP spid="3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76200" y="6705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pt-BR"/>
          </a:p>
          <a:p>
            <a:r>
              <a:rPr lang="pt-BR"/>
              <a:t>EAE 5918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457200"/>
          </a:xfrm>
        </p:spPr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Foriegn Capital Inflow</a:t>
            </a:r>
          </a:p>
        </p:txBody>
      </p:sp>
      <p:sp>
        <p:nvSpPr>
          <p:cNvPr id="258051" name="Line 3"/>
          <p:cNvSpPr>
            <a:spLocks noChangeShapeType="1"/>
          </p:cNvSpPr>
          <p:nvPr/>
        </p:nvSpPr>
        <p:spPr bwMode="auto">
          <a:xfrm>
            <a:off x="914400" y="4267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52" name="Line 4"/>
          <p:cNvSpPr>
            <a:spLocks noChangeShapeType="1"/>
          </p:cNvSpPr>
          <p:nvPr/>
        </p:nvSpPr>
        <p:spPr bwMode="auto">
          <a:xfrm flipV="1">
            <a:off x="1524000" y="2209800"/>
            <a:ext cx="563880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53" name="Arc 5"/>
          <p:cNvSpPr>
            <a:spLocks/>
          </p:cNvSpPr>
          <p:nvPr/>
        </p:nvSpPr>
        <p:spPr bwMode="auto">
          <a:xfrm flipV="1">
            <a:off x="4419600" y="4241800"/>
            <a:ext cx="2819400" cy="2209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54" name="Line 6"/>
          <p:cNvSpPr>
            <a:spLocks noChangeShapeType="1"/>
          </p:cNvSpPr>
          <p:nvPr/>
        </p:nvSpPr>
        <p:spPr bwMode="auto">
          <a:xfrm flipV="1">
            <a:off x="5257800" y="4713288"/>
            <a:ext cx="2590800" cy="198120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55" name="Line 7"/>
          <p:cNvSpPr>
            <a:spLocks noChangeShapeType="1"/>
          </p:cNvSpPr>
          <p:nvPr/>
        </p:nvSpPr>
        <p:spPr bwMode="auto">
          <a:xfrm flipV="1">
            <a:off x="6400800" y="27432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56" name="Line 8"/>
          <p:cNvSpPr>
            <a:spLocks noChangeShapeType="1"/>
          </p:cNvSpPr>
          <p:nvPr/>
        </p:nvSpPr>
        <p:spPr bwMode="auto">
          <a:xfrm flipH="1">
            <a:off x="2286000" y="5791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57" name="Line 9"/>
          <p:cNvSpPr>
            <a:spLocks noChangeShapeType="1"/>
          </p:cNvSpPr>
          <p:nvPr/>
        </p:nvSpPr>
        <p:spPr bwMode="auto">
          <a:xfrm flipV="1">
            <a:off x="2362200" y="27432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58" name="Line 10"/>
          <p:cNvSpPr>
            <a:spLocks noChangeShapeType="1"/>
          </p:cNvSpPr>
          <p:nvPr/>
        </p:nvSpPr>
        <p:spPr bwMode="auto">
          <a:xfrm>
            <a:off x="2438400" y="2743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59" name="Arc 11"/>
          <p:cNvSpPr>
            <a:spLocks/>
          </p:cNvSpPr>
          <p:nvPr/>
        </p:nvSpPr>
        <p:spPr bwMode="auto">
          <a:xfrm flipH="1">
            <a:off x="1524000" y="2057400"/>
            <a:ext cx="2895600" cy="2209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60" name="Line 12"/>
          <p:cNvSpPr>
            <a:spLocks noChangeShapeType="1"/>
          </p:cNvSpPr>
          <p:nvPr/>
        </p:nvSpPr>
        <p:spPr bwMode="auto">
          <a:xfrm flipV="1">
            <a:off x="4419600" y="18288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61" name="Arc 13"/>
          <p:cNvSpPr>
            <a:spLocks/>
          </p:cNvSpPr>
          <p:nvPr/>
        </p:nvSpPr>
        <p:spPr bwMode="auto">
          <a:xfrm flipV="1">
            <a:off x="1219200" y="1676400"/>
            <a:ext cx="17526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6996113" y="22479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B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152400" y="5715000"/>
            <a:ext cx="191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Domestic Market</a:t>
            </a:r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 flipV="1">
            <a:off x="1219200" y="2133600"/>
            <a:ext cx="1981200" cy="137160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2362200" y="27432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C</a:t>
            </a:r>
          </a:p>
        </p:txBody>
      </p:sp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6615113" y="56800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P</a:t>
            </a:r>
          </a:p>
        </p:txBody>
      </p:sp>
      <p:sp>
        <p:nvSpPr>
          <p:cNvPr id="26644" name="Text Box 19"/>
          <p:cNvSpPr txBox="1">
            <a:spLocks noChangeArrowheads="1"/>
          </p:cNvSpPr>
          <p:nvPr/>
        </p:nvSpPr>
        <p:spPr bwMode="auto">
          <a:xfrm>
            <a:off x="3962400" y="6096000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D</a:t>
            </a:r>
          </a:p>
        </p:txBody>
      </p:sp>
      <p:sp>
        <p:nvSpPr>
          <p:cNvPr id="26645" name="Text Box 20"/>
          <p:cNvSpPr txBox="1">
            <a:spLocks noChangeArrowheads="1"/>
          </p:cNvSpPr>
          <p:nvPr/>
        </p:nvSpPr>
        <p:spPr bwMode="auto">
          <a:xfrm>
            <a:off x="685800" y="4343400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D</a:t>
            </a:r>
          </a:p>
        </p:txBody>
      </p:sp>
      <p:sp>
        <p:nvSpPr>
          <p:cNvPr id="26646" name="Text Box 21"/>
          <p:cNvSpPr txBox="1">
            <a:spLocks noChangeArrowheads="1"/>
          </p:cNvSpPr>
          <p:nvPr/>
        </p:nvSpPr>
        <p:spPr bwMode="auto">
          <a:xfrm>
            <a:off x="7848600" y="3733800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E</a:t>
            </a:r>
          </a:p>
        </p:txBody>
      </p: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4495800" y="1524000"/>
            <a:ext cx="45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M</a:t>
            </a:r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7086600" y="5410200"/>
            <a:ext cx="1550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Slope =pd/pe</a:t>
            </a:r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0" y="3505200"/>
            <a:ext cx="1677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Slope = pd/pm</a:t>
            </a:r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152400" y="3048000"/>
            <a:ext cx="1182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Q=F(M,D)</a:t>
            </a:r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7239000" y="4343400"/>
            <a:ext cx="1157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X=G(E,D)</a:t>
            </a:r>
          </a:p>
        </p:txBody>
      </p:sp>
      <p:sp>
        <p:nvSpPr>
          <p:cNvPr id="258075" name="Line 27"/>
          <p:cNvSpPr>
            <a:spLocks noChangeShapeType="1"/>
          </p:cNvSpPr>
          <p:nvPr/>
        </p:nvSpPr>
        <p:spPr bwMode="auto">
          <a:xfrm flipV="1">
            <a:off x="4419600" y="1828800"/>
            <a:ext cx="2438400" cy="1752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76" name="Text Box 28"/>
          <p:cNvSpPr txBox="1">
            <a:spLocks noChangeArrowheads="1"/>
          </p:cNvSpPr>
          <p:nvPr/>
        </p:nvSpPr>
        <p:spPr bwMode="auto">
          <a:xfrm>
            <a:off x="3948113" y="32385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B</a:t>
            </a:r>
          </a:p>
        </p:txBody>
      </p:sp>
      <p:sp>
        <p:nvSpPr>
          <p:cNvPr id="258077" name="Arc 29"/>
          <p:cNvSpPr>
            <a:spLocks/>
          </p:cNvSpPr>
          <p:nvPr/>
        </p:nvSpPr>
        <p:spPr bwMode="auto">
          <a:xfrm flipH="1">
            <a:off x="1524000" y="1371600"/>
            <a:ext cx="2895600" cy="2895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78" name="Line 30"/>
          <p:cNvSpPr>
            <a:spLocks noChangeShapeType="1"/>
          </p:cNvSpPr>
          <p:nvPr/>
        </p:nvSpPr>
        <p:spPr bwMode="auto">
          <a:xfrm flipV="1">
            <a:off x="4419600" y="114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79" name="Arc 31"/>
          <p:cNvSpPr>
            <a:spLocks/>
          </p:cNvSpPr>
          <p:nvPr/>
        </p:nvSpPr>
        <p:spPr bwMode="auto">
          <a:xfrm flipV="1">
            <a:off x="685800" y="1676400"/>
            <a:ext cx="17526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80" name="Line 32"/>
          <p:cNvSpPr>
            <a:spLocks noChangeShapeType="1"/>
          </p:cNvSpPr>
          <p:nvPr/>
        </p:nvSpPr>
        <p:spPr bwMode="auto">
          <a:xfrm>
            <a:off x="2209800" y="2438400"/>
            <a:ext cx="0" cy="3505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81" name="Line 33"/>
          <p:cNvSpPr>
            <a:spLocks noChangeShapeType="1"/>
          </p:cNvSpPr>
          <p:nvPr/>
        </p:nvSpPr>
        <p:spPr bwMode="auto">
          <a:xfrm>
            <a:off x="2209800" y="5943600"/>
            <a:ext cx="38100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82" name="Line 34"/>
          <p:cNvSpPr>
            <a:spLocks noChangeShapeType="1"/>
          </p:cNvSpPr>
          <p:nvPr/>
        </p:nvSpPr>
        <p:spPr bwMode="auto">
          <a:xfrm>
            <a:off x="2209800" y="2438400"/>
            <a:ext cx="38100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83" name="Line 35"/>
          <p:cNvSpPr>
            <a:spLocks noChangeShapeType="1"/>
          </p:cNvSpPr>
          <p:nvPr/>
        </p:nvSpPr>
        <p:spPr bwMode="auto">
          <a:xfrm>
            <a:off x="6019800" y="2438400"/>
            <a:ext cx="0" cy="3505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8084" name="Text Box 36"/>
          <p:cNvSpPr txBox="1">
            <a:spLocks noChangeArrowheads="1"/>
          </p:cNvSpPr>
          <p:nvPr/>
        </p:nvSpPr>
        <p:spPr bwMode="auto">
          <a:xfrm>
            <a:off x="6310313" y="6134100"/>
            <a:ext cx="1992312" cy="36988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>
                <a:solidFill>
                  <a:srgbClr val="FF3300"/>
                </a:solidFill>
              </a:rPr>
              <a:t>Real Appreciation</a:t>
            </a:r>
          </a:p>
        </p:txBody>
      </p:sp>
      <p:sp>
        <p:nvSpPr>
          <p:cNvPr id="258085" name="Line 37"/>
          <p:cNvSpPr>
            <a:spLocks noChangeShapeType="1"/>
          </p:cNvSpPr>
          <p:nvPr/>
        </p:nvSpPr>
        <p:spPr bwMode="auto">
          <a:xfrm flipH="1">
            <a:off x="6172200" y="5943600"/>
            <a:ext cx="3810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6663" name="Text Box 17"/>
          <p:cNvSpPr txBox="1">
            <a:spLocks noChangeArrowheads="1"/>
          </p:cNvSpPr>
          <p:nvPr/>
        </p:nvSpPr>
        <p:spPr bwMode="auto">
          <a:xfrm>
            <a:off x="1593850" y="20574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C*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V="1">
            <a:off x="4953000" y="5308600"/>
            <a:ext cx="2514600" cy="12954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516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6" grpId="0" autoUpdateAnimBg="0"/>
      <p:bldP spid="25808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76200" y="6553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pt-BR"/>
          </a:p>
          <a:p>
            <a:r>
              <a:rPr lang="pt-BR"/>
              <a:t>EAE 5918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533400"/>
          </a:xfrm>
        </p:spPr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Adverse Terms of Trade Movement</a:t>
            </a:r>
          </a:p>
        </p:txBody>
      </p:sp>
      <p:sp>
        <p:nvSpPr>
          <p:cNvPr id="259076" name="Line 4"/>
          <p:cNvSpPr>
            <a:spLocks noChangeShapeType="1"/>
          </p:cNvSpPr>
          <p:nvPr/>
        </p:nvSpPr>
        <p:spPr bwMode="auto">
          <a:xfrm flipV="1">
            <a:off x="1524000" y="2057400"/>
            <a:ext cx="563880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77" name="Arc 5"/>
          <p:cNvSpPr>
            <a:spLocks/>
          </p:cNvSpPr>
          <p:nvPr/>
        </p:nvSpPr>
        <p:spPr bwMode="auto">
          <a:xfrm flipV="1">
            <a:off x="4406900" y="4102100"/>
            <a:ext cx="2819400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78" name="Line 6"/>
          <p:cNvSpPr>
            <a:spLocks noChangeShapeType="1"/>
          </p:cNvSpPr>
          <p:nvPr/>
        </p:nvSpPr>
        <p:spPr bwMode="auto">
          <a:xfrm flipV="1">
            <a:off x="5105400" y="4648200"/>
            <a:ext cx="2743200" cy="190500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 flipV="1">
            <a:off x="6400800" y="2590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80" name="Line 8"/>
          <p:cNvSpPr>
            <a:spLocks noChangeShapeType="1"/>
          </p:cNvSpPr>
          <p:nvPr/>
        </p:nvSpPr>
        <p:spPr bwMode="auto">
          <a:xfrm flipH="1">
            <a:off x="2286000" y="56388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81" name="Line 9"/>
          <p:cNvSpPr>
            <a:spLocks noChangeShapeType="1"/>
          </p:cNvSpPr>
          <p:nvPr/>
        </p:nvSpPr>
        <p:spPr bwMode="auto">
          <a:xfrm flipV="1">
            <a:off x="2362200" y="2590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82" name="Line 10"/>
          <p:cNvSpPr>
            <a:spLocks noChangeShapeType="1"/>
          </p:cNvSpPr>
          <p:nvPr/>
        </p:nvSpPr>
        <p:spPr bwMode="auto">
          <a:xfrm>
            <a:off x="2362200" y="2590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83" name="Arc 11"/>
          <p:cNvSpPr>
            <a:spLocks/>
          </p:cNvSpPr>
          <p:nvPr/>
        </p:nvSpPr>
        <p:spPr bwMode="auto">
          <a:xfrm flipH="1">
            <a:off x="1524000" y="1905000"/>
            <a:ext cx="2895600" cy="2209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84" name="Line 12"/>
          <p:cNvSpPr>
            <a:spLocks noChangeShapeType="1"/>
          </p:cNvSpPr>
          <p:nvPr/>
        </p:nvSpPr>
        <p:spPr bwMode="auto">
          <a:xfrm flipV="1">
            <a:off x="4419600" y="16764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85" name="Arc 13"/>
          <p:cNvSpPr>
            <a:spLocks/>
          </p:cNvSpPr>
          <p:nvPr/>
        </p:nvSpPr>
        <p:spPr bwMode="auto">
          <a:xfrm flipV="1">
            <a:off x="1219200" y="1524000"/>
            <a:ext cx="17526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996113" y="20955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P</a:t>
            </a:r>
            <a:r>
              <a:rPr lang="en-GB" sz="1800" baseline="-25000"/>
              <a:t>E</a:t>
            </a:r>
            <a:r>
              <a:rPr lang="en-GB" sz="1800"/>
              <a:t>/P</a:t>
            </a:r>
            <a:r>
              <a:rPr lang="en-GB" sz="1800" baseline="-25000"/>
              <a:t>M</a:t>
            </a:r>
            <a:r>
              <a:rPr lang="en-GB" sz="1800"/>
              <a:t> </a:t>
            </a:r>
            <a:r>
              <a:rPr lang="en-GB" sz="1800">
                <a:sym typeface="Symbol" charset="0"/>
              </a:rPr>
              <a:t></a:t>
            </a:r>
            <a:endParaRPr lang="en-GB" sz="1800" baseline="-25000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290513" y="6210300"/>
            <a:ext cx="191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Domestic Market</a:t>
            </a:r>
          </a:p>
        </p:txBody>
      </p:sp>
      <p:sp>
        <p:nvSpPr>
          <p:cNvPr id="259088" name="Line 16"/>
          <p:cNvSpPr>
            <a:spLocks noChangeShapeType="1"/>
          </p:cNvSpPr>
          <p:nvPr/>
        </p:nvSpPr>
        <p:spPr bwMode="auto">
          <a:xfrm flipV="1">
            <a:off x="1219200" y="1981200"/>
            <a:ext cx="1981200" cy="137160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162800" y="5143500"/>
            <a:ext cx="1550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Slope =pd/pe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0" y="3352800"/>
            <a:ext cx="1677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Slope = pd/pm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676400" y="1524000"/>
            <a:ext cx="1182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Q=F(M,D)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7239000" y="4357688"/>
            <a:ext cx="1157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/>
              <a:t>X=G(E,D)</a:t>
            </a:r>
          </a:p>
        </p:txBody>
      </p:sp>
      <p:sp>
        <p:nvSpPr>
          <p:cNvPr id="259093" name="Arc 21"/>
          <p:cNvSpPr>
            <a:spLocks/>
          </p:cNvSpPr>
          <p:nvPr/>
        </p:nvSpPr>
        <p:spPr bwMode="auto">
          <a:xfrm flipH="1">
            <a:off x="1524000" y="2667000"/>
            <a:ext cx="28956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94" name="Arc 22"/>
          <p:cNvSpPr>
            <a:spLocks/>
          </p:cNvSpPr>
          <p:nvPr/>
        </p:nvSpPr>
        <p:spPr bwMode="auto">
          <a:xfrm flipV="1">
            <a:off x="1828800" y="1752600"/>
            <a:ext cx="17526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95" name="Line 23"/>
          <p:cNvSpPr>
            <a:spLocks noChangeShapeType="1"/>
          </p:cNvSpPr>
          <p:nvPr/>
        </p:nvSpPr>
        <p:spPr bwMode="auto">
          <a:xfrm>
            <a:off x="2743200" y="2971800"/>
            <a:ext cx="0" cy="2362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96" name="Line 24"/>
          <p:cNvSpPr>
            <a:spLocks noChangeShapeType="1"/>
          </p:cNvSpPr>
          <p:nvPr/>
        </p:nvSpPr>
        <p:spPr bwMode="auto">
          <a:xfrm>
            <a:off x="2743200" y="5334000"/>
            <a:ext cx="39624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97" name="Line 25"/>
          <p:cNvSpPr>
            <a:spLocks noChangeShapeType="1"/>
          </p:cNvSpPr>
          <p:nvPr/>
        </p:nvSpPr>
        <p:spPr bwMode="auto">
          <a:xfrm flipV="1">
            <a:off x="6705600" y="2971800"/>
            <a:ext cx="0" cy="2362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98" name="Line 26"/>
          <p:cNvSpPr>
            <a:spLocks noChangeShapeType="1"/>
          </p:cNvSpPr>
          <p:nvPr/>
        </p:nvSpPr>
        <p:spPr bwMode="auto">
          <a:xfrm>
            <a:off x="2743200" y="2971800"/>
            <a:ext cx="39624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099" name="Line 27"/>
          <p:cNvSpPr>
            <a:spLocks noChangeShapeType="1"/>
          </p:cNvSpPr>
          <p:nvPr/>
        </p:nvSpPr>
        <p:spPr bwMode="auto">
          <a:xfrm flipV="1">
            <a:off x="4419600" y="2667000"/>
            <a:ext cx="2895600" cy="1447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59100" name="Text Box 28"/>
          <p:cNvSpPr txBox="1">
            <a:spLocks noChangeArrowheads="1"/>
          </p:cNvSpPr>
          <p:nvPr/>
        </p:nvSpPr>
        <p:spPr bwMode="auto">
          <a:xfrm>
            <a:off x="6615113" y="5981700"/>
            <a:ext cx="2017712" cy="36988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800">
                <a:solidFill>
                  <a:srgbClr val="FF3300"/>
                </a:solidFill>
              </a:rPr>
              <a:t>Real Depreciation</a:t>
            </a:r>
          </a:p>
        </p:txBody>
      </p:sp>
      <p:sp>
        <p:nvSpPr>
          <p:cNvPr id="259101" name="Line 29"/>
          <p:cNvSpPr>
            <a:spLocks noChangeShapeType="1"/>
          </p:cNvSpPr>
          <p:nvPr/>
        </p:nvSpPr>
        <p:spPr bwMode="auto">
          <a:xfrm flipV="1">
            <a:off x="6934200" y="5715000"/>
            <a:ext cx="3048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7678" name="Text Box 17"/>
          <p:cNvSpPr txBox="1">
            <a:spLocks noChangeArrowheads="1"/>
          </p:cNvSpPr>
          <p:nvPr/>
        </p:nvSpPr>
        <p:spPr bwMode="auto">
          <a:xfrm>
            <a:off x="2825750" y="29718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C*</a:t>
            </a:r>
          </a:p>
        </p:txBody>
      </p:sp>
      <p:sp>
        <p:nvSpPr>
          <p:cNvPr id="27679" name="Text Box 17"/>
          <p:cNvSpPr txBox="1">
            <a:spLocks noChangeArrowheads="1"/>
          </p:cNvSpPr>
          <p:nvPr/>
        </p:nvSpPr>
        <p:spPr bwMode="auto">
          <a:xfrm>
            <a:off x="1987550" y="2128838"/>
            <a:ext cx="40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C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>
            <a:off x="914400" y="41148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27681" name="Text Box 19"/>
          <p:cNvSpPr txBox="1">
            <a:spLocks noChangeArrowheads="1"/>
          </p:cNvSpPr>
          <p:nvPr/>
        </p:nvSpPr>
        <p:spPr bwMode="auto">
          <a:xfrm>
            <a:off x="3962400" y="6019800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D</a:t>
            </a:r>
          </a:p>
        </p:txBody>
      </p:sp>
      <p:sp>
        <p:nvSpPr>
          <p:cNvPr id="27682" name="Text Box 20"/>
          <p:cNvSpPr txBox="1">
            <a:spLocks noChangeArrowheads="1"/>
          </p:cNvSpPr>
          <p:nvPr/>
        </p:nvSpPr>
        <p:spPr bwMode="auto">
          <a:xfrm>
            <a:off x="685800" y="4267200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D</a:t>
            </a:r>
          </a:p>
        </p:txBody>
      </p:sp>
      <p:sp>
        <p:nvSpPr>
          <p:cNvPr id="27683" name="Text Box 21"/>
          <p:cNvSpPr txBox="1">
            <a:spLocks noChangeArrowheads="1"/>
          </p:cNvSpPr>
          <p:nvPr/>
        </p:nvSpPr>
        <p:spPr bwMode="auto">
          <a:xfrm>
            <a:off x="7848600" y="3657600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E</a:t>
            </a:r>
          </a:p>
        </p:txBody>
      </p:sp>
      <p:sp>
        <p:nvSpPr>
          <p:cNvPr id="27684" name="Text Box 22"/>
          <p:cNvSpPr txBox="1">
            <a:spLocks noChangeArrowheads="1"/>
          </p:cNvSpPr>
          <p:nvPr/>
        </p:nvSpPr>
        <p:spPr bwMode="auto">
          <a:xfrm>
            <a:off x="4495800" y="1447800"/>
            <a:ext cx="45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/>
              <a:t>M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V="1">
            <a:off x="6019800" y="4343400"/>
            <a:ext cx="1524000" cy="18796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229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0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4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772400" cy="685800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GAMS-based  123 model</a:t>
            </a:r>
          </a:p>
        </p:txBody>
      </p:sp>
    </p:spTree>
    <p:extLst>
      <p:ext uri="{BB962C8B-B14F-4D97-AF65-F5344CB8AC3E}">
        <p14:creationId xmlns:p14="http://schemas.microsoft.com/office/powerpoint/2010/main" val="174454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72600" cy="680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76200"/>
            <a:ext cx="7772400" cy="762000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Parameter declarations</a:t>
            </a:r>
          </a:p>
        </p:txBody>
      </p:sp>
    </p:spTree>
    <p:extLst>
      <p:ext uri="{BB962C8B-B14F-4D97-AF65-F5344CB8AC3E}">
        <p14:creationId xmlns:p14="http://schemas.microsoft.com/office/powerpoint/2010/main" val="289383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772400" cy="685800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Equation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121410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4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239000" cy="685800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80012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 Sturctural Assumptions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Aggregate GDP (X) is fixed.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Tahoma" charset="0"/>
              </a:rPr>
              <a:t>Full employment model. </a:t>
            </a:r>
          </a:p>
          <a:p>
            <a:r>
              <a:rPr lang="en-US">
                <a:latin typeface="Tahoma" charset="0"/>
              </a:rPr>
              <a:t>Trade balance set exogenously.</a:t>
            </a:r>
          </a:p>
          <a:p>
            <a:r>
              <a:rPr lang="en-US">
                <a:latin typeface="Tahoma" charset="0"/>
              </a:rPr>
              <a:t>World prices of M and E are fixed.</a:t>
            </a:r>
          </a:p>
          <a:p>
            <a:r>
              <a:rPr lang="en-US">
                <a:latin typeface="Tahoma" charset="0"/>
              </a:rPr>
              <a:t>Total absorption (Q) is endogenous.</a:t>
            </a:r>
          </a:p>
        </p:txBody>
      </p:sp>
    </p:spTree>
    <p:extLst>
      <p:ext uri="{BB962C8B-B14F-4D97-AF65-F5344CB8AC3E}">
        <p14:creationId xmlns:p14="http://schemas.microsoft.com/office/powerpoint/2010/main" val="184877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5867400" cy="685800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Running in GAMS IDE</a:t>
            </a:r>
          </a:p>
        </p:txBody>
      </p:sp>
    </p:spTree>
    <p:extLst>
      <p:ext uri="{BB962C8B-B14F-4D97-AF65-F5344CB8AC3E}">
        <p14:creationId xmlns:p14="http://schemas.microsoft.com/office/powerpoint/2010/main" val="258903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4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76200"/>
            <a:ext cx="5638800" cy="762000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The solution screen</a:t>
            </a:r>
          </a:p>
        </p:txBody>
      </p:sp>
    </p:spTree>
    <p:extLst>
      <p:ext uri="{BB962C8B-B14F-4D97-AF65-F5344CB8AC3E}">
        <p14:creationId xmlns:p14="http://schemas.microsoft.com/office/powerpoint/2010/main" val="13584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4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52400"/>
            <a:ext cx="5105400" cy="609600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Some results</a:t>
            </a:r>
          </a:p>
        </p:txBody>
      </p:sp>
    </p:spTree>
    <p:extLst>
      <p:ext uri="{BB962C8B-B14F-4D97-AF65-F5344CB8AC3E}">
        <p14:creationId xmlns:p14="http://schemas.microsoft.com/office/powerpoint/2010/main" val="20095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5537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Analytical 1-2-3 Model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75" y="3016250"/>
            <a:ext cx="9144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cs typeface="Times New Roman" charset="0"/>
              </a:rPr>
              <a:t> </a:t>
            </a:r>
          </a:p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886200" y="2309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149" name="Object 2"/>
          <p:cNvGraphicFramePr>
            <a:graphicFrameLocks noChangeAspect="1"/>
          </p:cNvGraphicFramePr>
          <p:nvPr/>
        </p:nvGraphicFramePr>
        <p:xfrm>
          <a:off x="928688" y="1371600"/>
          <a:ext cx="300513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3" name="Equation" r:id="rId3" imgW="1358900" imgH="2235200" progId="Equation.DSMT4">
                  <p:embed/>
                </p:oleObj>
              </mc:Choice>
              <mc:Fallback>
                <p:oleObj name="Equation" r:id="rId3" imgW="1358900" imgH="223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371600"/>
                        <a:ext cx="3005137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810000" y="2185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151" name="Object 3"/>
          <p:cNvGraphicFramePr>
            <a:graphicFrameLocks noChangeAspect="1"/>
          </p:cNvGraphicFramePr>
          <p:nvPr/>
        </p:nvGraphicFramePr>
        <p:xfrm>
          <a:off x="4976813" y="1371600"/>
          <a:ext cx="332898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4" name="Equation" r:id="rId5" imgW="1574800" imgH="2489200" progId="Equation.DSMT4">
                  <p:embed/>
                </p:oleObj>
              </mc:Choice>
              <mc:Fallback>
                <p:oleObj name="Equation" r:id="rId5" imgW="1574800" imgH="248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1371600"/>
                        <a:ext cx="3328987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62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1-2-3 CGE Model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681413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1981200" y="2362200"/>
          <a:ext cx="5410200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6" name="Equation" r:id="rId3" imgW="1828800" imgH="939800" progId="Equation.DSMT4">
                  <p:embed/>
                </p:oleObj>
              </mc:Choice>
              <mc:Fallback>
                <p:oleObj name="Equation" r:id="rId3" imgW="18288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5410200" cy="278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12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8113"/>
            <a:ext cx="88392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Definitions for the 1-2-3 CGE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8768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Times New Roman" charset="0"/>
                <a:cs typeface="Times New Roman" charset="0"/>
              </a:rPr>
              <a:t>Endogenous Variables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E: Export good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M: Import good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D</a:t>
            </a:r>
            <a:r>
              <a:rPr lang="en-US" sz="1800" baseline="30000">
                <a:latin typeface="Tahoma" charset="0"/>
                <a:cs typeface="Times New Roman" charset="0"/>
              </a:rPr>
              <a:t>S</a:t>
            </a:r>
            <a:r>
              <a:rPr lang="en-US" sz="1800">
                <a:latin typeface="Tahoma" charset="0"/>
                <a:cs typeface="Times New Roman" charset="0"/>
              </a:rPr>
              <a:t>: Supply of domestic good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D</a:t>
            </a:r>
            <a:r>
              <a:rPr lang="en-US" sz="1800" baseline="30000">
                <a:latin typeface="Tahoma" charset="0"/>
                <a:cs typeface="Times New Roman" charset="0"/>
              </a:rPr>
              <a:t>D</a:t>
            </a:r>
            <a:r>
              <a:rPr lang="en-US" sz="1800">
                <a:latin typeface="Tahoma" charset="0"/>
                <a:cs typeface="Times New Roman" charset="0"/>
              </a:rPr>
              <a:t>: Demand for domestic good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Q</a:t>
            </a:r>
            <a:r>
              <a:rPr lang="en-US" sz="1800" baseline="30000">
                <a:latin typeface="Tahoma" charset="0"/>
                <a:cs typeface="Times New Roman" charset="0"/>
              </a:rPr>
              <a:t>S</a:t>
            </a:r>
            <a:r>
              <a:rPr lang="en-US" sz="1800">
                <a:latin typeface="Tahoma" charset="0"/>
                <a:cs typeface="Times New Roman" charset="0"/>
              </a:rPr>
              <a:t>: Supply of composite good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Q</a:t>
            </a:r>
            <a:r>
              <a:rPr lang="en-US" sz="1800" baseline="30000">
                <a:latin typeface="Tahoma" charset="0"/>
                <a:cs typeface="Times New Roman" charset="0"/>
              </a:rPr>
              <a:t>D</a:t>
            </a:r>
            <a:r>
              <a:rPr lang="en-US" sz="1800">
                <a:latin typeface="Tahoma" charset="0"/>
                <a:cs typeface="Times New Roman" charset="0"/>
              </a:rPr>
              <a:t>: Demand for composite good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Y: Total income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P</a:t>
            </a:r>
            <a:r>
              <a:rPr lang="en-US" sz="1800" baseline="30000">
                <a:latin typeface="Tahoma" charset="0"/>
                <a:cs typeface="Times New Roman" charset="0"/>
              </a:rPr>
              <a:t>e</a:t>
            </a:r>
            <a:r>
              <a:rPr lang="en-US" sz="1800">
                <a:latin typeface="Tahoma" charset="0"/>
                <a:cs typeface="Times New Roman" charset="0"/>
              </a:rPr>
              <a:t>: Domestic price of export good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P</a:t>
            </a:r>
            <a:r>
              <a:rPr lang="en-US" sz="1800" baseline="30000">
                <a:latin typeface="Tahoma" charset="0"/>
                <a:cs typeface="Times New Roman" charset="0"/>
              </a:rPr>
              <a:t>m</a:t>
            </a:r>
            <a:r>
              <a:rPr lang="en-US" sz="1800">
                <a:latin typeface="Tahoma" charset="0"/>
                <a:cs typeface="Times New Roman" charset="0"/>
              </a:rPr>
              <a:t>: Domestic price of import good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P</a:t>
            </a:r>
            <a:r>
              <a:rPr lang="en-US" sz="1800" baseline="30000">
                <a:latin typeface="Tahoma" charset="0"/>
                <a:cs typeface="Times New Roman" charset="0"/>
              </a:rPr>
              <a:t>d</a:t>
            </a:r>
            <a:r>
              <a:rPr lang="en-US" sz="1800">
                <a:latin typeface="Tahoma" charset="0"/>
                <a:cs typeface="Times New Roman" charset="0"/>
              </a:rPr>
              <a:t>: Domestic price of domestic good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P</a:t>
            </a:r>
            <a:r>
              <a:rPr lang="en-US" sz="1800" baseline="30000">
                <a:latin typeface="Tahoma" charset="0"/>
                <a:cs typeface="Times New Roman" charset="0"/>
              </a:rPr>
              <a:t>x</a:t>
            </a:r>
            <a:r>
              <a:rPr lang="en-US" sz="1800">
                <a:latin typeface="Tahoma" charset="0"/>
                <a:cs typeface="Times New Roman" charset="0"/>
              </a:rPr>
              <a:t>: Price of aggregate output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P</a:t>
            </a:r>
            <a:r>
              <a:rPr lang="en-US" sz="1800" baseline="30000">
                <a:latin typeface="Tahoma" charset="0"/>
                <a:cs typeface="Times New Roman" charset="0"/>
              </a:rPr>
              <a:t>q</a:t>
            </a:r>
            <a:r>
              <a:rPr lang="en-US" sz="1800">
                <a:latin typeface="Tahoma" charset="0"/>
                <a:cs typeface="Times New Roman" charset="0"/>
              </a:rPr>
              <a:t>: Price of composite good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R: Exchange rate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</a:rPr>
              <a:t>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 </a:t>
            </a:r>
          </a:p>
          <a:p>
            <a:pPr>
              <a:buFontTx/>
              <a:buNone/>
            </a:pPr>
            <a:r>
              <a:rPr lang="en-US" sz="1800" b="1">
                <a:latin typeface="Times New Roman" charset="0"/>
                <a:cs typeface="Times New Roman" charset="0"/>
              </a:rPr>
              <a:t>Exogenous Variables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pw</a:t>
            </a:r>
            <a:r>
              <a:rPr lang="en-US" sz="1800" baseline="30000">
                <a:latin typeface="Tahoma" charset="0"/>
                <a:cs typeface="Times New Roman" charset="0"/>
              </a:rPr>
              <a:t>e</a:t>
            </a:r>
            <a:r>
              <a:rPr lang="en-US" sz="1800">
                <a:latin typeface="Tahoma" charset="0"/>
                <a:cs typeface="Times New Roman" charset="0"/>
              </a:rPr>
              <a:t>: world price of export good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pw</a:t>
            </a:r>
            <a:r>
              <a:rPr lang="en-US" sz="1800" baseline="30000">
                <a:latin typeface="Tahoma" charset="0"/>
                <a:cs typeface="Times New Roman" charset="0"/>
              </a:rPr>
              <a:t>m</a:t>
            </a:r>
            <a:r>
              <a:rPr lang="en-US" sz="1800">
                <a:latin typeface="Tahoma" charset="0"/>
                <a:cs typeface="Times New Roman" charset="0"/>
              </a:rPr>
              <a:t>: world price of import good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B: Balance of trade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σ: Import substitution elasticity</a:t>
            </a:r>
          </a:p>
          <a:p>
            <a:pPr>
              <a:buFontTx/>
              <a:buNone/>
            </a:pPr>
            <a:r>
              <a:rPr lang="en-US" sz="1800">
                <a:latin typeface="Tahoma" charset="0"/>
                <a:cs typeface="Times New Roman" charset="0"/>
              </a:rPr>
              <a:t>Ω: Export transformation elasticity</a:t>
            </a:r>
            <a:r>
              <a:rPr lang="en-US" sz="1800">
                <a:latin typeface="Tahom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05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SAM 1-2-3</a:t>
            </a: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304800" y="2286000"/>
          <a:ext cx="8601075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4" name="Document" r:id="rId3" imgW="5635587" imgH="1601114" progId="Word.Document.8">
                  <p:embed/>
                </p:oleObj>
              </mc:Choice>
              <mc:Fallback>
                <p:oleObj name="Document" r:id="rId3" imgW="5635587" imgH="16011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601075" cy="244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12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Trade Schematically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838200" y="1827213"/>
            <a:ext cx="0" cy="3733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V="1">
            <a:off x="838200" y="5562600"/>
            <a:ext cx="3733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0245" name="Arc 5"/>
          <p:cNvSpPr>
            <a:spLocks/>
          </p:cNvSpPr>
          <p:nvPr/>
        </p:nvSpPr>
        <p:spPr bwMode="auto">
          <a:xfrm rot="10800000">
            <a:off x="1371600" y="2665413"/>
            <a:ext cx="1981200" cy="2133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1066800" y="3122613"/>
            <a:ext cx="16764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981200" y="5715000"/>
            <a:ext cx="289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Domestic Goods/Services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81000" y="2055813"/>
            <a:ext cx="3810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 anchorCtr="1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/>
              <a:t>Impor t s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1295400" y="2971800"/>
            <a:ext cx="609600" cy="4556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2819400" y="4343400"/>
            <a:ext cx="228600" cy="3794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048000" y="4067175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33CC"/>
                </a:solidFill>
              </a:rPr>
              <a:t>Indifference</a:t>
            </a:r>
            <a:br>
              <a:rPr lang="en-US" sz="1600" b="1">
                <a:solidFill>
                  <a:srgbClr val="0033CC"/>
                </a:solidFill>
              </a:rPr>
            </a:br>
            <a:r>
              <a:rPr lang="en-US" sz="1600" b="1">
                <a:solidFill>
                  <a:srgbClr val="0033CC"/>
                </a:solidFill>
              </a:rPr>
              <a:t>Curve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600200" y="26670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33CC"/>
                </a:solidFill>
              </a:rPr>
              <a:t>slope=-PD/PM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4876800" y="1752600"/>
            <a:ext cx="0" cy="3810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4876800" y="5562600"/>
            <a:ext cx="3581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0255" name="Arc 15"/>
          <p:cNvSpPr>
            <a:spLocks/>
          </p:cNvSpPr>
          <p:nvPr/>
        </p:nvSpPr>
        <p:spPr bwMode="auto">
          <a:xfrm>
            <a:off x="4876800" y="3429000"/>
            <a:ext cx="1981200" cy="2133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5486400" y="3048000"/>
            <a:ext cx="16764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638800" y="5683250"/>
            <a:ext cx="281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Domestic Goods/Services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4419600" y="2006600"/>
            <a:ext cx="3048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 anchorCtr="1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/>
              <a:t>Exports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5638800" y="2743200"/>
            <a:ext cx="304800" cy="457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 flipV="1">
            <a:off x="6858000" y="5180013"/>
            <a:ext cx="533400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7391400" y="499745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33CC"/>
                </a:solidFill>
              </a:rPr>
              <a:t>PPF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5638800" y="24384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33CC"/>
                </a:solidFill>
              </a:rPr>
              <a:t>slope=-PD/PE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905000" y="1447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5B027"/>
                </a:solidFill>
              </a:rPr>
              <a:t>CES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6019800" y="1447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5B027"/>
                </a:solidFill>
              </a:rPr>
              <a:t>CET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6019800" y="3200400"/>
            <a:ext cx="2743200" cy="534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6"/>
                </a:solidFill>
                <a:latin typeface="Arial" pitchFamily="34" charset="0"/>
                <a:ea typeface="+mn-ea"/>
              </a:rPr>
              <a:t>slope = E/D = k (P</a:t>
            </a:r>
            <a:r>
              <a:rPr lang="en-US" sz="1600" b="1" baseline="-25000" dirty="0">
                <a:solidFill>
                  <a:schemeClr val="accent6"/>
                </a:solidFill>
                <a:latin typeface="Arial" pitchFamily="34" charset="0"/>
                <a:ea typeface="+mn-ea"/>
              </a:rPr>
              <a:t>E</a:t>
            </a:r>
            <a:r>
              <a:rPr lang="en-US" sz="1600" b="1" dirty="0">
                <a:solidFill>
                  <a:schemeClr val="accent6"/>
                </a:solidFill>
                <a:latin typeface="Arial" pitchFamily="34" charset="0"/>
                <a:ea typeface="+mn-ea"/>
              </a:rPr>
              <a:t> / P</a:t>
            </a:r>
            <a:r>
              <a:rPr lang="en-US" sz="1600" b="1" baseline="-25000" dirty="0">
                <a:solidFill>
                  <a:schemeClr val="accent6"/>
                </a:solidFill>
                <a:latin typeface="Arial" pitchFamily="34" charset="0"/>
                <a:ea typeface="+mn-ea"/>
              </a:rPr>
              <a:t>D </a:t>
            </a:r>
            <a:r>
              <a:rPr lang="en-US" sz="1600" b="1" dirty="0">
                <a:solidFill>
                  <a:schemeClr val="accent6"/>
                </a:solidFill>
                <a:latin typeface="Arial" pitchFamily="34" charset="0"/>
                <a:ea typeface="+mn-ea"/>
              </a:rPr>
              <a:t>) </a:t>
            </a:r>
            <a:r>
              <a:rPr lang="en-US" sz="1600" b="1" baseline="30000" dirty="0">
                <a:solidFill>
                  <a:schemeClr val="accent6"/>
                </a:solidFill>
                <a:latin typeface="Arial" pitchFamily="34" charset="0"/>
                <a:ea typeface="+mn-ea"/>
                <a:cs typeface="Times New Roman" pitchFamily="18" charset="0"/>
                <a:sym typeface="Symbol"/>
              </a:rPr>
              <a:t></a:t>
            </a:r>
            <a:endParaRPr lang="en-US" sz="1200" b="1" baseline="30000" dirty="0">
              <a:solidFill>
                <a:schemeClr val="accent6"/>
              </a:solidFill>
              <a:latin typeface="Arial" pitchFamily="34" charset="0"/>
              <a:ea typeface="+mn-ea"/>
            </a:endParaRPr>
          </a:p>
          <a:p>
            <a:pPr>
              <a:defRPr/>
            </a:pPr>
            <a:endParaRPr lang="en-US" sz="1600" b="1" baseline="30000" dirty="0">
              <a:solidFill>
                <a:schemeClr val="accent6"/>
              </a:solidFill>
              <a:latin typeface="Arial" pitchFamily="34" charset="0"/>
              <a:ea typeface="+mn-ea"/>
            </a:endParaRPr>
          </a:p>
        </p:txBody>
      </p:sp>
      <p:cxnSp>
        <p:nvCxnSpPr>
          <p:cNvPr id="10266" name="Straight Arrow Connector 26"/>
          <p:cNvCxnSpPr>
            <a:cxnSpLocks noChangeShapeType="1"/>
          </p:cNvCxnSpPr>
          <p:nvPr/>
        </p:nvCxnSpPr>
        <p:spPr bwMode="auto">
          <a:xfrm rot="5400000" flipH="1" flipV="1">
            <a:off x="647700" y="4305300"/>
            <a:ext cx="1447800" cy="10668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Straight Arrow Connector 30"/>
          <p:cNvCxnSpPr>
            <a:cxnSpLocks noChangeShapeType="1"/>
          </p:cNvCxnSpPr>
          <p:nvPr/>
        </p:nvCxnSpPr>
        <p:spPr bwMode="auto">
          <a:xfrm flipV="1">
            <a:off x="4876800" y="4191000"/>
            <a:ext cx="1447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8" name="Line 19"/>
          <p:cNvSpPr>
            <a:spLocks noChangeShapeType="1"/>
          </p:cNvSpPr>
          <p:nvPr/>
        </p:nvSpPr>
        <p:spPr bwMode="auto">
          <a:xfrm flipH="1">
            <a:off x="5791200" y="3505200"/>
            <a:ext cx="533400" cy="1143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600200" y="3429000"/>
            <a:ext cx="2743200" cy="534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6"/>
                </a:solidFill>
                <a:latin typeface="Arial" pitchFamily="34" charset="0"/>
                <a:ea typeface="+mn-ea"/>
              </a:rPr>
              <a:t>slope = M/D = k (P</a:t>
            </a:r>
            <a:r>
              <a:rPr lang="en-US" sz="1600" b="1" baseline="-25000" dirty="0">
                <a:solidFill>
                  <a:schemeClr val="accent6"/>
                </a:solidFill>
                <a:latin typeface="Arial" pitchFamily="34" charset="0"/>
                <a:ea typeface="+mn-ea"/>
              </a:rPr>
              <a:t>D</a:t>
            </a:r>
            <a:r>
              <a:rPr lang="en-US" sz="1600" b="1" dirty="0">
                <a:solidFill>
                  <a:schemeClr val="accent6"/>
                </a:solidFill>
                <a:latin typeface="Arial" pitchFamily="34" charset="0"/>
                <a:ea typeface="+mn-ea"/>
              </a:rPr>
              <a:t> / P</a:t>
            </a:r>
            <a:r>
              <a:rPr lang="en-US" sz="1600" b="1" baseline="-25000" dirty="0">
                <a:solidFill>
                  <a:schemeClr val="accent6"/>
                </a:solidFill>
                <a:latin typeface="Arial" pitchFamily="34" charset="0"/>
                <a:ea typeface="+mn-ea"/>
              </a:rPr>
              <a:t>M </a:t>
            </a:r>
            <a:r>
              <a:rPr lang="en-US" sz="1600" b="1" dirty="0">
                <a:solidFill>
                  <a:schemeClr val="accent6"/>
                </a:solidFill>
                <a:latin typeface="Arial" pitchFamily="34" charset="0"/>
                <a:ea typeface="+mn-ea"/>
              </a:rPr>
              <a:t>) </a:t>
            </a:r>
            <a:r>
              <a:rPr lang="en-US" sz="1600" b="1" baseline="30000" dirty="0">
                <a:solidFill>
                  <a:schemeClr val="accent6"/>
                </a:solidFill>
                <a:latin typeface="Arial" pitchFamily="34" charset="0"/>
                <a:ea typeface="+mn-ea"/>
                <a:cs typeface="Times New Roman" pitchFamily="18" charset="0"/>
                <a:sym typeface="Symbol"/>
              </a:rPr>
              <a:t></a:t>
            </a:r>
            <a:endParaRPr lang="en-US" sz="1200" b="1" baseline="30000" dirty="0">
              <a:solidFill>
                <a:schemeClr val="accent6"/>
              </a:solidFill>
              <a:latin typeface="Arial" pitchFamily="34" charset="0"/>
              <a:ea typeface="+mn-ea"/>
            </a:endParaRPr>
          </a:p>
          <a:p>
            <a:pPr>
              <a:defRPr/>
            </a:pPr>
            <a:endParaRPr lang="en-US" sz="1600" b="1" baseline="30000" dirty="0">
              <a:solidFill>
                <a:schemeClr val="accent6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270" name="Line 19"/>
          <p:cNvSpPr>
            <a:spLocks noChangeShapeType="1"/>
          </p:cNvSpPr>
          <p:nvPr/>
        </p:nvSpPr>
        <p:spPr bwMode="auto">
          <a:xfrm flipH="1">
            <a:off x="1600200" y="3733800"/>
            <a:ext cx="3048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9" grpId="0"/>
      <p:bldP spid="655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49A7F8-B8ED-A44F-BFEA-A3CA6E28A717}" type="slidenum">
              <a:rPr lang="en-US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1-2-3 as a Programming Model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70510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/>
        </p:nvGraphicFramePr>
        <p:xfrm>
          <a:off x="838200" y="2286000"/>
          <a:ext cx="7848600" cy="358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2" name="Equation" r:id="rId3" imgW="3733800" imgH="1701800" progId="Equation.DSMT4">
                  <p:embed/>
                </p:oleObj>
              </mc:Choice>
              <mc:Fallback>
                <p:oleObj name="Equation" r:id="rId3" imgW="3733800" imgH="170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7848600" cy="358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00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RINA_NSO_UCB_Lecture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BGLOB_TXT_Global12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P_BGLOB_TXT_Global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BGLOB_TXT_Global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ERINA_NSO_UCB_Lecture.pot</Template>
  <TotalTime>21643</TotalTime>
  <Words>801</Words>
  <Application>Microsoft Macintosh PowerPoint</Application>
  <PresentationFormat>On-screen Show (4:3)</PresentationFormat>
  <Paragraphs>233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ＭＳ Ｐゴシック</vt:lpstr>
      <vt:lpstr>Tahoma</vt:lpstr>
      <vt:lpstr>Calibri</vt:lpstr>
      <vt:lpstr>Times New Roman</vt:lpstr>
      <vt:lpstr>Wingdings 2</vt:lpstr>
      <vt:lpstr>Wingdings</vt:lpstr>
      <vt:lpstr>Symbol</vt:lpstr>
      <vt:lpstr>SimSun</vt:lpstr>
      <vt:lpstr>ERINA_NSO_UCB_Lecture</vt:lpstr>
      <vt:lpstr>MathType 6.0 Equation</vt:lpstr>
      <vt:lpstr>Microsoft Word 97 - 2004 Document</vt:lpstr>
      <vt:lpstr>PowerPoint Presentation</vt:lpstr>
      <vt:lpstr>1-2-3 CGE Model</vt:lpstr>
      <vt:lpstr> Sturctural Assumptions</vt:lpstr>
      <vt:lpstr>Analytical 1-2-3 Model</vt:lpstr>
      <vt:lpstr>1-2-3 CGE Model</vt:lpstr>
      <vt:lpstr>Definitions for the 1-2-3 CGE Model</vt:lpstr>
      <vt:lpstr>SAM 1-2-3</vt:lpstr>
      <vt:lpstr>Trade Schematically</vt:lpstr>
      <vt:lpstr>1-2-3 as a Programming Model</vt:lpstr>
      <vt:lpstr>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Calibration</vt:lpstr>
      <vt:lpstr>Simulation</vt:lpstr>
      <vt:lpstr>Moving to GAMS</vt:lpstr>
      <vt:lpstr>PowerPoint Presentation</vt:lpstr>
      <vt:lpstr>Definitions</vt:lpstr>
      <vt:lpstr>123 SAM</vt:lpstr>
      <vt:lpstr>PowerPoint Presentation</vt:lpstr>
      <vt:lpstr>Foriegn Capital Inflow</vt:lpstr>
      <vt:lpstr>Adverse Terms of Trade Movement</vt:lpstr>
      <vt:lpstr>GAMS-based  123 model</vt:lpstr>
      <vt:lpstr>Parameter declarations</vt:lpstr>
      <vt:lpstr>Equation definitions</vt:lpstr>
      <vt:lpstr>Model specification</vt:lpstr>
      <vt:lpstr>Running in GAMS IDE</vt:lpstr>
      <vt:lpstr>The solution screen</vt:lpstr>
      <vt:lpstr>Some results</vt:lpstr>
      <vt:lpstr>Questions?</vt:lpstr>
    </vt:vector>
  </TitlesOfParts>
  <Manager/>
  <Company>UC Berkeley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 Intro</dc:title>
  <dc:subject/>
  <dc:creator>dwrh</dc:creator>
  <cp:keywords/>
  <dc:description/>
  <cp:lastModifiedBy>DAVID ROLAND-HOLST</cp:lastModifiedBy>
  <cp:revision>549</cp:revision>
  <dcterms:created xsi:type="dcterms:W3CDTF">2007-11-30T06:54:43Z</dcterms:created>
  <dcterms:modified xsi:type="dcterms:W3CDTF">2013-07-08T06:08:39Z</dcterms:modified>
  <cp:category/>
</cp:coreProperties>
</file>