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notesSlides/notesSlide5.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embeddings/oleObject12.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oleObject13.bin" ContentType="application/vnd.openxmlformats-officedocument.oleObject"/>
  <Override PartName="/ppt/notesSlides/notesSlide12.xml" ContentType="application/vnd.openxmlformats-officedocument.presentationml.notesSlide+xml"/>
  <Override PartName="/ppt/embeddings/oleObject14.bin" ContentType="application/vnd.openxmlformats-officedocument.oleObject"/>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6" r:id="rId1"/>
  </p:sldMasterIdLst>
  <p:notesMasterIdLst>
    <p:notesMasterId r:id="rId64"/>
  </p:notesMasterIdLst>
  <p:handoutMasterIdLst>
    <p:handoutMasterId r:id="rId65"/>
  </p:handoutMasterIdLst>
  <p:sldIdLst>
    <p:sldId id="429" r:id="rId2"/>
    <p:sldId id="430" r:id="rId3"/>
    <p:sldId id="431" r:id="rId4"/>
    <p:sldId id="432" r:id="rId5"/>
    <p:sldId id="433" r:id="rId6"/>
    <p:sldId id="434" r:id="rId7"/>
    <p:sldId id="435" r:id="rId8"/>
    <p:sldId id="436" r:id="rId9"/>
    <p:sldId id="437" r:id="rId10"/>
    <p:sldId id="438" r:id="rId11"/>
    <p:sldId id="439" r:id="rId12"/>
    <p:sldId id="440" r:id="rId13"/>
    <p:sldId id="441" r:id="rId14"/>
    <p:sldId id="442" r:id="rId15"/>
    <p:sldId id="443" r:id="rId16"/>
    <p:sldId id="444" r:id="rId17"/>
    <p:sldId id="445" r:id="rId18"/>
    <p:sldId id="446" r:id="rId19"/>
    <p:sldId id="447" r:id="rId20"/>
    <p:sldId id="448" r:id="rId21"/>
    <p:sldId id="449" r:id="rId22"/>
    <p:sldId id="450" r:id="rId23"/>
    <p:sldId id="451" r:id="rId24"/>
    <p:sldId id="452" r:id="rId25"/>
    <p:sldId id="453" r:id="rId26"/>
    <p:sldId id="454" r:id="rId27"/>
    <p:sldId id="455" r:id="rId28"/>
    <p:sldId id="456" r:id="rId29"/>
    <p:sldId id="457" r:id="rId30"/>
    <p:sldId id="458" r:id="rId31"/>
    <p:sldId id="459" r:id="rId32"/>
    <p:sldId id="460" r:id="rId33"/>
    <p:sldId id="461" r:id="rId34"/>
    <p:sldId id="462" r:id="rId35"/>
    <p:sldId id="463" r:id="rId36"/>
    <p:sldId id="464" r:id="rId37"/>
    <p:sldId id="465" r:id="rId38"/>
    <p:sldId id="466" r:id="rId39"/>
    <p:sldId id="467" r:id="rId40"/>
    <p:sldId id="468" r:id="rId41"/>
    <p:sldId id="469" r:id="rId42"/>
    <p:sldId id="470" r:id="rId43"/>
    <p:sldId id="471" r:id="rId44"/>
    <p:sldId id="472" r:id="rId45"/>
    <p:sldId id="473" r:id="rId46"/>
    <p:sldId id="474" r:id="rId47"/>
    <p:sldId id="475" r:id="rId48"/>
    <p:sldId id="476" r:id="rId49"/>
    <p:sldId id="477" r:id="rId50"/>
    <p:sldId id="478" r:id="rId51"/>
    <p:sldId id="479" r:id="rId52"/>
    <p:sldId id="480" r:id="rId53"/>
    <p:sldId id="481" r:id="rId54"/>
    <p:sldId id="482" r:id="rId55"/>
    <p:sldId id="483" r:id="rId56"/>
    <p:sldId id="484" r:id="rId57"/>
    <p:sldId id="485" r:id="rId58"/>
    <p:sldId id="486" r:id="rId59"/>
    <p:sldId id="487" r:id="rId60"/>
    <p:sldId id="488" r:id="rId61"/>
    <p:sldId id="489" r:id="rId62"/>
    <p:sldId id="490" r:id="rId6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18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notesMaster" Target="notesMasters/notesMaster1.xml"/><Relationship Id="rId65" Type="http://schemas.openxmlformats.org/officeDocument/2006/relationships/handoutMaster" Target="handoutMasters/handoutMaster1.xml"/><Relationship Id="rId66" Type="http://schemas.openxmlformats.org/officeDocument/2006/relationships/printerSettings" Target="printerSettings/printerSettings1.bin"/><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4" Type="http://schemas.openxmlformats.org/officeDocument/2006/relationships/image" Target="../media/image15.wmf"/><Relationship Id="rId5" Type="http://schemas.openxmlformats.org/officeDocument/2006/relationships/image" Target="../media/image16.png"/><Relationship Id="rId1" Type="http://schemas.openxmlformats.org/officeDocument/2006/relationships/image" Target="../media/image12.png"/><Relationship Id="rId2" Type="http://schemas.openxmlformats.org/officeDocument/2006/relationships/image" Target="../media/image1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ea typeface="+mn-ea"/>
                <a:cs typeface="Arial" charset="0"/>
              </a:defRPr>
            </a:lvl1pPr>
          </a:lstStyle>
          <a:p>
            <a:pPr>
              <a:defRPr/>
            </a:pPr>
            <a:fld id="{57450562-AF42-564B-B0CA-9F7483A9D443}" type="datetimeFigureOut">
              <a:rPr lang="en-US"/>
              <a:pPr>
                <a:defRPr/>
              </a:pPr>
              <a:t>7/7/13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mn-ea"/>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ea typeface="+mn-ea"/>
                <a:cs typeface="Arial" charset="0"/>
              </a:defRPr>
            </a:lvl1pPr>
          </a:lstStyle>
          <a:p>
            <a:pPr>
              <a:defRPr/>
            </a:pPr>
            <a:fld id="{405F7A29-1386-AE45-BC97-08E3D57FF07A}" type="slidenum">
              <a:rPr lang="en-US"/>
              <a:pPr>
                <a:defRPr/>
              </a:pPr>
              <a:t>‹#›</a:t>
            </a:fld>
            <a:endParaRPr lang="en-US"/>
          </a:p>
        </p:txBody>
      </p:sp>
    </p:spTree>
    <p:extLst>
      <p:ext uri="{BB962C8B-B14F-4D97-AF65-F5344CB8AC3E}">
        <p14:creationId xmlns:p14="http://schemas.microsoft.com/office/powerpoint/2010/main" val="5986854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1074C605-9C1C-BB4A-9F5A-EAD79F4E76A5}" type="datetimeFigureOut">
              <a:rPr lang="en-US"/>
              <a:pPr>
                <a:defRPr/>
              </a:pPr>
              <a:t>7/7/13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BBA38F0-539B-B542-8643-3F9C4288ED21}" type="slidenum">
              <a:rPr lang="en-US"/>
              <a:pPr>
                <a:defRPr/>
              </a:pPr>
              <a:t>‹#›</a:t>
            </a:fld>
            <a:endParaRPr lang="en-US"/>
          </a:p>
        </p:txBody>
      </p:sp>
    </p:spTree>
    <p:extLst>
      <p:ext uri="{BB962C8B-B14F-4D97-AF65-F5344CB8AC3E}">
        <p14:creationId xmlns:p14="http://schemas.microsoft.com/office/powerpoint/2010/main" val="34581737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 Id="rId3" Type="http://schemas.openxmlformats.org/officeDocument/2006/relationships/hyperlink" Target="http://en.wikipedia.org/wiki/Derivative"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fld id="{F58C5045-8365-DA4C-AAC8-A036BD83987F}" type="slidenum">
              <a:rPr lang="en-US" sz="1200"/>
              <a:pPr/>
              <a:t>5</a:t>
            </a:fld>
            <a:endParaRPr lang="en-US" sz="1200"/>
          </a:p>
        </p:txBody>
      </p:sp>
      <p:sp>
        <p:nvSpPr>
          <p:cNvPr id="71683" name="Rectangle 2"/>
          <p:cNvSpPr>
            <a:spLocks noRo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fld id="{5F9B31C2-C378-1447-9ECA-B6546620072D}" type="slidenum">
              <a:rPr lang="en-US" sz="1200"/>
              <a:pPr/>
              <a:t>27</a:t>
            </a:fld>
            <a:endParaRPr lang="en-US" sz="1200"/>
          </a:p>
        </p:txBody>
      </p:sp>
      <p:sp>
        <p:nvSpPr>
          <p:cNvPr id="80899" name="Rectangle 2"/>
          <p:cNvSpPr>
            <a:spLocks noRo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New slide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fld id="{20CFE477-B4E4-DD4D-A8D9-24AB307A200A}" type="slidenum">
              <a:rPr lang="en-US" sz="1200"/>
              <a:pPr/>
              <a:t>29</a:t>
            </a:fld>
            <a:endParaRPr lang="en-US" sz="1200"/>
          </a:p>
        </p:txBody>
      </p:sp>
      <p:sp>
        <p:nvSpPr>
          <p:cNvPr id="81923" name="Rectangle 2"/>
          <p:cNvSpPr>
            <a:spLocks noRo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Just the names of the equations, no domains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fld id="{ACD308EC-21E8-4147-9C8D-493079391126}" type="slidenum">
              <a:rPr lang="en-US" sz="1200"/>
              <a:pPr/>
              <a:t>30</a:t>
            </a:fld>
            <a:endParaRPr lang="en-US" sz="1200"/>
          </a:p>
        </p:txBody>
      </p:sp>
      <p:sp>
        <p:nvSpPr>
          <p:cNvPr id="82947" name="Rectangle 2"/>
          <p:cNvSpPr>
            <a:spLocks noRo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Smooth functions - is one that is infinitely differentiable, i.e., has </a:t>
            </a:r>
            <a:r>
              <a:rPr lang="en-US">
                <a:hlinkClick r:id="rId3" tooltip="Derivative"/>
              </a:rPr>
              <a:t>derivatives</a:t>
            </a:r>
            <a:r>
              <a:rPr lang="en-US"/>
              <a:t> of all finite orders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fld id="{CFDC960B-6C00-C641-972E-565DA5DE5AFA}" type="slidenum">
              <a:rPr lang="en-US" sz="1200"/>
              <a:pPr/>
              <a:t>34</a:t>
            </a:fld>
            <a:endParaRPr lang="en-US" sz="1200"/>
          </a:p>
        </p:txBody>
      </p:sp>
      <p:sp>
        <p:nvSpPr>
          <p:cNvPr id="83971" name="Rectangle 2"/>
          <p:cNvSpPr>
            <a:spLocks noRo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fld id="{09E53BCD-82AA-D946-8A57-94D62993DAEB}" type="slidenum">
              <a:rPr lang="en-US" sz="1200"/>
              <a:pPr/>
              <a:t>36</a:t>
            </a:fld>
            <a:endParaRPr lang="en-US" sz="1200"/>
          </a:p>
        </p:txBody>
      </p:sp>
      <p:sp>
        <p:nvSpPr>
          <p:cNvPr id="84995" name="Rectangle 2"/>
          <p:cNvSpPr>
            <a:spLocks noRo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fld id="{4BF89030-3279-CB4E-8872-1A2EA44B6D5E}" type="slidenum">
              <a:rPr lang="en-US" sz="1200"/>
              <a:pPr/>
              <a:t>41</a:t>
            </a:fld>
            <a:endParaRPr lang="en-US" sz="1200"/>
          </a:p>
        </p:txBody>
      </p:sp>
      <p:sp>
        <p:nvSpPr>
          <p:cNvPr id="86019" name="Rectangle 2"/>
          <p:cNvSpPr>
            <a:spLocks noRo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fld id="{3ABAD64A-1E9C-CD48-9205-674BC592D40D}" type="slidenum">
              <a:rPr lang="en-US" sz="1200"/>
              <a:pPr/>
              <a:t>48</a:t>
            </a:fld>
            <a:endParaRPr lang="en-US" sz="1200"/>
          </a:p>
        </p:txBody>
      </p:sp>
      <p:sp>
        <p:nvSpPr>
          <p:cNvPr id="87043" name="Rectangle 2"/>
          <p:cNvSpPr>
            <a:spLocks noRo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fld id="{CDDF985B-997D-5340-8D84-A7EBCB80F326}" type="slidenum">
              <a:rPr lang="en-US" sz="1200"/>
              <a:pPr/>
              <a:t>8</a:t>
            </a:fld>
            <a:endParaRPr lang="en-US" sz="1200"/>
          </a:p>
        </p:txBody>
      </p:sp>
      <p:sp>
        <p:nvSpPr>
          <p:cNvPr id="72707" name="Rectangle 2"/>
          <p:cNvSpPr>
            <a:spLocks noRo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fld id="{0408B7F6-7EA2-4346-A913-4D9DC03226BD}" type="slidenum">
              <a:rPr lang="en-US" sz="1200"/>
              <a:pPr/>
              <a:t>9</a:t>
            </a:fld>
            <a:endParaRPr lang="en-US" sz="1200"/>
          </a:p>
        </p:txBody>
      </p:sp>
      <p:sp>
        <p:nvSpPr>
          <p:cNvPr id="73731" name="Rectangle 2"/>
          <p:cNvSpPr>
            <a:spLocks noRo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fld id="{A6A04A3A-103E-7144-82DC-30F3CE99388D}" type="slidenum">
              <a:rPr lang="en-US" sz="1200"/>
              <a:pPr/>
              <a:t>14</a:t>
            </a:fld>
            <a:endParaRPr lang="en-US" sz="1200"/>
          </a:p>
        </p:txBody>
      </p:sp>
      <p:sp>
        <p:nvSpPr>
          <p:cNvPr id="74755" name="Rectangle 2"/>
          <p:cNvSpPr>
            <a:spLocks noRo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Declaration, assignment of members</a:t>
            </a:r>
          </a:p>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fld id="{51E89A84-4F06-8A4A-BA1E-67AFC7BB4362}" type="slidenum">
              <a:rPr lang="en-US" sz="1200"/>
              <a:pPr/>
              <a:t>19</a:t>
            </a:fld>
            <a:endParaRPr lang="en-US" sz="1200"/>
          </a:p>
        </p:txBody>
      </p:sp>
      <p:sp>
        <p:nvSpPr>
          <p:cNvPr id="75779" name="Rectangle 2"/>
          <p:cNvSpPr>
            <a:spLocks noRo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Math operators – both in data assignment and equations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fld id="{70D4FB8A-7371-7940-B2EC-B2A39CC84BAD}" type="slidenum">
              <a:rPr lang="en-US" sz="1200"/>
              <a:pPr/>
              <a:t>22</a:t>
            </a:fld>
            <a:endParaRPr lang="en-US" sz="1200"/>
          </a:p>
        </p:txBody>
      </p:sp>
      <p:sp>
        <p:nvSpPr>
          <p:cNvPr id="76803" name="Rectangle 2"/>
          <p:cNvSpPr>
            <a:spLocks noRo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decision variables (or endogenous variables ) of a GAMS-expressed model must be declared with a Variables statement. Each variable is given a name, a domain if appropriate, and (optionally) text. </a:t>
            </a:r>
          </a:p>
          <a:p>
            <a:r>
              <a:rPr lang="en-US"/>
              <a:t>The z variable is declared without a domain because it is a scalar quantity. Every GAMS optimization model must contain one such variable to serve as the quantity to be minimized or maximized.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fld id="{D618DE72-B6F9-3B4F-AE3D-B37E7FD5455F}" type="slidenum">
              <a:rPr lang="en-US" sz="1200"/>
              <a:pPr/>
              <a:t>23</a:t>
            </a:fld>
            <a:endParaRPr lang="en-US" sz="1200"/>
          </a:p>
        </p:txBody>
      </p:sp>
      <p:sp>
        <p:nvSpPr>
          <p:cNvPr id="77827" name="Rectangle 2"/>
          <p:cNvSpPr>
            <a:spLocks noRo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variable that serves as the quantity to be optimized must be a scalar and must be of the free type. In our transportation example, z is kept free by default, but x(i,j) is constrained to non-negativity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fld id="{909A1276-90E6-BE48-B9D3-F270E001BA43}" type="slidenum">
              <a:rPr lang="en-US" sz="1200"/>
              <a:pPr/>
              <a:t>24</a:t>
            </a:fld>
            <a:endParaRPr lang="en-US" sz="1200"/>
          </a:p>
        </p:txBody>
      </p:sp>
      <p:sp>
        <p:nvSpPr>
          <p:cNvPr id="78851" name="Rectangle 2"/>
          <p:cNvSpPr>
            <a:spLocks noRo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An important difference between parameters and variables is that an additional set of keywords can be used to specify various attributes of variables. A GAMS parameter has one number associated with each unique label combination. A variable, on the other hand, has six </a:t>
            </a:r>
          </a:p>
          <a:p>
            <a:endParaRPr lang="en-US"/>
          </a:p>
          <a:p>
            <a:r>
              <a:rPr lang="en-US"/>
              <a:t>Dual variable – scarcity of resources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fld id="{787C2B4B-4E4F-4949-B5D9-CC3304D9300C}" type="slidenum">
              <a:rPr lang="en-US" sz="1200"/>
              <a:pPr/>
              <a:t>25</a:t>
            </a:fld>
            <a:endParaRPr lang="en-US" sz="1200"/>
          </a:p>
        </p:txBody>
      </p:sp>
      <p:sp>
        <p:nvSpPr>
          <p:cNvPr id="79875" name="Rectangle 2"/>
          <p:cNvSpPr>
            <a:spLocks noRo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Whenever a group of equations or inequalities has the same algebraic structure, all the members of the group are created simultaneously, not individually.</a:t>
            </a:r>
          </a:p>
          <a:p>
            <a:r>
              <a:rPr lang="en-US"/>
              <a:t>Keep in mind that the word Equation has a broad meaning in GAMS. It encompasses both equality and inequality relationships, and a GAMS equation with a single name can refer to one or several of these relationships. For example, cost has no domain so it is a single equation, but supply refers to a set of inequalities defined over the domain i. </a:t>
            </a:r>
          </a:p>
          <a:p>
            <a:endParaRPr lang="en-US"/>
          </a:p>
          <a:p>
            <a:r>
              <a:rPr lang="en-US"/>
              <a:t>Equations define type of the model – linear, nonlinear…</a:t>
            </a:r>
          </a:p>
          <a:p>
            <a:endParaRPr lang="en-US"/>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6858000"/>
          </a:xfrm>
          <a:prstGeom prst="rect">
            <a:avLst/>
          </a:prstGeom>
          <a:solidFill>
            <a:schemeClr val="tx1"/>
          </a:solidFill>
          <a:ln w="9525">
            <a:solidFill>
              <a:schemeClr val="tx1"/>
            </a:solidFill>
            <a:miter lim="800000"/>
            <a:headEnd/>
            <a:tailEnd/>
          </a:ln>
        </p:spPr>
        <p:txBody>
          <a:bodyPr wrap="none" lIns="91418" tIns="45710" rIns="91418" bIns="45710" anchor="ctr"/>
          <a:lstStyle/>
          <a:p>
            <a:endParaRPr lang="en-US" sz="1800"/>
          </a:p>
        </p:txBody>
      </p:sp>
      <p:sp>
        <p:nvSpPr>
          <p:cNvPr id="5" name="Rectangle 3"/>
          <p:cNvSpPr>
            <a:spLocks noChangeArrowheads="1"/>
          </p:cNvSpPr>
          <p:nvPr/>
        </p:nvSpPr>
        <p:spPr bwMode="auto">
          <a:xfrm>
            <a:off x="0" y="6472238"/>
            <a:ext cx="9144000" cy="385762"/>
          </a:xfrm>
          <a:prstGeom prst="rect">
            <a:avLst/>
          </a:prstGeom>
          <a:solidFill>
            <a:srgbClr val="FFFFFF"/>
          </a:solidFill>
          <a:ln w="9525">
            <a:solidFill>
              <a:srgbClr val="FFFFFF"/>
            </a:solidFill>
            <a:miter lim="800000"/>
            <a:headEnd/>
            <a:tailEnd/>
          </a:ln>
        </p:spPr>
        <p:txBody>
          <a:bodyPr wrap="none" lIns="91418" tIns="45710" rIns="91418" bIns="45710" anchor="ctr"/>
          <a:lstStyle/>
          <a:p>
            <a:endParaRPr lang="en-US" sz="1800"/>
          </a:p>
        </p:txBody>
      </p:sp>
      <p:sp>
        <p:nvSpPr>
          <p:cNvPr id="6" name="Rectangle 4"/>
          <p:cNvSpPr>
            <a:spLocks noChangeArrowheads="1"/>
          </p:cNvSpPr>
          <p:nvPr/>
        </p:nvSpPr>
        <p:spPr bwMode="auto">
          <a:xfrm>
            <a:off x="0" y="2667000"/>
            <a:ext cx="9144000" cy="4191000"/>
          </a:xfrm>
          <a:prstGeom prst="rect">
            <a:avLst/>
          </a:prstGeom>
          <a:gradFill rotWithShape="1">
            <a:gsLst>
              <a:gs pos="0">
                <a:srgbClr val="18472F"/>
              </a:gs>
              <a:gs pos="50000">
                <a:srgbClr val="339966"/>
              </a:gs>
              <a:gs pos="100000">
                <a:srgbClr val="18472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18" tIns="45710" rIns="91418" bIns="45710" anchor="ctr"/>
          <a:lstStyle/>
          <a:p>
            <a:endParaRPr lang="en-US" sz="1800"/>
          </a:p>
        </p:txBody>
      </p:sp>
      <p:pic>
        <p:nvPicPr>
          <p:cNvPr id="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4775"/>
            <a:ext cx="9161463" cy="274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133" name="Rectangle 5"/>
          <p:cNvSpPr>
            <a:spLocks noGrp="1" noChangeArrowheads="1"/>
          </p:cNvSpPr>
          <p:nvPr>
            <p:ph type="ctrTitle"/>
          </p:nvPr>
        </p:nvSpPr>
        <p:spPr>
          <a:xfrm>
            <a:off x="206375" y="3305176"/>
            <a:ext cx="8731250" cy="1141413"/>
          </a:xfrm>
        </p:spPr>
        <p:txBody>
          <a:bodyPr/>
          <a:lstStyle>
            <a:lvl1pPr algn="ctr">
              <a:defRPr>
                <a:latin typeface="Tahoma" pitchFamily="34" charset="0"/>
              </a:defRPr>
            </a:lvl1pPr>
          </a:lstStyle>
          <a:p>
            <a:r>
              <a:rPr lang="en-US" smtClean="0"/>
              <a:t>Click to edit Master title style</a:t>
            </a:r>
            <a:endParaRPr lang="en-US"/>
          </a:p>
        </p:txBody>
      </p:sp>
      <p:sp>
        <p:nvSpPr>
          <p:cNvPr id="176134" name="Rectangle 6"/>
          <p:cNvSpPr>
            <a:spLocks noGrp="1" noChangeArrowheads="1"/>
          </p:cNvSpPr>
          <p:nvPr>
            <p:ph type="subTitle" idx="1"/>
          </p:nvPr>
        </p:nvSpPr>
        <p:spPr>
          <a:xfrm>
            <a:off x="206375" y="4545014"/>
            <a:ext cx="8731250" cy="1131887"/>
          </a:xfrm>
        </p:spPr>
        <p:txBody>
          <a:bodyPr/>
          <a:lstStyle>
            <a:lvl1pPr marL="0" indent="0" algn="ctr">
              <a:buFontTx/>
              <a:buNone/>
              <a:defRPr>
                <a:solidFill>
                  <a:srgbClr val="FFCC00"/>
                </a:solidFill>
              </a:defRPr>
            </a:lvl1pPr>
          </a:lstStyle>
          <a:p>
            <a:r>
              <a:rPr lang="en-US" smtClean="0"/>
              <a:t>Click to edit Master subtitle style</a:t>
            </a:r>
            <a:endParaRPr lang="en-US"/>
          </a:p>
        </p:txBody>
      </p:sp>
      <p:sp>
        <p:nvSpPr>
          <p:cNvPr id="8" name="Date Placeholder 7"/>
          <p:cNvSpPr>
            <a:spLocks noGrp="1" noChangeArrowheads="1"/>
          </p:cNvSpPr>
          <p:nvPr>
            <p:ph type="dt" sz="half" idx="10"/>
          </p:nvPr>
        </p:nvSpPr>
        <p:spPr>
          <a:xfrm>
            <a:off x="685800" y="6472238"/>
            <a:ext cx="1905000" cy="344487"/>
          </a:xfrm>
          <a:prstGeom prst="rect">
            <a:avLst/>
          </a:prstGeom>
        </p:spPr>
        <p:txBody>
          <a:bodyPr lIns="91429" tIns="45715" rIns="91429" bIns="45715"/>
          <a:lstStyle>
            <a:lvl1pPr>
              <a:defRPr sz="1800" smtClean="0">
                <a:solidFill>
                  <a:srgbClr val="FFFFFF"/>
                </a:solidFill>
                <a:latin typeface="Times New Roman" charset="0"/>
                <a:ea typeface="+mn-ea"/>
                <a:cs typeface="+mn-cs"/>
              </a:defRPr>
            </a:lvl1pPr>
          </a:lstStyle>
          <a:p>
            <a:pPr>
              <a:defRPr/>
            </a:pPr>
            <a:fld id="{8421D167-8F1D-B344-AF5C-C824724D57DF}" type="datetimeFigureOut">
              <a:rPr lang="en-US"/>
              <a:pPr>
                <a:defRPr/>
              </a:pPr>
              <a:t>7/7/13</a:t>
            </a:fld>
            <a:endParaRPr lang="en-US"/>
          </a:p>
        </p:txBody>
      </p:sp>
      <p:sp>
        <p:nvSpPr>
          <p:cNvPr id="9" name="Footer Placeholder 8"/>
          <p:cNvSpPr>
            <a:spLocks noGrp="1" noChangeArrowheads="1"/>
          </p:cNvSpPr>
          <p:nvPr>
            <p:ph type="ftr" sz="quarter" idx="11"/>
          </p:nvPr>
        </p:nvSpPr>
        <p:spPr bwMode="auto">
          <a:xfrm>
            <a:off x="3124200" y="6472238"/>
            <a:ext cx="2895600" cy="344487"/>
          </a:xfrm>
          <a:prstGeom prst="rect">
            <a:avLst/>
          </a:prstGeom>
          <a:ln>
            <a:miter lim="800000"/>
            <a:headEnd/>
            <a:tailEnd/>
          </a:ln>
        </p:spPr>
        <p:txBody>
          <a:bodyPr vert="horz" wrap="square" lIns="91414" tIns="45707" rIns="91414" bIns="45707" numCol="1" anchor="t" anchorCtr="0" compatLnSpc="1">
            <a:prstTxWarp prst="textNoShape">
              <a:avLst/>
            </a:prstTxWarp>
          </a:bodyPr>
          <a:lstStyle>
            <a:lvl1pPr algn="ctr">
              <a:defRPr sz="1400">
                <a:solidFill>
                  <a:srgbClr val="FFFFFF"/>
                </a:solidFill>
                <a:ea typeface="+mn-ea"/>
                <a:cs typeface="Arial" charset="0"/>
              </a:defRPr>
            </a:lvl1pPr>
          </a:lstStyle>
          <a:p>
            <a:pPr>
              <a:defRPr/>
            </a:pPr>
            <a:endParaRPr lang="en-US"/>
          </a:p>
        </p:txBody>
      </p:sp>
    </p:spTree>
    <p:extLst>
      <p:ext uri="{BB962C8B-B14F-4D97-AF65-F5344CB8AC3E}">
        <p14:creationId xmlns:p14="http://schemas.microsoft.com/office/powerpoint/2010/main" val="4147254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58911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138114"/>
            <a:ext cx="2247900" cy="63388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38114"/>
            <a:ext cx="6591300" cy="63388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53120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304926" y="96838"/>
            <a:ext cx="7688263"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1852613" y="1584325"/>
            <a:ext cx="7002462" cy="4749800"/>
          </a:xfrm>
        </p:spPr>
        <p:txBody>
          <a:bodyPr/>
          <a:lstStyle/>
          <a:p>
            <a:pPr lvl="0"/>
            <a:r>
              <a:rPr lang="en-US" noProof="0" smtClean="0"/>
              <a:t>Click icon to add chart</a:t>
            </a:r>
            <a:endParaRPr lang="en-US" noProof="0" smtClean="0"/>
          </a:p>
        </p:txBody>
      </p:sp>
      <p:sp>
        <p:nvSpPr>
          <p:cNvPr id="4" name="Rectangle 2"/>
          <p:cNvSpPr>
            <a:spLocks noGrp="1" noChangeArrowheads="1"/>
          </p:cNvSpPr>
          <p:nvPr>
            <p:ph type="dt" sz="half" idx="10"/>
          </p:nvPr>
        </p:nvSpPr>
        <p:spPr>
          <a:xfrm>
            <a:off x="685800" y="6513513"/>
            <a:ext cx="1905000" cy="303212"/>
          </a:xfrm>
          <a:prstGeom prst="rect">
            <a:avLst/>
          </a:prstGeom>
        </p:spPr>
        <p:txBody>
          <a:bodyPr lIns="65306" tIns="32653" rIns="65306" bIns="32653"/>
          <a:lstStyle>
            <a:lvl1pPr>
              <a:defRPr sz="1800" smtClean="0">
                <a:ea typeface="+mn-ea"/>
                <a:cs typeface="Arial" charset="0"/>
              </a:defRPr>
            </a:lvl1pPr>
          </a:lstStyle>
          <a:p>
            <a:pPr>
              <a:defRPr/>
            </a:pPr>
            <a:fld id="{B614F606-E4A4-9742-8AED-5221D541F430}" type="datetimeFigureOut">
              <a:rPr lang="en-US"/>
              <a:pPr>
                <a:defRPr/>
              </a:pPr>
              <a:t>7/7/13</a:t>
            </a:fld>
            <a:endParaRPr lang="en-US"/>
          </a:p>
        </p:txBody>
      </p:sp>
      <p:sp>
        <p:nvSpPr>
          <p:cNvPr id="5" name="Rectangle 3"/>
          <p:cNvSpPr>
            <a:spLocks noGrp="1" noChangeArrowheads="1"/>
          </p:cNvSpPr>
          <p:nvPr>
            <p:ph type="ftr" sz="quarter" idx="11"/>
          </p:nvPr>
        </p:nvSpPr>
        <p:spPr>
          <a:xfrm>
            <a:off x="3089275" y="6400800"/>
            <a:ext cx="2894013" cy="457200"/>
          </a:xfrm>
          <a:prstGeom prst="rect">
            <a:avLst/>
          </a:prstGeom>
        </p:spPr>
        <p:txBody>
          <a:bodyPr lIns="91429" tIns="45715" rIns="91429" bIns="45715"/>
          <a:lstStyle>
            <a:lvl1pPr>
              <a:defRPr sz="1800">
                <a:ea typeface="+mn-ea"/>
                <a:cs typeface="Arial" charset="0"/>
              </a:defRPr>
            </a:lvl1pPr>
          </a:lstStyle>
          <a:p>
            <a:pPr>
              <a:defRPr/>
            </a:pPr>
            <a:endParaRPr lang="en-US"/>
          </a:p>
        </p:txBody>
      </p:sp>
      <p:sp>
        <p:nvSpPr>
          <p:cNvPr id="6" name="Rectangle 4"/>
          <p:cNvSpPr>
            <a:spLocks noGrp="1" noChangeArrowheads="1"/>
          </p:cNvSpPr>
          <p:nvPr>
            <p:ph type="sldNum" sz="quarter" idx="12"/>
          </p:nvPr>
        </p:nvSpPr>
        <p:spPr>
          <a:xfrm>
            <a:off x="7239000" y="6400800"/>
            <a:ext cx="1905000" cy="457200"/>
          </a:xfrm>
          <a:prstGeom prst="rect">
            <a:avLst/>
          </a:prstGeom>
        </p:spPr>
        <p:txBody>
          <a:bodyPr lIns="91429" tIns="45715" rIns="91429" bIns="45715"/>
          <a:lstStyle>
            <a:lvl1pPr>
              <a:defRPr sz="1800" smtClean="0">
                <a:ea typeface="+mn-ea"/>
                <a:cs typeface="Arial" charset="0"/>
              </a:defRPr>
            </a:lvl1pPr>
          </a:lstStyle>
          <a:p>
            <a:pPr>
              <a:defRPr/>
            </a:pPr>
            <a:fld id="{CF34F5B6-8A20-6243-9D4C-C0845B808453}" type="slidenum">
              <a:rPr lang="en-US"/>
              <a:pPr>
                <a:defRPr/>
              </a:pPr>
              <a:t>‹#›</a:t>
            </a:fld>
            <a:endParaRPr lang="en-US"/>
          </a:p>
        </p:txBody>
      </p:sp>
    </p:spTree>
    <p:extLst>
      <p:ext uri="{BB962C8B-B14F-4D97-AF65-F5344CB8AC3E}">
        <p14:creationId xmlns:p14="http://schemas.microsoft.com/office/powerpoint/2010/main" val="1626321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3" name="Title 1"/>
          <p:cNvSpPr>
            <a:spLocks noGrp="1"/>
          </p:cNvSpPr>
          <p:nvPr>
            <p:ph type="title"/>
          </p:nvPr>
        </p:nvSpPr>
        <p:spPr>
          <a:xfrm>
            <a:off x="2333626" y="138113"/>
            <a:ext cx="6810375"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2118585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8499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a:prstGeom prst="rect">
            <a:avLst/>
          </a:prstGeom>
        </p:spPr>
        <p:txBody>
          <a:bodyPr/>
          <a:lstStyle>
            <a:lvl1pPr>
              <a:defRPr>
                <a:latin typeface="Arial" pitchFamily="34" charset="0"/>
                <a:ea typeface="+mn-ea"/>
              </a:defRPr>
            </a:lvl1pPr>
          </a:lstStyle>
          <a:p>
            <a:pPr>
              <a:defRPr/>
            </a:pPr>
            <a:endParaRPr lang="en-US" alt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atin typeface="Arial" pitchFamily="34" charset="0"/>
                <a:ea typeface="+mn-ea"/>
              </a:defRPr>
            </a:lvl1pPr>
          </a:lstStyle>
          <a:p>
            <a:pPr>
              <a:defRPr/>
            </a:pPr>
            <a:endParaRPr lang="en-US" altLang="en-US"/>
          </a:p>
        </p:txBody>
      </p:sp>
      <p:sp>
        <p:nvSpPr>
          <p:cNvPr id="7" name="Slide Number Placeholder 6"/>
          <p:cNvSpPr>
            <a:spLocks noGrp="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B4E991F8-852A-A44F-AB41-212C3830CBC8}" type="slidenum">
              <a:rPr lang="en-US"/>
              <a:pPr/>
              <a:t>‹#›</a:t>
            </a:fld>
            <a:endParaRPr lang="en-US"/>
          </a:p>
        </p:txBody>
      </p:sp>
    </p:spTree>
    <p:extLst>
      <p:ext uri="{BB962C8B-B14F-4D97-AF65-F5344CB8AC3E}">
        <p14:creationId xmlns:p14="http://schemas.microsoft.com/office/powerpoint/2010/main" val="3872245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719263"/>
            <a:ext cx="4038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00500"/>
            <a:ext cx="4038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8400"/>
            <a:ext cx="2133600" cy="457200"/>
          </a:xfrm>
          <a:prstGeom prst="rect">
            <a:avLst/>
          </a:prstGeom>
        </p:spPr>
        <p:txBody>
          <a:bodyPr/>
          <a:lstStyle>
            <a:lvl1pPr>
              <a:defRPr>
                <a:latin typeface="Arial" pitchFamily="34" charset="0"/>
                <a:ea typeface="+mn-ea"/>
              </a:defRPr>
            </a:lvl1pPr>
          </a:lstStyle>
          <a:p>
            <a:pPr>
              <a:defRPr/>
            </a:pPr>
            <a:endParaRPr lang="en-US" altLang="en-US"/>
          </a:p>
        </p:txBody>
      </p:sp>
      <p:sp>
        <p:nvSpPr>
          <p:cNvPr id="7" name="Footer Placeholder 6"/>
          <p:cNvSpPr>
            <a:spLocks noGrp="1"/>
          </p:cNvSpPr>
          <p:nvPr>
            <p:ph type="ftr" sz="quarter" idx="11"/>
          </p:nvPr>
        </p:nvSpPr>
        <p:spPr>
          <a:xfrm>
            <a:off x="3124200" y="6248400"/>
            <a:ext cx="2895600" cy="457200"/>
          </a:xfrm>
          <a:prstGeom prst="rect">
            <a:avLst/>
          </a:prstGeom>
        </p:spPr>
        <p:txBody>
          <a:bodyPr/>
          <a:lstStyle>
            <a:lvl1pPr>
              <a:defRPr>
                <a:latin typeface="Arial" pitchFamily="34" charset="0"/>
                <a:ea typeface="+mn-ea"/>
              </a:defRPr>
            </a:lvl1pPr>
          </a:lstStyle>
          <a:p>
            <a:pPr>
              <a:defRPr/>
            </a:pPr>
            <a:endParaRPr lang="en-US" altLang="en-US"/>
          </a:p>
        </p:txBody>
      </p:sp>
      <p:sp>
        <p:nvSpPr>
          <p:cNvPr id="8" name="Slide Number Placeholder 7"/>
          <p:cNvSpPr>
            <a:spLocks noGrp="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A5776D4E-2615-534C-8884-C3FEE4DFEE57}" type="slidenum">
              <a:rPr lang="en-US"/>
              <a:pPr/>
              <a:t>‹#›</a:t>
            </a:fld>
            <a:endParaRPr lang="en-US"/>
          </a:p>
        </p:txBody>
      </p:sp>
    </p:spTree>
    <p:extLst>
      <p:ext uri="{BB962C8B-B14F-4D97-AF65-F5344CB8AC3E}">
        <p14:creationId xmlns:p14="http://schemas.microsoft.com/office/powerpoint/2010/main" val="164755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8229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4000500"/>
            <a:ext cx="8229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a:prstGeom prst="rect">
            <a:avLst/>
          </a:prstGeom>
        </p:spPr>
        <p:txBody>
          <a:bodyPr/>
          <a:lstStyle>
            <a:lvl1pPr>
              <a:defRPr>
                <a:latin typeface="Arial" pitchFamily="34" charset="0"/>
                <a:ea typeface="+mn-ea"/>
              </a:defRPr>
            </a:lvl1pPr>
          </a:lstStyle>
          <a:p>
            <a:pPr>
              <a:defRPr/>
            </a:pPr>
            <a:endParaRPr lang="en-US" alt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atin typeface="Arial" pitchFamily="34" charset="0"/>
                <a:ea typeface="+mn-ea"/>
              </a:defRPr>
            </a:lvl1pPr>
          </a:lstStyle>
          <a:p>
            <a:pPr>
              <a:defRPr/>
            </a:pPr>
            <a:endParaRPr lang="en-US" altLang="en-US"/>
          </a:p>
        </p:txBody>
      </p:sp>
      <p:sp>
        <p:nvSpPr>
          <p:cNvPr id="7" name="Slide Number Placeholder 6"/>
          <p:cNvSpPr>
            <a:spLocks noGrp="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E8C879B8-2757-DA4F-A01D-0D0BDDB90606}" type="slidenum">
              <a:rPr lang="en-US"/>
              <a:pPr/>
              <a:t>‹#›</a:t>
            </a:fld>
            <a:endParaRPr lang="en-US"/>
          </a:p>
        </p:txBody>
      </p:sp>
    </p:spTree>
    <p:extLst>
      <p:ext uri="{BB962C8B-B14F-4D97-AF65-F5344CB8AC3E}">
        <p14:creationId xmlns:p14="http://schemas.microsoft.com/office/powerpoint/2010/main" val="18207476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8229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4000500"/>
            <a:ext cx="8229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a:prstGeom prst="rect">
            <a:avLst/>
          </a:prstGeom>
        </p:spPr>
        <p:txBody>
          <a:bodyPr/>
          <a:lstStyle>
            <a:lvl1pPr>
              <a:defRPr>
                <a:latin typeface="Arial" pitchFamily="34" charset="0"/>
                <a:ea typeface="+mn-ea"/>
              </a:defRPr>
            </a:lvl1pPr>
          </a:lstStyle>
          <a:p>
            <a:pPr>
              <a:defRPr/>
            </a:pPr>
            <a:endParaRPr lang="en-US" alt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atin typeface="Arial" pitchFamily="34" charset="0"/>
                <a:ea typeface="+mn-ea"/>
              </a:defRPr>
            </a:lvl1pPr>
          </a:lstStyle>
          <a:p>
            <a:pPr>
              <a:defRPr/>
            </a:pPr>
            <a:endParaRPr lang="en-US" altLang="en-US"/>
          </a:p>
        </p:txBody>
      </p:sp>
      <p:sp>
        <p:nvSpPr>
          <p:cNvPr id="7" name="Slide Number Placeholder 6"/>
          <p:cNvSpPr>
            <a:spLocks noGrp="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4012CCB3-A9F2-124A-9459-8B4E58C60998}" type="slidenum">
              <a:rPr lang="en-US"/>
              <a:pPr/>
              <a:t>‹#›</a:t>
            </a:fld>
            <a:endParaRPr lang="en-US"/>
          </a:p>
        </p:txBody>
      </p:sp>
    </p:spTree>
    <p:extLst>
      <p:ext uri="{BB962C8B-B14F-4D97-AF65-F5344CB8AC3E}">
        <p14:creationId xmlns:p14="http://schemas.microsoft.com/office/powerpoint/2010/main" val="1556234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039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Title 1"/>
          <p:cNvSpPr txBox="1">
            <a:spLocks/>
          </p:cNvSpPr>
          <p:nvPr/>
        </p:nvSpPr>
        <p:spPr bwMode="auto">
          <a:xfrm>
            <a:off x="2333625" y="138113"/>
            <a:ext cx="6810375" cy="1143000"/>
          </a:xfrm>
          <a:prstGeom prst="rect">
            <a:avLst/>
          </a:prstGeom>
          <a:noFill/>
          <a:ln w="9525">
            <a:noFill/>
            <a:miter lim="800000"/>
            <a:headEnd/>
            <a:tailEnd/>
          </a:ln>
        </p:spPr>
        <p:txBody>
          <a:bodyPr lIns="91414" tIns="45707" rIns="91414" bIns="45707" anchor="ctr"/>
          <a:lstStyle>
            <a:lvl1pPr algn="r" rtl="0" eaLnBrk="1" fontAlgn="base" hangingPunct="1">
              <a:spcBef>
                <a:spcPct val="0"/>
              </a:spcBef>
              <a:spcAft>
                <a:spcPct val="0"/>
              </a:spcAft>
              <a:defRPr sz="5000">
                <a:solidFill>
                  <a:srgbClr val="FFCC00"/>
                </a:solidFill>
                <a:latin typeface="+mj-lt"/>
                <a:ea typeface="+mj-ea"/>
                <a:cs typeface="+mj-cs"/>
              </a:defRPr>
            </a:lvl1pPr>
            <a:lvl2pPr algn="r" rtl="0" eaLnBrk="1" fontAlgn="base" hangingPunct="1">
              <a:spcBef>
                <a:spcPct val="0"/>
              </a:spcBef>
              <a:spcAft>
                <a:spcPct val="0"/>
              </a:spcAft>
              <a:defRPr sz="5000">
                <a:solidFill>
                  <a:srgbClr val="FFCC00"/>
                </a:solidFill>
                <a:latin typeface="Arial" charset="0"/>
              </a:defRPr>
            </a:lvl2pPr>
            <a:lvl3pPr algn="r" rtl="0" eaLnBrk="1" fontAlgn="base" hangingPunct="1">
              <a:spcBef>
                <a:spcPct val="0"/>
              </a:spcBef>
              <a:spcAft>
                <a:spcPct val="0"/>
              </a:spcAft>
              <a:defRPr sz="5000">
                <a:solidFill>
                  <a:srgbClr val="FFCC00"/>
                </a:solidFill>
                <a:latin typeface="Arial" charset="0"/>
              </a:defRPr>
            </a:lvl3pPr>
            <a:lvl4pPr algn="r" rtl="0" eaLnBrk="1" fontAlgn="base" hangingPunct="1">
              <a:spcBef>
                <a:spcPct val="0"/>
              </a:spcBef>
              <a:spcAft>
                <a:spcPct val="0"/>
              </a:spcAft>
              <a:defRPr sz="5000">
                <a:solidFill>
                  <a:srgbClr val="FFCC00"/>
                </a:solidFill>
                <a:latin typeface="Arial" charset="0"/>
              </a:defRPr>
            </a:lvl4pPr>
            <a:lvl5pPr algn="r" rtl="0" eaLnBrk="1" fontAlgn="base" hangingPunct="1">
              <a:spcBef>
                <a:spcPct val="0"/>
              </a:spcBef>
              <a:spcAft>
                <a:spcPct val="0"/>
              </a:spcAft>
              <a:defRPr sz="5000">
                <a:solidFill>
                  <a:srgbClr val="FFCC00"/>
                </a:solidFill>
                <a:latin typeface="Arial" charset="0"/>
              </a:defRPr>
            </a:lvl5pPr>
            <a:lvl6pPr marL="640080" algn="r" rtl="0" eaLnBrk="1" fontAlgn="base" hangingPunct="1">
              <a:spcBef>
                <a:spcPct val="0"/>
              </a:spcBef>
              <a:spcAft>
                <a:spcPct val="0"/>
              </a:spcAft>
              <a:defRPr sz="5000">
                <a:solidFill>
                  <a:srgbClr val="FFCC00"/>
                </a:solidFill>
                <a:latin typeface="Arial" charset="0"/>
              </a:defRPr>
            </a:lvl6pPr>
            <a:lvl7pPr marL="1280160" algn="r" rtl="0" eaLnBrk="1" fontAlgn="base" hangingPunct="1">
              <a:spcBef>
                <a:spcPct val="0"/>
              </a:spcBef>
              <a:spcAft>
                <a:spcPct val="0"/>
              </a:spcAft>
              <a:defRPr sz="5000">
                <a:solidFill>
                  <a:srgbClr val="FFCC00"/>
                </a:solidFill>
                <a:latin typeface="Arial" charset="0"/>
              </a:defRPr>
            </a:lvl7pPr>
            <a:lvl8pPr marL="1920240" algn="r" rtl="0" eaLnBrk="1" fontAlgn="base" hangingPunct="1">
              <a:spcBef>
                <a:spcPct val="0"/>
              </a:spcBef>
              <a:spcAft>
                <a:spcPct val="0"/>
              </a:spcAft>
              <a:defRPr sz="5000">
                <a:solidFill>
                  <a:srgbClr val="FFCC00"/>
                </a:solidFill>
                <a:latin typeface="Arial" charset="0"/>
              </a:defRPr>
            </a:lvl8pPr>
            <a:lvl9pPr marL="2560320" algn="r" rtl="0" eaLnBrk="1" fontAlgn="base" hangingPunct="1">
              <a:spcBef>
                <a:spcPct val="0"/>
              </a:spcBef>
              <a:spcAft>
                <a:spcPct val="0"/>
              </a:spcAft>
              <a:defRPr sz="5000">
                <a:solidFill>
                  <a:srgbClr val="FFCC00"/>
                </a:solidFill>
                <a:latin typeface="Arial" charset="0"/>
              </a:defRPr>
            </a:lvl9pPr>
          </a:lstStyle>
          <a:p>
            <a:pPr>
              <a:defRPr/>
            </a:pPr>
            <a:r>
              <a:rPr lang="en-US" smtClean="0"/>
              <a:t>Click to edit Master title style</a:t>
            </a:r>
            <a:endParaRPr lang="en-US"/>
          </a:p>
        </p:txBody>
      </p:sp>
      <p:sp>
        <p:nvSpPr>
          <p:cNvPr id="5" name="Title 1"/>
          <p:cNvSpPr txBox="1">
            <a:spLocks/>
          </p:cNvSpPr>
          <p:nvPr/>
        </p:nvSpPr>
        <p:spPr bwMode="auto">
          <a:xfrm>
            <a:off x="2333625" y="138113"/>
            <a:ext cx="6810375" cy="1143000"/>
          </a:xfrm>
          <a:prstGeom prst="rect">
            <a:avLst/>
          </a:prstGeom>
          <a:noFill/>
          <a:ln w="9525">
            <a:noFill/>
            <a:miter lim="800000"/>
            <a:headEnd/>
            <a:tailEnd/>
          </a:ln>
        </p:spPr>
        <p:txBody>
          <a:bodyPr lIns="91425" tIns="45712" rIns="91425" bIns="45712" anchor="ctr"/>
          <a:lstStyle>
            <a:lvl1pPr algn="r" rtl="0" eaLnBrk="1" fontAlgn="base" hangingPunct="1">
              <a:spcBef>
                <a:spcPct val="0"/>
              </a:spcBef>
              <a:spcAft>
                <a:spcPct val="0"/>
              </a:spcAft>
              <a:defRPr sz="5000">
                <a:solidFill>
                  <a:srgbClr val="FFCC00"/>
                </a:solidFill>
                <a:latin typeface="+mj-lt"/>
                <a:ea typeface="+mj-ea"/>
                <a:cs typeface="+mj-cs"/>
              </a:defRPr>
            </a:lvl1pPr>
            <a:lvl2pPr algn="r" rtl="0" eaLnBrk="1" fontAlgn="base" hangingPunct="1">
              <a:spcBef>
                <a:spcPct val="0"/>
              </a:spcBef>
              <a:spcAft>
                <a:spcPct val="0"/>
              </a:spcAft>
              <a:defRPr sz="5000">
                <a:solidFill>
                  <a:srgbClr val="FFCC00"/>
                </a:solidFill>
                <a:latin typeface="Arial" charset="0"/>
              </a:defRPr>
            </a:lvl2pPr>
            <a:lvl3pPr algn="r" rtl="0" eaLnBrk="1" fontAlgn="base" hangingPunct="1">
              <a:spcBef>
                <a:spcPct val="0"/>
              </a:spcBef>
              <a:spcAft>
                <a:spcPct val="0"/>
              </a:spcAft>
              <a:defRPr sz="5000">
                <a:solidFill>
                  <a:srgbClr val="FFCC00"/>
                </a:solidFill>
                <a:latin typeface="Arial" charset="0"/>
              </a:defRPr>
            </a:lvl3pPr>
            <a:lvl4pPr algn="r" rtl="0" eaLnBrk="1" fontAlgn="base" hangingPunct="1">
              <a:spcBef>
                <a:spcPct val="0"/>
              </a:spcBef>
              <a:spcAft>
                <a:spcPct val="0"/>
              </a:spcAft>
              <a:defRPr sz="5000">
                <a:solidFill>
                  <a:srgbClr val="FFCC00"/>
                </a:solidFill>
                <a:latin typeface="Arial" charset="0"/>
              </a:defRPr>
            </a:lvl4pPr>
            <a:lvl5pPr algn="r" rtl="0" eaLnBrk="1" fontAlgn="base" hangingPunct="1">
              <a:spcBef>
                <a:spcPct val="0"/>
              </a:spcBef>
              <a:spcAft>
                <a:spcPct val="0"/>
              </a:spcAft>
              <a:defRPr sz="5000">
                <a:solidFill>
                  <a:srgbClr val="FFCC00"/>
                </a:solidFill>
                <a:latin typeface="Arial" charset="0"/>
              </a:defRPr>
            </a:lvl5pPr>
            <a:lvl6pPr marL="640080" algn="r" rtl="0" eaLnBrk="1" fontAlgn="base" hangingPunct="1">
              <a:spcBef>
                <a:spcPct val="0"/>
              </a:spcBef>
              <a:spcAft>
                <a:spcPct val="0"/>
              </a:spcAft>
              <a:defRPr sz="5000">
                <a:solidFill>
                  <a:srgbClr val="FFCC00"/>
                </a:solidFill>
                <a:latin typeface="Arial" charset="0"/>
              </a:defRPr>
            </a:lvl6pPr>
            <a:lvl7pPr marL="1280160" algn="r" rtl="0" eaLnBrk="1" fontAlgn="base" hangingPunct="1">
              <a:spcBef>
                <a:spcPct val="0"/>
              </a:spcBef>
              <a:spcAft>
                <a:spcPct val="0"/>
              </a:spcAft>
              <a:defRPr sz="5000">
                <a:solidFill>
                  <a:srgbClr val="FFCC00"/>
                </a:solidFill>
                <a:latin typeface="Arial" charset="0"/>
              </a:defRPr>
            </a:lvl7pPr>
            <a:lvl8pPr marL="1920240" algn="r" rtl="0" eaLnBrk="1" fontAlgn="base" hangingPunct="1">
              <a:spcBef>
                <a:spcPct val="0"/>
              </a:spcBef>
              <a:spcAft>
                <a:spcPct val="0"/>
              </a:spcAft>
              <a:defRPr sz="5000">
                <a:solidFill>
                  <a:srgbClr val="FFCC00"/>
                </a:solidFill>
                <a:latin typeface="Arial" charset="0"/>
              </a:defRPr>
            </a:lvl8pPr>
            <a:lvl9pPr marL="2560320" algn="r" rtl="0" eaLnBrk="1" fontAlgn="base" hangingPunct="1">
              <a:spcBef>
                <a:spcPct val="0"/>
              </a:spcBef>
              <a:spcAft>
                <a:spcPct val="0"/>
              </a:spcAft>
              <a:defRPr sz="5000">
                <a:solidFill>
                  <a:srgbClr val="FFCC00"/>
                </a:solidFill>
                <a:latin typeface="Arial" charset="0"/>
              </a:defRPr>
            </a:lvl9pPr>
          </a:lstStyle>
          <a:p>
            <a:pPr>
              <a:defRPr/>
            </a:pPr>
            <a:r>
              <a:rPr lang="en-US" smtClean="0"/>
              <a:t>Click to edit Master title style</a:t>
            </a:r>
            <a:endParaRPr lang="en-US"/>
          </a:p>
        </p:txBody>
      </p:sp>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090" indent="0">
              <a:buNone/>
              <a:defRPr sz="1800"/>
            </a:lvl2pPr>
            <a:lvl3pPr marL="914180" indent="0">
              <a:buNone/>
              <a:defRPr sz="1600"/>
            </a:lvl3pPr>
            <a:lvl4pPr marL="1371270" indent="0">
              <a:buNone/>
              <a:defRPr sz="1400"/>
            </a:lvl4pPr>
            <a:lvl5pPr marL="1828361" indent="0">
              <a:buNone/>
              <a:defRPr sz="1400"/>
            </a:lvl5pPr>
            <a:lvl6pPr marL="2285451" indent="0">
              <a:buNone/>
              <a:defRPr sz="1400"/>
            </a:lvl6pPr>
            <a:lvl7pPr marL="2742542" indent="0">
              <a:buNone/>
              <a:defRPr sz="1400"/>
            </a:lvl7pPr>
            <a:lvl8pPr marL="3199632" indent="0">
              <a:buNone/>
              <a:defRPr sz="1400"/>
            </a:lvl8pPr>
            <a:lvl9pPr marL="3656722" indent="0">
              <a:buNone/>
              <a:defRPr sz="1400"/>
            </a:lvl9pPr>
          </a:lstStyle>
          <a:p>
            <a:pPr lvl="0"/>
            <a:r>
              <a:rPr lang="en-US" smtClean="0"/>
              <a:t>Click to edit Master text styles</a:t>
            </a:r>
          </a:p>
        </p:txBody>
      </p:sp>
    </p:spTree>
    <p:extLst>
      <p:ext uri="{BB962C8B-B14F-4D97-AF65-F5344CB8AC3E}">
        <p14:creationId xmlns:p14="http://schemas.microsoft.com/office/powerpoint/2010/main" val="1738860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600200"/>
            <a:ext cx="4343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343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95318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090" indent="0">
              <a:buNone/>
              <a:defRPr sz="2000" b="1"/>
            </a:lvl2pPr>
            <a:lvl3pPr marL="914180" indent="0">
              <a:buNone/>
              <a:defRPr sz="1800" b="1"/>
            </a:lvl3pPr>
            <a:lvl4pPr marL="1371270" indent="0">
              <a:buNone/>
              <a:defRPr sz="1600" b="1"/>
            </a:lvl4pPr>
            <a:lvl5pPr marL="1828361" indent="0">
              <a:buNone/>
              <a:defRPr sz="1600" b="1"/>
            </a:lvl5pPr>
            <a:lvl6pPr marL="2285451" indent="0">
              <a:buNone/>
              <a:defRPr sz="1600" b="1"/>
            </a:lvl6pPr>
            <a:lvl7pPr marL="2742542" indent="0">
              <a:buNone/>
              <a:defRPr sz="1600" b="1"/>
            </a:lvl7pPr>
            <a:lvl8pPr marL="3199632" indent="0">
              <a:buNone/>
              <a:defRPr sz="1600" b="1"/>
            </a:lvl8pPr>
            <a:lvl9pPr marL="365672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090" indent="0">
              <a:buNone/>
              <a:defRPr sz="2000" b="1"/>
            </a:lvl2pPr>
            <a:lvl3pPr marL="914180" indent="0">
              <a:buNone/>
              <a:defRPr sz="1800" b="1"/>
            </a:lvl3pPr>
            <a:lvl4pPr marL="1371270" indent="0">
              <a:buNone/>
              <a:defRPr sz="1600" b="1"/>
            </a:lvl4pPr>
            <a:lvl5pPr marL="1828361" indent="0">
              <a:buNone/>
              <a:defRPr sz="1600" b="1"/>
            </a:lvl5pPr>
            <a:lvl6pPr marL="2285451" indent="0">
              <a:buNone/>
              <a:defRPr sz="1600" b="1"/>
            </a:lvl6pPr>
            <a:lvl7pPr marL="2742542" indent="0">
              <a:buNone/>
              <a:defRPr sz="1600" b="1"/>
            </a:lvl7pPr>
            <a:lvl8pPr marL="3199632" indent="0">
              <a:buNone/>
              <a:defRPr sz="1600" b="1"/>
            </a:lvl8pPr>
            <a:lvl9pPr marL="365672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4787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66372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itle 1"/>
          <p:cNvSpPr>
            <a:spLocks noGrp="1"/>
          </p:cNvSpPr>
          <p:nvPr>
            <p:ph type="title"/>
          </p:nvPr>
        </p:nvSpPr>
        <p:spPr>
          <a:xfrm>
            <a:off x="2333627" y="138113"/>
            <a:ext cx="6810375"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3608961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p:spPr>
        <p:txBody>
          <a:bodyPr/>
          <a:lstStyle>
            <a:lvl1pPr>
              <a:defRPr sz="3200">
                <a:solidFill>
                  <a:srgbClr val="FFC000"/>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090" indent="0">
              <a:buNone/>
              <a:defRPr sz="1200"/>
            </a:lvl2pPr>
            <a:lvl3pPr marL="914180" indent="0">
              <a:buNone/>
              <a:defRPr sz="1000"/>
            </a:lvl3pPr>
            <a:lvl4pPr marL="1371270" indent="0">
              <a:buNone/>
              <a:defRPr sz="900"/>
            </a:lvl4pPr>
            <a:lvl5pPr marL="1828361" indent="0">
              <a:buNone/>
              <a:defRPr sz="900"/>
            </a:lvl5pPr>
            <a:lvl6pPr marL="2285451" indent="0">
              <a:buNone/>
              <a:defRPr sz="900"/>
            </a:lvl6pPr>
            <a:lvl7pPr marL="2742542" indent="0">
              <a:buNone/>
              <a:defRPr sz="900"/>
            </a:lvl7pPr>
            <a:lvl8pPr marL="3199632" indent="0">
              <a:buNone/>
              <a:defRPr sz="900"/>
            </a:lvl8pPr>
            <a:lvl9pPr marL="3656722" indent="0">
              <a:buNone/>
              <a:defRPr sz="900"/>
            </a:lvl9pPr>
          </a:lstStyle>
          <a:p>
            <a:pPr lvl="0"/>
            <a:r>
              <a:rPr lang="en-US" smtClean="0"/>
              <a:t>Click to edit Master text styles</a:t>
            </a:r>
          </a:p>
        </p:txBody>
      </p:sp>
    </p:spTree>
    <p:extLst>
      <p:ext uri="{BB962C8B-B14F-4D97-AF65-F5344CB8AC3E}">
        <p14:creationId xmlns:p14="http://schemas.microsoft.com/office/powerpoint/2010/main" val="2440569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solidFill>
                  <a:srgbClr val="FFC000"/>
                </a:solidFill>
              </a:defRPr>
            </a:lvl1pPr>
            <a:lvl2pPr marL="457090" indent="0">
              <a:buNone/>
              <a:defRPr sz="2800"/>
            </a:lvl2pPr>
            <a:lvl3pPr marL="914180" indent="0">
              <a:buNone/>
              <a:defRPr sz="2400"/>
            </a:lvl3pPr>
            <a:lvl4pPr marL="1371270" indent="0">
              <a:buNone/>
              <a:defRPr sz="2000"/>
            </a:lvl4pPr>
            <a:lvl5pPr marL="1828361" indent="0">
              <a:buNone/>
              <a:defRPr sz="2000"/>
            </a:lvl5pPr>
            <a:lvl6pPr marL="2285451" indent="0">
              <a:buNone/>
              <a:defRPr sz="2000"/>
            </a:lvl6pPr>
            <a:lvl7pPr marL="2742542" indent="0">
              <a:buNone/>
              <a:defRPr sz="2000"/>
            </a:lvl7pPr>
            <a:lvl8pPr marL="3199632" indent="0">
              <a:buNone/>
              <a:defRPr sz="2000"/>
            </a:lvl8pPr>
            <a:lvl9pPr marL="3656722" indent="0">
              <a:buNone/>
              <a:defRPr sz="2000"/>
            </a:lvl9pPr>
          </a:lstStyle>
          <a:p>
            <a:pPr lvl="0"/>
            <a:r>
              <a:rPr lang="en-US" noProof="0" smtClean="0"/>
              <a:t>Drag picture to placeholder or click icon to add</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090" indent="0">
              <a:buNone/>
              <a:defRPr sz="1200"/>
            </a:lvl2pPr>
            <a:lvl3pPr marL="914180" indent="0">
              <a:buNone/>
              <a:defRPr sz="1000"/>
            </a:lvl3pPr>
            <a:lvl4pPr marL="1371270" indent="0">
              <a:buNone/>
              <a:defRPr sz="900"/>
            </a:lvl4pPr>
            <a:lvl5pPr marL="1828361" indent="0">
              <a:buNone/>
              <a:defRPr sz="900"/>
            </a:lvl5pPr>
            <a:lvl6pPr marL="2285451" indent="0">
              <a:buNone/>
              <a:defRPr sz="900"/>
            </a:lvl6pPr>
            <a:lvl7pPr marL="2742542" indent="0">
              <a:buNone/>
              <a:defRPr sz="900"/>
            </a:lvl7pPr>
            <a:lvl8pPr marL="3199632" indent="0">
              <a:buNone/>
              <a:defRPr sz="900"/>
            </a:lvl8pPr>
            <a:lvl9pPr marL="3656722" indent="0">
              <a:buNone/>
              <a:defRPr sz="900"/>
            </a:lvl9pPr>
          </a:lstStyle>
          <a:p>
            <a:pPr lvl="0"/>
            <a:r>
              <a:rPr lang="en-US" smtClean="0"/>
              <a:t>Click to edit Master text styles</a:t>
            </a:r>
          </a:p>
        </p:txBody>
      </p:sp>
    </p:spTree>
    <p:extLst>
      <p:ext uri="{BB962C8B-B14F-4D97-AF65-F5344CB8AC3E}">
        <p14:creationId xmlns:p14="http://schemas.microsoft.com/office/powerpoint/2010/main" val="1557423256"/>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7" name="Rectangle 5"/>
          <p:cNvSpPr>
            <a:spLocks noGrp="1" noChangeArrowheads="1"/>
          </p:cNvSpPr>
          <p:nvPr>
            <p:ph type="title"/>
          </p:nvPr>
        </p:nvSpPr>
        <p:spPr bwMode="auto">
          <a:xfrm>
            <a:off x="2333625" y="138113"/>
            <a:ext cx="68103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14" tIns="45707" rIns="91414" bIns="45707" numCol="1" anchor="ctr" anchorCtr="0" compatLnSpc="1">
            <a:prstTxWarp prst="textNoShape">
              <a:avLst/>
            </a:prstTxWarp>
          </a:bodyPr>
          <a:lstStyle/>
          <a:p>
            <a:pPr lvl="0"/>
            <a:r>
              <a:rPr lang="en-US" smtClean="0"/>
              <a:t>Click to edit Master title style</a:t>
            </a:r>
            <a:endParaRPr lang="en-US"/>
          </a:p>
        </p:txBody>
      </p:sp>
      <p:sp>
        <p:nvSpPr>
          <p:cNvPr id="1028" name="Rectangle 6"/>
          <p:cNvSpPr>
            <a:spLocks noGrp="1" noChangeArrowheads="1"/>
          </p:cNvSpPr>
          <p:nvPr>
            <p:ph type="body" idx="1"/>
          </p:nvPr>
        </p:nvSpPr>
        <p:spPr bwMode="auto">
          <a:xfrm>
            <a:off x="152400" y="1600200"/>
            <a:ext cx="8839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14" tIns="45707" rIns="91414" bIns="4570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7652" name="Rectangle 17"/>
          <p:cNvSpPr>
            <a:spLocks noChangeArrowheads="1"/>
          </p:cNvSpPr>
          <p:nvPr/>
        </p:nvSpPr>
        <p:spPr bwMode="auto">
          <a:xfrm>
            <a:off x="5029200" y="6553200"/>
            <a:ext cx="4060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4" tIns="45707" rIns="91414" bIns="45707"/>
          <a:lstStyle/>
          <a:p>
            <a:pPr algn="r"/>
            <a:r>
              <a:rPr lang="en-US" sz="1400">
                <a:solidFill>
                  <a:srgbClr val="800000"/>
                </a:solidFill>
              </a:rPr>
              <a:t>Roland-Holst     </a:t>
            </a:r>
            <a:fld id="{5EC211CC-0B33-1942-A8D2-2707303DA975}" type="slidenum">
              <a:rPr lang="en-US" sz="1400">
                <a:solidFill>
                  <a:srgbClr val="800000"/>
                </a:solidFill>
              </a:rPr>
              <a:pPr algn="r"/>
              <a:t>‹#›</a:t>
            </a:fld>
            <a:endParaRPr lang="en-US" sz="1400">
              <a:solidFill>
                <a:srgbClr val="800000"/>
              </a:solidFill>
            </a:endParaRPr>
          </a:p>
        </p:txBody>
      </p:sp>
      <p:pic>
        <p:nvPicPr>
          <p:cNvPr id="27653" name="Picture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919003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Rectangle 17"/>
          <p:cNvSpPr>
            <a:spLocks noChangeArrowheads="1"/>
          </p:cNvSpPr>
          <p:nvPr/>
        </p:nvSpPr>
        <p:spPr bwMode="auto">
          <a:xfrm>
            <a:off x="53975" y="6494463"/>
            <a:ext cx="243840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4" tIns="45707" rIns="91414" bIns="45707"/>
          <a:lstStyle/>
          <a:p>
            <a:r>
              <a:rPr lang="en-US" sz="1400">
                <a:solidFill>
                  <a:srgbClr val="800000"/>
                </a:solidFill>
              </a:rPr>
              <a:t>9 July 2013</a:t>
            </a:r>
          </a:p>
        </p:txBody>
      </p:sp>
    </p:spTree>
  </p:cSld>
  <p:clrMap bg1="lt1" tx1="dk1" bg2="lt2" tx2="dk2" accent1="accent1" accent2="accent2" accent3="accent3" accent4="accent4" accent5="accent5" accent6="accent6" hlink="hlink" folHlink="folHlink"/>
  <p:sldLayoutIdLst>
    <p:sldLayoutId id="2147484127" r:id="rId1"/>
    <p:sldLayoutId id="2147484117" r:id="rId2"/>
    <p:sldLayoutId id="2147484128" r:id="rId3"/>
    <p:sldLayoutId id="2147484118" r:id="rId4"/>
    <p:sldLayoutId id="2147484119" r:id="rId5"/>
    <p:sldLayoutId id="2147484120" r:id="rId6"/>
    <p:sldLayoutId id="2147484121" r:id="rId7"/>
    <p:sldLayoutId id="2147484122" r:id="rId8"/>
    <p:sldLayoutId id="2147484123" r:id="rId9"/>
    <p:sldLayoutId id="2147484124" r:id="rId10"/>
    <p:sldLayoutId id="2147484125" r:id="rId11"/>
    <p:sldLayoutId id="2147484130" r:id="rId12"/>
    <p:sldLayoutId id="2147484126" r:id="rId13"/>
    <p:sldLayoutId id="2147484131" r:id="rId14"/>
    <p:sldLayoutId id="2147484132" r:id="rId15"/>
    <p:sldLayoutId id="2147484133" r:id="rId16"/>
    <p:sldLayoutId id="2147484134" r:id="rId17"/>
    <p:sldLayoutId id="2147484135" r:id="rId18"/>
  </p:sldLayoutIdLs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wipe(right)">
                                      <p:cBhvr>
                                        <p:cTn id="7" dur="500"/>
                                        <p:tgtEl>
                                          <p:spTgt spid="102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28">
                                            <p:txEl>
                                              <p:pRg st="0" end="0"/>
                                            </p:txEl>
                                          </p:spTgt>
                                        </p:tgtEl>
                                        <p:attrNameLst>
                                          <p:attrName>style.visibility</p:attrName>
                                        </p:attrNameLst>
                                      </p:cBhvr>
                                      <p:to>
                                        <p:strVal val="visible"/>
                                      </p:to>
                                    </p:set>
                                    <p:animEffect transition="in" filter="wipe(left)">
                                      <p:cBhvr>
                                        <p:cTn id="11" dur="500"/>
                                        <p:tgtEl>
                                          <p:spTgt spid="1028">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028">
                                            <p:txEl>
                                              <p:pRg st="1" end="1"/>
                                            </p:txEl>
                                          </p:spTgt>
                                        </p:tgtEl>
                                        <p:attrNameLst>
                                          <p:attrName>style.visibility</p:attrName>
                                        </p:attrNameLst>
                                      </p:cBhvr>
                                      <p:to>
                                        <p:strVal val="visible"/>
                                      </p:to>
                                    </p:set>
                                    <p:animEffect transition="in" filter="wipe(left)">
                                      <p:cBhvr>
                                        <p:cTn id="14" dur="500"/>
                                        <p:tgtEl>
                                          <p:spTgt spid="1028">
                                            <p:txEl>
                                              <p:pRg st="1" end="1"/>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028">
                                            <p:txEl>
                                              <p:pRg st="2" end="2"/>
                                            </p:txEl>
                                          </p:spTgt>
                                        </p:tgtEl>
                                        <p:attrNameLst>
                                          <p:attrName>style.visibility</p:attrName>
                                        </p:attrNameLst>
                                      </p:cBhvr>
                                      <p:to>
                                        <p:strVal val="visible"/>
                                      </p:to>
                                    </p:set>
                                    <p:animEffect transition="in" filter="wipe(left)">
                                      <p:cBhvr>
                                        <p:cTn id="17" dur="500"/>
                                        <p:tgtEl>
                                          <p:spTgt spid="1028">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028">
                                            <p:txEl>
                                              <p:pRg st="3" end="3"/>
                                            </p:txEl>
                                          </p:spTgt>
                                        </p:tgtEl>
                                        <p:attrNameLst>
                                          <p:attrName>style.visibility</p:attrName>
                                        </p:attrNameLst>
                                      </p:cBhvr>
                                      <p:to>
                                        <p:strVal val="visible"/>
                                      </p:to>
                                    </p:set>
                                    <p:animEffect transition="in" filter="wipe(left)">
                                      <p:cBhvr>
                                        <p:cTn id="20" dur="500"/>
                                        <p:tgtEl>
                                          <p:spTgt spid="1028">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028">
                                            <p:txEl>
                                              <p:pRg st="4" end="4"/>
                                            </p:txEl>
                                          </p:spTgt>
                                        </p:tgtEl>
                                        <p:attrNameLst>
                                          <p:attrName>style.visibility</p:attrName>
                                        </p:attrNameLst>
                                      </p:cBhvr>
                                      <p:to>
                                        <p:strVal val="visible"/>
                                      </p:to>
                                    </p:set>
                                    <p:animEffect transition="in" filter="wipe(left)">
                                      <p:cBhvr>
                                        <p:cTn id="23" dur="500"/>
                                        <p:tgtEl>
                                          <p:spTgt spid="10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autoUpdateAnimBg="0"/>
      <p:bldP spid="1028" grpId="0" build="p" autoUpdateAnimBg="0" advAuto="0">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1028"/>
                        </p:tgtEl>
                        <p:attrNameLst>
                          <p:attrName>style.visibility</p:attrName>
                        </p:attrNameLst>
                      </p:cBhvr>
                      <p:to>
                        <p:strVal val="visible"/>
                      </p:to>
                    </p:set>
                    <p:animEffect transition="in" filter="wipe(left)">
                      <p:cBhvr>
                        <p:cTn dur="500"/>
                        <p:tgtEl>
                          <p:spTgt spid="1028"/>
                        </p:tgtEl>
                      </p:cBhvr>
                    </p:animEffect>
                  </p:childTnLst>
                </p:cTn>
              </p:par>
            </p:tnLst>
          </p:tmpl>
          <p:tmpl lvl="2">
            <p:tnLst>
              <p:par>
                <p:cTn xmlns:p14="http://schemas.microsoft.com/office/powerpoint/2010/main" presetID="22" presetClass="entr" presetSubtype="8" fill="hold" nodeType="withEffect">
                  <p:stCondLst>
                    <p:cond delay="0"/>
                  </p:stCondLst>
                  <p:childTnLst>
                    <p:set>
                      <p:cBhvr>
                        <p:cTn dur="1" fill="hold">
                          <p:stCondLst>
                            <p:cond delay="0"/>
                          </p:stCondLst>
                        </p:cTn>
                        <p:tgtEl>
                          <p:spTgt spid="1028"/>
                        </p:tgtEl>
                        <p:attrNameLst>
                          <p:attrName>style.visibility</p:attrName>
                        </p:attrNameLst>
                      </p:cBhvr>
                      <p:to>
                        <p:strVal val="visible"/>
                      </p:to>
                    </p:set>
                    <p:animEffect transition="in" filter="wipe(left)">
                      <p:cBhvr>
                        <p:cTn dur="500"/>
                        <p:tgtEl>
                          <p:spTgt spid="1028"/>
                        </p:tgtEl>
                      </p:cBhvr>
                    </p:animEffect>
                  </p:childTnLst>
                </p:cTn>
              </p:par>
            </p:tnLst>
          </p:tmpl>
          <p:tmpl lvl="3">
            <p:tnLst>
              <p:par>
                <p:cTn xmlns:p14="http://schemas.microsoft.com/office/powerpoint/2010/main" presetID="22" presetClass="entr" presetSubtype="8" fill="hold" nodeType="withEffect">
                  <p:stCondLst>
                    <p:cond delay="0"/>
                  </p:stCondLst>
                  <p:childTnLst>
                    <p:set>
                      <p:cBhvr>
                        <p:cTn dur="1" fill="hold">
                          <p:stCondLst>
                            <p:cond delay="0"/>
                          </p:stCondLst>
                        </p:cTn>
                        <p:tgtEl>
                          <p:spTgt spid="1028"/>
                        </p:tgtEl>
                        <p:attrNameLst>
                          <p:attrName>style.visibility</p:attrName>
                        </p:attrNameLst>
                      </p:cBhvr>
                      <p:to>
                        <p:strVal val="visible"/>
                      </p:to>
                    </p:set>
                    <p:animEffect transition="in" filter="wipe(left)">
                      <p:cBhvr>
                        <p:cTn dur="500"/>
                        <p:tgtEl>
                          <p:spTgt spid="1028"/>
                        </p:tgtEl>
                      </p:cBhvr>
                    </p:animEffect>
                  </p:childTnLst>
                </p:cTn>
              </p:par>
            </p:tnLst>
          </p:tmpl>
          <p:tmpl lvl="4">
            <p:tnLst>
              <p:par>
                <p:cTn xmlns:p14="http://schemas.microsoft.com/office/powerpoint/2010/main" presetID="22" presetClass="entr" presetSubtype="8" fill="hold" nodeType="withEffect">
                  <p:stCondLst>
                    <p:cond delay="0"/>
                  </p:stCondLst>
                  <p:childTnLst>
                    <p:set>
                      <p:cBhvr>
                        <p:cTn dur="1" fill="hold">
                          <p:stCondLst>
                            <p:cond delay="0"/>
                          </p:stCondLst>
                        </p:cTn>
                        <p:tgtEl>
                          <p:spTgt spid="1028"/>
                        </p:tgtEl>
                        <p:attrNameLst>
                          <p:attrName>style.visibility</p:attrName>
                        </p:attrNameLst>
                      </p:cBhvr>
                      <p:to>
                        <p:strVal val="visible"/>
                      </p:to>
                    </p:set>
                    <p:animEffect transition="in" filter="wipe(left)">
                      <p:cBhvr>
                        <p:cTn dur="500"/>
                        <p:tgtEl>
                          <p:spTgt spid="1028"/>
                        </p:tgtEl>
                      </p:cBhvr>
                    </p:animEffect>
                  </p:childTnLst>
                </p:cTn>
              </p:par>
            </p:tnLst>
          </p:tmpl>
          <p:tmpl lvl="5">
            <p:tnLst>
              <p:par>
                <p:cTn xmlns:p14="http://schemas.microsoft.com/office/powerpoint/2010/main" presetID="22" presetClass="entr" presetSubtype="8" fill="hold" nodeType="withEffect">
                  <p:stCondLst>
                    <p:cond delay="0"/>
                  </p:stCondLst>
                  <p:childTnLst>
                    <p:set>
                      <p:cBhvr>
                        <p:cTn dur="1" fill="hold">
                          <p:stCondLst>
                            <p:cond delay="0"/>
                          </p:stCondLst>
                        </p:cTn>
                        <p:tgtEl>
                          <p:spTgt spid="1028"/>
                        </p:tgtEl>
                        <p:attrNameLst>
                          <p:attrName>style.visibility</p:attrName>
                        </p:attrNameLst>
                      </p:cBhvr>
                      <p:to>
                        <p:strVal val="visible"/>
                      </p:to>
                    </p:set>
                    <p:animEffect transition="in" filter="wipe(left)">
                      <p:cBhvr>
                        <p:cTn dur="500"/>
                        <p:tgtEl>
                          <p:spTgt spid="1028"/>
                        </p:tgtEl>
                      </p:cBhvr>
                    </p:animEffect>
                  </p:childTnLst>
                </p:cTn>
              </p:par>
            </p:tnLst>
          </p:tmpl>
        </p:tmplLst>
      </p:bldP>
    </p:bldLst>
  </p:timing>
  <p:txStyles>
    <p:titleStyle>
      <a:lvl1pPr algn="r" rtl="0" eaLnBrk="1" fontAlgn="base" hangingPunct="1">
        <a:spcBef>
          <a:spcPct val="0"/>
        </a:spcBef>
        <a:spcAft>
          <a:spcPct val="0"/>
        </a:spcAft>
        <a:defRPr sz="3600">
          <a:solidFill>
            <a:srgbClr val="FFCC00"/>
          </a:solidFill>
          <a:latin typeface="+mj-lt"/>
          <a:ea typeface="ＭＳ Ｐゴシック" charset="0"/>
          <a:cs typeface="ＭＳ Ｐゴシック" charset="0"/>
        </a:defRPr>
      </a:lvl1pPr>
      <a:lvl2pPr algn="r" rtl="0" eaLnBrk="1" fontAlgn="base" hangingPunct="1">
        <a:spcBef>
          <a:spcPct val="0"/>
        </a:spcBef>
        <a:spcAft>
          <a:spcPct val="0"/>
        </a:spcAft>
        <a:defRPr sz="3600">
          <a:solidFill>
            <a:srgbClr val="FFCC00"/>
          </a:solidFill>
          <a:latin typeface="Arial" charset="0"/>
          <a:ea typeface="ＭＳ Ｐゴシック" charset="0"/>
          <a:cs typeface="ＭＳ Ｐゴシック" charset="0"/>
        </a:defRPr>
      </a:lvl2pPr>
      <a:lvl3pPr algn="r" rtl="0" eaLnBrk="1" fontAlgn="base" hangingPunct="1">
        <a:spcBef>
          <a:spcPct val="0"/>
        </a:spcBef>
        <a:spcAft>
          <a:spcPct val="0"/>
        </a:spcAft>
        <a:defRPr sz="3600">
          <a:solidFill>
            <a:srgbClr val="FFCC00"/>
          </a:solidFill>
          <a:latin typeface="Arial" charset="0"/>
          <a:ea typeface="ＭＳ Ｐゴシック" charset="0"/>
          <a:cs typeface="ＭＳ Ｐゴシック" charset="0"/>
        </a:defRPr>
      </a:lvl3pPr>
      <a:lvl4pPr algn="r" rtl="0" eaLnBrk="1" fontAlgn="base" hangingPunct="1">
        <a:spcBef>
          <a:spcPct val="0"/>
        </a:spcBef>
        <a:spcAft>
          <a:spcPct val="0"/>
        </a:spcAft>
        <a:defRPr sz="3600">
          <a:solidFill>
            <a:srgbClr val="FFCC00"/>
          </a:solidFill>
          <a:latin typeface="Arial" charset="0"/>
          <a:ea typeface="ＭＳ Ｐゴシック" charset="0"/>
          <a:cs typeface="ＭＳ Ｐゴシック" charset="0"/>
        </a:defRPr>
      </a:lvl4pPr>
      <a:lvl5pPr algn="r" rtl="0" eaLnBrk="1" fontAlgn="base" hangingPunct="1">
        <a:spcBef>
          <a:spcPct val="0"/>
        </a:spcBef>
        <a:spcAft>
          <a:spcPct val="0"/>
        </a:spcAft>
        <a:defRPr sz="3600">
          <a:solidFill>
            <a:srgbClr val="FFCC00"/>
          </a:solidFill>
          <a:latin typeface="Arial" charset="0"/>
          <a:ea typeface="ＭＳ Ｐゴシック" charset="0"/>
          <a:cs typeface="ＭＳ Ｐゴシック" charset="0"/>
        </a:defRPr>
      </a:lvl5pPr>
      <a:lvl6pPr marL="457090" algn="r" rtl="0" eaLnBrk="1" fontAlgn="base" hangingPunct="1">
        <a:spcBef>
          <a:spcPct val="0"/>
        </a:spcBef>
        <a:spcAft>
          <a:spcPct val="0"/>
        </a:spcAft>
        <a:defRPr sz="3600">
          <a:solidFill>
            <a:srgbClr val="FFCC00"/>
          </a:solidFill>
          <a:latin typeface="Arial" charset="0"/>
        </a:defRPr>
      </a:lvl6pPr>
      <a:lvl7pPr marL="914180" algn="r" rtl="0" eaLnBrk="1" fontAlgn="base" hangingPunct="1">
        <a:spcBef>
          <a:spcPct val="0"/>
        </a:spcBef>
        <a:spcAft>
          <a:spcPct val="0"/>
        </a:spcAft>
        <a:defRPr sz="3600">
          <a:solidFill>
            <a:srgbClr val="FFCC00"/>
          </a:solidFill>
          <a:latin typeface="Arial" charset="0"/>
        </a:defRPr>
      </a:lvl7pPr>
      <a:lvl8pPr marL="1371270" algn="r" rtl="0" eaLnBrk="1" fontAlgn="base" hangingPunct="1">
        <a:spcBef>
          <a:spcPct val="0"/>
        </a:spcBef>
        <a:spcAft>
          <a:spcPct val="0"/>
        </a:spcAft>
        <a:defRPr sz="3600">
          <a:solidFill>
            <a:srgbClr val="FFCC00"/>
          </a:solidFill>
          <a:latin typeface="Arial" charset="0"/>
        </a:defRPr>
      </a:lvl8pPr>
      <a:lvl9pPr marL="1828361" algn="r" rtl="0" eaLnBrk="1" fontAlgn="base" hangingPunct="1">
        <a:spcBef>
          <a:spcPct val="0"/>
        </a:spcBef>
        <a:spcAft>
          <a:spcPct val="0"/>
        </a:spcAft>
        <a:defRPr sz="3600">
          <a:solidFill>
            <a:srgbClr val="FFCC00"/>
          </a:solidFill>
          <a:latin typeface="Arial" charset="0"/>
        </a:defRPr>
      </a:lvl9pPr>
    </p:titleStyle>
    <p:bodyStyle>
      <a:lvl1pPr marL="341313" indent="-341313" algn="l" rtl="0" eaLnBrk="1" fontAlgn="base" hangingPunct="1">
        <a:spcBef>
          <a:spcPct val="20000"/>
        </a:spcBef>
        <a:spcAft>
          <a:spcPct val="0"/>
        </a:spcAft>
        <a:buChar char="•"/>
        <a:defRPr sz="2600">
          <a:solidFill>
            <a:schemeClr val="tx1"/>
          </a:solidFill>
          <a:latin typeface="+mn-lt"/>
          <a:ea typeface="ＭＳ Ｐゴシック" charset="0"/>
          <a:cs typeface="ＭＳ Ｐゴシック" charset="0"/>
        </a:defRPr>
      </a:lvl1pPr>
      <a:lvl2pPr marL="741363" indent="-284163" algn="l" rtl="0" eaLnBrk="1" fontAlgn="base" hangingPunct="1">
        <a:spcBef>
          <a:spcPct val="20000"/>
        </a:spcBef>
        <a:spcAft>
          <a:spcPct val="0"/>
        </a:spcAft>
        <a:buChar char="–"/>
        <a:defRPr sz="2600">
          <a:solidFill>
            <a:schemeClr val="tx1"/>
          </a:solidFill>
          <a:latin typeface="+mn-lt"/>
          <a:ea typeface="ＭＳ Ｐゴシック" charset="0"/>
        </a:defRPr>
      </a:lvl2pPr>
      <a:lvl3pPr marL="1141413" indent="-227013" algn="l" rtl="0" eaLnBrk="1" fontAlgn="base" hangingPunct="1">
        <a:spcBef>
          <a:spcPct val="20000"/>
        </a:spcBef>
        <a:spcAft>
          <a:spcPct val="0"/>
        </a:spcAft>
        <a:buChar char="•"/>
        <a:defRPr sz="2600">
          <a:solidFill>
            <a:schemeClr val="tx1"/>
          </a:solidFill>
          <a:latin typeface="+mn-lt"/>
          <a:ea typeface="ＭＳ Ｐゴシック" charset="0"/>
        </a:defRPr>
      </a:lvl3pPr>
      <a:lvl4pPr marL="1598613" indent="-227013" algn="l" rtl="0" eaLnBrk="1" fontAlgn="base" hangingPunct="1">
        <a:spcBef>
          <a:spcPct val="20000"/>
        </a:spcBef>
        <a:spcAft>
          <a:spcPct val="0"/>
        </a:spcAft>
        <a:buChar char="–"/>
        <a:defRPr sz="2600">
          <a:solidFill>
            <a:schemeClr val="tx1"/>
          </a:solidFill>
          <a:latin typeface="+mn-lt"/>
          <a:ea typeface="ＭＳ Ｐゴシック" charset="0"/>
        </a:defRPr>
      </a:lvl4pPr>
      <a:lvl5pPr marL="2055813" indent="-227013" algn="l" rtl="0" eaLnBrk="1" fontAlgn="base" hangingPunct="1">
        <a:spcBef>
          <a:spcPct val="20000"/>
        </a:spcBef>
        <a:spcAft>
          <a:spcPct val="0"/>
        </a:spcAft>
        <a:buChar char="»"/>
        <a:defRPr sz="2600">
          <a:solidFill>
            <a:schemeClr val="tx1"/>
          </a:solidFill>
          <a:latin typeface="+mn-lt"/>
          <a:ea typeface="ＭＳ Ｐゴシック" charset="0"/>
        </a:defRPr>
      </a:lvl5pPr>
      <a:lvl6pPr marL="2513996" indent="-228545" algn="l" rtl="0" eaLnBrk="1" fontAlgn="base" hangingPunct="1">
        <a:spcBef>
          <a:spcPct val="20000"/>
        </a:spcBef>
        <a:spcAft>
          <a:spcPct val="0"/>
        </a:spcAft>
        <a:buChar char="»"/>
        <a:defRPr sz="2600">
          <a:solidFill>
            <a:schemeClr val="tx1"/>
          </a:solidFill>
          <a:latin typeface="+mn-lt"/>
        </a:defRPr>
      </a:lvl6pPr>
      <a:lvl7pPr marL="2971086" indent="-228545" algn="l" rtl="0" eaLnBrk="1" fontAlgn="base" hangingPunct="1">
        <a:spcBef>
          <a:spcPct val="20000"/>
        </a:spcBef>
        <a:spcAft>
          <a:spcPct val="0"/>
        </a:spcAft>
        <a:buChar char="»"/>
        <a:defRPr sz="2600">
          <a:solidFill>
            <a:schemeClr val="tx1"/>
          </a:solidFill>
          <a:latin typeface="+mn-lt"/>
        </a:defRPr>
      </a:lvl7pPr>
      <a:lvl8pPr marL="3428178" indent="-228545" algn="l" rtl="0" eaLnBrk="1" fontAlgn="base" hangingPunct="1">
        <a:spcBef>
          <a:spcPct val="20000"/>
        </a:spcBef>
        <a:spcAft>
          <a:spcPct val="0"/>
        </a:spcAft>
        <a:buChar char="»"/>
        <a:defRPr sz="2600">
          <a:solidFill>
            <a:schemeClr val="tx1"/>
          </a:solidFill>
          <a:latin typeface="+mn-lt"/>
        </a:defRPr>
      </a:lvl8pPr>
      <a:lvl9pPr marL="3885268" indent="-228545" algn="l" rtl="0" eaLnBrk="1" fontAlgn="base" hangingPunct="1">
        <a:spcBef>
          <a:spcPct val="20000"/>
        </a:spcBef>
        <a:spcAft>
          <a:spcPct val="0"/>
        </a:spcAft>
        <a:buChar char="»"/>
        <a:defRPr sz="2600">
          <a:solidFill>
            <a:schemeClr val="tx1"/>
          </a:solidFill>
          <a:latin typeface="+mn-lt"/>
        </a:defRPr>
      </a:lvl9pPr>
    </p:bodyStyle>
    <p:otherStyle>
      <a:defPPr>
        <a:defRPr lang="en-US"/>
      </a:defPPr>
      <a:lvl1pPr marL="0" algn="l" defTabSz="914180" rtl="0" eaLnBrk="1" latinLnBrk="0" hangingPunct="1">
        <a:defRPr sz="1800" kern="1200">
          <a:solidFill>
            <a:schemeClr val="tx1"/>
          </a:solidFill>
          <a:latin typeface="+mn-lt"/>
          <a:ea typeface="+mn-ea"/>
          <a:cs typeface="+mn-cs"/>
        </a:defRPr>
      </a:lvl1pPr>
      <a:lvl2pPr marL="457090" algn="l" defTabSz="914180" rtl="0" eaLnBrk="1" latinLnBrk="0" hangingPunct="1">
        <a:defRPr sz="1800" kern="1200">
          <a:solidFill>
            <a:schemeClr val="tx1"/>
          </a:solidFill>
          <a:latin typeface="+mn-lt"/>
          <a:ea typeface="+mn-ea"/>
          <a:cs typeface="+mn-cs"/>
        </a:defRPr>
      </a:lvl2pPr>
      <a:lvl3pPr marL="914180" algn="l" defTabSz="914180" rtl="0" eaLnBrk="1" latinLnBrk="0" hangingPunct="1">
        <a:defRPr sz="1800" kern="1200">
          <a:solidFill>
            <a:schemeClr val="tx1"/>
          </a:solidFill>
          <a:latin typeface="+mn-lt"/>
          <a:ea typeface="+mn-ea"/>
          <a:cs typeface="+mn-cs"/>
        </a:defRPr>
      </a:lvl3pPr>
      <a:lvl4pPr marL="1371270" algn="l" defTabSz="914180" rtl="0" eaLnBrk="1" latinLnBrk="0" hangingPunct="1">
        <a:defRPr sz="1800" kern="1200">
          <a:solidFill>
            <a:schemeClr val="tx1"/>
          </a:solidFill>
          <a:latin typeface="+mn-lt"/>
          <a:ea typeface="+mn-ea"/>
          <a:cs typeface="+mn-cs"/>
        </a:defRPr>
      </a:lvl4pPr>
      <a:lvl5pPr marL="1828361" algn="l" defTabSz="914180" rtl="0" eaLnBrk="1" latinLnBrk="0" hangingPunct="1">
        <a:defRPr sz="1800" kern="1200">
          <a:solidFill>
            <a:schemeClr val="tx1"/>
          </a:solidFill>
          <a:latin typeface="+mn-lt"/>
          <a:ea typeface="+mn-ea"/>
          <a:cs typeface="+mn-cs"/>
        </a:defRPr>
      </a:lvl5pPr>
      <a:lvl6pPr marL="2285451" algn="l" defTabSz="914180" rtl="0" eaLnBrk="1" latinLnBrk="0" hangingPunct="1">
        <a:defRPr sz="1800" kern="1200">
          <a:solidFill>
            <a:schemeClr val="tx1"/>
          </a:solidFill>
          <a:latin typeface="+mn-lt"/>
          <a:ea typeface="+mn-ea"/>
          <a:cs typeface="+mn-cs"/>
        </a:defRPr>
      </a:lvl6pPr>
      <a:lvl7pPr marL="2742542" algn="l" defTabSz="914180" rtl="0" eaLnBrk="1" latinLnBrk="0" hangingPunct="1">
        <a:defRPr sz="1800" kern="1200">
          <a:solidFill>
            <a:schemeClr val="tx1"/>
          </a:solidFill>
          <a:latin typeface="+mn-lt"/>
          <a:ea typeface="+mn-ea"/>
          <a:cs typeface="+mn-cs"/>
        </a:defRPr>
      </a:lvl7pPr>
      <a:lvl8pPr marL="3199632" algn="l" defTabSz="914180" rtl="0" eaLnBrk="1" latinLnBrk="0" hangingPunct="1">
        <a:defRPr sz="1800" kern="1200">
          <a:solidFill>
            <a:schemeClr val="tx1"/>
          </a:solidFill>
          <a:latin typeface="+mn-lt"/>
          <a:ea typeface="+mn-ea"/>
          <a:cs typeface="+mn-cs"/>
        </a:defRPr>
      </a:lvl8pPr>
      <a:lvl9pPr marL="3656722" algn="l" defTabSz="91418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2.bin"/><Relationship Id="rId5" Type="http://schemas.openxmlformats.org/officeDocument/2006/relationships/image" Target="../media/image6.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8.png"/><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9.png"/><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5.bin"/><Relationship Id="rId5" Type="http://schemas.openxmlformats.org/officeDocument/2006/relationships/image" Target="../media/image10.png"/><Relationship Id="rId6" Type="http://schemas.openxmlformats.org/officeDocument/2006/relationships/oleObject" Target="../embeddings/oleObject6.bin"/><Relationship Id="rId7" Type="http://schemas.openxmlformats.org/officeDocument/2006/relationships/image" Target="../media/image11.png"/><Relationship Id="rId1" Type="http://schemas.openxmlformats.org/officeDocument/2006/relationships/vmlDrawing" Target="../drawings/vmlDrawing5.vml"/><Relationship Id="rId2"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1" Type="http://schemas.openxmlformats.org/officeDocument/2006/relationships/oleObject" Target="../embeddings/oleObject11.bin"/><Relationship Id="rId12" Type="http://schemas.openxmlformats.org/officeDocument/2006/relationships/image" Target="../media/image16.png"/><Relationship Id="rId1" Type="http://schemas.openxmlformats.org/officeDocument/2006/relationships/vmlDrawing" Target="../drawings/vmlDrawing6.vml"/><Relationship Id="rId2" Type="http://schemas.openxmlformats.org/officeDocument/2006/relationships/slideLayout" Target="../slideLayouts/slideLayout16.xml"/><Relationship Id="rId3" Type="http://schemas.openxmlformats.org/officeDocument/2006/relationships/oleObject" Target="../embeddings/oleObject7.bin"/><Relationship Id="rId4" Type="http://schemas.openxmlformats.org/officeDocument/2006/relationships/image" Target="../media/image12.png"/><Relationship Id="rId5" Type="http://schemas.openxmlformats.org/officeDocument/2006/relationships/oleObject" Target="../embeddings/oleObject8.bin"/><Relationship Id="rId6" Type="http://schemas.openxmlformats.org/officeDocument/2006/relationships/image" Target="../media/image13.png"/><Relationship Id="rId7" Type="http://schemas.openxmlformats.org/officeDocument/2006/relationships/oleObject" Target="../embeddings/oleObject9.bin"/><Relationship Id="rId8" Type="http://schemas.openxmlformats.org/officeDocument/2006/relationships/image" Target="../media/image14.wmf"/><Relationship Id="rId9" Type="http://schemas.openxmlformats.org/officeDocument/2006/relationships/oleObject" Target="../embeddings/oleObject10.bin"/><Relationship Id="rId10" Type="http://schemas.openxmlformats.org/officeDocument/2006/relationships/image" Target="../media/image15.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12.bin"/><Relationship Id="rId5" Type="http://schemas.openxmlformats.org/officeDocument/2006/relationships/image" Target="../media/image20.png"/><Relationship Id="rId1" Type="http://schemas.openxmlformats.org/officeDocument/2006/relationships/vmlDrawing" Target="../drawings/vmlDrawing7.vml"/><Relationship Id="rId2"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24.png"/><Relationship Id="rId5" Type="http://schemas.openxmlformats.org/officeDocument/2006/relationships/oleObject" Target="../embeddings/oleObject13.bin"/><Relationship Id="rId6" Type="http://schemas.openxmlformats.org/officeDocument/2006/relationships/image" Target="../media/image23.png"/><Relationship Id="rId1" Type="http://schemas.openxmlformats.org/officeDocument/2006/relationships/vmlDrawing" Target="../drawings/vmlDrawing8.vml"/><Relationship Id="rId2"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ams.com/" TargetMode="External"/><Relationship Id="rId3" Type="http://schemas.openxmlformats.org/officeDocument/2006/relationships/hyperlink" Target="http://www.gams.com/docs/document.ht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4.bin"/><Relationship Id="rId4" Type="http://schemas.openxmlformats.org/officeDocument/2006/relationships/image" Target="../media/image25.png"/><Relationship Id="rId1" Type="http://schemas.openxmlformats.org/officeDocument/2006/relationships/vmlDrawing" Target="../drawings/vmlDrawing9.vml"/><Relationship Id="rId2"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ams.com/download"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7.png"/><Relationship Id="rId3" Type="http://schemas.openxmlformats.org/officeDocument/2006/relationships/image" Target="../media/image2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7.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png"/><Relationship Id="rId1" Type="http://schemas.openxmlformats.org/officeDocument/2006/relationships/vmlDrawing" Target="../drawings/vmlDrawing1.vml"/><Relationship Id="rId2"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76200" y="2819400"/>
            <a:ext cx="8991600" cy="1600200"/>
          </a:xfrm>
          <a:prstGeom prst="rect">
            <a:avLst/>
          </a:prstGeom>
          <a:noFill/>
          <a:ln w="9525">
            <a:noFill/>
            <a:miter lim="800000"/>
            <a:headEnd/>
            <a:tailEnd/>
          </a:ln>
        </p:spPr>
        <p:txBody>
          <a:bodyPr lIns="91436" tIns="45718" rIns="91436" bIns="45718" anchor="ctr"/>
          <a:lstStyle/>
          <a:p>
            <a:pPr algn="ctr" eaLnBrk="1" hangingPunct="1">
              <a:spcBef>
                <a:spcPct val="0"/>
              </a:spcBef>
              <a:defRPr/>
            </a:pPr>
            <a:r>
              <a:rPr lang="en-US" kern="0" dirty="0">
                <a:solidFill>
                  <a:srgbClr val="FFCC00"/>
                </a:solidFill>
                <a:latin typeface="Tahoma" pitchFamily="34" charset="0"/>
                <a:ea typeface="+mj-ea"/>
                <a:cs typeface="+mj-cs"/>
              </a:rPr>
              <a:t>Lecture 2</a:t>
            </a:r>
          </a:p>
          <a:p>
            <a:pPr algn="ctr" eaLnBrk="1" hangingPunct="1">
              <a:spcBef>
                <a:spcPct val="0"/>
              </a:spcBef>
              <a:defRPr/>
            </a:pPr>
            <a:r>
              <a:rPr lang="en-US" sz="4800" kern="0" dirty="0">
                <a:solidFill>
                  <a:srgbClr val="FFCC00"/>
                </a:solidFill>
                <a:latin typeface="Tahoma" pitchFamily="34" charset="0"/>
                <a:ea typeface="+mj-ea"/>
                <a:cs typeface="+mj-cs"/>
              </a:rPr>
              <a:t>Introduction to GAMS</a:t>
            </a:r>
          </a:p>
        </p:txBody>
      </p:sp>
      <p:sp>
        <p:nvSpPr>
          <p:cNvPr id="2" name="Subtitle 1"/>
          <p:cNvSpPr>
            <a:spLocks noGrp="1"/>
          </p:cNvSpPr>
          <p:nvPr>
            <p:ph type="subTitle" idx="1"/>
          </p:nvPr>
        </p:nvSpPr>
        <p:spPr/>
        <p:txBody>
          <a:bodyPr/>
          <a:lstStyle/>
          <a:p>
            <a:endParaRPr lang="en-US"/>
          </a:p>
        </p:txBody>
      </p:sp>
      <p:sp>
        <p:nvSpPr>
          <p:cNvPr id="5" name="Rectangle 3"/>
          <p:cNvSpPr txBox="1">
            <a:spLocks noChangeArrowheads="1"/>
          </p:cNvSpPr>
          <p:nvPr/>
        </p:nvSpPr>
        <p:spPr bwMode="auto">
          <a:xfrm>
            <a:off x="228600" y="4572000"/>
            <a:ext cx="8731250" cy="77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36" tIns="45718" rIns="91436" bIns="45718" numCol="1" anchor="t" anchorCtr="0" compatLnSpc="1">
            <a:prstTxWarp prst="textNoShape">
              <a:avLst/>
            </a:prstTxWarp>
          </a:bodyPr>
          <a:lstStyle>
            <a:lvl1pPr marL="0" indent="0" algn="ctr" rtl="0" eaLnBrk="0" fontAlgn="base" hangingPunct="0">
              <a:spcBef>
                <a:spcPct val="20000"/>
              </a:spcBef>
              <a:spcAft>
                <a:spcPct val="0"/>
              </a:spcAft>
              <a:buFontTx/>
              <a:buNone/>
              <a:defRPr sz="2600">
                <a:solidFill>
                  <a:srgbClr val="FFCC00"/>
                </a:solidFill>
                <a:latin typeface="+mn-lt"/>
                <a:ea typeface="ＭＳ Ｐゴシック" charset="0"/>
                <a:cs typeface="+mn-cs"/>
              </a:defRPr>
            </a:lvl1pPr>
            <a:lvl2pPr marL="742950" indent="-285750" algn="l" rtl="0" eaLnBrk="0" fontAlgn="base" hangingPunct="0">
              <a:spcBef>
                <a:spcPct val="20000"/>
              </a:spcBef>
              <a:spcAft>
                <a:spcPct val="0"/>
              </a:spcAft>
              <a:buChar char="–"/>
              <a:defRPr sz="26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6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6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600">
                <a:solidFill>
                  <a:schemeClr val="tx1"/>
                </a:solidFill>
                <a:latin typeface="+mn-lt"/>
                <a:ea typeface="ＭＳ Ｐゴシック" charset="0"/>
              </a:defRPr>
            </a:lvl5pPr>
            <a:lvl6pPr marL="2514600" indent="-228600" algn="l" rtl="0" eaLnBrk="1" fontAlgn="base" hangingPunct="1">
              <a:spcBef>
                <a:spcPct val="20000"/>
              </a:spcBef>
              <a:spcAft>
                <a:spcPct val="0"/>
              </a:spcAft>
              <a:buChar char="»"/>
              <a:defRPr sz="2600">
                <a:solidFill>
                  <a:schemeClr val="tx1"/>
                </a:solidFill>
                <a:latin typeface="+mn-lt"/>
              </a:defRPr>
            </a:lvl6pPr>
            <a:lvl7pPr marL="2971800" indent="-228600" algn="l" rtl="0" eaLnBrk="1" fontAlgn="base" hangingPunct="1">
              <a:spcBef>
                <a:spcPct val="20000"/>
              </a:spcBef>
              <a:spcAft>
                <a:spcPct val="0"/>
              </a:spcAft>
              <a:buChar char="»"/>
              <a:defRPr sz="2600">
                <a:solidFill>
                  <a:schemeClr val="tx1"/>
                </a:solidFill>
                <a:latin typeface="+mn-lt"/>
              </a:defRPr>
            </a:lvl7pPr>
            <a:lvl8pPr marL="3429000" indent="-228600" algn="l" rtl="0" eaLnBrk="1" fontAlgn="base" hangingPunct="1">
              <a:spcBef>
                <a:spcPct val="20000"/>
              </a:spcBef>
              <a:spcAft>
                <a:spcPct val="0"/>
              </a:spcAft>
              <a:buChar char="»"/>
              <a:defRPr sz="2600">
                <a:solidFill>
                  <a:schemeClr val="tx1"/>
                </a:solidFill>
                <a:latin typeface="+mn-lt"/>
              </a:defRPr>
            </a:lvl8pPr>
            <a:lvl9pPr marL="3886200" indent="-228600" algn="l" rtl="0" eaLnBrk="1" fontAlgn="base" hangingPunct="1">
              <a:spcBef>
                <a:spcPct val="20000"/>
              </a:spcBef>
              <a:spcAft>
                <a:spcPct val="0"/>
              </a:spcAft>
              <a:buChar char="»"/>
              <a:defRPr sz="2600">
                <a:solidFill>
                  <a:schemeClr val="tx1"/>
                </a:solidFill>
                <a:latin typeface="+mn-lt"/>
              </a:defRPr>
            </a:lvl9pPr>
          </a:lstStyle>
          <a:p>
            <a:pPr eaLnBrk="1" hangingPunct="1"/>
            <a:r>
              <a:rPr lang="en-US" sz="2400" i="1" dirty="0" smtClean="0">
                <a:latin typeface="Tahoma" charset="0"/>
                <a:cs typeface="Tahoma" charset="0"/>
              </a:rPr>
              <a:t>David Roland-Holst and </a:t>
            </a:r>
            <a:r>
              <a:rPr lang="en-US" sz="2400" i="1" dirty="0" err="1" smtClean="0">
                <a:latin typeface="Tahoma" charset="0"/>
                <a:cs typeface="Tahoma" charset="0"/>
              </a:rPr>
              <a:t>Enkhbayar</a:t>
            </a:r>
            <a:r>
              <a:rPr lang="en-US" sz="2400" i="1" dirty="0" smtClean="0">
                <a:latin typeface="Tahoma" charset="0"/>
                <a:cs typeface="Tahoma" charset="0"/>
              </a:rPr>
              <a:t> </a:t>
            </a:r>
            <a:r>
              <a:rPr lang="en-US" sz="2400" i="1" dirty="0" err="1" smtClean="0">
                <a:latin typeface="Tahoma" charset="0"/>
                <a:cs typeface="Tahoma" charset="0"/>
              </a:rPr>
              <a:t>Shagdar</a:t>
            </a:r>
            <a:endParaRPr lang="en-US" sz="2400" i="1" dirty="0" smtClean="0">
              <a:latin typeface="Tahoma" charset="0"/>
              <a:cs typeface="Tahoma" charset="0"/>
            </a:endParaRPr>
          </a:p>
          <a:p>
            <a:pPr eaLnBrk="1" hangingPunct="1"/>
            <a:r>
              <a:rPr lang="en-US" sz="2000" i="1" dirty="0" smtClean="0">
                <a:latin typeface="Tahoma" charset="0"/>
                <a:cs typeface="Tahoma" charset="0"/>
              </a:rPr>
              <a:t>UC Berkeley and ERINA</a:t>
            </a:r>
          </a:p>
          <a:p>
            <a:pPr eaLnBrk="1" hangingPunct="1"/>
            <a:endParaRPr lang="en-US" sz="1100" dirty="0" smtClean="0">
              <a:latin typeface="Tahoma" charset="0"/>
              <a:cs typeface="Tahoma" charset="0"/>
            </a:endParaRPr>
          </a:p>
          <a:p>
            <a:pPr eaLnBrk="1" hangingPunct="1"/>
            <a:r>
              <a:rPr lang="en-US" sz="1400" dirty="0" smtClean="0">
                <a:latin typeface="Tahoma" charset="0"/>
                <a:cs typeface="Tahoma" charset="0"/>
              </a:rPr>
              <a:t>Training Workshop</a:t>
            </a:r>
          </a:p>
          <a:p>
            <a:r>
              <a:rPr lang="en-US" sz="1400" dirty="0" smtClean="0">
                <a:latin typeface="Tahoma" charset="0"/>
                <a:cs typeface="Tahoma" charset="0"/>
              </a:rPr>
              <a:t>A Prototype CGE Model for Mongolia</a:t>
            </a:r>
          </a:p>
          <a:p>
            <a:pPr eaLnBrk="1" hangingPunct="1"/>
            <a:r>
              <a:rPr lang="en-US" sz="1400" dirty="0" smtClean="0">
                <a:latin typeface="Tahoma" charset="0"/>
                <a:cs typeface="Tahoma" charset="0"/>
              </a:rPr>
              <a:t>9 July 2013</a:t>
            </a:r>
          </a:p>
          <a:p>
            <a:pPr eaLnBrk="1" hangingPunct="1"/>
            <a:r>
              <a:rPr lang="en-US" sz="1400" dirty="0" smtClean="0">
                <a:latin typeface="Tahoma" charset="0"/>
                <a:cs typeface="Tahoma" charset="0"/>
              </a:rPr>
              <a:t>National Statistical Office of Mongolia, </a:t>
            </a:r>
            <a:r>
              <a:rPr lang="en-US" sz="1400" dirty="0" err="1" smtClean="0">
                <a:latin typeface="Tahoma" charset="0"/>
                <a:cs typeface="Tahoma" charset="0"/>
              </a:rPr>
              <a:t>Ulaan</a:t>
            </a:r>
            <a:r>
              <a:rPr lang="en-US" sz="1400" dirty="0" smtClean="0">
                <a:latin typeface="Tahoma" charset="0"/>
                <a:cs typeface="Tahoma" charset="0"/>
              </a:rPr>
              <a:t> </a:t>
            </a:r>
            <a:r>
              <a:rPr lang="en-US" sz="1400" dirty="0" err="1" smtClean="0">
                <a:latin typeface="Tahoma" charset="0"/>
                <a:cs typeface="Tahoma" charset="0"/>
              </a:rPr>
              <a:t>Baatar</a:t>
            </a:r>
            <a:endParaRPr lang="en-US" sz="1400" dirty="0" smtClean="0">
              <a:latin typeface="Tahoma" charset="0"/>
              <a:cs typeface="Tahoma" charset="0"/>
            </a:endParaRPr>
          </a:p>
          <a:p>
            <a:pPr eaLnBrk="1" hangingPunct="1"/>
            <a:endParaRPr lang="en-US" sz="1100" dirty="0">
              <a:latin typeface="Tahoma" charset="0"/>
              <a:cs typeface="Tahoma" charset="0"/>
            </a:endParaRPr>
          </a:p>
        </p:txBody>
      </p:sp>
    </p:spTree>
    <p:extLst>
      <p:ext uri="{BB962C8B-B14F-4D97-AF65-F5344CB8AC3E}">
        <p14:creationId xmlns:p14="http://schemas.microsoft.com/office/powerpoint/2010/main" val="386120178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atin typeface="Arial" charset="0"/>
              </a:rPr>
              <a:t>Transportation Problem (cont.)</a:t>
            </a:r>
          </a:p>
        </p:txBody>
      </p:sp>
      <p:pic>
        <p:nvPicPr>
          <p:cNvPr id="16387" name="Picture 3"/>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28600" y="1600200"/>
            <a:ext cx="8610600" cy="914400"/>
          </a:xfrm>
        </p:spPr>
      </p:pic>
      <p:pic>
        <p:nvPicPr>
          <p:cNvPr id="16388"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28600" y="3124200"/>
            <a:ext cx="8382000" cy="1752600"/>
          </a:xfrm>
          <a:noFill/>
        </p:spPr>
      </p:pic>
      <p:sp>
        <p:nvSpPr>
          <p:cNvPr id="16389" name="Text Box 5"/>
          <p:cNvSpPr txBox="1">
            <a:spLocks noChangeArrowheads="1"/>
          </p:cNvSpPr>
          <p:nvPr/>
        </p:nvSpPr>
        <p:spPr bwMode="auto">
          <a:xfrm>
            <a:off x="4572000" y="3733800"/>
            <a:ext cx="217488" cy="274638"/>
          </a:xfrm>
          <a:prstGeom prst="rect">
            <a:avLst/>
          </a:prstGeom>
          <a:solidFill>
            <a:schemeClr val="bg1"/>
          </a:solidFill>
          <a:ln w="0" cap="rnd">
            <a:solidFill>
              <a:schemeClr val="bg1"/>
            </a:solidFill>
            <a:prstDash val="sysDot"/>
            <a:miter lim="800000"/>
            <a:headEnd/>
            <a:tailEnd/>
          </a:ln>
        </p:spPr>
        <p:txBody>
          <a:bodyPr wrap="none">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r>
              <a:rPr lang="en-US" sz="1200" i="1"/>
              <a:t>i</a:t>
            </a:r>
          </a:p>
        </p:txBody>
      </p:sp>
    </p:spTree>
    <p:extLst>
      <p:ext uri="{BB962C8B-B14F-4D97-AF65-F5344CB8AC3E}">
        <p14:creationId xmlns:p14="http://schemas.microsoft.com/office/powerpoint/2010/main" val="123230843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atin typeface="Arial" charset="0"/>
              </a:rPr>
              <a:t>GAMS Program </a:t>
            </a:r>
          </a:p>
        </p:txBody>
      </p:sp>
      <p:sp>
        <p:nvSpPr>
          <p:cNvPr id="17411" name="Rectangle 3"/>
          <p:cNvSpPr>
            <a:spLocks noGrp="1" noChangeArrowheads="1"/>
          </p:cNvSpPr>
          <p:nvPr>
            <p:ph idx="1"/>
          </p:nvPr>
        </p:nvSpPr>
        <p:spPr/>
        <p:txBody>
          <a:bodyPr/>
          <a:lstStyle/>
          <a:p>
            <a:r>
              <a:rPr lang="en-US">
                <a:latin typeface="Tahoma" charset="0"/>
              </a:rPr>
              <a:t>Model definition and </a:t>
            </a:r>
            <a:r>
              <a:rPr lang="en-US" i="1">
                <a:latin typeface="Tahoma" charset="0"/>
              </a:rPr>
              <a:t>Solve</a:t>
            </a:r>
            <a:r>
              <a:rPr lang="en-US">
                <a:latin typeface="Tahoma" charset="0"/>
              </a:rPr>
              <a:t> statement</a:t>
            </a:r>
          </a:p>
          <a:p>
            <a:r>
              <a:rPr lang="en-US">
                <a:latin typeface="Tahoma" charset="0"/>
              </a:rPr>
              <a:t>Model definition</a:t>
            </a:r>
          </a:p>
          <a:p>
            <a:pPr lvl="1">
              <a:buFont typeface="Wingdings" charset="0"/>
              <a:buChar char="§"/>
            </a:pPr>
            <a:r>
              <a:rPr lang="en-US">
                <a:latin typeface="Tahoma" charset="0"/>
              </a:rPr>
              <a:t>what is in the model (indices): </a:t>
            </a:r>
            <a:r>
              <a:rPr lang="en-US" i="1" u="sng">
                <a:latin typeface="Tahoma" charset="0"/>
              </a:rPr>
              <a:t>sets</a:t>
            </a:r>
          </a:p>
          <a:p>
            <a:pPr lvl="1">
              <a:buFont typeface="Wingdings" charset="0"/>
              <a:buChar char="§"/>
            </a:pPr>
            <a:r>
              <a:rPr lang="en-US">
                <a:latin typeface="Tahoma" charset="0"/>
              </a:rPr>
              <a:t>data: </a:t>
            </a:r>
            <a:r>
              <a:rPr lang="en-US" i="1" u="sng">
                <a:latin typeface="Tahoma" charset="0"/>
              </a:rPr>
              <a:t>scalars</a:t>
            </a:r>
            <a:r>
              <a:rPr lang="en-US" i="1">
                <a:latin typeface="Tahoma" charset="0"/>
              </a:rPr>
              <a:t>, </a:t>
            </a:r>
            <a:r>
              <a:rPr lang="en-US" i="1" u="sng">
                <a:latin typeface="Tahoma" charset="0"/>
              </a:rPr>
              <a:t>parameters</a:t>
            </a:r>
            <a:r>
              <a:rPr lang="en-US" i="1">
                <a:latin typeface="Tahoma" charset="0"/>
              </a:rPr>
              <a:t>, </a:t>
            </a:r>
            <a:r>
              <a:rPr lang="en-US" i="1" u="sng">
                <a:latin typeface="Tahoma" charset="0"/>
              </a:rPr>
              <a:t>tables </a:t>
            </a:r>
          </a:p>
          <a:p>
            <a:pPr lvl="1">
              <a:buFont typeface="Wingdings" charset="0"/>
              <a:buChar char="§"/>
            </a:pPr>
            <a:r>
              <a:rPr lang="en-US">
                <a:latin typeface="Tahoma" charset="0"/>
              </a:rPr>
              <a:t>What you are looking for: </a:t>
            </a:r>
            <a:r>
              <a:rPr lang="en-US" i="1" u="sng">
                <a:latin typeface="Tahoma" charset="0"/>
              </a:rPr>
              <a:t>variables</a:t>
            </a:r>
          </a:p>
          <a:p>
            <a:pPr lvl="1">
              <a:buFont typeface="Wingdings" charset="0"/>
              <a:buChar char="§"/>
            </a:pPr>
            <a:r>
              <a:rPr lang="en-US">
                <a:latin typeface="Tahoma" charset="0"/>
              </a:rPr>
              <a:t>relationships: </a:t>
            </a:r>
            <a:r>
              <a:rPr lang="en-US" i="1" u="sng">
                <a:latin typeface="Tahoma" charset="0"/>
              </a:rPr>
              <a:t>equations</a:t>
            </a:r>
          </a:p>
          <a:p>
            <a:pPr lvl="1">
              <a:buFont typeface="Wingdings" charset="0"/>
              <a:buChar char="§"/>
            </a:pPr>
            <a:r>
              <a:rPr lang="en-US" i="1" u="sng">
                <a:latin typeface="Tahoma" charset="0"/>
              </a:rPr>
              <a:t>Model </a:t>
            </a:r>
            <a:r>
              <a:rPr lang="en-US">
                <a:latin typeface="Tahoma" charset="0"/>
              </a:rPr>
              <a:t>statement</a:t>
            </a:r>
          </a:p>
          <a:p>
            <a:pPr lvl="1">
              <a:buFont typeface="Wingdings" charset="0"/>
              <a:buChar char="§"/>
            </a:pPr>
            <a:r>
              <a:rPr lang="en-US" i="1" u="sng">
                <a:latin typeface="Tahoma" charset="0"/>
              </a:rPr>
              <a:t>Solve</a:t>
            </a:r>
            <a:r>
              <a:rPr lang="en-US">
                <a:latin typeface="Tahoma" charset="0"/>
              </a:rPr>
              <a:t> statement</a:t>
            </a:r>
          </a:p>
        </p:txBody>
      </p:sp>
    </p:spTree>
    <p:extLst>
      <p:ext uri="{BB962C8B-B14F-4D97-AF65-F5344CB8AC3E}">
        <p14:creationId xmlns:p14="http://schemas.microsoft.com/office/powerpoint/2010/main" val="251819107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atin typeface="Arial" charset="0"/>
              </a:rPr>
              <a:t>Defining Model Components</a:t>
            </a:r>
          </a:p>
        </p:txBody>
      </p:sp>
      <p:sp>
        <p:nvSpPr>
          <p:cNvPr id="18435" name="Rectangle 3"/>
          <p:cNvSpPr>
            <a:spLocks noGrp="1" noChangeArrowheads="1"/>
          </p:cNvSpPr>
          <p:nvPr>
            <p:ph idx="1"/>
          </p:nvPr>
        </p:nvSpPr>
        <p:spPr/>
        <p:txBody>
          <a:bodyPr/>
          <a:lstStyle/>
          <a:p>
            <a:r>
              <a:rPr lang="en-US">
                <a:latin typeface="Tahoma" charset="0"/>
              </a:rPr>
              <a:t>Declaration </a:t>
            </a:r>
          </a:p>
          <a:p>
            <a:pPr lvl="1">
              <a:buFont typeface="Wingdings" charset="0"/>
              <a:buChar char="§"/>
            </a:pPr>
            <a:r>
              <a:rPr lang="en-US">
                <a:latin typeface="Tahoma" charset="0"/>
              </a:rPr>
              <a:t>declaring the existence of something and giving it a </a:t>
            </a:r>
            <a:r>
              <a:rPr lang="en-US" i="1">
                <a:latin typeface="Tahoma" charset="0"/>
              </a:rPr>
              <a:t>unique</a:t>
            </a:r>
            <a:r>
              <a:rPr lang="en-US">
                <a:latin typeface="Tahoma" charset="0"/>
              </a:rPr>
              <a:t> name – </a:t>
            </a:r>
            <a:r>
              <a:rPr lang="ja-JP" altLang="en-US">
                <a:latin typeface="Tahoma" charset="0"/>
              </a:rPr>
              <a:t>“</a:t>
            </a:r>
            <a:r>
              <a:rPr lang="en-US">
                <a:latin typeface="Tahoma" charset="0"/>
              </a:rPr>
              <a:t>identifier</a:t>
            </a:r>
            <a:r>
              <a:rPr lang="ja-JP" altLang="en-US">
                <a:latin typeface="Tahoma" charset="0"/>
              </a:rPr>
              <a:t>”</a:t>
            </a:r>
            <a:r>
              <a:rPr lang="en-US">
                <a:latin typeface="Tahoma" charset="0"/>
              </a:rPr>
              <a:t> </a:t>
            </a:r>
          </a:p>
          <a:p>
            <a:r>
              <a:rPr lang="en-US">
                <a:latin typeface="Tahoma" charset="0"/>
              </a:rPr>
              <a:t>Definition/Assignment</a:t>
            </a:r>
          </a:p>
          <a:p>
            <a:pPr lvl="1">
              <a:buFont typeface="Wingdings" charset="0"/>
              <a:buChar char="§"/>
            </a:pPr>
            <a:r>
              <a:rPr lang="en-US">
                <a:latin typeface="Tahoma" charset="0"/>
              </a:rPr>
              <a:t>giving a specific value or form</a:t>
            </a:r>
          </a:p>
          <a:p>
            <a:pPr lvl="1">
              <a:buFont typeface="Wingdings" charset="0"/>
              <a:buChar char="§"/>
            </a:pPr>
            <a:r>
              <a:rPr lang="en-US">
                <a:latin typeface="Tahoma" charset="0"/>
              </a:rPr>
              <a:t>e.g., labels - set elements </a:t>
            </a:r>
          </a:p>
        </p:txBody>
      </p:sp>
    </p:spTree>
    <p:extLst>
      <p:ext uri="{BB962C8B-B14F-4D97-AF65-F5344CB8AC3E}">
        <p14:creationId xmlns:p14="http://schemas.microsoft.com/office/powerpoint/2010/main" val="400445182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atin typeface="Arial" charset="0"/>
              </a:rPr>
              <a:t>Model Components: Sets</a:t>
            </a:r>
          </a:p>
        </p:txBody>
      </p:sp>
      <p:sp>
        <p:nvSpPr>
          <p:cNvPr id="19459" name="Rectangle 3"/>
          <p:cNvSpPr>
            <a:spLocks noGrp="1" noChangeArrowheads="1"/>
          </p:cNvSpPr>
          <p:nvPr>
            <p:ph idx="1"/>
          </p:nvPr>
        </p:nvSpPr>
        <p:spPr/>
        <p:txBody>
          <a:bodyPr/>
          <a:lstStyle/>
          <a:p>
            <a:r>
              <a:rPr lang="en-US">
                <a:latin typeface="Tahoma" charset="0"/>
              </a:rPr>
              <a:t>Indices</a:t>
            </a:r>
          </a:p>
          <a:p>
            <a:r>
              <a:rPr lang="en-US">
                <a:latin typeface="Tahoma" charset="0"/>
              </a:rPr>
              <a:t>Group of elements with similar characteristics</a:t>
            </a:r>
          </a:p>
          <a:p>
            <a:r>
              <a:rPr lang="en-US">
                <a:latin typeface="Tahoma" charset="0"/>
              </a:rPr>
              <a:t>Define what you are considering in the model</a:t>
            </a:r>
          </a:p>
          <a:p>
            <a:pPr lvl="1">
              <a:buFont typeface="Wingdings" charset="0"/>
              <a:buChar char="§"/>
            </a:pPr>
            <a:r>
              <a:rPr lang="en-US">
                <a:latin typeface="Tahoma" charset="0"/>
              </a:rPr>
              <a:t>Producers, markets, time periods…</a:t>
            </a:r>
          </a:p>
          <a:p>
            <a:pPr lvl="1">
              <a:buFont typeface="Wingdings" charset="0"/>
              <a:buChar char="§"/>
            </a:pPr>
            <a:endParaRPr lang="en-US">
              <a:latin typeface="Tahoma" charset="0"/>
            </a:endParaRPr>
          </a:p>
          <a:p>
            <a:pPr lvl="1">
              <a:buFont typeface="Wingdings" charset="0"/>
              <a:buChar char="§"/>
            </a:pPr>
            <a:endParaRPr lang="en-US">
              <a:latin typeface="Tahoma" charset="0"/>
            </a:endParaRPr>
          </a:p>
        </p:txBody>
      </p:sp>
    </p:spTree>
    <p:extLst>
      <p:ext uri="{BB962C8B-B14F-4D97-AF65-F5344CB8AC3E}">
        <p14:creationId xmlns:p14="http://schemas.microsoft.com/office/powerpoint/2010/main" val="393104010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3500">
                <a:latin typeface="Arial" charset="0"/>
              </a:rPr>
              <a:t>Set: </a:t>
            </a:r>
            <a:br>
              <a:rPr lang="en-US" sz="3500">
                <a:latin typeface="Arial" charset="0"/>
              </a:rPr>
            </a:br>
            <a:r>
              <a:rPr lang="en-US" sz="3500">
                <a:latin typeface="Arial" charset="0"/>
              </a:rPr>
              <a:t>declaration and definition</a:t>
            </a:r>
          </a:p>
        </p:txBody>
      </p:sp>
      <p:graphicFrame>
        <p:nvGraphicFramePr>
          <p:cNvPr id="20483" name="Object 2"/>
          <p:cNvGraphicFramePr>
            <a:graphicFrameLocks noChangeAspect="1"/>
          </p:cNvGraphicFramePr>
          <p:nvPr>
            <p:ph idx="1"/>
          </p:nvPr>
        </p:nvGraphicFramePr>
        <p:xfrm>
          <a:off x="457200" y="1600200"/>
          <a:ext cx="8310563" cy="3810000"/>
        </p:xfrm>
        <a:graphic>
          <a:graphicData uri="http://schemas.openxmlformats.org/presentationml/2006/ole">
            <mc:AlternateContent xmlns:mc="http://schemas.openxmlformats.org/markup-compatibility/2006">
              <mc:Choice xmlns:v="urn:schemas-microsoft-com:vml" Requires="v">
                <p:oleObj spid="_x0000_s238593" name="Bitmap Image" r:id="rId4" imgW="5982535" imgH="2742857" progId="Paint.Picture">
                  <p:embed/>
                </p:oleObj>
              </mc:Choice>
              <mc:Fallback>
                <p:oleObj name="Bitmap Image" r:id="rId4" imgW="5982535" imgH="2742857"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600200"/>
                        <a:ext cx="8310563"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5178096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atin typeface="Arial" charset="0"/>
              </a:rPr>
              <a:t>Data</a:t>
            </a:r>
          </a:p>
        </p:txBody>
      </p:sp>
      <p:sp>
        <p:nvSpPr>
          <p:cNvPr id="21507" name="Rectangle 3"/>
          <p:cNvSpPr>
            <a:spLocks noGrp="1" noChangeArrowheads="1"/>
          </p:cNvSpPr>
          <p:nvPr>
            <p:ph idx="1"/>
          </p:nvPr>
        </p:nvSpPr>
        <p:spPr/>
        <p:txBody>
          <a:bodyPr/>
          <a:lstStyle/>
          <a:p>
            <a:r>
              <a:rPr lang="en-US">
                <a:latin typeface="Tahoma" charset="0"/>
              </a:rPr>
              <a:t>Describe what you know </a:t>
            </a:r>
          </a:p>
          <a:p>
            <a:r>
              <a:rPr lang="en-US">
                <a:latin typeface="Tahoma" charset="0"/>
              </a:rPr>
              <a:t>Different presentation of data: dimensionality</a:t>
            </a:r>
          </a:p>
          <a:p>
            <a:r>
              <a:rPr lang="en-US">
                <a:latin typeface="Tahoma" charset="0"/>
              </a:rPr>
              <a:t>Scalars, parameters, and tables</a:t>
            </a:r>
          </a:p>
        </p:txBody>
      </p:sp>
    </p:spTree>
    <p:extLst>
      <p:ext uri="{BB962C8B-B14F-4D97-AF65-F5344CB8AC3E}">
        <p14:creationId xmlns:p14="http://schemas.microsoft.com/office/powerpoint/2010/main" val="65611807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atin typeface="Arial" charset="0"/>
              </a:rPr>
              <a:t>Scalars</a:t>
            </a:r>
          </a:p>
        </p:txBody>
      </p:sp>
      <p:sp>
        <p:nvSpPr>
          <p:cNvPr id="22531" name="Rectangle 3"/>
          <p:cNvSpPr>
            <a:spLocks noGrp="1" noChangeArrowheads="1"/>
          </p:cNvSpPr>
          <p:nvPr>
            <p:ph type="body" sz="half" idx="1"/>
          </p:nvPr>
        </p:nvSpPr>
        <p:spPr>
          <a:xfrm>
            <a:off x="457200" y="1600200"/>
            <a:ext cx="8382000" cy="762000"/>
          </a:xfrm>
        </p:spPr>
        <p:txBody>
          <a:bodyPr/>
          <a:lstStyle/>
          <a:p>
            <a:pPr>
              <a:buFontTx/>
              <a:buNone/>
            </a:pPr>
            <a:endParaRPr lang="en-US">
              <a:latin typeface="Tahoma" charset="0"/>
            </a:endParaRPr>
          </a:p>
          <a:p>
            <a:pPr>
              <a:buFontTx/>
              <a:buNone/>
            </a:pPr>
            <a:r>
              <a:rPr lang="en-US">
                <a:latin typeface="Tahoma" charset="0"/>
              </a:rPr>
              <a:t>A number </a:t>
            </a:r>
          </a:p>
        </p:txBody>
      </p:sp>
      <p:pic>
        <p:nvPicPr>
          <p:cNvPr id="22532"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81000" y="2971800"/>
            <a:ext cx="8382000" cy="276225"/>
          </a:xfrm>
          <a:noFill/>
        </p:spPr>
      </p:pic>
      <p:sp>
        <p:nvSpPr>
          <p:cNvPr id="22533" name="Oval 6"/>
          <p:cNvSpPr>
            <a:spLocks noChangeArrowheads="1"/>
          </p:cNvSpPr>
          <p:nvPr/>
        </p:nvSpPr>
        <p:spPr bwMode="auto">
          <a:xfrm>
            <a:off x="8153400" y="2895600"/>
            <a:ext cx="304800" cy="381000"/>
          </a:xfrm>
          <a:prstGeom prst="ellipse">
            <a:avLst/>
          </a:prstGeom>
          <a:solidFill>
            <a:schemeClr val="accent1">
              <a:alpha val="0"/>
            </a:schemeClr>
          </a:solidFill>
          <a:ln w="9525">
            <a:solidFill>
              <a:srgbClr val="FF3300"/>
            </a:solidFill>
            <a:round/>
            <a:headEnd/>
            <a:tailEnd/>
          </a:ln>
        </p:spPr>
        <p:txBody>
          <a:bodyPr wrap="none" anchor="ctr"/>
          <a:lstStyle/>
          <a:p>
            <a:endParaRPr lang="en-US"/>
          </a:p>
        </p:txBody>
      </p:sp>
      <p:sp>
        <p:nvSpPr>
          <p:cNvPr id="22534" name="Text Box 7"/>
          <p:cNvSpPr txBox="1">
            <a:spLocks noChangeArrowheads="1"/>
          </p:cNvSpPr>
          <p:nvPr/>
        </p:nvSpPr>
        <p:spPr bwMode="auto">
          <a:xfrm>
            <a:off x="365125" y="3541713"/>
            <a:ext cx="1035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r>
              <a:rPr lang="en-US"/>
              <a:t>keyword</a:t>
            </a:r>
          </a:p>
        </p:txBody>
      </p:sp>
      <p:sp>
        <p:nvSpPr>
          <p:cNvPr id="22535" name="Text Box 8"/>
          <p:cNvSpPr txBox="1">
            <a:spLocks noChangeArrowheads="1"/>
          </p:cNvSpPr>
          <p:nvPr/>
        </p:nvSpPr>
        <p:spPr bwMode="auto">
          <a:xfrm>
            <a:off x="1050925" y="4075113"/>
            <a:ext cx="1047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r>
              <a:rPr lang="en-US"/>
              <a:t>identifier</a:t>
            </a:r>
          </a:p>
        </p:txBody>
      </p:sp>
      <p:sp>
        <p:nvSpPr>
          <p:cNvPr id="22536" name="Text Box 9"/>
          <p:cNvSpPr txBox="1">
            <a:spLocks noChangeArrowheads="1"/>
          </p:cNvSpPr>
          <p:nvPr/>
        </p:nvSpPr>
        <p:spPr bwMode="auto">
          <a:xfrm>
            <a:off x="3565525" y="3541713"/>
            <a:ext cx="1289050" cy="366712"/>
          </a:xfrm>
          <a:prstGeom prst="rect">
            <a:avLst/>
          </a:prstGeom>
          <a:noFill/>
          <a:ln w="0" cap="rnd">
            <a:solidFill>
              <a:schemeClr val="bg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r>
              <a:rPr lang="en-US"/>
              <a:t>description</a:t>
            </a:r>
          </a:p>
        </p:txBody>
      </p:sp>
      <p:sp>
        <p:nvSpPr>
          <p:cNvPr id="22537" name="Text Box 10"/>
          <p:cNvSpPr txBox="1">
            <a:spLocks noChangeArrowheads="1"/>
          </p:cNvSpPr>
          <p:nvPr/>
        </p:nvSpPr>
        <p:spPr bwMode="auto">
          <a:xfrm>
            <a:off x="7375525" y="3541713"/>
            <a:ext cx="730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r>
              <a:rPr lang="en-US"/>
              <a:t>value</a:t>
            </a:r>
          </a:p>
        </p:txBody>
      </p:sp>
      <p:sp>
        <p:nvSpPr>
          <p:cNvPr id="22538" name="Line 11"/>
          <p:cNvSpPr>
            <a:spLocks noChangeShapeType="1"/>
          </p:cNvSpPr>
          <p:nvPr/>
        </p:nvSpPr>
        <p:spPr bwMode="auto">
          <a:xfrm flipV="1">
            <a:off x="762000" y="3200400"/>
            <a:ext cx="0" cy="3048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9" name="Line 12"/>
          <p:cNvSpPr>
            <a:spLocks noChangeShapeType="1"/>
          </p:cNvSpPr>
          <p:nvPr/>
        </p:nvSpPr>
        <p:spPr bwMode="auto">
          <a:xfrm flipH="1" flipV="1">
            <a:off x="1371600" y="3276600"/>
            <a:ext cx="152400" cy="7620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0" name="Line 13"/>
          <p:cNvSpPr>
            <a:spLocks noChangeShapeType="1"/>
          </p:cNvSpPr>
          <p:nvPr/>
        </p:nvSpPr>
        <p:spPr bwMode="auto">
          <a:xfrm flipV="1">
            <a:off x="4114800" y="3200400"/>
            <a:ext cx="0" cy="3048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1" name="Line 14"/>
          <p:cNvSpPr>
            <a:spLocks noChangeShapeType="1"/>
          </p:cNvSpPr>
          <p:nvPr/>
        </p:nvSpPr>
        <p:spPr bwMode="auto">
          <a:xfrm flipV="1">
            <a:off x="7696200" y="3200400"/>
            <a:ext cx="76200" cy="3048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06776220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z="3500">
                <a:latin typeface="Arial" charset="0"/>
              </a:rPr>
              <a:t>Parameters:</a:t>
            </a:r>
            <a:br>
              <a:rPr lang="en-US" sz="3500">
                <a:latin typeface="Arial" charset="0"/>
              </a:rPr>
            </a:br>
            <a:r>
              <a:rPr lang="en-US" sz="3500">
                <a:latin typeface="Arial" charset="0"/>
              </a:rPr>
              <a:t>declaration and definition</a:t>
            </a:r>
          </a:p>
        </p:txBody>
      </p:sp>
      <p:graphicFrame>
        <p:nvGraphicFramePr>
          <p:cNvPr id="23555" name="Object 2"/>
          <p:cNvGraphicFramePr>
            <a:graphicFrameLocks noChangeAspect="1"/>
          </p:cNvGraphicFramePr>
          <p:nvPr>
            <p:ph idx="1"/>
          </p:nvPr>
        </p:nvGraphicFramePr>
        <p:xfrm>
          <a:off x="228600" y="2422525"/>
          <a:ext cx="8686800" cy="2911475"/>
        </p:xfrm>
        <a:graphic>
          <a:graphicData uri="http://schemas.openxmlformats.org/presentationml/2006/ole">
            <mc:AlternateContent xmlns:mc="http://schemas.openxmlformats.org/markup-compatibility/2006">
              <mc:Choice xmlns:v="urn:schemas-microsoft-com:vml" Requires="v">
                <p:oleObj spid="_x0000_s243713" name="Bitmap Image" r:id="rId3" imgW="5458587" imgH="1828571" progId="Paint.Picture">
                  <p:embed/>
                </p:oleObj>
              </mc:Choice>
              <mc:Fallback>
                <p:oleObj name="Bitmap Image" r:id="rId3" imgW="5458587" imgH="1828571"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422525"/>
                        <a:ext cx="8686800" cy="291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6" name="Text Box 6"/>
          <p:cNvSpPr txBox="1">
            <a:spLocks noChangeArrowheads="1"/>
          </p:cNvSpPr>
          <p:nvPr/>
        </p:nvSpPr>
        <p:spPr bwMode="auto">
          <a:xfrm>
            <a:off x="304800" y="2133600"/>
            <a:ext cx="50530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r>
              <a:rPr lang="en-US"/>
              <a:t>Characteristics of set elements</a:t>
            </a:r>
          </a:p>
        </p:txBody>
      </p:sp>
    </p:spTree>
    <p:extLst>
      <p:ext uri="{BB962C8B-B14F-4D97-AF65-F5344CB8AC3E}">
        <p14:creationId xmlns:p14="http://schemas.microsoft.com/office/powerpoint/2010/main" val="373727395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r>
              <a:rPr lang="en-US">
                <a:latin typeface="Arial" charset="0"/>
              </a:rPr>
              <a:t>Tables</a:t>
            </a:r>
          </a:p>
        </p:txBody>
      </p:sp>
      <p:graphicFrame>
        <p:nvGraphicFramePr>
          <p:cNvPr id="24579" name="Object 2"/>
          <p:cNvGraphicFramePr>
            <a:graphicFrameLocks noChangeAspect="1"/>
          </p:cNvGraphicFramePr>
          <p:nvPr>
            <p:ph idx="1"/>
          </p:nvPr>
        </p:nvGraphicFramePr>
        <p:xfrm>
          <a:off x="0" y="1905000"/>
          <a:ext cx="9144000" cy="2957513"/>
        </p:xfrm>
        <a:graphic>
          <a:graphicData uri="http://schemas.openxmlformats.org/presentationml/2006/ole">
            <mc:AlternateContent xmlns:mc="http://schemas.openxmlformats.org/markup-compatibility/2006">
              <mc:Choice xmlns:v="urn:schemas-microsoft-com:vml" Requires="v">
                <p:oleObj spid="_x0000_s244737" name="Bitmap Image" r:id="rId3" imgW="5447619" imgH="1762371" progId="Paint.Picture">
                  <p:embed/>
                </p:oleObj>
              </mc:Choice>
              <mc:Fallback>
                <p:oleObj name="Bitmap Image" r:id="rId3" imgW="5447619" imgH="1762371"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05000"/>
                        <a:ext cx="9144000" cy="295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0" name="Text Box 7"/>
          <p:cNvSpPr txBox="1">
            <a:spLocks noChangeArrowheads="1"/>
          </p:cNvSpPr>
          <p:nvPr/>
        </p:nvSpPr>
        <p:spPr bwMode="auto">
          <a:xfrm>
            <a:off x="3794125" y="2422525"/>
            <a:ext cx="1165225" cy="336550"/>
          </a:xfrm>
          <a:prstGeom prst="rect">
            <a:avLst/>
          </a:prstGeom>
          <a:solidFill>
            <a:schemeClr val="bg1"/>
          </a:solidFill>
          <a:ln w="0" cap="rnd">
            <a:solidFill>
              <a:schemeClr val="bg1"/>
            </a:solidFill>
            <a:prstDash val="sysDot"/>
            <a:miter lim="800000"/>
            <a:headEnd/>
            <a:tailEnd/>
          </a:ln>
        </p:spPr>
        <p:txBody>
          <a:bodyPr wrap="none">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r>
              <a:rPr lang="en-US" sz="1600"/>
              <a:t>description</a:t>
            </a:r>
          </a:p>
        </p:txBody>
      </p:sp>
      <p:sp>
        <p:nvSpPr>
          <p:cNvPr id="24581" name="Oval 8"/>
          <p:cNvSpPr>
            <a:spLocks noChangeArrowheads="1"/>
          </p:cNvSpPr>
          <p:nvPr/>
        </p:nvSpPr>
        <p:spPr bwMode="auto">
          <a:xfrm>
            <a:off x="8763000" y="3962400"/>
            <a:ext cx="228600" cy="2286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45229323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z="3500">
                <a:latin typeface="Arial" charset="0"/>
              </a:rPr>
              <a:t>Direct assignment of data values</a:t>
            </a:r>
          </a:p>
        </p:txBody>
      </p:sp>
      <p:sp>
        <p:nvSpPr>
          <p:cNvPr id="25603" name="Rectangle 3"/>
          <p:cNvSpPr>
            <a:spLocks noGrp="1" noChangeArrowheads="1"/>
          </p:cNvSpPr>
          <p:nvPr>
            <p:ph type="body" sz="half" idx="1"/>
          </p:nvPr>
        </p:nvSpPr>
        <p:spPr>
          <a:xfrm>
            <a:off x="457200" y="1600200"/>
            <a:ext cx="8382000" cy="990600"/>
          </a:xfrm>
        </p:spPr>
        <p:txBody>
          <a:bodyPr/>
          <a:lstStyle/>
          <a:p>
            <a:pPr>
              <a:buFontTx/>
              <a:buNone/>
            </a:pPr>
            <a:r>
              <a:rPr lang="en-US">
                <a:latin typeface="Tahoma" charset="0"/>
              </a:rPr>
              <a:t>Example 1: declare parameter </a:t>
            </a:r>
            <a:r>
              <a:rPr lang="en-US" i="1">
                <a:latin typeface="Tahoma" charset="0"/>
              </a:rPr>
              <a:t>c</a:t>
            </a:r>
            <a:r>
              <a:rPr lang="en-US">
                <a:latin typeface="Tahoma" charset="0"/>
              </a:rPr>
              <a:t> and assign its value</a:t>
            </a:r>
          </a:p>
          <a:p>
            <a:pPr>
              <a:buFont typeface="Wingdings" charset="0"/>
              <a:buNone/>
            </a:pPr>
            <a:endParaRPr lang="en-US">
              <a:latin typeface="Tahoma" charset="0"/>
            </a:endParaRPr>
          </a:p>
        </p:txBody>
      </p:sp>
      <p:graphicFrame>
        <p:nvGraphicFramePr>
          <p:cNvPr id="25604" name="Object 2"/>
          <p:cNvGraphicFramePr>
            <a:graphicFrameLocks noChangeAspect="1"/>
          </p:cNvGraphicFramePr>
          <p:nvPr>
            <p:ph sz="quarter" idx="2"/>
          </p:nvPr>
        </p:nvGraphicFramePr>
        <p:xfrm>
          <a:off x="612775" y="2209800"/>
          <a:ext cx="8223250" cy="1022350"/>
        </p:xfrm>
        <a:graphic>
          <a:graphicData uri="http://schemas.openxmlformats.org/presentationml/2006/ole">
            <mc:AlternateContent xmlns:mc="http://schemas.openxmlformats.org/markup-compatibility/2006">
              <mc:Choice xmlns:v="urn:schemas-microsoft-com:vml" Requires="v">
                <p:oleObj spid="_x0000_s246785" name="Bitmap Image" r:id="rId4" imgW="5361905" imgH="666667" progId="Paint.Picture">
                  <p:embed/>
                </p:oleObj>
              </mc:Choice>
              <mc:Fallback>
                <p:oleObj name="Bitmap Image" r:id="rId4" imgW="5361905" imgH="666667"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775" y="2209800"/>
                        <a:ext cx="822325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5" name="Object 3"/>
          <p:cNvGraphicFramePr>
            <a:graphicFrameLocks noChangeAspect="1"/>
          </p:cNvGraphicFramePr>
          <p:nvPr>
            <p:ph sz="quarter" idx="3"/>
          </p:nvPr>
        </p:nvGraphicFramePr>
        <p:xfrm>
          <a:off x="1133475" y="5432425"/>
          <a:ext cx="4360863" cy="298450"/>
        </p:xfrm>
        <a:graphic>
          <a:graphicData uri="http://schemas.openxmlformats.org/presentationml/2006/ole">
            <mc:AlternateContent xmlns:mc="http://schemas.openxmlformats.org/markup-compatibility/2006">
              <mc:Choice xmlns:v="urn:schemas-microsoft-com:vml" Requires="v">
                <p:oleObj spid="_x0000_s246786" name="Bitmap Image" r:id="rId6" imgW="2505425" imgH="171338" progId="Paint.Picture">
                  <p:embed/>
                </p:oleObj>
              </mc:Choice>
              <mc:Fallback>
                <p:oleObj name="Bitmap Image" r:id="rId6" imgW="2505425" imgH="171338"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3475" y="5432425"/>
                        <a:ext cx="4360863"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6" name="Text Box 7"/>
          <p:cNvSpPr txBox="1">
            <a:spLocks noChangeArrowheads="1"/>
          </p:cNvSpPr>
          <p:nvPr/>
        </p:nvSpPr>
        <p:spPr bwMode="auto">
          <a:xfrm>
            <a:off x="381000" y="3200400"/>
            <a:ext cx="785495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r>
              <a:rPr lang="en-US"/>
              <a:t>Valid only if the values of</a:t>
            </a:r>
            <a:r>
              <a:rPr lang="en-US" i="1"/>
              <a:t> f</a:t>
            </a:r>
            <a:r>
              <a:rPr lang="en-US"/>
              <a:t> and </a:t>
            </a:r>
            <a:r>
              <a:rPr lang="en-US" i="1"/>
              <a:t>d(i,j)</a:t>
            </a:r>
            <a:r>
              <a:rPr lang="en-US"/>
              <a:t> are previously assigned</a:t>
            </a:r>
          </a:p>
          <a:p>
            <a:endParaRPr lang="en-US" sz="2400"/>
          </a:p>
          <a:p>
            <a:r>
              <a:rPr lang="en-US"/>
              <a:t>Example 2: Assignment of a value to an element</a:t>
            </a:r>
          </a:p>
        </p:txBody>
      </p:sp>
    </p:spTree>
    <p:extLst>
      <p:ext uri="{BB962C8B-B14F-4D97-AF65-F5344CB8AC3E}">
        <p14:creationId xmlns:p14="http://schemas.microsoft.com/office/powerpoint/2010/main" val="32753853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152400" y="1447800"/>
            <a:ext cx="8763000" cy="5410200"/>
          </a:xfrm>
        </p:spPr>
        <p:txBody>
          <a:bodyPr/>
          <a:lstStyle/>
          <a:p>
            <a:pPr eaLnBrk="1" hangingPunct="1">
              <a:lnSpc>
                <a:spcPct val="90000"/>
              </a:lnSpc>
            </a:pPr>
            <a:r>
              <a:rPr lang="pt-BR" sz="3200">
                <a:latin typeface="Tahoma" charset="0"/>
              </a:rPr>
              <a:t>The Excel version of 1-2-3 is easily accessible, but must be highly simplified to be tractable.</a:t>
            </a:r>
          </a:p>
          <a:p>
            <a:pPr eaLnBrk="1" hangingPunct="1">
              <a:lnSpc>
                <a:spcPct val="90000"/>
              </a:lnSpc>
            </a:pPr>
            <a:r>
              <a:rPr lang="pt-BR" sz="3200">
                <a:latin typeface="Tahoma" charset="0"/>
              </a:rPr>
              <a:t>Using a higher level programming language enables us to include more economic structure and behavior.</a:t>
            </a:r>
          </a:p>
          <a:p>
            <a:pPr eaLnBrk="1" hangingPunct="1">
              <a:lnSpc>
                <a:spcPct val="90000"/>
              </a:lnSpc>
            </a:pPr>
            <a:r>
              <a:rPr lang="pt-BR" sz="3200">
                <a:latin typeface="Tahoma" charset="0"/>
              </a:rPr>
              <a:t>The Generalized Algebraic Modeling System (GAMS) is the language of choice for this kind of work.</a:t>
            </a:r>
          </a:p>
        </p:txBody>
      </p:sp>
      <p:sp>
        <p:nvSpPr>
          <p:cNvPr id="8195" name="Title 5"/>
          <p:cNvSpPr>
            <a:spLocks noGrp="1"/>
          </p:cNvSpPr>
          <p:nvPr>
            <p:ph type="title"/>
          </p:nvPr>
        </p:nvSpPr>
        <p:spPr/>
        <p:txBody>
          <a:bodyPr/>
          <a:lstStyle/>
          <a:p>
            <a:r>
              <a:rPr lang="en-US">
                <a:latin typeface="Arial" charset="0"/>
              </a:rPr>
              <a:t>Moving to GAMS</a:t>
            </a:r>
          </a:p>
        </p:txBody>
      </p:sp>
    </p:spTree>
    <p:extLst>
      <p:ext uri="{BB962C8B-B14F-4D97-AF65-F5344CB8AC3E}">
        <p14:creationId xmlns:p14="http://schemas.microsoft.com/office/powerpoint/2010/main" val="792805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atin typeface="Arial" charset="0"/>
              </a:rPr>
              <a:t>Exponent operator</a:t>
            </a:r>
          </a:p>
        </p:txBody>
      </p:sp>
      <p:sp>
        <p:nvSpPr>
          <p:cNvPr id="26627" name="Rectangle 3"/>
          <p:cNvSpPr>
            <a:spLocks noGrp="1" noChangeArrowheads="1"/>
          </p:cNvSpPr>
          <p:nvPr>
            <p:ph idx="1"/>
          </p:nvPr>
        </p:nvSpPr>
        <p:spPr/>
        <p:txBody>
          <a:bodyPr/>
          <a:lstStyle/>
          <a:p>
            <a:r>
              <a:rPr lang="en-US">
                <a:latin typeface="Tahoma" charset="0"/>
              </a:rPr>
              <a:t>x**n</a:t>
            </a:r>
          </a:p>
          <a:p>
            <a:pPr>
              <a:buFont typeface="Wingdings" charset="0"/>
              <a:buNone/>
            </a:pPr>
            <a:r>
              <a:rPr lang="en-US">
                <a:latin typeface="Tahoma" charset="0"/>
              </a:rPr>
              <a:t>	  x should always have a positive value</a:t>
            </a:r>
          </a:p>
          <a:p>
            <a:pPr>
              <a:buFont typeface="Wingdings" charset="0"/>
              <a:buNone/>
            </a:pPr>
            <a:r>
              <a:rPr lang="en-US">
                <a:latin typeface="Tahoma" charset="0"/>
              </a:rPr>
              <a:t>     n can be any number</a:t>
            </a:r>
          </a:p>
          <a:p>
            <a:r>
              <a:rPr lang="en-US">
                <a:latin typeface="Tahoma" charset="0"/>
              </a:rPr>
              <a:t>power(x,n)</a:t>
            </a:r>
          </a:p>
          <a:p>
            <a:pPr>
              <a:buFont typeface="Wingdings" charset="0"/>
              <a:buNone/>
            </a:pPr>
            <a:r>
              <a:rPr lang="en-US">
                <a:latin typeface="Tahoma" charset="0"/>
              </a:rPr>
              <a:t>	  positive or negative value of x</a:t>
            </a:r>
          </a:p>
          <a:p>
            <a:pPr>
              <a:buFont typeface="Wingdings" charset="0"/>
              <a:buNone/>
            </a:pPr>
            <a:r>
              <a:rPr lang="en-US">
                <a:latin typeface="Tahoma" charset="0"/>
              </a:rPr>
              <a:t>     n is integer</a:t>
            </a:r>
          </a:p>
        </p:txBody>
      </p:sp>
    </p:spTree>
    <p:extLst>
      <p:ext uri="{BB962C8B-B14F-4D97-AF65-F5344CB8AC3E}">
        <p14:creationId xmlns:p14="http://schemas.microsoft.com/office/powerpoint/2010/main" val="28854995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atin typeface="Arial" charset="0"/>
              </a:rPr>
              <a:t>Index Operations</a:t>
            </a:r>
          </a:p>
        </p:txBody>
      </p:sp>
      <p:sp>
        <p:nvSpPr>
          <p:cNvPr id="27651" name="Rectangle 3"/>
          <p:cNvSpPr>
            <a:spLocks noGrp="1" noChangeArrowheads="1"/>
          </p:cNvSpPr>
          <p:nvPr>
            <p:ph type="body" sz="half" idx="1"/>
          </p:nvPr>
        </p:nvSpPr>
        <p:spPr>
          <a:xfrm>
            <a:off x="304800" y="1447800"/>
            <a:ext cx="7848600" cy="990600"/>
          </a:xfrm>
        </p:spPr>
        <p:txBody>
          <a:bodyPr/>
          <a:lstStyle/>
          <a:p>
            <a:pPr>
              <a:lnSpc>
                <a:spcPct val="90000"/>
              </a:lnSpc>
            </a:pPr>
            <a:r>
              <a:rPr lang="en-US">
                <a:latin typeface="Tahoma" charset="0"/>
              </a:rPr>
              <a:t>sum</a:t>
            </a:r>
          </a:p>
          <a:p>
            <a:pPr>
              <a:lnSpc>
                <a:spcPct val="90000"/>
              </a:lnSpc>
              <a:buFont typeface="Wingdings" charset="0"/>
              <a:buNone/>
            </a:pPr>
            <a:r>
              <a:rPr lang="en-US">
                <a:latin typeface="Tahoma" charset="0"/>
              </a:rPr>
              <a:t>	 summation over controlling index,  </a:t>
            </a:r>
          </a:p>
        </p:txBody>
      </p:sp>
      <p:graphicFrame>
        <p:nvGraphicFramePr>
          <p:cNvPr id="27652" name="Object 2"/>
          <p:cNvGraphicFramePr>
            <a:graphicFrameLocks noChangeAspect="1"/>
          </p:cNvGraphicFramePr>
          <p:nvPr>
            <p:ph sz="quarter" idx="2"/>
          </p:nvPr>
        </p:nvGraphicFramePr>
        <p:xfrm>
          <a:off x="6272213" y="2536825"/>
          <a:ext cx="1698625" cy="379413"/>
        </p:xfrm>
        <a:graphic>
          <a:graphicData uri="http://schemas.openxmlformats.org/presentationml/2006/ole">
            <mc:AlternateContent xmlns:mc="http://schemas.openxmlformats.org/markup-compatibility/2006">
              <mc:Choice xmlns:v="urn:schemas-microsoft-com:vml" Requires="v">
                <p:oleObj spid="_x0000_s249857" name="Bitmap Image" r:id="rId3" imgW="980952" imgH="219222" progId="Paint.Picture">
                  <p:embed/>
                </p:oleObj>
              </mc:Choice>
              <mc:Fallback>
                <p:oleObj name="Bitmap Image" r:id="rId3" imgW="980952" imgH="219222"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2213" y="2536825"/>
                        <a:ext cx="1698625"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3" name="Object 3"/>
          <p:cNvGraphicFramePr>
            <a:graphicFrameLocks noChangeAspect="1"/>
          </p:cNvGraphicFramePr>
          <p:nvPr>
            <p:ph sz="quarter" idx="3"/>
          </p:nvPr>
        </p:nvGraphicFramePr>
        <p:xfrm>
          <a:off x="6273800" y="4319588"/>
          <a:ext cx="1778000" cy="444500"/>
        </p:xfrm>
        <a:graphic>
          <a:graphicData uri="http://schemas.openxmlformats.org/presentationml/2006/ole">
            <mc:AlternateContent xmlns:mc="http://schemas.openxmlformats.org/markup-compatibility/2006">
              <mc:Choice xmlns:v="urn:schemas-microsoft-com:vml" Requires="v">
                <p:oleObj spid="_x0000_s249858" name="Bitmap Image" r:id="rId5" imgW="1104762" imgH="276117" progId="Paint.Picture">
                  <p:embed/>
                </p:oleObj>
              </mc:Choice>
              <mc:Fallback>
                <p:oleObj name="Bitmap Image" r:id="rId5" imgW="1104762" imgH="276117"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3800" y="4319588"/>
                        <a:ext cx="17780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4" name="Rectangle 6"/>
          <p:cNvSpPr>
            <a:spLocks noChangeArrowheads="1"/>
          </p:cNvSpPr>
          <p:nvPr/>
        </p:nvSpPr>
        <p:spPr bwMode="auto">
          <a:xfrm>
            <a:off x="304800" y="3048000"/>
            <a:ext cx="815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chemeClr val="tx2"/>
              </a:buClr>
              <a:buSzPct val="70000"/>
              <a:buFont typeface="Wingdings" charset="0"/>
              <a:buChar char="l"/>
            </a:pPr>
            <a:r>
              <a:rPr lang="en-US" sz="2600"/>
              <a:t>prod</a:t>
            </a:r>
          </a:p>
          <a:p>
            <a:pPr marL="342900" indent="-342900">
              <a:buClr>
                <a:schemeClr val="tx2"/>
              </a:buClr>
              <a:buSzPct val="70000"/>
              <a:buFont typeface="Wingdings" charset="0"/>
              <a:buNone/>
            </a:pPr>
            <a:r>
              <a:rPr lang="en-US" sz="2600"/>
              <a:t>	 product over controlling index</a:t>
            </a:r>
          </a:p>
        </p:txBody>
      </p:sp>
      <p:sp>
        <p:nvSpPr>
          <p:cNvPr id="27655" name="Rectangle 9"/>
          <p:cNvSpPr>
            <a:spLocks noChangeArrowheads="1"/>
          </p:cNvSpPr>
          <p:nvPr/>
        </p:nvSpPr>
        <p:spPr bwMode="auto">
          <a:xfrm>
            <a:off x="381000" y="5029200"/>
            <a:ext cx="815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chemeClr val="tx2"/>
              </a:buClr>
              <a:buSzPct val="70000"/>
              <a:buFont typeface="Wingdings" charset="0"/>
              <a:buChar char="l"/>
            </a:pPr>
            <a:r>
              <a:rPr lang="en-US" sz="2600"/>
              <a:t>smin, smax</a:t>
            </a:r>
          </a:p>
          <a:p>
            <a:pPr marL="342900" indent="-342900">
              <a:buClr>
                <a:schemeClr val="tx2"/>
              </a:buClr>
              <a:buSzPct val="70000"/>
              <a:buFont typeface="Wingdings" charset="0"/>
              <a:buNone/>
            </a:pPr>
            <a:r>
              <a:rPr lang="en-US" sz="2600"/>
              <a:t>	 minimum and maximum over controlling index</a:t>
            </a:r>
          </a:p>
        </p:txBody>
      </p:sp>
      <p:sp>
        <p:nvSpPr>
          <p:cNvPr id="27656" name="Rectangle 13"/>
          <p:cNvSpPr>
            <a:spLocks noChangeArrowheads="1"/>
          </p:cNvSpPr>
          <p:nvPr/>
        </p:nvSpPr>
        <p:spPr bwMode="auto">
          <a:xfrm>
            <a:off x="0" y="3252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27657" name="Rectangle 15"/>
          <p:cNvSpPr>
            <a:spLocks noChangeArrowheads="1"/>
          </p:cNvSpPr>
          <p:nvPr/>
        </p:nvSpPr>
        <p:spPr bwMode="auto">
          <a:xfrm>
            <a:off x="0"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27658" name="Rectangle 19"/>
          <p:cNvSpPr>
            <a:spLocks noChangeArrowheads="1"/>
          </p:cNvSpPr>
          <p:nvPr/>
        </p:nvSpPr>
        <p:spPr bwMode="auto">
          <a:xfrm>
            <a:off x="0"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27659" name="Rectangle 21"/>
          <p:cNvSpPr>
            <a:spLocks noChangeArrowheads="1"/>
          </p:cNvSpPr>
          <p:nvPr/>
        </p:nvSpPr>
        <p:spPr bwMode="auto">
          <a:xfrm>
            <a:off x="0"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27660" name="Rectangle 27"/>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27661" name="Rectangle 29"/>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27662" name="Object 4"/>
          <p:cNvGraphicFramePr>
            <a:graphicFrameLocks noChangeAspect="1"/>
          </p:cNvGraphicFramePr>
          <p:nvPr/>
        </p:nvGraphicFramePr>
        <p:xfrm>
          <a:off x="1066800" y="2209800"/>
          <a:ext cx="3352800" cy="938213"/>
        </p:xfrm>
        <a:graphic>
          <a:graphicData uri="http://schemas.openxmlformats.org/presentationml/2006/ole">
            <mc:AlternateContent xmlns:mc="http://schemas.openxmlformats.org/markup-compatibility/2006">
              <mc:Choice xmlns:v="urn:schemas-microsoft-com:vml" Requires="v">
                <p:oleObj spid="_x0000_s249859" name="Equation" r:id="rId7" imgW="1536700" imgH="431800" progId="Equation.3">
                  <p:embed/>
                </p:oleObj>
              </mc:Choice>
              <mc:Fallback>
                <p:oleObj name="Equation" r:id="rId7" imgW="1536700" imgH="431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2209800"/>
                        <a:ext cx="33528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63" name="Rectangle 31"/>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27664" name="Object 5"/>
          <p:cNvGraphicFramePr>
            <a:graphicFrameLocks noChangeAspect="1"/>
          </p:cNvGraphicFramePr>
          <p:nvPr/>
        </p:nvGraphicFramePr>
        <p:xfrm>
          <a:off x="838200" y="4038600"/>
          <a:ext cx="3352800" cy="1047750"/>
        </p:xfrm>
        <a:graphic>
          <a:graphicData uri="http://schemas.openxmlformats.org/presentationml/2006/ole">
            <mc:AlternateContent xmlns:mc="http://schemas.openxmlformats.org/markup-compatibility/2006">
              <mc:Choice xmlns:v="urn:schemas-microsoft-com:vml" Requires="v">
                <p:oleObj spid="_x0000_s249860" name="Equation" r:id="rId9" imgW="1371600" imgH="431800" progId="Equation.3">
                  <p:embed/>
                </p:oleObj>
              </mc:Choice>
              <mc:Fallback>
                <p:oleObj name="Equation" r:id="rId9" imgW="1371600" imgH="431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8200" y="4038600"/>
                        <a:ext cx="33528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65" name="Object 6"/>
          <p:cNvGraphicFramePr>
            <a:graphicFrameLocks noChangeAspect="1"/>
          </p:cNvGraphicFramePr>
          <p:nvPr/>
        </p:nvGraphicFramePr>
        <p:xfrm>
          <a:off x="990600" y="6086475"/>
          <a:ext cx="1981200" cy="442913"/>
        </p:xfrm>
        <a:graphic>
          <a:graphicData uri="http://schemas.openxmlformats.org/presentationml/2006/ole">
            <mc:AlternateContent xmlns:mc="http://schemas.openxmlformats.org/markup-compatibility/2006">
              <mc:Choice xmlns:v="urn:schemas-microsoft-com:vml" Requires="v">
                <p:oleObj spid="_x0000_s249861" name="Bitmap Image" r:id="rId11" imgW="1066667" imgH="237969" progId="Paint.Picture">
                  <p:embed/>
                </p:oleObj>
              </mc:Choice>
              <mc:Fallback>
                <p:oleObj name="Bitmap Image" r:id="rId11" imgW="1066667" imgH="237969" progId="Paint.Picture">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90600" y="6086475"/>
                        <a:ext cx="1981200"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41344286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atin typeface="Arial" charset="0"/>
              </a:rPr>
              <a:t>Model Components: Variables</a:t>
            </a:r>
          </a:p>
        </p:txBody>
      </p:sp>
      <p:sp>
        <p:nvSpPr>
          <p:cNvPr id="28675" name="Rectangle 3"/>
          <p:cNvSpPr>
            <a:spLocks noGrp="1" noChangeArrowheads="1"/>
          </p:cNvSpPr>
          <p:nvPr>
            <p:ph type="body" sz="half" idx="1"/>
          </p:nvPr>
        </p:nvSpPr>
        <p:spPr>
          <a:xfrm>
            <a:off x="457200" y="1719263"/>
            <a:ext cx="8229600" cy="2130425"/>
          </a:xfrm>
        </p:spPr>
        <p:txBody>
          <a:bodyPr/>
          <a:lstStyle/>
          <a:p>
            <a:r>
              <a:rPr lang="en-US">
                <a:latin typeface="Tahoma" charset="0"/>
              </a:rPr>
              <a:t>What you are looking for</a:t>
            </a:r>
          </a:p>
          <a:p>
            <a:r>
              <a:rPr lang="en-US">
                <a:latin typeface="Tahoma" charset="0"/>
              </a:rPr>
              <a:t>Declaration, assignment of type, assignment of bounds and/or initial values</a:t>
            </a:r>
          </a:p>
        </p:txBody>
      </p:sp>
      <p:pic>
        <p:nvPicPr>
          <p:cNvPr id="28676"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0" y="3897313"/>
            <a:ext cx="9144000" cy="1557337"/>
          </a:xfrm>
          <a:noFill/>
        </p:spPr>
      </p:pic>
    </p:spTree>
    <p:extLst>
      <p:ext uri="{BB962C8B-B14F-4D97-AF65-F5344CB8AC3E}">
        <p14:creationId xmlns:p14="http://schemas.microsoft.com/office/powerpoint/2010/main" val="390395320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atin typeface="Arial" charset="0"/>
              </a:rPr>
              <a:t>Variable Types</a:t>
            </a:r>
          </a:p>
        </p:txBody>
      </p:sp>
      <p:pic>
        <p:nvPicPr>
          <p:cNvPr id="29699"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0" y="2209800"/>
            <a:ext cx="9144000" cy="2371725"/>
          </a:xfrm>
          <a:noFill/>
        </p:spPr>
      </p:pic>
    </p:spTree>
    <p:extLst>
      <p:ext uri="{BB962C8B-B14F-4D97-AF65-F5344CB8AC3E}">
        <p14:creationId xmlns:p14="http://schemas.microsoft.com/office/powerpoint/2010/main" val="69194867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0"/>
            <a:ext cx="8229600" cy="1143000"/>
          </a:xfrm>
        </p:spPr>
        <p:txBody>
          <a:bodyPr/>
          <a:lstStyle/>
          <a:p>
            <a:r>
              <a:rPr lang="en-US">
                <a:latin typeface="Arial" charset="0"/>
              </a:rPr>
              <a:t>Variable attributes</a:t>
            </a:r>
          </a:p>
        </p:txBody>
      </p:sp>
      <p:pic>
        <p:nvPicPr>
          <p:cNvPr id="30723"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0" y="1066800"/>
            <a:ext cx="9144000" cy="4924425"/>
          </a:xfrm>
          <a:noFill/>
        </p:spPr>
      </p:pic>
      <p:sp>
        <p:nvSpPr>
          <p:cNvPr id="30724" name="Text Box 6"/>
          <p:cNvSpPr txBox="1">
            <a:spLocks noChangeArrowheads="1"/>
          </p:cNvSpPr>
          <p:nvPr/>
        </p:nvSpPr>
        <p:spPr bwMode="auto">
          <a:xfrm>
            <a:off x="365125" y="6132513"/>
            <a:ext cx="289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r>
              <a:rPr lang="en-US"/>
              <a:t>Example:        y.fx = 1000; </a:t>
            </a:r>
          </a:p>
        </p:txBody>
      </p:sp>
    </p:spTree>
    <p:extLst>
      <p:ext uri="{BB962C8B-B14F-4D97-AF65-F5344CB8AC3E}">
        <p14:creationId xmlns:p14="http://schemas.microsoft.com/office/powerpoint/2010/main" val="98258296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atin typeface="Arial" charset="0"/>
              </a:rPr>
              <a:t>Model Components: Equations</a:t>
            </a:r>
          </a:p>
        </p:txBody>
      </p:sp>
      <p:sp>
        <p:nvSpPr>
          <p:cNvPr id="31747" name="Rectangle 3"/>
          <p:cNvSpPr>
            <a:spLocks noGrp="1" noChangeArrowheads="1"/>
          </p:cNvSpPr>
          <p:nvPr>
            <p:ph type="body" sz="half" idx="1"/>
          </p:nvPr>
        </p:nvSpPr>
        <p:spPr>
          <a:xfrm>
            <a:off x="457200" y="1719263"/>
            <a:ext cx="8229600" cy="2130425"/>
          </a:xfrm>
        </p:spPr>
        <p:txBody>
          <a:bodyPr/>
          <a:lstStyle/>
          <a:p>
            <a:r>
              <a:rPr lang="en-US">
                <a:latin typeface="Tahoma" charset="0"/>
              </a:rPr>
              <a:t>Relationships among variables and parameters</a:t>
            </a:r>
          </a:p>
          <a:p>
            <a:r>
              <a:rPr lang="en-US">
                <a:latin typeface="Tahoma" charset="0"/>
              </a:rPr>
              <a:t>Declaration, definition</a:t>
            </a:r>
          </a:p>
        </p:txBody>
      </p:sp>
      <p:graphicFrame>
        <p:nvGraphicFramePr>
          <p:cNvPr id="31748" name="Object 2"/>
          <p:cNvGraphicFramePr>
            <a:graphicFrameLocks noChangeAspect="1"/>
          </p:cNvGraphicFramePr>
          <p:nvPr>
            <p:ph sz="half" idx="2"/>
          </p:nvPr>
        </p:nvGraphicFramePr>
        <p:xfrm>
          <a:off x="925513" y="2895600"/>
          <a:ext cx="7215187" cy="3962400"/>
        </p:xfrm>
        <a:graphic>
          <a:graphicData uri="http://schemas.openxmlformats.org/presentationml/2006/ole">
            <mc:AlternateContent xmlns:mc="http://schemas.openxmlformats.org/markup-compatibility/2006">
              <mc:Choice xmlns:v="urn:schemas-microsoft-com:vml" Requires="v">
                <p:oleObj spid="_x0000_s258049" name="Bitmap Image" r:id="rId4" imgW="4944165" imgH="2715004" progId="Paint.Picture">
                  <p:embed/>
                </p:oleObj>
              </mc:Choice>
              <mc:Fallback>
                <p:oleObj name="Bitmap Image" r:id="rId4" imgW="4944165" imgH="2715004"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5513" y="2895600"/>
                        <a:ext cx="7215187"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49" name="Text Box 7"/>
          <p:cNvSpPr txBox="1">
            <a:spLocks noChangeArrowheads="1"/>
          </p:cNvSpPr>
          <p:nvPr/>
        </p:nvSpPr>
        <p:spPr bwMode="auto">
          <a:xfrm>
            <a:off x="4784725" y="3059113"/>
            <a:ext cx="1044575" cy="307975"/>
          </a:xfrm>
          <a:prstGeom prst="rect">
            <a:avLst/>
          </a:prstGeom>
          <a:solidFill>
            <a:schemeClr val="bg1"/>
          </a:solidFill>
          <a:ln w="3175" cap="rnd">
            <a:solidFill>
              <a:schemeClr val="bg1"/>
            </a:solidFill>
            <a:prstDash val="sysDot"/>
            <a:miter lim="800000"/>
            <a:headEnd/>
            <a:tailEnd/>
          </a:ln>
        </p:spPr>
        <p:txBody>
          <a:bodyPr wrap="none">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r>
              <a:rPr lang="en-US" sz="1400"/>
              <a:t>description</a:t>
            </a:r>
          </a:p>
        </p:txBody>
      </p:sp>
    </p:spTree>
    <p:extLst>
      <p:ext uri="{BB962C8B-B14F-4D97-AF65-F5344CB8AC3E}">
        <p14:creationId xmlns:p14="http://schemas.microsoft.com/office/powerpoint/2010/main" val="49264472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atin typeface="Arial" charset="0"/>
              </a:rPr>
              <a:t>Equation Types</a:t>
            </a:r>
          </a:p>
        </p:txBody>
      </p:sp>
      <p:pic>
        <p:nvPicPr>
          <p:cNvPr id="32771"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447800"/>
            <a:ext cx="9144000" cy="2362200"/>
          </a:xfrm>
          <a:noFill/>
        </p:spPr>
      </p:pic>
    </p:spTree>
    <p:extLst>
      <p:ext uri="{BB962C8B-B14F-4D97-AF65-F5344CB8AC3E}">
        <p14:creationId xmlns:p14="http://schemas.microsoft.com/office/powerpoint/2010/main" val="96949012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atin typeface="Arial" charset="0"/>
              </a:rPr>
              <a:t>Equation Values</a:t>
            </a:r>
          </a:p>
        </p:txBody>
      </p:sp>
      <p:pic>
        <p:nvPicPr>
          <p:cNvPr id="33795"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146175" y="1981200"/>
            <a:ext cx="6854825" cy="2771775"/>
          </a:xfrm>
          <a:noFill/>
        </p:spPr>
      </p:pic>
    </p:spTree>
    <p:extLst>
      <p:ext uri="{BB962C8B-B14F-4D97-AF65-F5344CB8AC3E}">
        <p14:creationId xmlns:p14="http://schemas.microsoft.com/office/powerpoint/2010/main" val="383622386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atin typeface="Arial" charset="0"/>
              </a:rPr>
              <a:t>Quick Note: </a:t>
            </a:r>
            <a:r>
              <a:rPr lang="ja-JP" altLang="en-US">
                <a:latin typeface="Arial" charset="0"/>
              </a:rPr>
              <a:t>“</a:t>
            </a:r>
            <a:r>
              <a:rPr lang="en-US">
                <a:latin typeface="Arial" charset="0"/>
              </a:rPr>
              <a:t>=</a:t>
            </a:r>
            <a:r>
              <a:rPr lang="ja-JP" altLang="en-US">
                <a:latin typeface="Arial" charset="0"/>
              </a:rPr>
              <a:t>“</a:t>
            </a:r>
            <a:r>
              <a:rPr lang="en-US">
                <a:latin typeface="Arial" charset="0"/>
              </a:rPr>
              <a:t> and </a:t>
            </a:r>
            <a:r>
              <a:rPr lang="ja-JP" altLang="en-US">
                <a:latin typeface="Arial" charset="0"/>
              </a:rPr>
              <a:t>“</a:t>
            </a:r>
            <a:r>
              <a:rPr lang="en-US">
                <a:latin typeface="Arial" charset="0"/>
              </a:rPr>
              <a:t>=e=</a:t>
            </a:r>
            <a:r>
              <a:rPr lang="ja-JP" altLang="en-US">
                <a:latin typeface="Arial" charset="0"/>
              </a:rPr>
              <a:t>“</a:t>
            </a:r>
            <a:endParaRPr lang="en-US">
              <a:latin typeface="Arial" charset="0"/>
            </a:endParaRPr>
          </a:p>
        </p:txBody>
      </p:sp>
      <p:sp>
        <p:nvSpPr>
          <p:cNvPr id="34819" name="Rectangle 3"/>
          <p:cNvSpPr>
            <a:spLocks noGrp="1" noChangeArrowheads="1"/>
          </p:cNvSpPr>
          <p:nvPr>
            <p:ph idx="1"/>
          </p:nvPr>
        </p:nvSpPr>
        <p:spPr>
          <a:xfrm>
            <a:off x="457200" y="1600200"/>
            <a:ext cx="8686800" cy="4953000"/>
          </a:xfrm>
        </p:spPr>
        <p:txBody>
          <a:bodyPr/>
          <a:lstStyle/>
          <a:p>
            <a:r>
              <a:rPr lang="ja-JP" altLang="en-US">
                <a:latin typeface="Tahoma" charset="0"/>
              </a:rPr>
              <a:t>“</a:t>
            </a:r>
            <a:r>
              <a:rPr lang="en-US">
                <a:latin typeface="Tahoma" charset="0"/>
              </a:rPr>
              <a:t>=</a:t>
            </a:r>
            <a:r>
              <a:rPr lang="ja-JP" altLang="en-US">
                <a:latin typeface="Tahoma" charset="0"/>
              </a:rPr>
              <a:t>“</a:t>
            </a:r>
            <a:endParaRPr lang="en-US">
              <a:latin typeface="Tahoma" charset="0"/>
            </a:endParaRPr>
          </a:p>
          <a:p>
            <a:pPr lvl="1">
              <a:buFont typeface="Wingdings" charset="0"/>
              <a:buChar char="§"/>
            </a:pPr>
            <a:r>
              <a:rPr lang="en-US">
                <a:latin typeface="Tahoma" charset="0"/>
              </a:rPr>
              <a:t>    used only in direct assignments</a:t>
            </a:r>
          </a:p>
          <a:p>
            <a:pPr lvl="1">
              <a:buFont typeface="Wingdings" charset="0"/>
              <a:buChar char="§"/>
            </a:pPr>
            <a:r>
              <a:rPr lang="en-US">
                <a:latin typeface="Tahoma" charset="0"/>
              </a:rPr>
              <a:t>    gives a desired value to a parameter</a:t>
            </a:r>
          </a:p>
          <a:p>
            <a:pPr lvl="1">
              <a:buFont typeface="Wingdings" charset="0"/>
              <a:buChar char="§"/>
            </a:pPr>
            <a:r>
              <a:rPr lang="en-US">
                <a:latin typeface="Tahoma" charset="0"/>
              </a:rPr>
              <a:t>    executed before solver is called</a:t>
            </a:r>
          </a:p>
          <a:p>
            <a:pPr lvl="1">
              <a:buFont typeface="Wingdings" charset="0"/>
              <a:buChar char="§"/>
            </a:pPr>
            <a:r>
              <a:rPr lang="en-US">
                <a:latin typeface="Tahoma" charset="0"/>
              </a:rPr>
              <a:t>    must not involve variables  </a:t>
            </a:r>
          </a:p>
          <a:p>
            <a:r>
              <a:rPr lang="ja-JP" altLang="en-US">
                <a:latin typeface="Tahoma" charset="0"/>
              </a:rPr>
              <a:t>“</a:t>
            </a:r>
            <a:r>
              <a:rPr lang="en-US">
                <a:latin typeface="Tahoma" charset="0"/>
              </a:rPr>
              <a:t>=e=</a:t>
            </a:r>
            <a:r>
              <a:rPr lang="ja-JP" altLang="en-US">
                <a:latin typeface="Tahoma" charset="0"/>
              </a:rPr>
              <a:t>“</a:t>
            </a:r>
            <a:endParaRPr lang="en-US">
              <a:latin typeface="Tahoma" charset="0"/>
            </a:endParaRPr>
          </a:p>
          <a:p>
            <a:pPr lvl="1">
              <a:buFont typeface="Wingdings" charset="0"/>
              <a:buChar char="§"/>
            </a:pPr>
            <a:r>
              <a:rPr lang="en-US">
                <a:latin typeface="Tahoma" charset="0"/>
              </a:rPr>
              <a:t>    used only in equation definitions</a:t>
            </a:r>
          </a:p>
          <a:p>
            <a:pPr lvl="1">
              <a:buFont typeface="Wingdings" charset="0"/>
              <a:buChar char="§"/>
            </a:pPr>
            <a:r>
              <a:rPr lang="en-US">
                <a:latin typeface="Tahoma" charset="0"/>
              </a:rPr>
              <a:t>    executed after the solver is called</a:t>
            </a:r>
          </a:p>
          <a:p>
            <a:pPr lvl="1">
              <a:buFont typeface="Wingdings" charset="0"/>
              <a:buChar char="§"/>
            </a:pPr>
            <a:r>
              <a:rPr lang="en-US">
                <a:latin typeface="Tahoma" charset="0"/>
              </a:rPr>
              <a:t>    must contain variables </a:t>
            </a:r>
          </a:p>
        </p:txBody>
      </p:sp>
    </p:spTree>
    <p:extLst>
      <p:ext uri="{BB962C8B-B14F-4D97-AF65-F5344CB8AC3E}">
        <p14:creationId xmlns:p14="http://schemas.microsoft.com/office/powerpoint/2010/main" val="198482516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3500">
                <a:latin typeface="Arial" charset="0"/>
              </a:rPr>
              <a:t>Model Components: </a:t>
            </a:r>
            <a:br>
              <a:rPr lang="en-US" sz="3500">
                <a:latin typeface="Arial" charset="0"/>
              </a:rPr>
            </a:br>
            <a:r>
              <a:rPr lang="en-US" sz="3500" i="1" u="sng">
                <a:latin typeface="Arial" charset="0"/>
              </a:rPr>
              <a:t>Model</a:t>
            </a:r>
            <a:r>
              <a:rPr lang="en-US" sz="3500">
                <a:latin typeface="Arial" charset="0"/>
              </a:rPr>
              <a:t> statement</a:t>
            </a:r>
          </a:p>
        </p:txBody>
      </p:sp>
      <p:sp>
        <p:nvSpPr>
          <p:cNvPr id="35843" name="Rectangle 3"/>
          <p:cNvSpPr>
            <a:spLocks noGrp="1" noChangeArrowheads="1"/>
          </p:cNvSpPr>
          <p:nvPr>
            <p:ph type="body" sz="half" idx="1"/>
          </p:nvPr>
        </p:nvSpPr>
        <p:spPr>
          <a:xfrm>
            <a:off x="457200" y="2090738"/>
            <a:ext cx="8229600" cy="1633537"/>
          </a:xfrm>
        </p:spPr>
        <p:txBody>
          <a:bodyPr/>
          <a:lstStyle/>
          <a:p>
            <a:r>
              <a:rPr lang="en-US">
                <a:latin typeface="Tahoma" charset="0"/>
              </a:rPr>
              <a:t>Model – collection of equations</a:t>
            </a:r>
          </a:p>
          <a:p>
            <a:r>
              <a:rPr lang="en-US">
                <a:latin typeface="Tahoma" charset="0"/>
              </a:rPr>
              <a:t>Declaration and definition</a:t>
            </a:r>
          </a:p>
          <a:p>
            <a:pPr>
              <a:buFont typeface="Wingdings" charset="0"/>
              <a:buNone/>
            </a:pPr>
            <a:r>
              <a:rPr lang="en-US">
                <a:latin typeface="Tahoma" charset="0"/>
              </a:rPr>
              <a:t>	 Examples:</a:t>
            </a:r>
          </a:p>
        </p:txBody>
      </p:sp>
      <p:pic>
        <p:nvPicPr>
          <p:cNvPr id="35844" name="Picture 4"/>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304800" y="3962400"/>
            <a:ext cx="3962400" cy="488950"/>
          </a:xfrm>
          <a:noFill/>
        </p:spPr>
      </p:pic>
      <p:graphicFrame>
        <p:nvGraphicFramePr>
          <p:cNvPr id="35845" name="Object 2"/>
          <p:cNvGraphicFramePr>
            <a:graphicFrameLocks noChangeAspect="1"/>
          </p:cNvGraphicFramePr>
          <p:nvPr>
            <p:ph sz="quarter" idx="4294967295"/>
          </p:nvPr>
        </p:nvGraphicFramePr>
        <p:xfrm>
          <a:off x="381000" y="4800600"/>
          <a:ext cx="8763000" cy="785813"/>
        </p:xfrm>
        <a:graphic>
          <a:graphicData uri="http://schemas.openxmlformats.org/presentationml/2006/ole">
            <mc:AlternateContent xmlns:mc="http://schemas.openxmlformats.org/markup-compatibility/2006">
              <mc:Choice xmlns:v="urn:schemas-microsoft-com:vml" Requires="v">
                <p:oleObj spid="_x0000_s264193" name="Bitmap Image" r:id="rId5" imgW="4990476" imgH="447856" progId="Paint.Picture">
                  <p:embed/>
                </p:oleObj>
              </mc:Choice>
              <mc:Fallback>
                <p:oleObj name="Bitmap Image" r:id="rId5" imgW="4990476" imgH="447856"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4800600"/>
                        <a:ext cx="8763000"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6" name="Oval 8"/>
          <p:cNvSpPr>
            <a:spLocks noChangeArrowheads="1"/>
          </p:cNvSpPr>
          <p:nvPr/>
        </p:nvSpPr>
        <p:spPr bwMode="auto">
          <a:xfrm>
            <a:off x="3581400" y="4038600"/>
            <a:ext cx="304800" cy="3048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47" name="Oval 9"/>
          <p:cNvSpPr>
            <a:spLocks noChangeArrowheads="1"/>
          </p:cNvSpPr>
          <p:nvPr/>
        </p:nvSpPr>
        <p:spPr bwMode="auto">
          <a:xfrm>
            <a:off x="8686800" y="5181600"/>
            <a:ext cx="304800" cy="3048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308839131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atin typeface="Arial" charset="0"/>
              </a:rPr>
              <a:t>Accessing GAMS</a:t>
            </a:r>
          </a:p>
        </p:txBody>
      </p:sp>
      <p:sp>
        <p:nvSpPr>
          <p:cNvPr id="9219" name="Content Placeholder 2"/>
          <p:cNvSpPr>
            <a:spLocks noGrp="1"/>
          </p:cNvSpPr>
          <p:nvPr>
            <p:ph idx="1"/>
          </p:nvPr>
        </p:nvSpPr>
        <p:spPr/>
        <p:txBody>
          <a:bodyPr/>
          <a:lstStyle/>
          <a:p>
            <a:r>
              <a:rPr lang="en-GB">
                <a:latin typeface="Tahoma" charset="0"/>
              </a:rPr>
              <a:t>The homepage of the GAMS corporation (</a:t>
            </a:r>
            <a:r>
              <a:rPr lang="en-GB" u="sng">
                <a:latin typeface="Tahoma" charset="0"/>
                <a:hlinkClick r:id="rId2"/>
              </a:rPr>
              <a:t>www.gams.com</a:t>
            </a:r>
            <a:r>
              <a:rPr lang="en-GB">
                <a:latin typeface="Tahoma" charset="0"/>
              </a:rPr>
              <a:t>) contains a lot of useful information. </a:t>
            </a:r>
          </a:p>
          <a:p>
            <a:r>
              <a:rPr lang="en-GB">
                <a:latin typeface="Tahoma" charset="0"/>
              </a:rPr>
              <a:t>From the homepage, a full user guide can be downloaded at </a:t>
            </a:r>
            <a:r>
              <a:rPr lang="en-GB" u="sng">
                <a:latin typeface="Tahoma" charset="0"/>
                <a:hlinkClick r:id="rId3"/>
              </a:rPr>
              <a:t>www.gams.com/docs/document.htm</a:t>
            </a:r>
            <a:r>
              <a:rPr lang="en-GB">
                <a:latin typeface="Tahoma" charset="0"/>
              </a:rPr>
              <a:t>; the user guide contains the syntax for all GAMS commands and very helpful as a reference when writing GAMS models. Note that the user guide is also available via the Help function in GAMS-IDE.</a:t>
            </a:r>
            <a:endParaRPr lang="en-US">
              <a:latin typeface="Tahoma" charset="0"/>
            </a:endParaRPr>
          </a:p>
          <a:p>
            <a:r>
              <a:rPr lang="en-GB">
                <a:latin typeface="Tahoma" charset="0"/>
              </a:rPr>
              <a:t>All readers are advised to study the introductory chapter of this manual when starting to learn the GAMS software.</a:t>
            </a:r>
            <a:endParaRPr lang="en-US">
              <a:latin typeface="Tahoma" charset="0"/>
            </a:endParaRPr>
          </a:p>
        </p:txBody>
      </p:sp>
    </p:spTree>
    <p:extLst>
      <p:ext uri="{BB962C8B-B14F-4D97-AF65-F5344CB8AC3E}">
        <p14:creationId xmlns:p14="http://schemas.microsoft.com/office/powerpoint/2010/main" val="281912275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0"/>
            <a:ext cx="8229600" cy="1143000"/>
          </a:xfrm>
        </p:spPr>
        <p:txBody>
          <a:bodyPr/>
          <a:lstStyle/>
          <a:p>
            <a:r>
              <a:rPr lang="en-US">
                <a:latin typeface="Arial" charset="0"/>
              </a:rPr>
              <a:t>Types of Problems</a:t>
            </a:r>
          </a:p>
        </p:txBody>
      </p:sp>
      <p:graphicFrame>
        <p:nvGraphicFramePr>
          <p:cNvPr id="74784" name="Group 32"/>
          <p:cNvGraphicFramePr>
            <a:graphicFrameLocks noGrp="1"/>
          </p:cNvGraphicFramePr>
          <p:nvPr>
            <p:ph idx="1"/>
          </p:nvPr>
        </p:nvGraphicFramePr>
        <p:xfrm>
          <a:off x="457200" y="1600200"/>
          <a:ext cx="8229600" cy="4625975"/>
        </p:xfrm>
        <a:graphic>
          <a:graphicData uri="http://schemas.openxmlformats.org/drawingml/2006/table">
            <a:tbl>
              <a:tblPr/>
              <a:tblGrid>
                <a:gridCol w="2209800"/>
                <a:gridCol w="6019800"/>
              </a:tblGrid>
              <a:tr h="9048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600" b="0" i="0" u="none" strike="noStrike" cap="none" normalizeH="0" baseline="0">
                          <a:ln>
                            <a:noFill/>
                          </a:ln>
                          <a:solidFill>
                            <a:schemeClr val="tx1"/>
                          </a:solidFill>
                          <a:effectLst/>
                          <a:latin typeface="Arial" charset="0"/>
                          <a:ea typeface="ＭＳ Ｐゴシック" charset="0"/>
                        </a:rPr>
                        <a:t>Model Type</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600" b="0" i="0" u="none" strike="noStrike" cap="none" normalizeH="0" baseline="0">
                          <a:ln>
                            <a:noFill/>
                          </a:ln>
                          <a:solidFill>
                            <a:schemeClr val="tx1"/>
                          </a:solidFill>
                          <a:effectLst/>
                          <a:latin typeface="Arial" charset="0"/>
                          <a:ea typeface="ＭＳ Ｐゴシック" charset="0"/>
                        </a:rPr>
                        <a:t>Description</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8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600" b="0" i="0" u="none" strike="noStrike" cap="none" normalizeH="0" baseline="0">
                          <a:ln>
                            <a:noFill/>
                          </a:ln>
                          <a:solidFill>
                            <a:schemeClr val="tx1"/>
                          </a:solidFill>
                          <a:effectLst/>
                          <a:latin typeface="Arial" charset="0"/>
                          <a:ea typeface="ＭＳ Ｐゴシック" charset="0"/>
                        </a:rPr>
                        <a:t>LP</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Linear Programming.  There are no nonlinear terms or discrete (binary or integer) variables in the model </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64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600" b="0" i="0" u="none" strike="noStrike" cap="none" normalizeH="0" baseline="0">
                          <a:ln>
                            <a:noFill/>
                          </a:ln>
                          <a:solidFill>
                            <a:schemeClr val="tx1"/>
                          </a:solidFill>
                          <a:effectLst/>
                          <a:latin typeface="Arial" charset="0"/>
                          <a:ea typeface="ＭＳ Ｐゴシック" charset="0"/>
                        </a:rPr>
                        <a:t>NLP</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Nonlinear programming. There are nonlinear terms involving only </a:t>
                      </a:r>
                      <a:r>
                        <a:rPr kumimoji="0" lang="ja-JP" altLang="en-US" sz="2000" b="0" i="0" u="none" strike="noStrike" cap="none" normalizeH="0" baseline="0">
                          <a:ln>
                            <a:noFill/>
                          </a:ln>
                          <a:solidFill>
                            <a:schemeClr val="tx1"/>
                          </a:solidFill>
                          <a:effectLst/>
                          <a:latin typeface="Arial" charset="0"/>
                          <a:ea typeface="ＭＳ Ｐゴシック" charset="0"/>
                        </a:rPr>
                        <a:t>“</a:t>
                      </a:r>
                      <a:r>
                        <a:rPr kumimoji="0" lang="en-US" sz="2000" b="0" i="0" u="none" strike="noStrike" cap="none" normalizeH="0" baseline="0">
                          <a:ln>
                            <a:noFill/>
                          </a:ln>
                          <a:solidFill>
                            <a:schemeClr val="tx1"/>
                          </a:solidFill>
                          <a:effectLst/>
                          <a:latin typeface="Arial" charset="0"/>
                          <a:ea typeface="ＭＳ Ｐゴシック" charset="0"/>
                        </a:rPr>
                        <a:t>smooth</a:t>
                      </a:r>
                      <a:r>
                        <a:rPr kumimoji="0" lang="ja-JP" altLang="en-US" sz="2000" b="0" i="0" u="none" strike="noStrike" cap="none" normalizeH="0" baseline="0">
                          <a:ln>
                            <a:noFill/>
                          </a:ln>
                          <a:solidFill>
                            <a:schemeClr val="tx1"/>
                          </a:solidFill>
                          <a:effectLst/>
                          <a:latin typeface="Arial" charset="0"/>
                          <a:ea typeface="ＭＳ Ｐゴシック" charset="0"/>
                        </a:rPr>
                        <a:t>”</a:t>
                      </a:r>
                      <a:r>
                        <a:rPr kumimoji="0" lang="en-US" sz="2000" b="0" i="0" u="none" strike="noStrike" cap="none" normalizeH="0" baseline="0">
                          <a:ln>
                            <a:noFill/>
                          </a:ln>
                          <a:solidFill>
                            <a:schemeClr val="tx1"/>
                          </a:solidFill>
                          <a:effectLst/>
                          <a:latin typeface="Arial" charset="0"/>
                          <a:ea typeface="ＭＳ Ｐゴシック" charset="0"/>
                        </a:rPr>
                        <a:t> functions in the model, but no discrete variables </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8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600" b="0" i="0" u="none" strike="noStrike" cap="none" normalizeH="0" baseline="0">
                          <a:ln>
                            <a:noFill/>
                          </a:ln>
                          <a:solidFill>
                            <a:schemeClr val="tx1"/>
                          </a:solidFill>
                          <a:effectLst/>
                          <a:latin typeface="Arial" charset="0"/>
                          <a:ea typeface="ＭＳ Ｐゴシック" charset="0"/>
                        </a:rPr>
                        <a:t>MIP, MINLP</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Mixed Integer Programming. The model can contain discrete (integer of binary) variables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8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600" b="0" i="0" u="none" strike="noStrike" cap="none" normalizeH="0" baseline="0">
                          <a:ln>
                            <a:noFill/>
                          </a:ln>
                          <a:solidFill>
                            <a:schemeClr val="tx1"/>
                          </a:solidFill>
                          <a:effectLst/>
                          <a:latin typeface="Arial" charset="0"/>
                          <a:ea typeface="ＭＳ Ｐゴシック" charset="0"/>
                        </a:rPr>
                        <a:t>Other</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DNLP, RMIP, MPEC, MCP, CNS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85776379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z="3500">
                <a:latin typeface="Arial" charset="0"/>
              </a:rPr>
              <a:t>Model Components: </a:t>
            </a:r>
            <a:br>
              <a:rPr lang="en-US" sz="3500">
                <a:latin typeface="Arial" charset="0"/>
              </a:rPr>
            </a:br>
            <a:r>
              <a:rPr lang="en-US" sz="3500" i="1" u="sng">
                <a:latin typeface="Arial" charset="0"/>
              </a:rPr>
              <a:t>Solve</a:t>
            </a:r>
            <a:r>
              <a:rPr lang="en-US" sz="3500" i="1">
                <a:latin typeface="Arial" charset="0"/>
              </a:rPr>
              <a:t> </a:t>
            </a:r>
            <a:r>
              <a:rPr lang="en-US" sz="3500">
                <a:latin typeface="Arial" charset="0"/>
              </a:rPr>
              <a:t>statement</a:t>
            </a:r>
          </a:p>
        </p:txBody>
      </p:sp>
      <p:graphicFrame>
        <p:nvGraphicFramePr>
          <p:cNvPr id="37891" name="Object 2"/>
          <p:cNvGraphicFramePr>
            <a:graphicFrameLocks noGrp="1" noChangeAspect="1"/>
          </p:cNvGraphicFramePr>
          <p:nvPr>
            <p:ph sz="half" idx="1"/>
          </p:nvPr>
        </p:nvGraphicFramePr>
        <p:xfrm>
          <a:off x="533400" y="2144713"/>
          <a:ext cx="7894638" cy="2046287"/>
        </p:xfrm>
        <a:graphic>
          <a:graphicData uri="http://schemas.openxmlformats.org/presentationml/2006/ole">
            <mc:AlternateContent xmlns:mc="http://schemas.openxmlformats.org/markup-compatibility/2006">
              <mc:Choice xmlns:v="urn:schemas-microsoft-com:vml" Requires="v">
                <p:oleObj spid="_x0000_s269313" name="Bitmap Image" r:id="rId3" imgW="4923810" imgH="1276190" progId="Paint.Picture">
                  <p:embed/>
                </p:oleObj>
              </mc:Choice>
              <mc:Fallback>
                <p:oleObj name="Bitmap Image" r:id="rId3" imgW="4923810" imgH="1276190" progId="Paint.Picture">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144713"/>
                        <a:ext cx="7894638" cy="204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2" name="Rectangle 3"/>
          <p:cNvSpPr>
            <a:spLocks noGrp="1" noChangeArrowheads="1"/>
          </p:cNvSpPr>
          <p:nvPr>
            <p:ph type="body" sz="half" idx="2"/>
          </p:nvPr>
        </p:nvSpPr>
        <p:spPr>
          <a:xfrm>
            <a:off x="457200" y="4724400"/>
            <a:ext cx="8229600" cy="1624013"/>
          </a:xfrm>
        </p:spPr>
        <p:txBody>
          <a:bodyPr/>
          <a:lstStyle/>
          <a:p>
            <a:endParaRPr lang="en-US">
              <a:latin typeface="Tahoma" charset="0"/>
            </a:endParaRPr>
          </a:p>
          <a:p>
            <a:r>
              <a:rPr lang="en-US">
                <a:latin typeface="Tahoma" charset="0"/>
              </a:rPr>
              <a:t>Objective variable: scalar and type free </a:t>
            </a:r>
          </a:p>
          <a:p>
            <a:pPr lvl="1"/>
            <a:endParaRPr lang="en-US" sz="2200">
              <a:latin typeface="Tahoma" charset="0"/>
            </a:endParaRPr>
          </a:p>
        </p:txBody>
      </p:sp>
    </p:spTree>
    <p:extLst>
      <p:ext uri="{BB962C8B-B14F-4D97-AF65-F5344CB8AC3E}">
        <p14:creationId xmlns:p14="http://schemas.microsoft.com/office/powerpoint/2010/main" val="205274244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i="1">
                <a:latin typeface="Arial" charset="0"/>
              </a:rPr>
              <a:t>Display </a:t>
            </a:r>
            <a:r>
              <a:rPr lang="en-US">
                <a:latin typeface="Arial" charset="0"/>
              </a:rPr>
              <a:t>Statement</a:t>
            </a:r>
          </a:p>
        </p:txBody>
      </p:sp>
      <p:pic>
        <p:nvPicPr>
          <p:cNvPr id="38915"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667000" y="1524000"/>
            <a:ext cx="4038600" cy="596900"/>
          </a:xfrm>
          <a:noFill/>
        </p:spPr>
      </p:pic>
      <p:sp>
        <p:nvSpPr>
          <p:cNvPr id="38916" name="Rectangle 6"/>
          <p:cNvSpPr>
            <a:spLocks noGrp="1" noChangeArrowheads="1"/>
          </p:cNvSpPr>
          <p:nvPr>
            <p:ph type="body" sz="half" idx="2"/>
          </p:nvPr>
        </p:nvSpPr>
        <p:spPr>
          <a:xfrm>
            <a:off x="533400" y="2209800"/>
            <a:ext cx="8229600" cy="4191000"/>
          </a:xfrm>
        </p:spPr>
        <p:txBody>
          <a:bodyPr/>
          <a:lstStyle/>
          <a:p>
            <a:pPr>
              <a:lnSpc>
                <a:spcPct val="90000"/>
              </a:lnSpc>
            </a:pPr>
            <a:r>
              <a:rPr lang="en-US">
                <a:latin typeface="Tahoma" charset="0"/>
              </a:rPr>
              <a:t>Only non-default values are displayed</a:t>
            </a:r>
          </a:p>
          <a:p>
            <a:pPr>
              <a:lnSpc>
                <a:spcPct val="90000"/>
              </a:lnSpc>
            </a:pPr>
            <a:r>
              <a:rPr lang="en-US">
                <a:latin typeface="Tahoma" charset="0"/>
              </a:rPr>
              <a:t>Default value is generally zero</a:t>
            </a:r>
          </a:p>
          <a:p>
            <a:pPr>
              <a:lnSpc>
                <a:spcPct val="90000"/>
              </a:lnSpc>
            </a:pPr>
            <a:r>
              <a:rPr lang="en-US">
                <a:latin typeface="Tahoma" charset="0"/>
              </a:rPr>
              <a:t> for the .lo and .up subtypes of variables and equations the default values can be zero, -INF or +INF</a:t>
            </a:r>
          </a:p>
          <a:p>
            <a:pPr>
              <a:lnSpc>
                <a:spcPct val="90000"/>
              </a:lnSpc>
            </a:pPr>
            <a:r>
              <a:rPr lang="en-US">
                <a:latin typeface="Tahoma" charset="0"/>
              </a:rPr>
              <a:t>Display control examples:</a:t>
            </a:r>
          </a:p>
          <a:p>
            <a:pPr lvl="1">
              <a:lnSpc>
                <a:spcPct val="90000"/>
              </a:lnSpc>
              <a:buFont typeface="Wingdings" charset="0"/>
              <a:buNone/>
            </a:pPr>
            <a:r>
              <a:rPr lang="en-US" sz="2200">
                <a:latin typeface="Tahoma" charset="0"/>
              </a:rPr>
              <a:t>option decimals = 1;    - number of digits after decimal    					 point for all displayed variables</a:t>
            </a:r>
          </a:p>
          <a:p>
            <a:pPr lvl="1">
              <a:lnSpc>
                <a:spcPct val="90000"/>
              </a:lnSpc>
              <a:buFont typeface="Wingdings" charset="0"/>
              <a:buNone/>
            </a:pPr>
            <a:r>
              <a:rPr lang="en-US" sz="2200">
                <a:latin typeface="Tahoma" charset="0"/>
              </a:rPr>
              <a:t>option x : 5;                - number of digits after decimal    					point for variable x;</a:t>
            </a:r>
          </a:p>
        </p:txBody>
      </p:sp>
    </p:spTree>
    <p:extLst>
      <p:ext uri="{BB962C8B-B14F-4D97-AF65-F5344CB8AC3E}">
        <p14:creationId xmlns:p14="http://schemas.microsoft.com/office/powerpoint/2010/main" val="369094975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i="1">
                <a:latin typeface="Arial" charset="0"/>
              </a:rPr>
              <a:t>Solve </a:t>
            </a:r>
            <a:r>
              <a:rPr lang="en-US">
                <a:latin typeface="Arial" charset="0"/>
              </a:rPr>
              <a:t>execution</a:t>
            </a:r>
          </a:p>
        </p:txBody>
      </p:sp>
      <p:sp>
        <p:nvSpPr>
          <p:cNvPr id="39939" name="Rectangle 3"/>
          <p:cNvSpPr>
            <a:spLocks noGrp="1" noChangeArrowheads="1"/>
          </p:cNvSpPr>
          <p:nvPr>
            <p:ph idx="1"/>
          </p:nvPr>
        </p:nvSpPr>
        <p:spPr>
          <a:xfrm>
            <a:off x="457200" y="2165350"/>
            <a:ext cx="8229600" cy="3490913"/>
          </a:xfrm>
        </p:spPr>
        <p:txBody>
          <a:bodyPr/>
          <a:lstStyle/>
          <a:p>
            <a:pPr marL="609600" indent="-609600">
              <a:lnSpc>
                <a:spcPct val="90000"/>
              </a:lnSpc>
              <a:buFontTx/>
              <a:buAutoNum type="arabicPeriod"/>
            </a:pPr>
            <a:r>
              <a:rPr lang="en-US">
                <a:latin typeface="Tahoma" charset="0"/>
              </a:rPr>
              <a:t>Model is translated into </a:t>
            </a:r>
            <a:r>
              <a:rPr lang="en-US" i="1">
                <a:latin typeface="Tahoma" charset="0"/>
              </a:rPr>
              <a:t>Solver </a:t>
            </a:r>
            <a:r>
              <a:rPr lang="en-US">
                <a:latin typeface="Tahoma" charset="0"/>
              </a:rPr>
              <a:t>language</a:t>
            </a:r>
          </a:p>
          <a:p>
            <a:pPr marL="609600" indent="-609600">
              <a:lnSpc>
                <a:spcPct val="90000"/>
              </a:lnSpc>
              <a:buFontTx/>
              <a:buAutoNum type="arabicPeriod"/>
            </a:pPr>
            <a:r>
              <a:rPr lang="en-US">
                <a:latin typeface="Tahoma" charset="0"/>
              </a:rPr>
              <a:t>Comprehension aid is written to output</a:t>
            </a:r>
          </a:p>
          <a:p>
            <a:pPr marL="609600" indent="-609600">
              <a:lnSpc>
                <a:spcPct val="90000"/>
              </a:lnSpc>
              <a:buFontTx/>
              <a:buAutoNum type="arabicPeriod"/>
            </a:pPr>
            <a:r>
              <a:rPr lang="en-US">
                <a:latin typeface="Tahoma" charset="0"/>
              </a:rPr>
              <a:t>Error check, if error – program termination</a:t>
            </a:r>
          </a:p>
          <a:p>
            <a:pPr marL="609600" indent="-609600">
              <a:lnSpc>
                <a:spcPct val="90000"/>
              </a:lnSpc>
              <a:buFontTx/>
              <a:buAutoNum type="arabicPeriod"/>
            </a:pPr>
            <a:r>
              <a:rPr lang="en-US" i="1">
                <a:latin typeface="Tahoma" charset="0"/>
              </a:rPr>
              <a:t>Solver</a:t>
            </a:r>
            <a:r>
              <a:rPr lang="en-US">
                <a:latin typeface="Tahoma" charset="0"/>
              </a:rPr>
              <a:t> solves the model</a:t>
            </a:r>
          </a:p>
          <a:p>
            <a:pPr marL="609600" indent="-609600">
              <a:lnSpc>
                <a:spcPct val="90000"/>
              </a:lnSpc>
              <a:buFontTx/>
              <a:buAutoNum type="arabicPeriod"/>
            </a:pPr>
            <a:r>
              <a:rPr lang="en-US">
                <a:latin typeface="Tahoma" charset="0"/>
              </a:rPr>
              <a:t>GAMS reports the status of the solution and load solution values from </a:t>
            </a:r>
            <a:r>
              <a:rPr lang="en-US" i="1">
                <a:latin typeface="Tahoma" charset="0"/>
              </a:rPr>
              <a:t>Solver</a:t>
            </a:r>
          </a:p>
        </p:txBody>
      </p:sp>
    </p:spTree>
    <p:extLst>
      <p:ext uri="{BB962C8B-B14F-4D97-AF65-F5344CB8AC3E}">
        <p14:creationId xmlns:p14="http://schemas.microsoft.com/office/powerpoint/2010/main" val="415375753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228600"/>
            <a:ext cx="8229600" cy="914400"/>
          </a:xfrm>
        </p:spPr>
        <p:txBody>
          <a:bodyPr/>
          <a:lstStyle/>
          <a:p>
            <a:r>
              <a:rPr lang="en-US">
                <a:latin typeface="Arial" charset="0"/>
              </a:rPr>
              <a:t>GAMS Output</a:t>
            </a:r>
          </a:p>
        </p:txBody>
      </p:sp>
      <p:sp>
        <p:nvSpPr>
          <p:cNvPr id="40963" name="Rectangle 3"/>
          <p:cNvSpPr>
            <a:spLocks noGrp="1" noChangeArrowheads="1"/>
          </p:cNvSpPr>
          <p:nvPr>
            <p:ph sz="half" idx="1"/>
          </p:nvPr>
        </p:nvSpPr>
        <p:spPr>
          <a:xfrm>
            <a:off x="533400" y="3124200"/>
            <a:ext cx="3733800" cy="3048000"/>
          </a:xfrm>
        </p:spPr>
        <p:txBody>
          <a:bodyPr/>
          <a:lstStyle/>
          <a:p>
            <a:r>
              <a:rPr lang="en-US" sz="3000">
                <a:latin typeface="Tahoma" charset="0"/>
              </a:rPr>
              <a:t>Echo Print</a:t>
            </a:r>
          </a:p>
          <a:p>
            <a:r>
              <a:rPr lang="en-US" sz="3000">
                <a:latin typeface="Tahoma" charset="0"/>
              </a:rPr>
              <a:t>Reference Map</a:t>
            </a:r>
          </a:p>
          <a:p>
            <a:r>
              <a:rPr lang="en-US" sz="3000">
                <a:latin typeface="Tahoma" charset="0"/>
              </a:rPr>
              <a:t>Equation Listing</a:t>
            </a:r>
          </a:p>
          <a:p>
            <a:r>
              <a:rPr lang="en-US" sz="3000">
                <a:latin typeface="Tahoma" charset="0"/>
              </a:rPr>
              <a:t>Column Listing</a:t>
            </a:r>
          </a:p>
          <a:p>
            <a:r>
              <a:rPr lang="en-US" sz="3000">
                <a:latin typeface="Tahoma" charset="0"/>
              </a:rPr>
              <a:t>Model Statistics</a:t>
            </a:r>
          </a:p>
        </p:txBody>
      </p:sp>
      <p:sp>
        <p:nvSpPr>
          <p:cNvPr id="40964" name="Rectangle 4"/>
          <p:cNvSpPr>
            <a:spLocks noGrp="1" noChangeArrowheads="1"/>
          </p:cNvSpPr>
          <p:nvPr>
            <p:ph sz="half" idx="2"/>
          </p:nvPr>
        </p:nvSpPr>
        <p:spPr>
          <a:xfrm>
            <a:off x="4572000" y="3048000"/>
            <a:ext cx="3962400" cy="3276600"/>
          </a:xfrm>
        </p:spPr>
        <p:txBody>
          <a:bodyPr/>
          <a:lstStyle/>
          <a:p>
            <a:r>
              <a:rPr lang="en-US" sz="3000">
                <a:latin typeface="Tahoma" charset="0"/>
              </a:rPr>
              <a:t>Status Report Solver report</a:t>
            </a:r>
          </a:p>
          <a:p>
            <a:r>
              <a:rPr lang="en-US" sz="3000">
                <a:latin typeface="Tahoma" charset="0"/>
              </a:rPr>
              <a:t>Solution Report</a:t>
            </a:r>
          </a:p>
          <a:p>
            <a:r>
              <a:rPr lang="en-US" sz="3000">
                <a:latin typeface="Tahoma" charset="0"/>
              </a:rPr>
              <a:t>Report Summary</a:t>
            </a:r>
          </a:p>
          <a:p>
            <a:r>
              <a:rPr lang="en-US" sz="3000">
                <a:latin typeface="Tahoma" charset="0"/>
              </a:rPr>
              <a:t>Results</a:t>
            </a:r>
          </a:p>
        </p:txBody>
      </p:sp>
      <p:sp>
        <p:nvSpPr>
          <p:cNvPr id="40965" name="Text Box 5"/>
          <p:cNvSpPr txBox="1">
            <a:spLocks noChangeArrowheads="1"/>
          </p:cNvSpPr>
          <p:nvPr/>
        </p:nvSpPr>
        <p:spPr bwMode="auto">
          <a:xfrm>
            <a:off x="914400" y="2133600"/>
            <a:ext cx="74834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r>
              <a:rPr lang="en-US" sz="3200"/>
              <a:t>Reports results, facilitates debugging</a:t>
            </a:r>
          </a:p>
        </p:txBody>
      </p:sp>
    </p:spTree>
    <p:extLst>
      <p:ext uri="{BB962C8B-B14F-4D97-AF65-F5344CB8AC3E}">
        <p14:creationId xmlns:p14="http://schemas.microsoft.com/office/powerpoint/2010/main" val="222917415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0"/>
            <a:ext cx="8229600" cy="1143000"/>
          </a:xfrm>
        </p:spPr>
        <p:txBody>
          <a:bodyPr/>
          <a:lstStyle/>
          <a:p>
            <a:r>
              <a:rPr lang="en-US">
                <a:latin typeface="Arial" charset="0"/>
              </a:rPr>
              <a:t>Echo Print</a:t>
            </a:r>
          </a:p>
        </p:txBody>
      </p:sp>
      <p:sp>
        <p:nvSpPr>
          <p:cNvPr id="41987" name="Rectangle 3"/>
          <p:cNvSpPr>
            <a:spLocks noGrp="1" noChangeArrowheads="1"/>
          </p:cNvSpPr>
          <p:nvPr>
            <p:ph idx="1"/>
          </p:nvPr>
        </p:nvSpPr>
        <p:spPr>
          <a:xfrm>
            <a:off x="0" y="1828800"/>
            <a:ext cx="9144000" cy="5029200"/>
          </a:xfrm>
        </p:spPr>
        <p:txBody>
          <a:bodyPr/>
          <a:lstStyle/>
          <a:p>
            <a:r>
              <a:rPr lang="en-US">
                <a:latin typeface="Tahoma" charset="0"/>
              </a:rPr>
              <a:t>Copy of input file with line numbers</a:t>
            </a:r>
          </a:p>
          <a:p>
            <a:r>
              <a:rPr lang="en-US">
                <a:latin typeface="Tahoma" charset="0"/>
              </a:rPr>
              <a:t>Dollar-print-control statements</a:t>
            </a:r>
          </a:p>
          <a:p>
            <a:pPr lvl="1">
              <a:buFont typeface="Wingdings" charset="0"/>
              <a:buChar char="§"/>
            </a:pPr>
            <a:r>
              <a:rPr lang="en-US">
                <a:latin typeface="Tahoma" charset="0"/>
              </a:rPr>
              <a:t>output control </a:t>
            </a:r>
          </a:p>
          <a:p>
            <a:pPr lvl="1">
              <a:buFont typeface="Wingdings" charset="0"/>
              <a:buChar char="§"/>
            </a:pPr>
            <a:r>
              <a:rPr lang="en-US">
                <a:latin typeface="Tahoma" charset="0"/>
              </a:rPr>
              <a:t>start in column 1</a:t>
            </a:r>
          </a:p>
          <a:p>
            <a:pPr lvl="1">
              <a:buFont typeface="Wingdings" charset="0"/>
              <a:buChar char="§"/>
            </a:pPr>
            <a:r>
              <a:rPr lang="en-US">
                <a:latin typeface="Tahoma" charset="0"/>
              </a:rPr>
              <a:t>examples:</a:t>
            </a:r>
          </a:p>
          <a:p>
            <a:pPr lvl="1">
              <a:buFont typeface="Wingdings" charset="0"/>
              <a:buNone/>
            </a:pPr>
            <a:r>
              <a:rPr lang="en-US">
                <a:latin typeface="Tahoma" charset="0"/>
              </a:rPr>
              <a:t>$Title   TEXT        print TEXT on top of each page</a:t>
            </a:r>
          </a:p>
          <a:p>
            <a:pPr lvl="1">
              <a:buFont typeface="Wingdings" charset="0"/>
              <a:buNone/>
            </a:pPr>
            <a:r>
              <a:rPr lang="en-US">
                <a:latin typeface="Tahoma" charset="0"/>
              </a:rPr>
              <a:t>$Ontext</a:t>
            </a:r>
          </a:p>
          <a:p>
            <a:pPr lvl="1">
              <a:buFont typeface="Wingdings" charset="0"/>
              <a:buNone/>
            </a:pPr>
            <a:r>
              <a:rPr lang="en-US">
                <a:latin typeface="Tahoma" charset="0"/>
              </a:rPr>
              <a:t>$Offtext       comments</a:t>
            </a:r>
          </a:p>
          <a:p>
            <a:pPr lvl="1">
              <a:buFont typeface="Wingdings" charset="0"/>
              <a:buNone/>
            </a:pPr>
            <a:r>
              <a:rPr lang="en-US">
                <a:latin typeface="Tahoma" charset="0"/>
              </a:rPr>
              <a:t>$Offlisting    no printing of the input file</a:t>
            </a:r>
          </a:p>
        </p:txBody>
      </p:sp>
    </p:spTree>
    <p:extLst>
      <p:ext uri="{BB962C8B-B14F-4D97-AF65-F5344CB8AC3E}">
        <p14:creationId xmlns:p14="http://schemas.microsoft.com/office/powerpoint/2010/main" val="171967092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atin typeface="Arial" charset="0"/>
              </a:rPr>
              <a:t>Reference Map</a:t>
            </a:r>
          </a:p>
        </p:txBody>
      </p:sp>
      <p:sp>
        <p:nvSpPr>
          <p:cNvPr id="43011" name="Rectangle 3"/>
          <p:cNvSpPr>
            <a:spLocks noGrp="1" noChangeArrowheads="1"/>
          </p:cNvSpPr>
          <p:nvPr>
            <p:ph idx="1"/>
          </p:nvPr>
        </p:nvSpPr>
        <p:spPr>
          <a:xfrm>
            <a:off x="304800" y="1905000"/>
            <a:ext cx="8382000" cy="3657600"/>
          </a:xfrm>
        </p:spPr>
        <p:txBody>
          <a:bodyPr/>
          <a:lstStyle/>
          <a:p>
            <a:r>
              <a:rPr lang="en-US">
                <a:latin typeface="Tahoma" charset="0"/>
              </a:rPr>
              <a:t>Summaries of the input file for debugging purposes</a:t>
            </a:r>
          </a:p>
          <a:p>
            <a:r>
              <a:rPr lang="en-US">
                <a:latin typeface="Tahoma" charset="0"/>
              </a:rPr>
              <a:t>Two parts of cross-reference map</a:t>
            </a:r>
          </a:p>
          <a:p>
            <a:pPr lvl="1">
              <a:buFont typeface="Wingdings" charset="0"/>
              <a:buChar char="§"/>
            </a:pPr>
            <a:r>
              <a:rPr lang="en-US">
                <a:latin typeface="Tahoma" charset="0"/>
              </a:rPr>
              <a:t>alphabetical list of all entities and a coded reference of each appearance</a:t>
            </a:r>
          </a:p>
          <a:p>
            <a:pPr lvl="1">
              <a:buFont typeface="Wingdings" charset="0"/>
              <a:buChar char="§"/>
            </a:pPr>
            <a:r>
              <a:rPr lang="en-US">
                <a:latin typeface="Tahoma" charset="0"/>
              </a:rPr>
              <a:t>List of all entries grouped by type</a:t>
            </a:r>
          </a:p>
          <a:p>
            <a:pPr lvl="1">
              <a:buFont typeface="Wingdings" charset="0"/>
              <a:buChar char="§"/>
            </a:pPr>
            <a:endParaRPr lang="en-US">
              <a:latin typeface="Tahoma" charset="0"/>
            </a:endParaRPr>
          </a:p>
        </p:txBody>
      </p:sp>
    </p:spTree>
    <p:extLst>
      <p:ext uri="{BB962C8B-B14F-4D97-AF65-F5344CB8AC3E}">
        <p14:creationId xmlns:p14="http://schemas.microsoft.com/office/powerpoint/2010/main" val="362434158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atin typeface="Arial" charset="0"/>
              </a:rPr>
              <a:t>Equation Listing</a:t>
            </a:r>
          </a:p>
        </p:txBody>
      </p:sp>
      <p:sp>
        <p:nvSpPr>
          <p:cNvPr id="44035" name="Rectangle 3"/>
          <p:cNvSpPr>
            <a:spLocks noGrp="1" noChangeArrowheads="1"/>
          </p:cNvSpPr>
          <p:nvPr>
            <p:ph idx="1"/>
          </p:nvPr>
        </p:nvSpPr>
        <p:spPr/>
        <p:txBody>
          <a:bodyPr/>
          <a:lstStyle/>
          <a:p>
            <a:r>
              <a:rPr lang="en-US">
                <a:latin typeface="Tahoma" charset="0"/>
              </a:rPr>
              <a:t>Does GAMS generate the model you intended? </a:t>
            </a:r>
          </a:p>
          <a:p>
            <a:r>
              <a:rPr lang="en-US">
                <a:latin typeface="Tahoma" charset="0"/>
              </a:rPr>
              <a:t>Describe equations for specific values of set elements and parameters</a:t>
            </a:r>
          </a:p>
          <a:p>
            <a:r>
              <a:rPr lang="en-US">
                <a:latin typeface="Tahoma" charset="0"/>
              </a:rPr>
              <a:t>Nonlinear system – first order Taylor approximation  (i.e. linear approximation) </a:t>
            </a:r>
          </a:p>
        </p:txBody>
      </p:sp>
    </p:spTree>
    <p:extLst>
      <p:ext uri="{BB962C8B-B14F-4D97-AF65-F5344CB8AC3E}">
        <p14:creationId xmlns:p14="http://schemas.microsoft.com/office/powerpoint/2010/main" val="231438254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atin typeface="Arial" charset="0"/>
              </a:rPr>
              <a:t>Column Listing</a:t>
            </a:r>
          </a:p>
        </p:txBody>
      </p:sp>
      <p:sp>
        <p:nvSpPr>
          <p:cNvPr id="45059" name="Rectangle 3"/>
          <p:cNvSpPr>
            <a:spLocks noGrp="1" noChangeArrowheads="1"/>
          </p:cNvSpPr>
          <p:nvPr>
            <p:ph idx="1"/>
          </p:nvPr>
        </p:nvSpPr>
        <p:spPr/>
        <p:txBody>
          <a:bodyPr/>
          <a:lstStyle/>
          <a:p>
            <a:pPr>
              <a:lnSpc>
                <a:spcPct val="90000"/>
              </a:lnSpc>
            </a:pPr>
            <a:r>
              <a:rPr lang="en-US">
                <a:latin typeface="Tahoma" charset="0"/>
              </a:rPr>
              <a:t>shows the coefficients of three specific variables for each generic variable </a:t>
            </a:r>
          </a:p>
          <a:p>
            <a:pPr>
              <a:lnSpc>
                <a:spcPct val="90000"/>
              </a:lnSpc>
            </a:pPr>
            <a:r>
              <a:rPr lang="en-US">
                <a:latin typeface="Tahoma" charset="0"/>
              </a:rPr>
              <a:t>control of equation and column listing:</a:t>
            </a:r>
          </a:p>
          <a:p>
            <a:pPr>
              <a:lnSpc>
                <a:spcPct val="90000"/>
              </a:lnSpc>
            </a:pPr>
            <a:endParaRPr lang="en-US">
              <a:latin typeface="Tahoma" charset="0"/>
            </a:endParaRPr>
          </a:p>
          <a:p>
            <a:pPr>
              <a:lnSpc>
                <a:spcPct val="90000"/>
              </a:lnSpc>
              <a:buFont typeface="Wingdings" charset="0"/>
              <a:buNone/>
            </a:pPr>
            <a:r>
              <a:rPr lang="en-US">
                <a:latin typeface="Tahoma" charset="0"/>
              </a:rPr>
              <a:t>     option limrow = r, limcol = c ;</a:t>
            </a:r>
          </a:p>
          <a:p>
            <a:pPr>
              <a:lnSpc>
                <a:spcPct val="90000"/>
              </a:lnSpc>
              <a:buFont typeface="Wingdings" charset="0"/>
              <a:buNone/>
            </a:pPr>
            <a:r>
              <a:rPr lang="en-US">
                <a:latin typeface="Tahoma" charset="0"/>
              </a:rPr>
              <a:t>   r – desired number of equations </a:t>
            </a:r>
          </a:p>
          <a:p>
            <a:pPr>
              <a:lnSpc>
                <a:spcPct val="90000"/>
              </a:lnSpc>
              <a:buFont typeface="Wingdings" charset="0"/>
              <a:buNone/>
            </a:pPr>
            <a:r>
              <a:rPr lang="en-US">
                <a:latin typeface="Tahoma" charset="0"/>
              </a:rPr>
              <a:t>   c – desired number of columns</a:t>
            </a:r>
          </a:p>
          <a:p>
            <a:pPr>
              <a:lnSpc>
                <a:spcPct val="90000"/>
              </a:lnSpc>
              <a:buFont typeface="Wingdings" charset="0"/>
              <a:buNone/>
            </a:pPr>
            <a:r>
              <a:rPr lang="en-US">
                <a:latin typeface="Tahoma" charset="0"/>
              </a:rPr>
              <a:t>   </a:t>
            </a:r>
          </a:p>
        </p:txBody>
      </p:sp>
    </p:spTree>
    <p:extLst>
      <p:ext uri="{BB962C8B-B14F-4D97-AF65-F5344CB8AC3E}">
        <p14:creationId xmlns:p14="http://schemas.microsoft.com/office/powerpoint/2010/main" val="712135816"/>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09600" y="381000"/>
            <a:ext cx="8229600" cy="1143000"/>
          </a:xfrm>
        </p:spPr>
        <p:txBody>
          <a:bodyPr/>
          <a:lstStyle/>
          <a:p>
            <a:r>
              <a:rPr lang="en-US">
                <a:latin typeface="Arial" charset="0"/>
              </a:rPr>
              <a:t>Model Statistics</a:t>
            </a:r>
          </a:p>
        </p:txBody>
      </p:sp>
      <p:sp>
        <p:nvSpPr>
          <p:cNvPr id="46083" name="Rectangle 3"/>
          <p:cNvSpPr>
            <a:spLocks noGrp="1" noChangeArrowheads="1"/>
          </p:cNvSpPr>
          <p:nvPr>
            <p:ph idx="1"/>
          </p:nvPr>
        </p:nvSpPr>
        <p:spPr>
          <a:xfrm>
            <a:off x="609600" y="1905000"/>
            <a:ext cx="8534400" cy="3886200"/>
          </a:xfrm>
        </p:spPr>
        <p:txBody>
          <a:bodyPr/>
          <a:lstStyle/>
          <a:p>
            <a:r>
              <a:rPr lang="en-US">
                <a:latin typeface="Tahoma" charset="0"/>
              </a:rPr>
              <a:t>BLOCK counts – number of generic equations and variables</a:t>
            </a:r>
          </a:p>
          <a:p>
            <a:r>
              <a:rPr lang="en-US">
                <a:latin typeface="Tahoma" charset="0"/>
              </a:rPr>
              <a:t>SINGLE counts refer to individual equations and variables </a:t>
            </a:r>
          </a:p>
          <a:p>
            <a:r>
              <a:rPr lang="en-US">
                <a:latin typeface="Tahoma" charset="0"/>
              </a:rPr>
              <a:t>NON ZERO ELEMENTS - number of non-zero coefficients in the problem matrix </a:t>
            </a:r>
          </a:p>
          <a:p>
            <a:r>
              <a:rPr lang="en-US">
                <a:latin typeface="Tahoma" charset="0"/>
              </a:rPr>
              <a:t>NONLINEAR N-Z – number of nonlinear entries in nonlinear models </a:t>
            </a:r>
          </a:p>
        </p:txBody>
      </p:sp>
    </p:spTree>
    <p:extLst>
      <p:ext uri="{BB962C8B-B14F-4D97-AF65-F5344CB8AC3E}">
        <p14:creationId xmlns:p14="http://schemas.microsoft.com/office/powerpoint/2010/main" val="154020693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atin typeface="Arial" charset="0"/>
              </a:rPr>
              <a:t>Download and Installation</a:t>
            </a:r>
          </a:p>
        </p:txBody>
      </p:sp>
      <p:sp>
        <p:nvSpPr>
          <p:cNvPr id="10243" name="Content Placeholder 2"/>
          <p:cNvSpPr>
            <a:spLocks noGrp="1"/>
          </p:cNvSpPr>
          <p:nvPr>
            <p:ph idx="1"/>
          </p:nvPr>
        </p:nvSpPr>
        <p:spPr/>
        <p:txBody>
          <a:bodyPr/>
          <a:lstStyle/>
          <a:p>
            <a:r>
              <a:rPr lang="en-GB">
                <a:latin typeface="Tahoma" charset="0"/>
              </a:rPr>
              <a:t>There is a free version of GAMS available for installation on your own computer. This is a limited version of GAMS, which cannot solve large problems, but it can be used for the sample models in this course.</a:t>
            </a:r>
            <a:endParaRPr lang="en-US">
              <a:latin typeface="Tahoma" charset="0"/>
            </a:endParaRPr>
          </a:p>
          <a:p>
            <a:r>
              <a:rPr lang="en-GB">
                <a:latin typeface="Tahoma" charset="0"/>
              </a:rPr>
              <a:t>A free copy of the restricted, student version is available for download at </a:t>
            </a:r>
            <a:r>
              <a:rPr lang="en-GB" u="sng">
                <a:latin typeface="Tahoma" charset="0"/>
                <a:hlinkClick r:id="rId2"/>
              </a:rPr>
              <a:t>http://www.gams.com/download</a:t>
            </a:r>
            <a:endParaRPr lang="en-US">
              <a:latin typeface="Tahoma" charset="0"/>
            </a:endParaRPr>
          </a:p>
        </p:txBody>
      </p:sp>
    </p:spTree>
    <p:extLst>
      <p:ext uri="{BB962C8B-B14F-4D97-AF65-F5344CB8AC3E}">
        <p14:creationId xmlns:p14="http://schemas.microsoft.com/office/powerpoint/2010/main" val="128825734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atin typeface="Arial" charset="0"/>
              </a:rPr>
              <a:t>Model Statistics (cont.)</a:t>
            </a:r>
          </a:p>
        </p:txBody>
      </p:sp>
      <p:sp>
        <p:nvSpPr>
          <p:cNvPr id="47107" name="Rectangle 3"/>
          <p:cNvSpPr>
            <a:spLocks noGrp="1" noChangeArrowheads="1"/>
          </p:cNvSpPr>
          <p:nvPr>
            <p:ph idx="1"/>
          </p:nvPr>
        </p:nvSpPr>
        <p:spPr>
          <a:xfrm>
            <a:off x="457200" y="2684463"/>
            <a:ext cx="8153400" cy="3268662"/>
          </a:xfrm>
        </p:spPr>
        <p:txBody>
          <a:bodyPr/>
          <a:lstStyle/>
          <a:p>
            <a:r>
              <a:rPr lang="en-US">
                <a:latin typeface="Tahoma" charset="0"/>
              </a:rPr>
              <a:t>CODE LENGTH, DERIVATIVE POOL, CONSTANT POOL – type of nonlinearity in nonlinear models</a:t>
            </a:r>
          </a:p>
          <a:p>
            <a:endParaRPr lang="en-US">
              <a:latin typeface="Tahoma" charset="0"/>
            </a:endParaRPr>
          </a:p>
          <a:p>
            <a:r>
              <a:rPr lang="en-US">
                <a:latin typeface="Tahoma" charset="0"/>
              </a:rPr>
              <a:t>GENERATION TIME - time used since the syntax check finished </a:t>
            </a:r>
          </a:p>
        </p:txBody>
      </p:sp>
    </p:spTree>
    <p:extLst>
      <p:ext uri="{BB962C8B-B14F-4D97-AF65-F5344CB8AC3E}">
        <p14:creationId xmlns:p14="http://schemas.microsoft.com/office/powerpoint/2010/main" val="108645396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atin typeface="Arial" charset="0"/>
              </a:rPr>
              <a:t>Status Report</a:t>
            </a:r>
          </a:p>
        </p:txBody>
      </p:sp>
      <p:sp>
        <p:nvSpPr>
          <p:cNvPr id="48131" name="Rectangle 3"/>
          <p:cNvSpPr>
            <a:spLocks noGrp="1" noChangeArrowheads="1"/>
          </p:cNvSpPr>
          <p:nvPr>
            <p:ph idx="1"/>
          </p:nvPr>
        </p:nvSpPr>
        <p:spPr/>
        <p:txBody>
          <a:bodyPr/>
          <a:lstStyle/>
          <a:p>
            <a:r>
              <a:rPr lang="en-US">
                <a:latin typeface="Tahoma" charset="0"/>
              </a:rPr>
              <a:t>solve summary </a:t>
            </a:r>
          </a:p>
          <a:p>
            <a:r>
              <a:rPr lang="en-US">
                <a:latin typeface="Tahoma" charset="0"/>
              </a:rPr>
              <a:t>Desired SOLVER STATUS:  1 NORMAL COMPLETION </a:t>
            </a:r>
          </a:p>
          <a:p>
            <a:r>
              <a:rPr lang="en-US">
                <a:latin typeface="Tahoma" charset="0"/>
              </a:rPr>
              <a:t>Desired MODEL STATUS: </a:t>
            </a:r>
          </a:p>
          <a:p>
            <a:pPr lvl="1">
              <a:buFont typeface="Wingdings" charset="0"/>
              <a:buChar char="§"/>
            </a:pPr>
            <a:r>
              <a:rPr lang="en-US">
                <a:latin typeface="Tahoma" charset="0"/>
              </a:rPr>
              <a:t>Linear model:           1 OPTIMAL</a:t>
            </a:r>
          </a:p>
          <a:p>
            <a:pPr lvl="1">
              <a:buFont typeface="Wingdings" charset="0"/>
              <a:buChar char="§"/>
            </a:pPr>
            <a:r>
              <a:rPr lang="en-US">
                <a:latin typeface="Tahoma" charset="0"/>
              </a:rPr>
              <a:t>Nonlinear model:      2 LOCALLY OPTIMAL</a:t>
            </a:r>
          </a:p>
          <a:p>
            <a:pPr lvl="1">
              <a:buFont typeface="Wingdings" charset="0"/>
              <a:buChar char="§"/>
            </a:pPr>
            <a:r>
              <a:rPr lang="en-US">
                <a:latin typeface="Tahoma" charset="0"/>
              </a:rPr>
              <a:t>Integer model:          8 INTEGER SOLUTION</a:t>
            </a:r>
          </a:p>
        </p:txBody>
      </p:sp>
    </p:spTree>
    <p:extLst>
      <p:ext uri="{BB962C8B-B14F-4D97-AF65-F5344CB8AC3E}">
        <p14:creationId xmlns:p14="http://schemas.microsoft.com/office/powerpoint/2010/main" val="111385995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atin typeface="Arial" charset="0"/>
              </a:rPr>
              <a:t>Solver Status</a:t>
            </a:r>
          </a:p>
        </p:txBody>
      </p:sp>
      <p:pic>
        <p:nvPicPr>
          <p:cNvPr id="49155"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557213" y="1666875"/>
            <a:ext cx="7315200" cy="1000125"/>
          </a:xfrm>
          <a:noFill/>
        </p:spPr>
      </p:pic>
      <p:pic>
        <p:nvPicPr>
          <p:cNvPr id="49156" name="Picture 6"/>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09600" y="2667000"/>
            <a:ext cx="7315200" cy="3697288"/>
          </a:xfrm>
          <a:noFill/>
        </p:spPr>
      </p:pic>
    </p:spTree>
    <p:extLst>
      <p:ext uri="{BB962C8B-B14F-4D97-AF65-F5344CB8AC3E}">
        <p14:creationId xmlns:p14="http://schemas.microsoft.com/office/powerpoint/2010/main" val="3501993439"/>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atin typeface="Arial" charset="0"/>
              </a:rPr>
              <a:t>Model Status</a:t>
            </a:r>
          </a:p>
        </p:txBody>
      </p:sp>
      <p:pic>
        <p:nvPicPr>
          <p:cNvPr id="50179"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614488"/>
            <a:ext cx="7848600" cy="5068887"/>
          </a:xfrm>
          <a:noFill/>
        </p:spPr>
      </p:pic>
    </p:spTree>
    <p:extLst>
      <p:ext uri="{BB962C8B-B14F-4D97-AF65-F5344CB8AC3E}">
        <p14:creationId xmlns:p14="http://schemas.microsoft.com/office/powerpoint/2010/main" val="203540335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atin typeface="Arial" charset="0"/>
              </a:rPr>
              <a:t>Solver Report</a:t>
            </a:r>
          </a:p>
        </p:txBody>
      </p:sp>
      <p:sp>
        <p:nvSpPr>
          <p:cNvPr id="51203" name="Rectangle 3"/>
          <p:cNvSpPr>
            <a:spLocks noGrp="1" noChangeArrowheads="1"/>
          </p:cNvSpPr>
          <p:nvPr>
            <p:ph idx="1"/>
          </p:nvPr>
        </p:nvSpPr>
        <p:spPr/>
        <p:txBody>
          <a:bodyPr/>
          <a:lstStyle/>
          <a:p>
            <a:r>
              <a:rPr lang="en-US">
                <a:latin typeface="Tahoma" charset="0"/>
              </a:rPr>
              <a:t>message identifying the solver and its authors </a:t>
            </a:r>
          </a:p>
          <a:p>
            <a:r>
              <a:rPr lang="en-US">
                <a:latin typeface="Tahoma" charset="0"/>
              </a:rPr>
              <a:t>diagnostic messages if anything unusual was detected </a:t>
            </a:r>
          </a:p>
          <a:p>
            <a:r>
              <a:rPr lang="en-US">
                <a:latin typeface="Tahoma" charset="0"/>
              </a:rPr>
              <a:t>specific performance details </a:t>
            </a:r>
          </a:p>
        </p:txBody>
      </p:sp>
    </p:spTree>
    <p:extLst>
      <p:ext uri="{BB962C8B-B14F-4D97-AF65-F5344CB8AC3E}">
        <p14:creationId xmlns:p14="http://schemas.microsoft.com/office/powerpoint/2010/main" val="1003558216"/>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atin typeface="Arial" charset="0"/>
              </a:rPr>
              <a:t>Solution Report</a:t>
            </a:r>
          </a:p>
        </p:txBody>
      </p:sp>
      <p:sp>
        <p:nvSpPr>
          <p:cNvPr id="52227" name="Rectangle 3"/>
          <p:cNvSpPr>
            <a:spLocks noGrp="1" noChangeArrowheads="1"/>
          </p:cNvSpPr>
          <p:nvPr>
            <p:ph idx="1"/>
          </p:nvPr>
        </p:nvSpPr>
        <p:spPr>
          <a:xfrm>
            <a:off x="0" y="1447800"/>
            <a:ext cx="9144000" cy="5410200"/>
          </a:xfrm>
        </p:spPr>
        <p:txBody>
          <a:bodyPr/>
          <a:lstStyle/>
          <a:p>
            <a:pPr>
              <a:lnSpc>
                <a:spcPct val="90000"/>
              </a:lnSpc>
            </a:pPr>
            <a:r>
              <a:rPr lang="en-US">
                <a:latin typeface="Tahoma" charset="0"/>
              </a:rPr>
              <a:t>Results of optimization</a:t>
            </a:r>
          </a:p>
          <a:p>
            <a:pPr>
              <a:lnSpc>
                <a:spcPct val="90000"/>
              </a:lnSpc>
            </a:pPr>
            <a:r>
              <a:rPr lang="en-US">
                <a:latin typeface="Tahoma" charset="0"/>
              </a:rPr>
              <a:t>Four levels of equations – low bound, level value, upper bound, and marginal</a:t>
            </a:r>
          </a:p>
          <a:p>
            <a:pPr>
              <a:lnSpc>
                <a:spcPct val="90000"/>
              </a:lnSpc>
            </a:pPr>
            <a:r>
              <a:rPr lang="en-US">
                <a:latin typeface="Tahoma" charset="0"/>
              </a:rPr>
              <a:t>Values</a:t>
            </a:r>
          </a:p>
          <a:p>
            <a:pPr>
              <a:lnSpc>
                <a:spcPct val="90000"/>
              </a:lnSpc>
              <a:buFont typeface="Wingdings" charset="0"/>
              <a:buNone/>
            </a:pPr>
            <a:r>
              <a:rPr lang="en-US">
                <a:latin typeface="Tahoma" charset="0"/>
              </a:rPr>
              <a:t>    </a:t>
            </a:r>
            <a:r>
              <a:rPr lang="ja-JP" altLang="en-US">
                <a:latin typeface="Tahoma" charset="0"/>
              </a:rPr>
              <a:t>“</a:t>
            </a:r>
            <a:r>
              <a:rPr lang="en-US">
                <a:latin typeface="Tahoma" charset="0"/>
              </a:rPr>
              <a:t>.</a:t>
            </a:r>
            <a:r>
              <a:rPr lang="ja-JP" altLang="en-US">
                <a:latin typeface="Tahoma" charset="0"/>
              </a:rPr>
              <a:t>”</a:t>
            </a:r>
            <a:r>
              <a:rPr lang="en-US">
                <a:latin typeface="Tahoma" charset="0"/>
              </a:rPr>
              <a:t>           – zero</a:t>
            </a:r>
          </a:p>
          <a:p>
            <a:pPr>
              <a:lnSpc>
                <a:spcPct val="90000"/>
              </a:lnSpc>
              <a:buFont typeface="Wingdings" charset="0"/>
              <a:buNone/>
            </a:pPr>
            <a:r>
              <a:rPr lang="en-US">
                <a:latin typeface="Tahoma" charset="0"/>
              </a:rPr>
              <a:t>     EPS      – close to zero</a:t>
            </a:r>
          </a:p>
          <a:p>
            <a:pPr>
              <a:lnSpc>
                <a:spcPct val="90000"/>
              </a:lnSpc>
              <a:buFont typeface="Wingdings" charset="0"/>
              <a:buNone/>
            </a:pPr>
            <a:r>
              <a:rPr lang="en-US">
                <a:latin typeface="Tahoma" charset="0"/>
              </a:rPr>
              <a:t>     INFES   - infeasible</a:t>
            </a:r>
          </a:p>
          <a:p>
            <a:pPr>
              <a:lnSpc>
                <a:spcPct val="90000"/>
              </a:lnSpc>
              <a:buFont typeface="Wingdings" charset="0"/>
              <a:buNone/>
            </a:pPr>
            <a:r>
              <a:rPr lang="en-US">
                <a:latin typeface="Tahoma" charset="0"/>
              </a:rPr>
              <a:t>     NOPT    - marginal values of the wrong sign</a:t>
            </a:r>
          </a:p>
          <a:p>
            <a:pPr>
              <a:lnSpc>
                <a:spcPct val="90000"/>
              </a:lnSpc>
              <a:buFont typeface="Wingdings" charset="0"/>
              <a:buNone/>
            </a:pPr>
            <a:r>
              <a:rPr lang="en-US">
                <a:latin typeface="Tahoma" charset="0"/>
              </a:rPr>
              <a:t>     UNBND – unbounded</a:t>
            </a:r>
          </a:p>
          <a:p>
            <a:pPr>
              <a:lnSpc>
                <a:spcPct val="90000"/>
              </a:lnSpc>
            </a:pPr>
            <a:r>
              <a:rPr lang="en-US">
                <a:latin typeface="Tahoma" charset="0"/>
              </a:rPr>
              <a:t>Turned off by line: 	</a:t>
            </a:r>
            <a:r>
              <a:rPr lang="en-US" i="1">
                <a:latin typeface="Tahoma" charset="0"/>
              </a:rPr>
              <a:t>option solprint = off</a:t>
            </a:r>
          </a:p>
        </p:txBody>
      </p:sp>
    </p:spTree>
    <p:extLst>
      <p:ext uri="{BB962C8B-B14F-4D97-AF65-F5344CB8AC3E}">
        <p14:creationId xmlns:p14="http://schemas.microsoft.com/office/powerpoint/2010/main" val="2123132664"/>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atin typeface="Arial" charset="0"/>
              </a:rPr>
              <a:t>Report Summary</a:t>
            </a:r>
          </a:p>
        </p:txBody>
      </p:sp>
      <p:sp>
        <p:nvSpPr>
          <p:cNvPr id="53251" name="Rectangle 3"/>
          <p:cNvSpPr>
            <a:spLocks noGrp="1" noChangeArrowheads="1"/>
          </p:cNvSpPr>
          <p:nvPr>
            <p:ph idx="1"/>
          </p:nvPr>
        </p:nvSpPr>
        <p:spPr>
          <a:xfrm>
            <a:off x="457200" y="1600200"/>
            <a:ext cx="8305800" cy="4495800"/>
          </a:xfrm>
        </p:spPr>
        <p:txBody>
          <a:bodyPr/>
          <a:lstStyle/>
          <a:p>
            <a:r>
              <a:rPr lang="en-US">
                <a:latin typeface="Tahoma" charset="0"/>
              </a:rPr>
              <a:t>total number of non-optimal, infeasible, and unbounded rows and columns </a:t>
            </a:r>
          </a:p>
          <a:p>
            <a:r>
              <a:rPr lang="en-US">
                <a:latin typeface="Tahoma" charset="0"/>
              </a:rPr>
              <a:t>INFES – row/column is infeasible.  The level value is not between upper and lower bounds</a:t>
            </a:r>
          </a:p>
          <a:p>
            <a:r>
              <a:rPr lang="en-US">
                <a:latin typeface="Tahoma" charset="0"/>
              </a:rPr>
              <a:t>NOPT – row/column is non-optimal.  Marginal value is incorrect</a:t>
            </a:r>
          </a:p>
          <a:p>
            <a:r>
              <a:rPr lang="en-US">
                <a:latin typeface="Tahoma" charset="0"/>
              </a:rPr>
              <a:t>UNBND – row/column is unbounded</a:t>
            </a:r>
          </a:p>
        </p:txBody>
      </p:sp>
    </p:spTree>
    <p:extLst>
      <p:ext uri="{BB962C8B-B14F-4D97-AF65-F5344CB8AC3E}">
        <p14:creationId xmlns:p14="http://schemas.microsoft.com/office/powerpoint/2010/main" val="3492373029"/>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0"/>
            <a:ext cx="8229600" cy="1143000"/>
          </a:xfrm>
        </p:spPr>
        <p:txBody>
          <a:bodyPr/>
          <a:lstStyle/>
          <a:p>
            <a:r>
              <a:rPr lang="en-US">
                <a:latin typeface="Arial" charset="0"/>
              </a:rPr>
              <a:t>Error Report</a:t>
            </a:r>
          </a:p>
        </p:txBody>
      </p:sp>
      <p:sp>
        <p:nvSpPr>
          <p:cNvPr id="54275" name="Rectangle 3"/>
          <p:cNvSpPr>
            <a:spLocks noGrp="1" noChangeArrowheads="1"/>
          </p:cNvSpPr>
          <p:nvPr>
            <p:ph idx="1"/>
          </p:nvPr>
        </p:nvSpPr>
        <p:spPr>
          <a:xfrm>
            <a:off x="0" y="1371600"/>
            <a:ext cx="9144000" cy="5486400"/>
          </a:xfrm>
        </p:spPr>
        <p:txBody>
          <a:bodyPr/>
          <a:lstStyle/>
          <a:p>
            <a:pPr lvl="1">
              <a:lnSpc>
                <a:spcPct val="90000"/>
              </a:lnSpc>
              <a:buFont typeface="Wingdings" charset="0"/>
              <a:buChar char="§"/>
            </a:pPr>
            <a:r>
              <a:rPr lang="en-US" sz="3600">
                <a:latin typeface="Tahoma" charset="0"/>
              </a:rPr>
              <a:t>coded message following the line with error</a:t>
            </a:r>
          </a:p>
          <a:p>
            <a:pPr lvl="1">
              <a:lnSpc>
                <a:spcPct val="90000"/>
              </a:lnSpc>
              <a:buFont typeface="Wingdings" charset="0"/>
              <a:buChar char="§"/>
            </a:pPr>
            <a:r>
              <a:rPr lang="en-US" sz="3600">
                <a:latin typeface="Tahoma" charset="0"/>
              </a:rPr>
              <a:t>Look for **** </a:t>
            </a:r>
          </a:p>
          <a:p>
            <a:pPr lvl="1">
              <a:lnSpc>
                <a:spcPct val="90000"/>
              </a:lnSpc>
              <a:buFont typeface="Wingdings" charset="0"/>
              <a:buChar char="§"/>
            </a:pPr>
            <a:r>
              <a:rPr lang="en-US" sz="3600">
                <a:latin typeface="Tahoma" charset="0"/>
              </a:rPr>
              <a:t>contain a "$" directly below the point at which the compiler thinks the error occurred </a:t>
            </a:r>
          </a:p>
        </p:txBody>
      </p:sp>
    </p:spTree>
    <p:extLst>
      <p:ext uri="{BB962C8B-B14F-4D97-AF65-F5344CB8AC3E}">
        <p14:creationId xmlns:p14="http://schemas.microsoft.com/office/powerpoint/2010/main" val="180711313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atin typeface="Arial" charset="0"/>
              </a:rPr>
              <a:t>Debugging Tips</a:t>
            </a:r>
          </a:p>
        </p:txBody>
      </p:sp>
      <p:sp>
        <p:nvSpPr>
          <p:cNvPr id="103427" name="Rectangle 3"/>
          <p:cNvSpPr>
            <a:spLocks noGrp="1" noChangeArrowheads="1"/>
          </p:cNvSpPr>
          <p:nvPr>
            <p:ph idx="1"/>
          </p:nvPr>
        </p:nvSpPr>
        <p:spPr/>
        <p:txBody>
          <a:bodyPr/>
          <a:lstStyle/>
          <a:p>
            <a:pPr>
              <a:defRPr/>
            </a:pPr>
            <a:r>
              <a:rPr lang="en-US" dirty="0">
                <a:ea typeface="+mn-ea"/>
              </a:rPr>
              <a:t>Always check carefully for the cause of the first error </a:t>
            </a:r>
          </a:p>
          <a:p>
            <a:pPr>
              <a:defRPr/>
            </a:pPr>
            <a:r>
              <a:rPr lang="en-US" dirty="0">
                <a:ea typeface="+mn-ea"/>
              </a:rPr>
              <a:t>Look at the previous line (especially for missing semicolons) if nothing seems obvious </a:t>
            </a:r>
          </a:p>
          <a:p>
            <a:pPr>
              <a:defRPr/>
            </a:pPr>
            <a:r>
              <a:rPr lang="en-US" dirty="0">
                <a:ea typeface="+mn-ea"/>
              </a:rPr>
              <a:t>More at:</a:t>
            </a:r>
          </a:p>
          <a:p>
            <a:pPr>
              <a:buFont typeface="Wingdings" pitchFamily="2" charset="2"/>
              <a:buNone/>
              <a:defRPr/>
            </a:pPr>
            <a:r>
              <a:rPr lang="en-US" sz="1800" dirty="0">
                <a:solidFill>
                  <a:schemeClr val="accent2">
                    <a:lumMod val="75000"/>
                  </a:schemeClr>
                </a:solidFill>
                <a:ea typeface="+mn-ea"/>
              </a:rPr>
              <a:t>http://ageco.tamu.edu/faculty/mccarl/641clas/04_641_model_inspection_error.pdf</a:t>
            </a:r>
            <a:r>
              <a:rPr lang="en-US" sz="2800" dirty="0">
                <a:solidFill>
                  <a:schemeClr val="accent2">
                    <a:lumMod val="75000"/>
                  </a:schemeClr>
                </a:solidFill>
                <a:ea typeface="+mn-ea"/>
              </a:rPr>
              <a:t> </a:t>
            </a:r>
          </a:p>
        </p:txBody>
      </p:sp>
    </p:spTree>
    <p:extLst>
      <p:ext uri="{BB962C8B-B14F-4D97-AF65-F5344CB8AC3E}">
        <p14:creationId xmlns:p14="http://schemas.microsoft.com/office/powerpoint/2010/main" val="1440226948"/>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81000" y="152400"/>
            <a:ext cx="7620000" cy="655638"/>
          </a:xfrm>
        </p:spPr>
        <p:txBody>
          <a:bodyPr/>
          <a:lstStyle/>
          <a:p>
            <a:r>
              <a:rPr lang="en-US" sz="3500">
                <a:latin typeface="Arial" charset="0"/>
              </a:rPr>
              <a:t>Remarks</a:t>
            </a:r>
          </a:p>
        </p:txBody>
      </p:sp>
      <p:sp>
        <p:nvSpPr>
          <p:cNvPr id="56323" name="Rectangle 3"/>
          <p:cNvSpPr>
            <a:spLocks noGrp="1" noChangeArrowheads="1"/>
          </p:cNvSpPr>
          <p:nvPr>
            <p:ph idx="1"/>
          </p:nvPr>
        </p:nvSpPr>
        <p:spPr>
          <a:xfrm>
            <a:off x="152400" y="1600200"/>
            <a:ext cx="8305800" cy="5715000"/>
          </a:xfrm>
        </p:spPr>
        <p:txBody>
          <a:bodyPr/>
          <a:lstStyle/>
          <a:p>
            <a:r>
              <a:rPr lang="en-US">
                <a:latin typeface="Tahoma" charset="0"/>
              </a:rPr>
              <a:t>You are free to use either upper- or lower- case letters</a:t>
            </a:r>
          </a:p>
          <a:p>
            <a:r>
              <a:rPr lang="en-US">
                <a:latin typeface="Tahoma" charset="0"/>
              </a:rPr>
              <a:t>GAMS treats singular and plural synonymously</a:t>
            </a:r>
          </a:p>
          <a:p>
            <a:pPr lvl="1">
              <a:buFont typeface="Wingdings" charset="0"/>
              <a:buChar char="§"/>
            </a:pPr>
            <a:r>
              <a:rPr lang="en-US">
                <a:latin typeface="Tahoma" charset="0"/>
              </a:rPr>
              <a:t>E.g., </a:t>
            </a:r>
            <a:r>
              <a:rPr lang="en-US">
                <a:solidFill>
                  <a:srgbClr val="0000FF"/>
                </a:solidFill>
                <a:latin typeface="Tahoma" charset="0"/>
              </a:rPr>
              <a:t>Set</a:t>
            </a:r>
            <a:r>
              <a:rPr lang="en-US">
                <a:latin typeface="Tahoma" charset="0"/>
              </a:rPr>
              <a:t> and </a:t>
            </a:r>
            <a:r>
              <a:rPr lang="en-US">
                <a:solidFill>
                  <a:srgbClr val="0000FF"/>
                </a:solidFill>
                <a:latin typeface="Tahoma" charset="0"/>
              </a:rPr>
              <a:t>Sets</a:t>
            </a:r>
          </a:p>
          <a:p>
            <a:r>
              <a:rPr lang="en-US">
                <a:latin typeface="Tahoma" charset="0"/>
              </a:rPr>
              <a:t>Multi-word names are not allowed. Use hyphens</a:t>
            </a:r>
          </a:p>
          <a:p>
            <a:pPr lvl="1">
              <a:buFont typeface="Wingdings" charset="0"/>
              <a:buChar char="§"/>
            </a:pPr>
            <a:r>
              <a:rPr lang="en-US">
                <a:latin typeface="Tahoma" charset="0"/>
              </a:rPr>
              <a:t>E.g., </a:t>
            </a:r>
            <a:r>
              <a:rPr lang="ja-JP" altLang="en-US">
                <a:latin typeface="Tahoma" charset="0"/>
              </a:rPr>
              <a:t>‘</a:t>
            </a:r>
            <a:r>
              <a:rPr lang="en-US">
                <a:latin typeface="Tahoma" charset="0"/>
              </a:rPr>
              <a:t>New-York</a:t>
            </a:r>
            <a:r>
              <a:rPr lang="ja-JP" altLang="en-US">
                <a:latin typeface="Tahoma" charset="0"/>
              </a:rPr>
              <a:t>’</a:t>
            </a:r>
            <a:r>
              <a:rPr lang="en-US">
                <a:latin typeface="Tahoma" charset="0"/>
              </a:rPr>
              <a:t> instead of </a:t>
            </a:r>
            <a:r>
              <a:rPr lang="ja-JP" altLang="en-US">
                <a:latin typeface="Tahoma" charset="0"/>
              </a:rPr>
              <a:t>‘</a:t>
            </a:r>
            <a:r>
              <a:rPr lang="en-US">
                <a:latin typeface="Tahoma" charset="0"/>
              </a:rPr>
              <a:t>New York</a:t>
            </a:r>
            <a:r>
              <a:rPr lang="ja-JP" altLang="en-US">
                <a:latin typeface="Tahoma" charset="0"/>
              </a:rPr>
              <a:t>’</a:t>
            </a:r>
            <a:endParaRPr lang="en-US">
              <a:latin typeface="Tahoma" charset="0"/>
            </a:endParaRPr>
          </a:p>
          <a:p>
            <a:r>
              <a:rPr lang="en-US">
                <a:latin typeface="Tahoma" charset="0"/>
              </a:rPr>
              <a:t>Tips:</a:t>
            </a:r>
          </a:p>
          <a:p>
            <a:pPr lvl="1">
              <a:buFont typeface="Wingdings" charset="0"/>
              <a:buChar char="§"/>
            </a:pPr>
            <a:r>
              <a:rPr lang="en-US">
                <a:latin typeface="Tahoma" charset="0"/>
              </a:rPr>
              <a:t>Use </a:t>
            </a:r>
            <a:r>
              <a:rPr lang="ja-JP" altLang="en-US">
                <a:latin typeface="Tahoma" charset="0"/>
              </a:rPr>
              <a:t>“</a:t>
            </a:r>
            <a:r>
              <a:rPr lang="en-US" i="1">
                <a:latin typeface="Tahoma" charset="0"/>
              </a:rPr>
              <a:t>match parentheses</a:t>
            </a:r>
            <a:r>
              <a:rPr lang="ja-JP" altLang="en-US">
                <a:latin typeface="Tahoma" charset="0"/>
              </a:rPr>
              <a:t>”</a:t>
            </a:r>
            <a:r>
              <a:rPr lang="en-US">
                <a:latin typeface="Tahoma" charset="0"/>
              </a:rPr>
              <a:t> button</a:t>
            </a:r>
          </a:p>
          <a:p>
            <a:pPr lvl="1">
              <a:buFont typeface="Wingdings" charset="0"/>
              <a:buChar char="§"/>
            </a:pPr>
            <a:r>
              <a:rPr lang="en-US">
                <a:latin typeface="Tahoma" charset="0"/>
              </a:rPr>
              <a:t>Use </a:t>
            </a:r>
            <a:r>
              <a:rPr lang="ja-JP" altLang="en-US">
                <a:latin typeface="Tahoma" charset="0"/>
              </a:rPr>
              <a:t>“</a:t>
            </a:r>
            <a:r>
              <a:rPr lang="en-US" i="1">
                <a:latin typeface="Tahoma" charset="0"/>
              </a:rPr>
              <a:t>Alt</a:t>
            </a:r>
            <a:r>
              <a:rPr lang="ja-JP" altLang="en-US">
                <a:latin typeface="Tahoma" charset="0"/>
              </a:rPr>
              <a:t>”</a:t>
            </a:r>
            <a:r>
              <a:rPr lang="en-US">
                <a:latin typeface="Tahoma" charset="0"/>
              </a:rPr>
              <a:t> key to select a column </a:t>
            </a:r>
          </a:p>
        </p:txBody>
      </p:sp>
    </p:spTree>
    <p:extLst>
      <p:ext uri="{BB962C8B-B14F-4D97-AF65-F5344CB8AC3E}">
        <p14:creationId xmlns:p14="http://schemas.microsoft.com/office/powerpoint/2010/main" val="186704144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371600" y="228600"/>
            <a:ext cx="7620000" cy="808038"/>
          </a:xfrm>
        </p:spPr>
        <p:txBody>
          <a:bodyPr/>
          <a:lstStyle/>
          <a:p>
            <a:r>
              <a:rPr lang="en-US">
                <a:latin typeface="Arial" charset="0"/>
              </a:rPr>
              <a:t>Introduction to GAMS</a:t>
            </a:r>
          </a:p>
        </p:txBody>
      </p:sp>
      <p:sp>
        <p:nvSpPr>
          <p:cNvPr id="11267" name="Rectangle 3"/>
          <p:cNvSpPr>
            <a:spLocks noGrp="1" noChangeArrowheads="1"/>
          </p:cNvSpPr>
          <p:nvPr>
            <p:ph idx="1"/>
          </p:nvPr>
        </p:nvSpPr>
        <p:spPr>
          <a:xfrm>
            <a:off x="304800" y="1447800"/>
            <a:ext cx="8458200" cy="5334000"/>
          </a:xfrm>
        </p:spPr>
        <p:txBody>
          <a:bodyPr/>
          <a:lstStyle/>
          <a:p>
            <a:pPr>
              <a:lnSpc>
                <a:spcPct val="90000"/>
              </a:lnSpc>
            </a:pPr>
            <a:r>
              <a:rPr lang="en-US" b="1">
                <a:latin typeface="Tahoma" charset="0"/>
              </a:rPr>
              <a:t>Description:</a:t>
            </a:r>
            <a:r>
              <a:rPr lang="en-US">
                <a:latin typeface="Tahoma" charset="0"/>
              </a:rPr>
              <a:t> </a:t>
            </a:r>
          </a:p>
          <a:p>
            <a:pPr lvl="1">
              <a:lnSpc>
                <a:spcPct val="90000"/>
              </a:lnSpc>
              <a:buFont typeface="Wingdings" charset="0"/>
              <a:buChar char="§"/>
            </a:pPr>
            <a:r>
              <a:rPr lang="en-US">
                <a:latin typeface="Tahoma" charset="0"/>
              </a:rPr>
              <a:t>automates the process of going from a mathematical statement of the problem to the solution. </a:t>
            </a:r>
          </a:p>
          <a:p>
            <a:pPr lvl="1">
              <a:lnSpc>
                <a:spcPct val="90000"/>
              </a:lnSpc>
              <a:buFont typeface="Wingdings" charset="0"/>
              <a:buChar char="§"/>
            </a:pPr>
            <a:r>
              <a:rPr lang="en-US">
                <a:latin typeface="Tahoma" charset="0"/>
              </a:rPr>
              <a:t>GAMS transforms the mathematical representation to representations required by specific </a:t>
            </a:r>
            <a:r>
              <a:rPr lang="en-US" i="1">
                <a:latin typeface="Tahoma" charset="0"/>
              </a:rPr>
              <a:t>Solver</a:t>
            </a:r>
            <a:r>
              <a:rPr lang="en-US">
                <a:latin typeface="Tahoma" charset="0"/>
              </a:rPr>
              <a:t> engines like OSL,CPLEX,.. </a:t>
            </a:r>
          </a:p>
          <a:p>
            <a:pPr lvl="1">
              <a:lnSpc>
                <a:spcPct val="90000"/>
              </a:lnSpc>
              <a:buFont typeface="Wingdings" charset="0"/>
              <a:buChar char="§"/>
            </a:pPr>
            <a:r>
              <a:rPr lang="en-US">
                <a:latin typeface="Tahoma" charset="0"/>
              </a:rPr>
              <a:t>models and solves complex </a:t>
            </a:r>
            <a:r>
              <a:rPr lang="en-US" i="1">
                <a:latin typeface="Tahoma" charset="0"/>
              </a:rPr>
              <a:t>linear</a:t>
            </a:r>
            <a:r>
              <a:rPr lang="en-US">
                <a:latin typeface="Tahoma" charset="0"/>
              </a:rPr>
              <a:t>, </a:t>
            </a:r>
            <a:r>
              <a:rPr lang="en-US" i="1">
                <a:latin typeface="Tahoma" charset="0"/>
              </a:rPr>
              <a:t>nonlinear</a:t>
            </a:r>
            <a:r>
              <a:rPr lang="en-US">
                <a:latin typeface="Tahoma" charset="0"/>
              </a:rPr>
              <a:t> and </a:t>
            </a:r>
            <a:r>
              <a:rPr lang="en-US" i="1">
                <a:latin typeface="Tahoma" charset="0"/>
              </a:rPr>
              <a:t>integer</a:t>
            </a:r>
            <a:r>
              <a:rPr lang="en-US">
                <a:latin typeface="Tahoma" charset="0"/>
              </a:rPr>
              <a:t> programming problems. </a:t>
            </a:r>
          </a:p>
          <a:p>
            <a:pPr lvl="1">
              <a:lnSpc>
                <a:spcPct val="90000"/>
              </a:lnSpc>
              <a:buFont typeface="Wingdings" charset="0"/>
              <a:buChar char="§"/>
            </a:pPr>
            <a:r>
              <a:rPr lang="en-US">
                <a:latin typeface="Tahoma" charset="0"/>
              </a:rPr>
              <a:t>lets you build your model in a natural, logical structure using compact algebraic statements.</a:t>
            </a:r>
          </a:p>
          <a:p>
            <a:pPr>
              <a:lnSpc>
                <a:spcPct val="90000"/>
              </a:lnSpc>
            </a:pPr>
            <a:r>
              <a:rPr lang="en-US" b="1">
                <a:latin typeface="Tahoma" charset="0"/>
              </a:rPr>
              <a:t>Typical use:</a:t>
            </a:r>
            <a:r>
              <a:rPr lang="en-US">
                <a:latin typeface="Tahoma" charset="0"/>
              </a:rPr>
              <a:t> </a:t>
            </a:r>
          </a:p>
          <a:p>
            <a:pPr lvl="1">
              <a:lnSpc>
                <a:spcPct val="90000"/>
              </a:lnSpc>
              <a:buFont typeface="Wingdings" charset="0"/>
              <a:buChar char="§"/>
            </a:pPr>
            <a:r>
              <a:rPr lang="en-US">
                <a:latin typeface="Tahoma" charset="0"/>
              </a:rPr>
              <a:t>Optimization </a:t>
            </a:r>
          </a:p>
        </p:txBody>
      </p:sp>
    </p:spTree>
    <p:extLst>
      <p:ext uri="{BB962C8B-B14F-4D97-AF65-F5344CB8AC3E}">
        <p14:creationId xmlns:p14="http://schemas.microsoft.com/office/powerpoint/2010/main" val="1729173061"/>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1143001" y="138113"/>
            <a:ext cx="8001000" cy="1143000"/>
          </a:xfrm>
        </p:spPr>
        <p:txBody>
          <a:bodyPr/>
          <a:lstStyle/>
          <a:p>
            <a:r>
              <a:rPr lang="en-US" dirty="0">
                <a:latin typeface="Arial" charset="0"/>
              </a:rPr>
              <a:t>GAMS Integrated Development Environment (IDE)</a:t>
            </a:r>
          </a:p>
        </p:txBody>
      </p:sp>
      <p:sp>
        <p:nvSpPr>
          <p:cNvPr id="3" name="Content Placeholder 2"/>
          <p:cNvSpPr>
            <a:spLocks noGrp="1"/>
          </p:cNvSpPr>
          <p:nvPr>
            <p:ph idx="1"/>
          </p:nvPr>
        </p:nvSpPr>
        <p:spPr/>
        <p:txBody>
          <a:bodyPr>
            <a:normAutofit fontScale="85000" lnSpcReduction="20000"/>
          </a:bodyPr>
          <a:lstStyle/>
          <a:p>
            <a:pPr>
              <a:defRPr/>
            </a:pPr>
            <a:r>
              <a:rPr lang="en-GB" dirty="0" smtClean="0">
                <a:ea typeface="+mn-ea"/>
              </a:rPr>
              <a:t>Most users of GAMS can run the system in the Integrated Development Environment (IDE). </a:t>
            </a:r>
            <a:endParaRPr lang="en-US" dirty="0" smtClean="0">
              <a:ea typeface="+mn-ea"/>
            </a:endParaRPr>
          </a:p>
          <a:p>
            <a:pPr>
              <a:defRPr/>
            </a:pPr>
            <a:r>
              <a:rPr lang="en-GB" dirty="0" smtClean="0">
                <a:ea typeface="+mn-ea"/>
              </a:rPr>
              <a:t>When GAMS-IDE is started, a window will appear with a menu bar along the top and a main Edit Window for GAMS applications. As with most such systems, input and output operations are controlled by the </a:t>
            </a:r>
            <a:r>
              <a:rPr lang="en-GB" b="1" dirty="0" smtClean="0">
                <a:ea typeface="+mn-ea"/>
              </a:rPr>
              <a:t>File</a:t>
            </a:r>
            <a:r>
              <a:rPr lang="en-GB" dirty="0" smtClean="0">
                <a:ea typeface="+mn-ea"/>
              </a:rPr>
              <a:t> pull down menu, with other menu items used in edit operations, and in running the GAMS system. </a:t>
            </a:r>
            <a:endParaRPr lang="en-US" dirty="0" smtClean="0">
              <a:ea typeface="+mn-ea"/>
            </a:endParaRPr>
          </a:p>
          <a:p>
            <a:pPr>
              <a:defRPr/>
            </a:pPr>
            <a:r>
              <a:rPr lang="en-GB" dirty="0" smtClean="0">
                <a:ea typeface="+mn-ea"/>
              </a:rPr>
              <a:t>The IDE version provides for standard, mouse-driven editing of input files in the main GAMS Edit Window. If the appropriate file is not already displayed, use the </a:t>
            </a:r>
            <a:r>
              <a:rPr lang="en-GB" b="1" dirty="0" smtClean="0">
                <a:ea typeface="+mn-ea"/>
              </a:rPr>
              <a:t>New</a:t>
            </a:r>
            <a:r>
              <a:rPr lang="en-GB" dirty="0" smtClean="0">
                <a:ea typeface="+mn-ea"/>
              </a:rPr>
              <a:t> or </a:t>
            </a:r>
            <a:r>
              <a:rPr lang="en-GB" b="1" dirty="0" smtClean="0">
                <a:ea typeface="+mn-ea"/>
              </a:rPr>
              <a:t>Open</a:t>
            </a:r>
            <a:r>
              <a:rPr lang="en-GB" dirty="0" smtClean="0">
                <a:ea typeface="+mn-ea"/>
              </a:rPr>
              <a:t> commands on the </a:t>
            </a:r>
            <a:r>
              <a:rPr lang="en-GB" b="1" dirty="0" smtClean="0">
                <a:ea typeface="+mn-ea"/>
              </a:rPr>
              <a:t>File</a:t>
            </a:r>
            <a:r>
              <a:rPr lang="en-GB" dirty="0" smtClean="0">
                <a:ea typeface="+mn-ea"/>
              </a:rPr>
              <a:t> menu to activate one. Then create or correct the file with the mouse and tools provided on the </a:t>
            </a:r>
            <a:r>
              <a:rPr lang="en-GB" b="1" dirty="0" smtClean="0">
                <a:ea typeface="+mn-ea"/>
              </a:rPr>
              <a:t>Edit</a:t>
            </a:r>
            <a:r>
              <a:rPr lang="en-GB" dirty="0" smtClean="0">
                <a:ea typeface="+mn-ea"/>
              </a:rPr>
              <a:t> and </a:t>
            </a:r>
            <a:r>
              <a:rPr lang="en-GB" b="1" dirty="0" smtClean="0">
                <a:ea typeface="+mn-ea"/>
              </a:rPr>
              <a:t>Search</a:t>
            </a:r>
            <a:r>
              <a:rPr lang="en-GB" dirty="0" smtClean="0">
                <a:ea typeface="+mn-ea"/>
              </a:rPr>
              <a:t> menus. The </a:t>
            </a:r>
            <a:r>
              <a:rPr lang="en-GB" b="1" dirty="0" smtClean="0">
                <a:ea typeface="+mn-ea"/>
              </a:rPr>
              <a:t>Matching Parenthesis</a:t>
            </a:r>
            <a:r>
              <a:rPr lang="en-GB" dirty="0" smtClean="0">
                <a:ea typeface="+mn-ea"/>
              </a:rPr>
              <a:t> button helps with the many parentheses in GAMS by skipping the cursor to the parenthesis that corresponds to the one it is now positioned in front of. The </a:t>
            </a:r>
            <a:r>
              <a:rPr lang="en-GB" b="1" dirty="0" smtClean="0">
                <a:ea typeface="+mn-ea"/>
              </a:rPr>
              <a:t>Find in file</a:t>
            </a:r>
            <a:r>
              <a:rPr lang="en-GB" dirty="0" smtClean="0">
                <a:ea typeface="+mn-ea"/>
              </a:rPr>
              <a:t> is also a useful tool, if you work with a complex model.</a:t>
            </a:r>
            <a:r>
              <a:rPr lang="en-US" dirty="0" smtClean="0">
                <a:ea typeface="+mn-ea"/>
              </a:rPr>
              <a:t> </a:t>
            </a:r>
            <a:endParaRPr lang="en-US" dirty="0">
              <a:ea typeface="+mn-ea"/>
            </a:endParaRPr>
          </a:p>
        </p:txBody>
      </p:sp>
    </p:spTree>
    <p:extLst>
      <p:ext uri="{BB962C8B-B14F-4D97-AF65-F5344CB8AC3E}">
        <p14:creationId xmlns:p14="http://schemas.microsoft.com/office/powerpoint/2010/main" val="2979604353"/>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atin typeface="Arial" charset="0"/>
              </a:rPr>
              <a:t>IDE - Continued</a:t>
            </a:r>
          </a:p>
        </p:txBody>
      </p:sp>
      <p:sp>
        <p:nvSpPr>
          <p:cNvPr id="58371" name="Content Placeholder 2"/>
          <p:cNvSpPr>
            <a:spLocks noGrp="1"/>
          </p:cNvSpPr>
          <p:nvPr>
            <p:ph idx="1"/>
          </p:nvPr>
        </p:nvSpPr>
        <p:spPr/>
        <p:txBody>
          <a:bodyPr/>
          <a:lstStyle/>
          <a:p>
            <a:r>
              <a:rPr lang="en-GB">
                <a:latin typeface="Tahoma" charset="0"/>
              </a:rPr>
              <a:t>Users should begin each session by selecting a "project". A project is a system file you save but never have to touch. Still, its location is important because the folder (directory) of the current project file is where (.gms) input and (.lst) output files are saved by default. </a:t>
            </a:r>
          </a:p>
          <a:p>
            <a:r>
              <a:rPr lang="en-GB">
                <a:latin typeface="Tahoma" charset="0"/>
              </a:rPr>
              <a:t>This allows you to easily keep all the input and output files for any task together in the same directory, and use different directories for different projects. </a:t>
            </a:r>
          </a:p>
          <a:p>
            <a:r>
              <a:rPr lang="en-GB">
                <a:latin typeface="Tahoma" charset="0"/>
              </a:rPr>
              <a:t>The starting project file (if any) is shown at the top of the main GAMS window. </a:t>
            </a:r>
            <a:endParaRPr lang="en-US">
              <a:latin typeface="Tahoma" charset="0"/>
            </a:endParaRPr>
          </a:p>
          <a:p>
            <a:endParaRPr lang="en-US">
              <a:latin typeface="Tahoma" charset="0"/>
            </a:endParaRPr>
          </a:p>
        </p:txBody>
      </p:sp>
    </p:spTree>
    <p:extLst>
      <p:ext uri="{BB962C8B-B14F-4D97-AF65-F5344CB8AC3E}">
        <p14:creationId xmlns:p14="http://schemas.microsoft.com/office/powerpoint/2010/main" val="89146622"/>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a:latin typeface="Arial" charset="0"/>
              </a:rPr>
              <a:t>Initiating a Project</a:t>
            </a:r>
          </a:p>
        </p:txBody>
      </p:sp>
      <p:sp>
        <p:nvSpPr>
          <p:cNvPr id="59395" name="Content Placeholder 2"/>
          <p:cNvSpPr>
            <a:spLocks noGrp="1"/>
          </p:cNvSpPr>
          <p:nvPr>
            <p:ph idx="1"/>
          </p:nvPr>
        </p:nvSpPr>
        <p:spPr>
          <a:xfrm>
            <a:off x="304800" y="1447800"/>
            <a:ext cx="8839200" cy="4876800"/>
          </a:xfrm>
        </p:spPr>
        <p:txBody>
          <a:bodyPr/>
          <a:lstStyle/>
          <a:p>
            <a:pPr>
              <a:buFontTx/>
              <a:buNone/>
            </a:pPr>
            <a:r>
              <a:rPr lang="en-GB" sz="1800">
                <a:latin typeface="Tahoma" charset="0"/>
              </a:rPr>
              <a:t>In the picture below, the starting project file is “W:\WRK\GAMS\my project.gpr”. To select another, or create a new one, use the </a:t>
            </a:r>
            <a:r>
              <a:rPr lang="en-GB" sz="1800" b="1">
                <a:latin typeface="Tahoma" charset="0"/>
              </a:rPr>
              <a:t>Project</a:t>
            </a:r>
            <a:r>
              <a:rPr lang="en-GB" sz="1800">
                <a:latin typeface="Tahoma" charset="0"/>
              </a:rPr>
              <a:t> item on the </a:t>
            </a:r>
            <a:r>
              <a:rPr lang="en-GB" sz="1800" b="1">
                <a:latin typeface="Tahoma" charset="0"/>
              </a:rPr>
              <a:t>File</a:t>
            </a:r>
            <a:r>
              <a:rPr lang="en-GB" sz="1800">
                <a:latin typeface="Tahoma" charset="0"/>
              </a:rPr>
              <a:t> menu.</a:t>
            </a:r>
            <a:endParaRPr lang="en-US" sz="1800">
              <a:latin typeface="Tahoma" charset="0"/>
            </a:endParaRPr>
          </a:p>
        </p:txBody>
      </p:sp>
      <p:pic>
        <p:nvPicPr>
          <p:cNvPr id="5939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0313" y="2057400"/>
            <a:ext cx="6770687"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671415"/>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041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53600" cy="708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Rectangle 5"/>
          <p:cNvSpPr>
            <a:spLocks noGrp="1" noChangeArrowheads="1"/>
          </p:cNvSpPr>
          <p:nvPr>
            <p:ph type="title" idx="4294967295"/>
          </p:nvPr>
        </p:nvSpPr>
        <p:spPr>
          <a:xfrm>
            <a:off x="609600" y="0"/>
            <a:ext cx="7772400" cy="685800"/>
          </a:xfrm>
          <a:solidFill>
            <a:schemeClr val="bg1"/>
          </a:solidFill>
        </p:spPr>
        <p:txBody>
          <a:bodyPr/>
          <a:lstStyle/>
          <a:p>
            <a:r>
              <a:rPr lang="en-US">
                <a:solidFill>
                  <a:schemeClr val="tx1"/>
                </a:solidFill>
                <a:latin typeface="Arial" charset="0"/>
              </a:rPr>
              <a:t>GAMS syntax:  the manual</a:t>
            </a:r>
          </a:p>
        </p:txBody>
      </p:sp>
    </p:spTree>
    <p:extLst>
      <p:ext uri="{BB962C8B-B14F-4D97-AF65-F5344CB8AC3E}">
        <p14:creationId xmlns:p14="http://schemas.microsoft.com/office/powerpoint/2010/main" val="2407419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3795">
                                            <p:txEl>
                                              <p:charRg st="4294967295" end="4294967295"/>
                                            </p:txEl>
                                          </p:spTgt>
                                        </p:tgtEl>
                                        <p:attrNameLst>
                                          <p:attrName>style.visibility</p:attrName>
                                        </p:attrNameLst>
                                      </p:cBhvr>
                                      <p:to>
                                        <p:strVal val="visible"/>
                                      </p:to>
                                    </p:set>
                                    <p:animEffect transition="in" filter="wipe(right)">
                                      <p:cBhvr>
                                        <p:cTn id="7" dur="500"/>
                                        <p:tgtEl>
                                          <p:spTgt spid="33795">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4300"/>
            <a:ext cx="9753600" cy="708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Rectangle 3"/>
          <p:cNvSpPr>
            <a:spLocks noGrp="1" noChangeArrowheads="1"/>
          </p:cNvSpPr>
          <p:nvPr>
            <p:ph type="title" idx="4294967295"/>
          </p:nvPr>
        </p:nvSpPr>
        <p:spPr>
          <a:xfrm>
            <a:off x="838200" y="-76200"/>
            <a:ext cx="7772400" cy="685800"/>
          </a:xfrm>
          <a:solidFill>
            <a:schemeClr val="bg1"/>
          </a:solidFill>
        </p:spPr>
        <p:txBody>
          <a:bodyPr/>
          <a:lstStyle/>
          <a:p>
            <a:r>
              <a:rPr lang="en-US">
                <a:solidFill>
                  <a:schemeClr val="tx1"/>
                </a:solidFill>
                <a:latin typeface="Arial" charset="0"/>
              </a:rPr>
              <a:t>GAMS logic: the manual</a:t>
            </a:r>
          </a:p>
        </p:txBody>
      </p:sp>
    </p:spTree>
    <p:extLst>
      <p:ext uri="{BB962C8B-B14F-4D97-AF65-F5344CB8AC3E}">
        <p14:creationId xmlns:p14="http://schemas.microsoft.com/office/powerpoint/2010/main" val="23866469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4819">
                                            <p:txEl>
                                              <p:charRg st="4294967295" end="4294967295"/>
                                            </p:txEl>
                                          </p:spTgt>
                                        </p:tgtEl>
                                        <p:attrNameLst>
                                          <p:attrName>style.visibility</p:attrName>
                                        </p:attrNameLst>
                                      </p:cBhvr>
                                      <p:to>
                                        <p:strVal val="visible"/>
                                      </p:to>
                                    </p:set>
                                    <p:animEffect transition="in" filter="wipe(right)">
                                      <p:cBhvr>
                                        <p:cTn id="7" dur="500"/>
                                        <p:tgtEl>
                                          <p:spTgt spid="34819">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246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Rectangle 5"/>
          <p:cNvSpPr>
            <a:spLocks noGrp="1" noChangeArrowheads="1"/>
          </p:cNvSpPr>
          <p:nvPr>
            <p:ph type="title" idx="4294967295"/>
          </p:nvPr>
        </p:nvSpPr>
        <p:spPr>
          <a:xfrm>
            <a:off x="990600" y="152400"/>
            <a:ext cx="7772400" cy="685800"/>
          </a:xfrm>
          <a:solidFill>
            <a:schemeClr val="bg1"/>
          </a:solidFill>
        </p:spPr>
        <p:txBody>
          <a:bodyPr/>
          <a:lstStyle/>
          <a:p>
            <a:r>
              <a:rPr lang="en-US">
                <a:solidFill>
                  <a:schemeClr val="tx1"/>
                </a:solidFill>
                <a:latin typeface="Arial" charset="0"/>
              </a:rPr>
              <a:t>GAMS-based  123 model</a:t>
            </a:r>
          </a:p>
        </p:txBody>
      </p:sp>
    </p:spTree>
    <p:extLst>
      <p:ext uri="{BB962C8B-B14F-4D97-AF65-F5344CB8AC3E}">
        <p14:creationId xmlns:p14="http://schemas.microsoft.com/office/powerpoint/2010/main" val="34580703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5843">
                                            <p:txEl>
                                              <p:charRg st="4294967295" end="4294967295"/>
                                            </p:txEl>
                                          </p:spTgt>
                                        </p:tgtEl>
                                        <p:attrNameLst>
                                          <p:attrName>style.visibility</p:attrName>
                                        </p:attrNameLst>
                                      </p:cBhvr>
                                      <p:to>
                                        <p:strVal val="visible"/>
                                      </p:to>
                                    </p:set>
                                    <p:animEffect transition="in" filter="wipe(right)">
                                      <p:cBhvr>
                                        <p:cTn id="7" dur="500"/>
                                        <p:tgtEl>
                                          <p:spTgt spid="35843">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34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372600" cy="680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3"/>
          <p:cNvSpPr>
            <a:spLocks noGrp="1" noChangeArrowheads="1"/>
          </p:cNvSpPr>
          <p:nvPr>
            <p:ph type="title" idx="4294967295"/>
          </p:nvPr>
        </p:nvSpPr>
        <p:spPr>
          <a:xfrm>
            <a:off x="1295400" y="76200"/>
            <a:ext cx="7772400" cy="762000"/>
          </a:xfrm>
          <a:solidFill>
            <a:schemeClr val="bg1"/>
          </a:solidFill>
        </p:spPr>
        <p:txBody>
          <a:bodyPr/>
          <a:lstStyle/>
          <a:p>
            <a:r>
              <a:rPr lang="en-US">
                <a:solidFill>
                  <a:schemeClr val="tx1"/>
                </a:solidFill>
                <a:latin typeface="Arial" charset="0"/>
              </a:rPr>
              <a:t>Parameter declarations</a:t>
            </a:r>
          </a:p>
        </p:txBody>
      </p:sp>
    </p:spTree>
    <p:extLst>
      <p:ext uri="{BB962C8B-B14F-4D97-AF65-F5344CB8AC3E}">
        <p14:creationId xmlns:p14="http://schemas.microsoft.com/office/powerpoint/2010/main" val="21373539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6867">
                                            <p:txEl>
                                              <p:charRg st="4294967295" end="4294967295"/>
                                            </p:txEl>
                                          </p:spTgt>
                                        </p:tgtEl>
                                        <p:attrNameLst>
                                          <p:attrName>style.visibility</p:attrName>
                                        </p:attrNameLst>
                                      </p:cBhvr>
                                      <p:to>
                                        <p:strVal val="visible"/>
                                      </p:to>
                                    </p:set>
                                    <p:animEffect transition="in" filter="wipe(right)">
                                      <p:cBhvr>
                                        <p:cTn id="7" dur="500"/>
                                        <p:tgtEl>
                                          <p:spTgt spid="36867">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45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Rectangle 3"/>
          <p:cNvSpPr>
            <a:spLocks noGrp="1" noChangeArrowheads="1"/>
          </p:cNvSpPr>
          <p:nvPr>
            <p:ph type="title" idx="4294967295"/>
          </p:nvPr>
        </p:nvSpPr>
        <p:spPr>
          <a:xfrm>
            <a:off x="990600" y="152400"/>
            <a:ext cx="7772400" cy="685800"/>
          </a:xfrm>
          <a:solidFill>
            <a:schemeClr val="bg1"/>
          </a:solidFill>
        </p:spPr>
        <p:txBody>
          <a:bodyPr/>
          <a:lstStyle/>
          <a:p>
            <a:r>
              <a:rPr lang="en-US">
                <a:solidFill>
                  <a:schemeClr val="tx1"/>
                </a:solidFill>
                <a:latin typeface="Arial" charset="0"/>
              </a:rPr>
              <a:t>Equation definitions</a:t>
            </a:r>
          </a:p>
        </p:txBody>
      </p:sp>
    </p:spTree>
    <p:extLst>
      <p:ext uri="{BB962C8B-B14F-4D97-AF65-F5344CB8AC3E}">
        <p14:creationId xmlns:p14="http://schemas.microsoft.com/office/powerpoint/2010/main" val="34315617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7891">
                                            <p:txEl>
                                              <p:charRg st="4294967295" end="4294967295"/>
                                            </p:txEl>
                                          </p:spTgt>
                                        </p:tgtEl>
                                        <p:attrNameLst>
                                          <p:attrName>style.visibility</p:attrName>
                                        </p:attrNameLst>
                                      </p:cBhvr>
                                      <p:to>
                                        <p:strVal val="visible"/>
                                      </p:to>
                                    </p:set>
                                    <p:animEffect transition="in" filter="wipe(right)">
                                      <p:cBhvr>
                                        <p:cTn id="7" dur="500"/>
                                        <p:tgtEl>
                                          <p:spTgt spid="37891">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55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3"/>
          <p:cNvSpPr>
            <a:spLocks noGrp="1" noChangeArrowheads="1"/>
          </p:cNvSpPr>
          <p:nvPr>
            <p:ph type="title" idx="4294967295"/>
          </p:nvPr>
        </p:nvSpPr>
        <p:spPr>
          <a:xfrm>
            <a:off x="1371600" y="152400"/>
            <a:ext cx="7239000" cy="685800"/>
          </a:xfrm>
          <a:solidFill>
            <a:schemeClr val="bg1"/>
          </a:solidFill>
        </p:spPr>
        <p:txBody>
          <a:bodyPr/>
          <a:lstStyle/>
          <a:p>
            <a:r>
              <a:rPr lang="en-US">
                <a:solidFill>
                  <a:schemeClr val="tx1"/>
                </a:solidFill>
                <a:latin typeface="Arial" charset="0"/>
              </a:rPr>
              <a:t>Model specification</a:t>
            </a:r>
          </a:p>
        </p:txBody>
      </p:sp>
    </p:spTree>
    <p:extLst>
      <p:ext uri="{BB962C8B-B14F-4D97-AF65-F5344CB8AC3E}">
        <p14:creationId xmlns:p14="http://schemas.microsoft.com/office/powerpoint/2010/main" val="36701224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8915">
                                            <p:txEl>
                                              <p:charRg st="4294967295" end="4294967295"/>
                                            </p:txEl>
                                          </p:spTgt>
                                        </p:tgtEl>
                                        <p:attrNameLst>
                                          <p:attrName>style.visibility</p:attrName>
                                        </p:attrNameLst>
                                      </p:cBhvr>
                                      <p:to>
                                        <p:strVal val="visible"/>
                                      </p:to>
                                    </p:set>
                                    <p:animEffect transition="in" filter="wipe(right)">
                                      <p:cBhvr>
                                        <p:cTn id="7" dur="500"/>
                                        <p:tgtEl>
                                          <p:spTgt spid="38915">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65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Rectangle 3"/>
          <p:cNvSpPr>
            <a:spLocks noGrp="1" noChangeArrowheads="1"/>
          </p:cNvSpPr>
          <p:nvPr>
            <p:ph type="title" idx="4294967295"/>
          </p:nvPr>
        </p:nvSpPr>
        <p:spPr>
          <a:xfrm>
            <a:off x="2286000" y="228600"/>
            <a:ext cx="5867400" cy="685800"/>
          </a:xfrm>
          <a:solidFill>
            <a:schemeClr val="bg1"/>
          </a:solidFill>
        </p:spPr>
        <p:txBody>
          <a:bodyPr/>
          <a:lstStyle/>
          <a:p>
            <a:r>
              <a:rPr lang="en-US">
                <a:solidFill>
                  <a:schemeClr val="tx1"/>
                </a:solidFill>
                <a:latin typeface="Arial" charset="0"/>
              </a:rPr>
              <a:t>Running in GAMS IDE</a:t>
            </a:r>
          </a:p>
        </p:txBody>
      </p:sp>
    </p:spTree>
    <p:extLst>
      <p:ext uri="{BB962C8B-B14F-4D97-AF65-F5344CB8AC3E}">
        <p14:creationId xmlns:p14="http://schemas.microsoft.com/office/powerpoint/2010/main" val="31547820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9939">
                                            <p:txEl>
                                              <p:charRg st="4294967295" end="4294967295"/>
                                            </p:txEl>
                                          </p:spTgt>
                                        </p:tgtEl>
                                        <p:attrNameLst>
                                          <p:attrName>style.visibility</p:attrName>
                                        </p:attrNameLst>
                                      </p:cBhvr>
                                      <p:to>
                                        <p:strVal val="visible"/>
                                      </p:to>
                                    </p:set>
                                    <p:animEffect transition="in" filter="wipe(right)">
                                      <p:cBhvr>
                                        <p:cTn id="7" dur="500"/>
                                        <p:tgtEl>
                                          <p:spTgt spid="39939">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2"/>
          <p:cNvGraphicFramePr>
            <a:graphicFrameLocks noChangeAspect="1"/>
          </p:cNvGraphicFramePr>
          <p:nvPr/>
        </p:nvGraphicFramePr>
        <p:xfrm>
          <a:off x="4267200" y="1524000"/>
          <a:ext cx="4762500" cy="4740275"/>
        </p:xfrm>
        <a:graphic>
          <a:graphicData uri="http://schemas.openxmlformats.org/presentationml/2006/ole">
            <mc:AlternateContent xmlns:mc="http://schemas.openxmlformats.org/markup-compatibility/2006">
              <mc:Choice xmlns:v="urn:schemas-microsoft-com:vml" Requires="v">
                <p:oleObj spid="_x0000_s228353" name="Bitmap Image" r:id="rId3" imgW="4153480" imgH="4133333" progId="Paint.Picture">
                  <p:embed/>
                </p:oleObj>
              </mc:Choice>
              <mc:Fallback>
                <p:oleObj name="Bitmap Image" r:id="rId3" imgW="4153480" imgH="413333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1524000"/>
                        <a:ext cx="4762500" cy="474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2291" name="Text Box 7"/>
          <p:cNvSpPr txBox="1">
            <a:spLocks noChangeArrowheads="1"/>
          </p:cNvSpPr>
          <p:nvPr/>
        </p:nvSpPr>
        <p:spPr bwMode="auto">
          <a:xfrm>
            <a:off x="593725" y="406400"/>
            <a:ext cx="83978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algn="r"/>
            <a:r>
              <a:rPr lang="en-US" sz="3600">
                <a:solidFill>
                  <a:srgbClr val="FFC000"/>
                </a:solidFill>
              </a:rPr>
              <a:t>Scientific Software Comparison Chart</a:t>
            </a:r>
            <a:r>
              <a:rPr lang="en-US" sz="3200">
                <a:solidFill>
                  <a:srgbClr val="FFC000"/>
                </a:solidFill>
              </a:rPr>
              <a:t> </a:t>
            </a:r>
          </a:p>
        </p:txBody>
      </p:sp>
      <p:sp>
        <p:nvSpPr>
          <p:cNvPr id="12292" name="Text Box 8"/>
          <p:cNvSpPr txBox="1">
            <a:spLocks noChangeArrowheads="1"/>
          </p:cNvSpPr>
          <p:nvPr/>
        </p:nvSpPr>
        <p:spPr bwMode="auto">
          <a:xfrm>
            <a:off x="136525" y="1636713"/>
            <a:ext cx="3825875" cy="517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r>
              <a:rPr lang="en-US"/>
              <a:t>As you move away from the centre of the diagram, the software is more advanced,</a:t>
            </a:r>
          </a:p>
          <a:p>
            <a:r>
              <a:rPr lang="en-US"/>
              <a:t>but often less friendly.</a:t>
            </a:r>
          </a:p>
          <a:p>
            <a:endParaRPr lang="en-US"/>
          </a:p>
          <a:p>
            <a:r>
              <a:rPr lang="en-US"/>
              <a:t>Try the software in the second tier first if you are looking for a middle way.</a:t>
            </a:r>
          </a:p>
          <a:p>
            <a:r>
              <a:rPr lang="en-US"/>
              <a:t> </a:t>
            </a:r>
          </a:p>
        </p:txBody>
      </p:sp>
    </p:spTree>
    <p:extLst>
      <p:ext uri="{BB962C8B-B14F-4D97-AF65-F5344CB8AC3E}">
        <p14:creationId xmlns:p14="http://schemas.microsoft.com/office/powerpoint/2010/main" val="1178269700"/>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Rectangle 3"/>
          <p:cNvSpPr>
            <a:spLocks noGrp="1" noChangeArrowheads="1"/>
          </p:cNvSpPr>
          <p:nvPr>
            <p:ph type="title" idx="4294967295"/>
          </p:nvPr>
        </p:nvSpPr>
        <p:spPr>
          <a:xfrm>
            <a:off x="1905000" y="76200"/>
            <a:ext cx="5638800" cy="762000"/>
          </a:xfrm>
          <a:solidFill>
            <a:schemeClr val="bg1"/>
          </a:solidFill>
        </p:spPr>
        <p:txBody>
          <a:bodyPr/>
          <a:lstStyle/>
          <a:p>
            <a:r>
              <a:rPr lang="en-US">
                <a:solidFill>
                  <a:schemeClr val="tx1"/>
                </a:solidFill>
                <a:latin typeface="Arial" charset="0"/>
              </a:rPr>
              <a:t>The solution screen</a:t>
            </a:r>
          </a:p>
        </p:txBody>
      </p:sp>
    </p:spTree>
    <p:extLst>
      <p:ext uri="{BB962C8B-B14F-4D97-AF65-F5344CB8AC3E}">
        <p14:creationId xmlns:p14="http://schemas.microsoft.com/office/powerpoint/2010/main" val="9704395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0963">
                                            <p:txEl>
                                              <p:charRg st="4294967295" end="4294967295"/>
                                            </p:txEl>
                                          </p:spTgt>
                                        </p:tgtEl>
                                        <p:attrNameLst>
                                          <p:attrName>style.visibility</p:attrName>
                                        </p:attrNameLst>
                                      </p:cBhvr>
                                      <p:to>
                                        <p:strVal val="visible"/>
                                      </p:to>
                                    </p:set>
                                    <p:animEffect transition="in" filter="wipe(right)">
                                      <p:cBhvr>
                                        <p:cTn id="7" dur="500"/>
                                        <p:tgtEl>
                                          <p:spTgt spid="40963">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86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Rectangle 4"/>
          <p:cNvSpPr>
            <a:spLocks noGrp="1" noChangeArrowheads="1"/>
          </p:cNvSpPr>
          <p:nvPr>
            <p:ph type="title" idx="4294967295"/>
          </p:nvPr>
        </p:nvSpPr>
        <p:spPr>
          <a:xfrm>
            <a:off x="2133600" y="152400"/>
            <a:ext cx="5105400" cy="609600"/>
          </a:xfrm>
          <a:solidFill>
            <a:schemeClr val="bg1"/>
          </a:solidFill>
        </p:spPr>
        <p:txBody>
          <a:bodyPr/>
          <a:lstStyle/>
          <a:p>
            <a:r>
              <a:rPr lang="en-US">
                <a:solidFill>
                  <a:schemeClr val="tx1"/>
                </a:solidFill>
                <a:latin typeface="Arial" charset="0"/>
              </a:rPr>
              <a:t>Some results</a:t>
            </a:r>
          </a:p>
        </p:txBody>
      </p:sp>
    </p:spTree>
    <p:extLst>
      <p:ext uri="{BB962C8B-B14F-4D97-AF65-F5344CB8AC3E}">
        <p14:creationId xmlns:p14="http://schemas.microsoft.com/office/powerpoint/2010/main" val="18752731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1987">
                                            <p:txEl>
                                              <p:charRg st="4294967295" end="4294967295"/>
                                            </p:txEl>
                                          </p:spTgt>
                                        </p:tgtEl>
                                        <p:attrNameLst>
                                          <p:attrName>style.visibility</p:attrName>
                                        </p:attrNameLst>
                                      </p:cBhvr>
                                      <p:to>
                                        <p:strVal val="visible"/>
                                      </p:to>
                                    </p:set>
                                    <p:animEffect transition="in" filter="wipe(right)">
                                      <p:cBhvr>
                                        <p:cTn id="7" dur="500"/>
                                        <p:tgtEl>
                                          <p:spTgt spid="41987">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2286000"/>
            <a:ext cx="8229600" cy="1143000"/>
          </a:xfrm>
        </p:spPr>
        <p:txBody>
          <a:bodyPr/>
          <a:lstStyle/>
          <a:p>
            <a:pPr algn="ctr" eaLnBrk="1" hangingPunct="1"/>
            <a:r>
              <a:rPr lang="en-US" dirty="0" smtClean="0">
                <a:solidFill>
                  <a:schemeClr val="tx1"/>
                </a:solidFill>
                <a:latin typeface="Arial" charset="0"/>
              </a:rPr>
              <a:t>Thank you</a:t>
            </a:r>
            <a:endParaRPr lang="en-US" dirty="0">
              <a:solidFill>
                <a:schemeClr val="tx1"/>
              </a:solidFill>
              <a:latin typeface="Arial" charset="0"/>
            </a:endParaRPr>
          </a:p>
        </p:txBody>
      </p:sp>
    </p:spTree>
    <p:extLst>
      <p:ext uri="{BB962C8B-B14F-4D97-AF65-F5344CB8AC3E}">
        <p14:creationId xmlns:p14="http://schemas.microsoft.com/office/powerpoint/2010/main" val="41878608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04800" y="138113"/>
            <a:ext cx="8839200" cy="1143000"/>
          </a:xfrm>
        </p:spPr>
        <p:txBody>
          <a:bodyPr/>
          <a:lstStyle/>
          <a:p>
            <a:pPr eaLnBrk="1" hangingPunct="1"/>
            <a:r>
              <a:rPr lang="en-US">
                <a:latin typeface="Arial" charset="0"/>
              </a:rPr>
              <a:t>GAMS for CGE Models: A Schematic View</a:t>
            </a:r>
          </a:p>
        </p:txBody>
      </p:sp>
      <p:sp>
        <p:nvSpPr>
          <p:cNvPr id="13315" name="AutoShape 3"/>
          <p:cNvSpPr>
            <a:spLocks noChangeArrowheads="1"/>
          </p:cNvSpPr>
          <p:nvPr/>
        </p:nvSpPr>
        <p:spPr bwMode="auto">
          <a:xfrm>
            <a:off x="3482975" y="1965325"/>
            <a:ext cx="1633538" cy="652463"/>
          </a:xfrm>
          <a:prstGeom prst="roundRect">
            <a:avLst>
              <a:gd name="adj" fmla="val 16667"/>
            </a:avLst>
          </a:prstGeom>
          <a:noFill/>
          <a:ln w="38100">
            <a:solidFill>
              <a:srgbClr val="339966"/>
            </a:solidFill>
            <a:round/>
            <a:headEnd/>
            <a:tailEnd/>
          </a:ln>
          <a:extLst>
            <a:ext uri="{909E8E84-426E-40dd-AFC4-6F175D3DCCD1}">
              <a14:hiddenFill xmlns:a14="http://schemas.microsoft.com/office/drawing/2010/main">
                <a:solidFill>
                  <a:srgbClr val="FFFFFF"/>
                </a:solidFill>
              </a14:hiddenFill>
            </a:ext>
          </a:extLst>
        </p:spPr>
        <p:txBody>
          <a:bodyPr lIns="65306" tIns="32653" rIns="65306" bIns="32653" anchor="ctr"/>
          <a:lstStyle/>
          <a:p>
            <a:pPr algn="ctr" eaLnBrk="1" hangingPunct="1"/>
            <a:r>
              <a:rPr lang="en-US" sz="1400">
                <a:solidFill>
                  <a:srgbClr val="0000FF"/>
                </a:solidFill>
              </a:rPr>
              <a:t>Social Accounting Matrix</a:t>
            </a:r>
          </a:p>
        </p:txBody>
      </p:sp>
      <p:sp>
        <p:nvSpPr>
          <p:cNvPr id="13316" name="AutoShape 4"/>
          <p:cNvSpPr>
            <a:spLocks noChangeArrowheads="1"/>
          </p:cNvSpPr>
          <p:nvPr/>
        </p:nvSpPr>
        <p:spPr bwMode="auto">
          <a:xfrm>
            <a:off x="5551488" y="1965325"/>
            <a:ext cx="1633537" cy="652463"/>
          </a:xfrm>
          <a:prstGeom prst="roundRect">
            <a:avLst>
              <a:gd name="adj" fmla="val 16667"/>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lIns="65306" tIns="32653" rIns="65306" bIns="32653" anchor="ctr"/>
          <a:lstStyle/>
          <a:p>
            <a:pPr algn="ctr" eaLnBrk="1" hangingPunct="1"/>
            <a:r>
              <a:rPr lang="en-US" sz="1400">
                <a:solidFill>
                  <a:srgbClr val="0000FF"/>
                </a:solidFill>
              </a:rPr>
              <a:t>Econometric Parameter Estimates</a:t>
            </a:r>
          </a:p>
        </p:txBody>
      </p:sp>
      <p:sp>
        <p:nvSpPr>
          <p:cNvPr id="13317" name="AutoShape 5"/>
          <p:cNvSpPr>
            <a:spLocks noChangeArrowheads="1"/>
          </p:cNvSpPr>
          <p:nvPr/>
        </p:nvSpPr>
        <p:spPr bwMode="auto">
          <a:xfrm>
            <a:off x="2503488" y="3500438"/>
            <a:ext cx="1633537" cy="652462"/>
          </a:xfrm>
          <a:prstGeom prst="roundRect">
            <a:avLst>
              <a:gd name="adj" fmla="val 16667"/>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lIns="65306" tIns="32653" rIns="65306" bIns="32653" anchor="ctr"/>
          <a:lstStyle/>
          <a:p>
            <a:pPr algn="ctr" eaLnBrk="1" hangingPunct="1"/>
            <a:endParaRPr lang="en-US" sz="1400">
              <a:solidFill>
                <a:srgbClr val="0000FF"/>
              </a:solidFill>
            </a:endParaRPr>
          </a:p>
          <a:p>
            <a:pPr algn="ctr" eaLnBrk="1" hangingPunct="1"/>
            <a:r>
              <a:rPr lang="en-US" sz="1400">
                <a:solidFill>
                  <a:srgbClr val="0000FF"/>
                </a:solidFill>
              </a:rPr>
              <a:t>Policy Scenarios</a:t>
            </a:r>
          </a:p>
          <a:p>
            <a:pPr algn="ctr" eaLnBrk="1" hangingPunct="1"/>
            <a:endParaRPr lang="en-US" sz="1400">
              <a:solidFill>
                <a:srgbClr val="0000FF"/>
              </a:solidFill>
            </a:endParaRPr>
          </a:p>
        </p:txBody>
      </p:sp>
      <p:sp>
        <p:nvSpPr>
          <p:cNvPr id="13318" name="AutoShape 6"/>
          <p:cNvSpPr>
            <a:spLocks noChangeArrowheads="1"/>
          </p:cNvSpPr>
          <p:nvPr/>
        </p:nvSpPr>
        <p:spPr bwMode="auto">
          <a:xfrm>
            <a:off x="4518025" y="3500438"/>
            <a:ext cx="1631950" cy="652462"/>
          </a:xfrm>
          <a:prstGeom prst="roundRect">
            <a:avLst>
              <a:gd name="adj" fmla="val 16667"/>
            </a:avLst>
          </a:prstGeom>
          <a:noFill/>
          <a:ln w="38100">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65306" tIns="32653" rIns="65306" bIns="32653" anchor="ctr"/>
          <a:lstStyle/>
          <a:p>
            <a:pPr algn="ctr" eaLnBrk="1" hangingPunct="1"/>
            <a:r>
              <a:rPr lang="en-US" sz="1400">
                <a:solidFill>
                  <a:srgbClr val="0000FF"/>
                </a:solidFill>
              </a:rPr>
              <a:t>CGE Model</a:t>
            </a:r>
          </a:p>
        </p:txBody>
      </p:sp>
      <p:sp>
        <p:nvSpPr>
          <p:cNvPr id="13319" name="AutoShape 7"/>
          <p:cNvSpPr>
            <a:spLocks noChangeArrowheads="1"/>
          </p:cNvSpPr>
          <p:nvPr/>
        </p:nvSpPr>
        <p:spPr bwMode="auto">
          <a:xfrm>
            <a:off x="6640513" y="3500438"/>
            <a:ext cx="1631950" cy="652462"/>
          </a:xfrm>
          <a:prstGeom prst="roundRect">
            <a:avLst>
              <a:gd name="adj" fmla="val 16667"/>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lIns="65306" tIns="32653" rIns="65306" bIns="32653" anchor="ctr"/>
          <a:lstStyle/>
          <a:p>
            <a:pPr algn="ctr" eaLnBrk="1" hangingPunct="1"/>
            <a:r>
              <a:rPr lang="en-US" sz="1400">
                <a:solidFill>
                  <a:srgbClr val="0000FF"/>
                </a:solidFill>
              </a:rPr>
              <a:t>Baseline Calibration Data</a:t>
            </a:r>
          </a:p>
        </p:txBody>
      </p:sp>
      <p:sp>
        <p:nvSpPr>
          <p:cNvPr id="13320" name="AutoShape 8"/>
          <p:cNvSpPr>
            <a:spLocks noChangeArrowheads="1"/>
          </p:cNvSpPr>
          <p:nvPr/>
        </p:nvSpPr>
        <p:spPr bwMode="auto">
          <a:xfrm>
            <a:off x="3482975" y="4860925"/>
            <a:ext cx="1633538" cy="654050"/>
          </a:xfrm>
          <a:prstGeom prst="roundRect">
            <a:avLst>
              <a:gd name="adj" fmla="val 16667"/>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lIns="65306" tIns="32653" rIns="65306" bIns="32653" anchor="ctr"/>
          <a:lstStyle/>
          <a:p>
            <a:pPr algn="ctr" eaLnBrk="1" hangingPunct="1"/>
            <a:r>
              <a:rPr lang="en-US" sz="1400">
                <a:solidFill>
                  <a:srgbClr val="0000FF"/>
                </a:solidFill>
              </a:rPr>
              <a:t>Numerical Results</a:t>
            </a:r>
          </a:p>
        </p:txBody>
      </p:sp>
      <p:sp>
        <p:nvSpPr>
          <p:cNvPr id="13321" name="AutoShape 9"/>
          <p:cNvSpPr>
            <a:spLocks noChangeArrowheads="1"/>
          </p:cNvSpPr>
          <p:nvPr/>
        </p:nvSpPr>
        <p:spPr bwMode="auto">
          <a:xfrm>
            <a:off x="5551488" y="4860925"/>
            <a:ext cx="1633537" cy="654050"/>
          </a:xfrm>
          <a:prstGeom prst="roundRect">
            <a:avLst>
              <a:gd name="adj" fmla="val 16667"/>
            </a:avLst>
          </a:pr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lIns="65306" tIns="32653" rIns="65306" bIns="32653" anchor="ctr"/>
          <a:lstStyle/>
          <a:p>
            <a:pPr algn="ctr" eaLnBrk="1" hangingPunct="1"/>
            <a:r>
              <a:rPr lang="en-US" sz="1400">
                <a:solidFill>
                  <a:srgbClr val="0000FF"/>
                </a:solidFill>
              </a:rPr>
              <a:t>GIS Mapping</a:t>
            </a:r>
          </a:p>
        </p:txBody>
      </p:sp>
      <p:cxnSp>
        <p:nvCxnSpPr>
          <p:cNvPr id="13322" name="AutoShape 10"/>
          <p:cNvCxnSpPr>
            <a:cxnSpLocks noChangeShapeType="1"/>
            <a:endCxn id="13321" idx="0"/>
          </p:cNvCxnSpPr>
          <p:nvPr/>
        </p:nvCxnSpPr>
        <p:spPr bwMode="auto">
          <a:xfrm>
            <a:off x="5334000" y="4186238"/>
            <a:ext cx="1035050" cy="655637"/>
          </a:xfrm>
          <a:prstGeom prst="straightConnector1">
            <a:avLst/>
          </a:prstGeom>
          <a:noFill/>
          <a:ln w="31750">
            <a:solidFill>
              <a:srgbClr val="0000FF"/>
            </a:solidFill>
            <a:round/>
            <a:headEnd/>
            <a:tailEnd type="stealth" w="med" len="med"/>
          </a:ln>
          <a:extLst>
            <a:ext uri="{909E8E84-426E-40dd-AFC4-6F175D3DCCD1}">
              <a14:hiddenFill xmlns:a14="http://schemas.microsoft.com/office/drawing/2010/main">
                <a:noFill/>
              </a14:hiddenFill>
            </a:ext>
          </a:extLst>
        </p:spPr>
      </p:cxnSp>
      <p:cxnSp>
        <p:nvCxnSpPr>
          <p:cNvPr id="13323" name="AutoShape 11"/>
          <p:cNvCxnSpPr>
            <a:cxnSpLocks noChangeShapeType="1"/>
            <a:stCxn id="13318" idx="2"/>
            <a:endCxn id="13320" idx="0"/>
          </p:cNvCxnSpPr>
          <p:nvPr/>
        </p:nvCxnSpPr>
        <p:spPr bwMode="auto">
          <a:xfrm flipH="1">
            <a:off x="4300538" y="4171950"/>
            <a:ext cx="1033462" cy="669925"/>
          </a:xfrm>
          <a:prstGeom prst="straightConnector1">
            <a:avLst/>
          </a:prstGeom>
          <a:noFill/>
          <a:ln w="31750">
            <a:solidFill>
              <a:srgbClr val="0000FF"/>
            </a:solidFill>
            <a:round/>
            <a:headEnd/>
            <a:tailEnd type="stealth" w="med" len="med"/>
          </a:ln>
          <a:extLst>
            <a:ext uri="{909E8E84-426E-40dd-AFC4-6F175D3DCCD1}">
              <a14:hiddenFill xmlns:a14="http://schemas.microsoft.com/office/drawing/2010/main">
                <a:noFill/>
              </a14:hiddenFill>
            </a:ext>
          </a:extLst>
        </p:spPr>
      </p:cxnSp>
      <p:cxnSp>
        <p:nvCxnSpPr>
          <p:cNvPr id="13324" name="AutoShape 12"/>
          <p:cNvCxnSpPr>
            <a:cxnSpLocks noChangeShapeType="1"/>
            <a:stCxn id="13317" idx="3"/>
            <a:endCxn id="13318" idx="1"/>
          </p:cNvCxnSpPr>
          <p:nvPr/>
        </p:nvCxnSpPr>
        <p:spPr bwMode="auto">
          <a:xfrm>
            <a:off x="4156075" y="3827463"/>
            <a:ext cx="342900" cy="0"/>
          </a:xfrm>
          <a:prstGeom prst="straightConnector1">
            <a:avLst/>
          </a:prstGeom>
          <a:noFill/>
          <a:ln w="31750">
            <a:solidFill>
              <a:srgbClr val="0000FF"/>
            </a:solidFill>
            <a:round/>
            <a:headEnd/>
            <a:tailEnd type="stealth" w="med" len="med"/>
          </a:ln>
          <a:extLst>
            <a:ext uri="{909E8E84-426E-40dd-AFC4-6F175D3DCCD1}">
              <a14:hiddenFill xmlns:a14="http://schemas.microsoft.com/office/drawing/2010/main">
                <a:noFill/>
              </a14:hiddenFill>
            </a:ext>
          </a:extLst>
        </p:spPr>
      </p:cxnSp>
      <p:cxnSp>
        <p:nvCxnSpPr>
          <p:cNvPr id="13325" name="AutoShape 13"/>
          <p:cNvCxnSpPr>
            <a:cxnSpLocks noChangeShapeType="1"/>
            <a:stCxn id="13319" idx="1"/>
            <a:endCxn id="13318" idx="3"/>
          </p:cNvCxnSpPr>
          <p:nvPr/>
        </p:nvCxnSpPr>
        <p:spPr bwMode="auto">
          <a:xfrm flipH="1">
            <a:off x="6169025" y="3827463"/>
            <a:ext cx="452438" cy="0"/>
          </a:xfrm>
          <a:prstGeom prst="straightConnector1">
            <a:avLst/>
          </a:prstGeom>
          <a:noFill/>
          <a:ln w="31750">
            <a:solidFill>
              <a:srgbClr val="0000FF"/>
            </a:solidFill>
            <a:round/>
            <a:headEnd/>
            <a:tailEnd type="stealth" w="med" len="med"/>
          </a:ln>
          <a:extLst>
            <a:ext uri="{909E8E84-426E-40dd-AFC4-6F175D3DCCD1}">
              <a14:hiddenFill xmlns:a14="http://schemas.microsoft.com/office/drawing/2010/main">
                <a:noFill/>
              </a14:hiddenFill>
            </a:ext>
          </a:extLst>
        </p:spPr>
      </p:cxnSp>
      <p:cxnSp>
        <p:nvCxnSpPr>
          <p:cNvPr id="13326" name="AutoShape 14"/>
          <p:cNvCxnSpPr>
            <a:cxnSpLocks noChangeShapeType="1"/>
            <a:stCxn id="13315" idx="2"/>
            <a:endCxn id="13318" idx="0"/>
          </p:cNvCxnSpPr>
          <p:nvPr/>
        </p:nvCxnSpPr>
        <p:spPr bwMode="auto">
          <a:xfrm>
            <a:off x="4300538" y="2636838"/>
            <a:ext cx="1033462" cy="844550"/>
          </a:xfrm>
          <a:prstGeom prst="straightConnector1">
            <a:avLst/>
          </a:prstGeom>
          <a:noFill/>
          <a:ln w="31750">
            <a:solidFill>
              <a:srgbClr val="0000FF"/>
            </a:solidFill>
            <a:round/>
            <a:headEnd/>
            <a:tailEnd type="stealth" w="med" len="med"/>
          </a:ln>
          <a:extLst>
            <a:ext uri="{909E8E84-426E-40dd-AFC4-6F175D3DCCD1}">
              <a14:hiddenFill xmlns:a14="http://schemas.microsoft.com/office/drawing/2010/main">
                <a:noFill/>
              </a14:hiddenFill>
            </a:ext>
          </a:extLst>
        </p:spPr>
      </p:cxnSp>
      <p:cxnSp>
        <p:nvCxnSpPr>
          <p:cNvPr id="13327" name="AutoShape 15"/>
          <p:cNvCxnSpPr>
            <a:cxnSpLocks noChangeShapeType="1"/>
          </p:cNvCxnSpPr>
          <p:nvPr/>
        </p:nvCxnSpPr>
        <p:spPr bwMode="auto">
          <a:xfrm flipH="1">
            <a:off x="5334000" y="2647950"/>
            <a:ext cx="1035050" cy="814388"/>
          </a:xfrm>
          <a:prstGeom prst="straightConnector1">
            <a:avLst/>
          </a:prstGeom>
          <a:noFill/>
          <a:ln w="31750">
            <a:solidFill>
              <a:srgbClr val="0000FF"/>
            </a:solidFill>
            <a:round/>
            <a:headEnd/>
            <a:tailEnd type="stealth" w="med" len="med"/>
          </a:ln>
          <a:extLst>
            <a:ext uri="{909E8E84-426E-40dd-AFC4-6F175D3DCCD1}">
              <a14:hiddenFill xmlns:a14="http://schemas.microsoft.com/office/drawing/2010/main">
                <a:noFill/>
              </a14:hiddenFill>
            </a:ext>
          </a:extLst>
        </p:spPr>
      </p:cxnSp>
      <p:sp>
        <p:nvSpPr>
          <p:cNvPr id="13328" name="Text Box 16"/>
          <p:cNvSpPr txBox="1">
            <a:spLocks noChangeArrowheads="1"/>
          </p:cNvSpPr>
          <p:nvPr/>
        </p:nvSpPr>
        <p:spPr bwMode="auto">
          <a:xfrm>
            <a:off x="815975" y="2193925"/>
            <a:ext cx="152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5306" tIns="32653" rIns="65306" bIns="32653">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a:latin typeface="Times New Roman" charset="0"/>
              </a:rPr>
              <a:t>Development</a:t>
            </a:r>
          </a:p>
        </p:txBody>
      </p:sp>
      <p:sp>
        <p:nvSpPr>
          <p:cNvPr id="13329" name="Text Box 17"/>
          <p:cNvSpPr txBox="1">
            <a:spLocks noChangeArrowheads="1"/>
          </p:cNvSpPr>
          <p:nvPr/>
        </p:nvSpPr>
        <p:spPr bwMode="auto">
          <a:xfrm>
            <a:off x="815975" y="3760788"/>
            <a:ext cx="152400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5306" tIns="32653" rIns="65306" bIns="32653">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a:latin typeface="Times New Roman" charset="0"/>
              </a:rPr>
              <a:t>Simulation</a:t>
            </a:r>
          </a:p>
        </p:txBody>
      </p:sp>
      <p:sp>
        <p:nvSpPr>
          <p:cNvPr id="13330" name="Text Box 18"/>
          <p:cNvSpPr txBox="1">
            <a:spLocks noChangeArrowheads="1"/>
          </p:cNvSpPr>
          <p:nvPr/>
        </p:nvSpPr>
        <p:spPr bwMode="auto">
          <a:xfrm>
            <a:off x="815975" y="5067300"/>
            <a:ext cx="152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5306" tIns="32653" rIns="65306" bIns="32653">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eaLnBrk="1" hangingPunct="1">
              <a:spcBef>
                <a:spcPct val="50000"/>
              </a:spcBef>
            </a:pPr>
            <a:r>
              <a:rPr lang="en-US">
                <a:latin typeface="Times New Roman" charset="0"/>
              </a:rPr>
              <a:t>Analysis</a:t>
            </a:r>
          </a:p>
        </p:txBody>
      </p:sp>
      <p:sp>
        <p:nvSpPr>
          <p:cNvPr id="13331" name="Text Box 19"/>
          <p:cNvSpPr txBox="1">
            <a:spLocks noChangeArrowheads="1"/>
          </p:cNvSpPr>
          <p:nvPr/>
        </p:nvSpPr>
        <p:spPr bwMode="auto">
          <a:xfrm>
            <a:off x="3157538" y="5786438"/>
            <a:ext cx="3646487"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5306" tIns="32653" rIns="65306" bIns="32653">
            <a:spAutoFit/>
          </a:bodyPr>
          <a:lstStyle>
            <a:lvl1pPr>
              <a:defRPr sz="2800">
                <a:solidFill>
                  <a:schemeClr val="tx1"/>
                </a:solidFill>
                <a:latin typeface="Arial" charset="0"/>
                <a:ea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20000"/>
              </a:spcBef>
              <a:spcAft>
                <a:spcPct val="0"/>
              </a:spcAft>
              <a:defRPr sz="2800">
                <a:solidFill>
                  <a:schemeClr val="tx1"/>
                </a:solidFill>
                <a:latin typeface="Arial" charset="0"/>
                <a:ea typeface="ＭＳ Ｐゴシック" charset="0"/>
              </a:defRPr>
            </a:lvl6pPr>
            <a:lvl7pPr marL="2971800" indent="-228600" eaLnBrk="0" fontAlgn="base" hangingPunct="0">
              <a:spcBef>
                <a:spcPct val="20000"/>
              </a:spcBef>
              <a:spcAft>
                <a:spcPct val="0"/>
              </a:spcAft>
              <a:defRPr sz="2800">
                <a:solidFill>
                  <a:schemeClr val="tx1"/>
                </a:solidFill>
                <a:latin typeface="Arial" charset="0"/>
                <a:ea typeface="ＭＳ Ｐゴシック" charset="0"/>
              </a:defRPr>
            </a:lvl7pPr>
            <a:lvl8pPr marL="3429000" indent="-228600" eaLnBrk="0" fontAlgn="base" hangingPunct="0">
              <a:spcBef>
                <a:spcPct val="20000"/>
              </a:spcBef>
              <a:spcAft>
                <a:spcPct val="0"/>
              </a:spcAft>
              <a:defRPr sz="2800">
                <a:solidFill>
                  <a:schemeClr val="tx1"/>
                </a:solidFill>
                <a:latin typeface="Arial" charset="0"/>
                <a:ea typeface="ＭＳ Ｐゴシック" charset="0"/>
              </a:defRPr>
            </a:lvl8pPr>
            <a:lvl9pPr marL="3886200" indent="-228600" eaLnBrk="0" fontAlgn="base" hangingPunct="0">
              <a:spcBef>
                <a:spcPct val="20000"/>
              </a:spcBef>
              <a:spcAft>
                <a:spcPct val="0"/>
              </a:spcAft>
              <a:defRPr sz="2800">
                <a:solidFill>
                  <a:schemeClr val="tx1"/>
                </a:solidFill>
                <a:latin typeface="Arial" charset="0"/>
                <a:ea typeface="ＭＳ Ｐゴシック" charset="0"/>
              </a:defRPr>
            </a:lvl9pPr>
          </a:lstStyle>
          <a:p>
            <a:pPr eaLnBrk="1" hangingPunct="1"/>
            <a:r>
              <a:rPr lang="en-US" sz="1200" b="1">
                <a:latin typeface="Times New Roman" charset="0"/>
              </a:rPr>
              <a:t>Box Color Key to Software Implementation: </a:t>
            </a:r>
          </a:p>
          <a:p>
            <a:pPr eaLnBrk="1" hangingPunct="1"/>
            <a:r>
              <a:rPr lang="en-US" sz="1200" b="1">
                <a:solidFill>
                  <a:srgbClr val="009900"/>
                </a:solidFill>
                <a:latin typeface="Times New Roman" charset="0"/>
              </a:rPr>
              <a:t>Green</a:t>
            </a:r>
            <a:r>
              <a:rPr lang="en-US" sz="1200" b="1">
                <a:latin typeface="Times New Roman" charset="0"/>
              </a:rPr>
              <a:t> – Microsoft Excel</a:t>
            </a:r>
          </a:p>
          <a:p>
            <a:pPr eaLnBrk="1" hangingPunct="1"/>
            <a:r>
              <a:rPr lang="en-US" sz="1200" b="1">
                <a:solidFill>
                  <a:srgbClr val="FFFF00"/>
                </a:solidFill>
                <a:latin typeface="Times New Roman" charset="0"/>
              </a:rPr>
              <a:t>Yellow</a:t>
            </a:r>
            <a:r>
              <a:rPr lang="en-US" sz="1200" b="1">
                <a:latin typeface="Times New Roman" charset="0"/>
              </a:rPr>
              <a:t> – GAMS</a:t>
            </a:r>
          </a:p>
        </p:txBody>
      </p:sp>
    </p:spTree>
    <p:extLst>
      <p:ext uri="{BB962C8B-B14F-4D97-AF65-F5344CB8AC3E}">
        <p14:creationId xmlns:p14="http://schemas.microsoft.com/office/powerpoint/2010/main" val="168015703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atin typeface="Arial" charset="0"/>
              </a:rPr>
              <a:t>Sample Transportation Problem</a:t>
            </a:r>
          </a:p>
        </p:txBody>
      </p:sp>
      <p:sp>
        <p:nvSpPr>
          <p:cNvPr id="14339" name="Rectangle 3"/>
          <p:cNvSpPr>
            <a:spLocks noGrp="1" noChangeArrowheads="1"/>
          </p:cNvSpPr>
          <p:nvPr>
            <p:ph idx="1"/>
          </p:nvPr>
        </p:nvSpPr>
        <p:spPr/>
        <p:txBody>
          <a:bodyPr/>
          <a:lstStyle/>
          <a:p>
            <a:r>
              <a:rPr lang="en-US">
                <a:latin typeface="Tahoma" charset="0"/>
              </a:rPr>
              <a:t>Satisfy market demand, but with minimal costs of transporting the goods from producers to the markets</a:t>
            </a:r>
          </a:p>
          <a:p>
            <a:r>
              <a:rPr lang="en-US">
                <a:latin typeface="Tahoma" charset="0"/>
              </a:rPr>
              <a:t>we are given the supplies at several plants and the demands at several markets for a single commodity, and we are given the unit costs of shipping the commodity from plants to markets. The economic question is: how much shipment should there be between each plant and each market so as to minimize total transport cost?</a:t>
            </a:r>
          </a:p>
        </p:txBody>
      </p:sp>
    </p:spTree>
    <p:extLst>
      <p:ext uri="{BB962C8B-B14F-4D97-AF65-F5344CB8AC3E}">
        <p14:creationId xmlns:p14="http://schemas.microsoft.com/office/powerpoint/2010/main" val="65656620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atin typeface="Arial" charset="0"/>
              </a:rPr>
              <a:t>Transportation Problem (cont.)</a:t>
            </a:r>
          </a:p>
        </p:txBody>
      </p:sp>
      <p:sp>
        <p:nvSpPr>
          <p:cNvPr id="15363" name="Rectangle 3"/>
          <p:cNvSpPr>
            <a:spLocks noGrp="1" noChangeArrowheads="1"/>
          </p:cNvSpPr>
          <p:nvPr>
            <p:ph idx="1"/>
          </p:nvPr>
        </p:nvSpPr>
        <p:spPr>
          <a:xfrm>
            <a:off x="228600" y="1719263"/>
            <a:ext cx="8458200" cy="4833937"/>
          </a:xfrm>
        </p:spPr>
        <p:txBody>
          <a:bodyPr/>
          <a:lstStyle/>
          <a:p>
            <a:pPr>
              <a:lnSpc>
                <a:spcPct val="80000"/>
              </a:lnSpc>
            </a:pPr>
            <a:r>
              <a:rPr lang="en-US">
                <a:latin typeface="Tahoma" charset="0"/>
              </a:rPr>
              <a:t>Indices:</a:t>
            </a:r>
          </a:p>
          <a:p>
            <a:pPr lvl="1">
              <a:lnSpc>
                <a:spcPct val="80000"/>
              </a:lnSpc>
              <a:buFont typeface="Wingdings" charset="0"/>
              <a:buChar char="§"/>
            </a:pPr>
            <a:r>
              <a:rPr lang="en-US" sz="2200" i="1">
                <a:latin typeface="Tahoma" charset="0"/>
              </a:rPr>
              <a:t>i </a:t>
            </a:r>
            <a:r>
              <a:rPr lang="en-US" sz="2200">
                <a:latin typeface="Tahoma" charset="0"/>
              </a:rPr>
              <a:t>= plants</a:t>
            </a:r>
          </a:p>
          <a:p>
            <a:pPr lvl="1">
              <a:lnSpc>
                <a:spcPct val="80000"/>
              </a:lnSpc>
              <a:buFont typeface="Wingdings" charset="0"/>
              <a:buChar char="§"/>
            </a:pPr>
            <a:r>
              <a:rPr lang="en-US" sz="2200" i="1">
                <a:latin typeface="Tahoma" charset="0"/>
              </a:rPr>
              <a:t>j </a:t>
            </a:r>
            <a:r>
              <a:rPr lang="en-US" sz="2200">
                <a:latin typeface="Tahoma" charset="0"/>
              </a:rPr>
              <a:t>= markets</a:t>
            </a:r>
          </a:p>
          <a:p>
            <a:pPr>
              <a:lnSpc>
                <a:spcPct val="80000"/>
              </a:lnSpc>
            </a:pPr>
            <a:r>
              <a:rPr lang="en-US">
                <a:latin typeface="Tahoma" charset="0"/>
              </a:rPr>
              <a:t>Given Data:</a:t>
            </a:r>
          </a:p>
          <a:p>
            <a:pPr lvl="1">
              <a:lnSpc>
                <a:spcPct val="80000"/>
              </a:lnSpc>
              <a:buFont typeface="Wingdings" charset="0"/>
              <a:buChar char="§"/>
            </a:pPr>
            <a:r>
              <a:rPr lang="en-US" sz="2200" i="1">
                <a:latin typeface="Tahoma" charset="0"/>
              </a:rPr>
              <a:t>a</a:t>
            </a:r>
            <a:r>
              <a:rPr lang="en-US" sz="1700" i="1">
                <a:latin typeface="Tahoma" charset="0"/>
              </a:rPr>
              <a:t>i</a:t>
            </a:r>
            <a:r>
              <a:rPr lang="en-US" sz="2200" i="1">
                <a:latin typeface="Tahoma" charset="0"/>
              </a:rPr>
              <a:t> </a:t>
            </a:r>
            <a:r>
              <a:rPr lang="en-US" sz="2200">
                <a:latin typeface="Tahoma" charset="0"/>
              </a:rPr>
              <a:t>= supply of commodity of plant </a:t>
            </a:r>
            <a:r>
              <a:rPr lang="en-US" sz="2200" i="1">
                <a:latin typeface="Tahoma" charset="0"/>
              </a:rPr>
              <a:t>i </a:t>
            </a:r>
            <a:r>
              <a:rPr lang="en-US" sz="2200">
                <a:latin typeface="Tahoma" charset="0"/>
              </a:rPr>
              <a:t>(in cases)</a:t>
            </a:r>
          </a:p>
          <a:p>
            <a:pPr lvl="1">
              <a:lnSpc>
                <a:spcPct val="80000"/>
              </a:lnSpc>
              <a:buFont typeface="Wingdings" charset="0"/>
              <a:buChar char="§"/>
            </a:pPr>
            <a:r>
              <a:rPr lang="en-US" sz="2200" i="1">
                <a:latin typeface="Tahoma" charset="0"/>
              </a:rPr>
              <a:t>b</a:t>
            </a:r>
            <a:r>
              <a:rPr lang="en-US" sz="1700" i="1">
                <a:latin typeface="Tahoma" charset="0"/>
              </a:rPr>
              <a:t>j</a:t>
            </a:r>
            <a:r>
              <a:rPr lang="en-US" sz="2200" i="1">
                <a:latin typeface="Tahoma" charset="0"/>
              </a:rPr>
              <a:t> </a:t>
            </a:r>
            <a:r>
              <a:rPr lang="en-US" sz="2200">
                <a:latin typeface="Tahoma" charset="0"/>
              </a:rPr>
              <a:t>= demand for commodity at market </a:t>
            </a:r>
            <a:r>
              <a:rPr lang="en-US" sz="2200" i="1">
                <a:latin typeface="Tahoma" charset="0"/>
              </a:rPr>
              <a:t>j </a:t>
            </a:r>
            <a:r>
              <a:rPr lang="en-US" sz="2200">
                <a:latin typeface="Tahoma" charset="0"/>
              </a:rPr>
              <a:t>(cases)</a:t>
            </a:r>
          </a:p>
          <a:p>
            <a:pPr lvl="1">
              <a:lnSpc>
                <a:spcPct val="80000"/>
              </a:lnSpc>
              <a:buFont typeface="Wingdings" charset="0"/>
              <a:buChar char="§"/>
            </a:pPr>
            <a:r>
              <a:rPr lang="en-US" sz="2200" i="1">
                <a:latin typeface="Tahoma" charset="0"/>
              </a:rPr>
              <a:t>c</a:t>
            </a:r>
            <a:r>
              <a:rPr lang="en-US" sz="1700" i="1">
                <a:latin typeface="Tahoma" charset="0"/>
              </a:rPr>
              <a:t>ij</a:t>
            </a:r>
            <a:r>
              <a:rPr lang="en-US" sz="2200" i="1">
                <a:latin typeface="Tahoma" charset="0"/>
              </a:rPr>
              <a:t> </a:t>
            </a:r>
            <a:r>
              <a:rPr lang="en-US" sz="2200">
                <a:latin typeface="Tahoma" charset="0"/>
              </a:rPr>
              <a:t>= cost per unit shipment between plant </a:t>
            </a:r>
            <a:r>
              <a:rPr lang="en-US" sz="2200" i="1">
                <a:latin typeface="Tahoma" charset="0"/>
              </a:rPr>
              <a:t>i </a:t>
            </a:r>
            <a:r>
              <a:rPr lang="en-US" sz="2200">
                <a:latin typeface="Tahoma" charset="0"/>
              </a:rPr>
              <a:t>and market </a:t>
            </a:r>
            <a:r>
              <a:rPr lang="en-US" sz="2200" i="1">
                <a:latin typeface="Tahoma" charset="0"/>
              </a:rPr>
              <a:t>j </a:t>
            </a:r>
            <a:r>
              <a:rPr lang="en-US" sz="2200">
                <a:latin typeface="Tahoma" charset="0"/>
              </a:rPr>
              <a:t>($/case)</a:t>
            </a:r>
          </a:p>
          <a:p>
            <a:pPr>
              <a:lnSpc>
                <a:spcPct val="80000"/>
              </a:lnSpc>
            </a:pPr>
            <a:r>
              <a:rPr lang="en-US">
                <a:latin typeface="Tahoma" charset="0"/>
              </a:rPr>
              <a:t>Variables:</a:t>
            </a:r>
          </a:p>
          <a:p>
            <a:pPr lvl="1">
              <a:lnSpc>
                <a:spcPct val="80000"/>
              </a:lnSpc>
              <a:buFont typeface="Wingdings" charset="0"/>
              <a:buChar char="§"/>
            </a:pPr>
            <a:r>
              <a:rPr lang="en-US" sz="2200">
                <a:latin typeface="Tahoma" charset="0"/>
              </a:rPr>
              <a:t>costs</a:t>
            </a:r>
          </a:p>
          <a:p>
            <a:pPr lvl="1">
              <a:lnSpc>
                <a:spcPct val="80000"/>
              </a:lnSpc>
              <a:buFont typeface="Wingdings" charset="0"/>
              <a:buChar char="§"/>
            </a:pPr>
            <a:r>
              <a:rPr lang="en-US" sz="2200" i="1">
                <a:latin typeface="Tahoma" charset="0"/>
              </a:rPr>
              <a:t>x</a:t>
            </a:r>
            <a:r>
              <a:rPr lang="en-US" sz="1700" i="1">
                <a:latin typeface="Tahoma" charset="0"/>
              </a:rPr>
              <a:t>ij</a:t>
            </a:r>
            <a:r>
              <a:rPr lang="en-US" sz="2200" i="1">
                <a:latin typeface="Tahoma" charset="0"/>
              </a:rPr>
              <a:t> </a:t>
            </a:r>
            <a:r>
              <a:rPr lang="en-US" sz="2200">
                <a:latin typeface="Tahoma" charset="0"/>
              </a:rPr>
              <a:t>= amount of commodity to ship from plant </a:t>
            </a:r>
            <a:r>
              <a:rPr lang="en-US" sz="2200" i="1">
                <a:latin typeface="Tahoma" charset="0"/>
              </a:rPr>
              <a:t>i </a:t>
            </a:r>
            <a:r>
              <a:rPr lang="en-US" sz="2200">
                <a:latin typeface="Tahoma" charset="0"/>
              </a:rPr>
              <a:t>to market </a:t>
            </a:r>
            <a:r>
              <a:rPr lang="en-US" sz="2200" i="1">
                <a:latin typeface="Tahoma" charset="0"/>
              </a:rPr>
              <a:t>j </a:t>
            </a:r>
            <a:r>
              <a:rPr lang="en-US" sz="2200">
                <a:latin typeface="Tahoma" charset="0"/>
              </a:rPr>
              <a:t>(cases),</a:t>
            </a:r>
          </a:p>
          <a:p>
            <a:pPr lvl="1">
              <a:lnSpc>
                <a:spcPct val="80000"/>
              </a:lnSpc>
              <a:buFont typeface="Wingdings" charset="0"/>
              <a:buChar char="§"/>
            </a:pPr>
            <a:r>
              <a:rPr lang="en-US" sz="2200">
                <a:latin typeface="Tahoma" charset="0"/>
              </a:rPr>
              <a:t>where </a:t>
            </a:r>
            <a:r>
              <a:rPr lang="en-US" sz="2200" i="1">
                <a:latin typeface="Tahoma" charset="0"/>
              </a:rPr>
              <a:t>x</a:t>
            </a:r>
            <a:r>
              <a:rPr lang="en-US" sz="1700" i="1">
                <a:latin typeface="Tahoma" charset="0"/>
              </a:rPr>
              <a:t>ij</a:t>
            </a:r>
            <a:r>
              <a:rPr lang="en-US" sz="2200" i="1">
                <a:latin typeface="Tahoma" charset="0"/>
              </a:rPr>
              <a:t> </a:t>
            </a:r>
            <a:r>
              <a:rPr lang="en-US" sz="2200">
                <a:latin typeface="Tahoma" charset="0"/>
              </a:rPr>
              <a:t>&gt;= 0, for all </a:t>
            </a:r>
            <a:r>
              <a:rPr lang="en-US" sz="2200" i="1">
                <a:latin typeface="Tahoma" charset="0"/>
              </a:rPr>
              <a:t>i</a:t>
            </a:r>
            <a:r>
              <a:rPr lang="en-US" sz="2200">
                <a:latin typeface="Tahoma" charset="0"/>
              </a:rPr>
              <a:t>, </a:t>
            </a:r>
            <a:r>
              <a:rPr lang="en-US" sz="2200" i="1">
                <a:latin typeface="Tahoma" charset="0"/>
              </a:rPr>
              <a:t>j</a:t>
            </a:r>
            <a:endParaRPr lang="en-US" sz="2200">
              <a:latin typeface="Tahoma" charset="0"/>
            </a:endParaRPr>
          </a:p>
        </p:txBody>
      </p:sp>
    </p:spTree>
    <p:extLst>
      <p:ext uri="{BB962C8B-B14F-4D97-AF65-F5344CB8AC3E}">
        <p14:creationId xmlns:p14="http://schemas.microsoft.com/office/powerpoint/2010/main" val="185548336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ERINA_NSO_UCB_Lecture">
  <a:themeElements>
    <a:clrScheme name="">
      <a:dk1>
        <a:srgbClr val="000000"/>
      </a:dk1>
      <a:lt1>
        <a:srgbClr val="C0C0C0"/>
      </a:lt1>
      <a:dk2>
        <a:srgbClr val="000000"/>
      </a:dk2>
      <a:lt2>
        <a:srgbClr val="808080"/>
      </a:lt2>
      <a:accent1>
        <a:srgbClr val="00CC99"/>
      </a:accent1>
      <a:accent2>
        <a:srgbClr val="3333CC"/>
      </a:accent2>
      <a:accent3>
        <a:srgbClr val="DCDCDC"/>
      </a:accent3>
      <a:accent4>
        <a:srgbClr val="000000"/>
      </a:accent4>
      <a:accent5>
        <a:srgbClr val="AAE2CA"/>
      </a:accent5>
      <a:accent6>
        <a:srgbClr val="2D2DB9"/>
      </a:accent6>
      <a:hlink>
        <a:srgbClr val="CCCCFF"/>
      </a:hlink>
      <a:folHlink>
        <a:srgbClr val="B2B2B2"/>
      </a:folHlink>
    </a:clrScheme>
    <a:fontScheme name="PPP_BGLOB_TXT_Global12">
      <a:majorFont>
        <a:latin typeface="Arial"/>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P_BGLOB_TXT_Global1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PP_BGLOB_TXT_Global1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PP_BGLOB_TXT_Global1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P_BGLOB_TXT_Global1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PP_BGLOB_TXT_Global1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PP_BGLOB_TXT_Global1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PP_BGLOB_TXT_Global1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ERINA_NSO_UCB_Lecture.pot</Template>
  <TotalTime>21646</TotalTime>
  <Words>2377</Words>
  <Application>Microsoft Macintosh PowerPoint</Application>
  <PresentationFormat>On-screen Show (4:3)</PresentationFormat>
  <Paragraphs>318</Paragraphs>
  <Slides>62</Slides>
  <Notes>16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62</vt:i4>
      </vt:variant>
    </vt:vector>
  </HeadingPairs>
  <TitlesOfParts>
    <vt:vector size="75" baseType="lpstr">
      <vt:lpstr>Arial</vt:lpstr>
      <vt:lpstr>ＭＳ Ｐゴシック</vt:lpstr>
      <vt:lpstr>Tahoma</vt:lpstr>
      <vt:lpstr>Calibri</vt:lpstr>
      <vt:lpstr>Times New Roman</vt:lpstr>
      <vt:lpstr>Wingdings 2</vt:lpstr>
      <vt:lpstr>Wingdings</vt:lpstr>
      <vt:lpstr>Symbol</vt:lpstr>
      <vt:lpstr>SimSun</vt:lpstr>
      <vt:lpstr>ERINA_NSO_UCB_Lecture</vt:lpstr>
      <vt:lpstr>Paintbrush Picture</vt:lpstr>
      <vt:lpstr>Bitmap Image</vt:lpstr>
      <vt:lpstr>Microsoft Equation 3.0</vt:lpstr>
      <vt:lpstr>PowerPoint Presentation</vt:lpstr>
      <vt:lpstr>Moving to GAMS</vt:lpstr>
      <vt:lpstr>Accessing GAMS</vt:lpstr>
      <vt:lpstr>Download and Installation</vt:lpstr>
      <vt:lpstr>Introduction to GAMS</vt:lpstr>
      <vt:lpstr>PowerPoint Presentation</vt:lpstr>
      <vt:lpstr>GAMS for CGE Models: A Schematic View</vt:lpstr>
      <vt:lpstr>Sample Transportation Problem</vt:lpstr>
      <vt:lpstr>Transportation Problem (cont.)</vt:lpstr>
      <vt:lpstr>Transportation Problem (cont.)</vt:lpstr>
      <vt:lpstr>GAMS Program </vt:lpstr>
      <vt:lpstr>Defining Model Components</vt:lpstr>
      <vt:lpstr>Model Components: Sets</vt:lpstr>
      <vt:lpstr>Set:  declaration and definition</vt:lpstr>
      <vt:lpstr>Data</vt:lpstr>
      <vt:lpstr>Scalars</vt:lpstr>
      <vt:lpstr>Parameters: declaration and definition</vt:lpstr>
      <vt:lpstr>Tables</vt:lpstr>
      <vt:lpstr>Direct assignment of data values</vt:lpstr>
      <vt:lpstr>Exponent operator</vt:lpstr>
      <vt:lpstr>Index Operations</vt:lpstr>
      <vt:lpstr>Model Components: Variables</vt:lpstr>
      <vt:lpstr>Variable Types</vt:lpstr>
      <vt:lpstr>Variable attributes</vt:lpstr>
      <vt:lpstr>Model Components: Equations</vt:lpstr>
      <vt:lpstr>Equation Types</vt:lpstr>
      <vt:lpstr>Equation Values</vt:lpstr>
      <vt:lpstr>Quick Note: “=“ and “=e=“</vt:lpstr>
      <vt:lpstr>Model Components:  Model statement</vt:lpstr>
      <vt:lpstr>Types of Problems</vt:lpstr>
      <vt:lpstr>Model Components:  Solve statement</vt:lpstr>
      <vt:lpstr>Display Statement</vt:lpstr>
      <vt:lpstr>Solve execution</vt:lpstr>
      <vt:lpstr>GAMS Output</vt:lpstr>
      <vt:lpstr>Echo Print</vt:lpstr>
      <vt:lpstr>Reference Map</vt:lpstr>
      <vt:lpstr>Equation Listing</vt:lpstr>
      <vt:lpstr>Column Listing</vt:lpstr>
      <vt:lpstr>Model Statistics</vt:lpstr>
      <vt:lpstr>Model Statistics (cont.)</vt:lpstr>
      <vt:lpstr>Status Report</vt:lpstr>
      <vt:lpstr>Solver Status</vt:lpstr>
      <vt:lpstr>Model Status</vt:lpstr>
      <vt:lpstr>Solver Report</vt:lpstr>
      <vt:lpstr>Solution Report</vt:lpstr>
      <vt:lpstr>Report Summary</vt:lpstr>
      <vt:lpstr>Error Report</vt:lpstr>
      <vt:lpstr>Debugging Tips</vt:lpstr>
      <vt:lpstr>Remarks</vt:lpstr>
      <vt:lpstr>GAMS Integrated Development Environment (IDE)</vt:lpstr>
      <vt:lpstr>IDE - Continued</vt:lpstr>
      <vt:lpstr>Initiating a Project</vt:lpstr>
      <vt:lpstr>GAMS syntax:  the manual</vt:lpstr>
      <vt:lpstr>GAMS logic: the manual</vt:lpstr>
      <vt:lpstr>GAMS-based  123 model</vt:lpstr>
      <vt:lpstr>Parameter declarations</vt:lpstr>
      <vt:lpstr>Equation definitions</vt:lpstr>
      <vt:lpstr>Model specification</vt:lpstr>
      <vt:lpstr>Running in GAMS IDE</vt:lpstr>
      <vt:lpstr>The solution screen</vt:lpstr>
      <vt:lpstr>Some results</vt:lpstr>
      <vt:lpstr>Thank you</vt:lpstr>
    </vt:vector>
  </TitlesOfParts>
  <Manager/>
  <Company>UC Berkeley</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CGE Intro</dc:title>
  <dc:subject/>
  <dc:creator>dwrh</dc:creator>
  <cp:keywords/>
  <dc:description/>
  <cp:lastModifiedBy>DAVID ROLAND-HOLST</cp:lastModifiedBy>
  <cp:revision>550</cp:revision>
  <dcterms:created xsi:type="dcterms:W3CDTF">2007-11-30T06:54:43Z</dcterms:created>
  <dcterms:modified xsi:type="dcterms:W3CDTF">2013-07-08T06:12:14Z</dcterms:modified>
  <cp:category/>
</cp:coreProperties>
</file>