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6" r:id="rId1"/>
  </p:sldMasterIdLst>
  <p:notesMasterIdLst>
    <p:notesMasterId r:id="rId58"/>
  </p:notesMasterIdLst>
  <p:handoutMasterIdLst>
    <p:handoutMasterId r:id="rId59"/>
  </p:handoutMasterIdLst>
  <p:sldIdLst>
    <p:sldId id="483" r:id="rId2"/>
    <p:sldId id="430" r:id="rId3"/>
    <p:sldId id="431" r:id="rId4"/>
    <p:sldId id="432" r:id="rId5"/>
    <p:sldId id="433" r:id="rId6"/>
    <p:sldId id="434" r:id="rId7"/>
    <p:sldId id="484" r:id="rId8"/>
    <p:sldId id="435" r:id="rId9"/>
    <p:sldId id="436" r:id="rId10"/>
    <p:sldId id="437" r:id="rId11"/>
    <p:sldId id="438" r:id="rId12"/>
    <p:sldId id="439" r:id="rId13"/>
    <p:sldId id="440" r:id="rId14"/>
    <p:sldId id="441" r:id="rId15"/>
    <p:sldId id="442" r:id="rId16"/>
    <p:sldId id="443" r:id="rId17"/>
    <p:sldId id="444" r:id="rId18"/>
    <p:sldId id="414" r:id="rId19"/>
    <p:sldId id="446" r:id="rId20"/>
    <p:sldId id="447" r:id="rId21"/>
    <p:sldId id="448" r:id="rId22"/>
    <p:sldId id="449" r:id="rId23"/>
    <p:sldId id="450" r:id="rId24"/>
    <p:sldId id="451" r:id="rId25"/>
    <p:sldId id="452" r:id="rId26"/>
    <p:sldId id="453" r:id="rId27"/>
    <p:sldId id="454" r:id="rId28"/>
    <p:sldId id="455" r:id="rId29"/>
    <p:sldId id="456" r:id="rId30"/>
    <p:sldId id="457" r:id="rId31"/>
    <p:sldId id="458" r:id="rId32"/>
    <p:sldId id="459" r:id="rId33"/>
    <p:sldId id="460" r:id="rId34"/>
    <p:sldId id="461" r:id="rId35"/>
    <p:sldId id="462" r:id="rId36"/>
    <p:sldId id="463" r:id="rId37"/>
    <p:sldId id="464" r:id="rId38"/>
    <p:sldId id="465" r:id="rId39"/>
    <p:sldId id="466" r:id="rId40"/>
    <p:sldId id="467" r:id="rId41"/>
    <p:sldId id="468" r:id="rId42"/>
    <p:sldId id="469" r:id="rId43"/>
    <p:sldId id="470" r:id="rId44"/>
    <p:sldId id="471" r:id="rId45"/>
    <p:sldId id="472" r:id="rId46"/>
    <p:sldId id="473" r:id="rId47"/>
    <p:sldId id="474" r:id="rId48"/>
    <p:sldId id="475" r:id="rId49"/>
    <p:sldId id="476" r:id="rId50"/>
    <p:sldId id="477" r:id="rId51"/>
    <p:sldId id="478" r:id="rId52"/>
    <p:sldId id="479" r:id="rId53"/>
    <p:sldId id="480" r:id="rId54"/>
    <p:sldId id="481" r:id="rId55"/>
    <p:sldId id="482" r:id="rId56"/>
    <p:sldId id="485" r:id="rId5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1"/>
    <p:restoredTop sz="94695"/>
  </p:normalViewPr>
  <p:slideViewPr>
    <p:cSldViewPr>
      <p:cViewPr>
        <p:scale>
          <a:sx n="115" d="100"/>
          <a:sy n="115" d="100"/>
        </p:scale>
        <p:origin x="130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handoutMaster" Target="handoutMasters/handout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ea typeface="+mn-ea"/>
                <a:cs typeface="Arial" charset="0"/>
              </a:defRPr>
            </a:lvl1pPr>
          </a:lstStyle>
          <a:p>
            <a:pPr>
              <a:defRPr/>
            </a:pPr>
            <a:fld id="{57450562-AF42-564B-B0CA-9F7483A9D443}" type="datetimeFigureOut">
              <a:rPr lang="en-US"/>
              <a:pPr>
                <a:defRPr/>
              </a:pPr>
              <a:t>12/13/16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ea typeface="+mn-ea"/>
                <a:cs typeface="Arial" charset="0"/>
              </a:defRPr>
            </a:lvl1pPr>
          </a:lstStyle>
          <a:p>
            <a:pPr>
              <a:defRPr/>
            </a:pPr>
            <a:fld id="{405F7A29-1386-AE45-BC97-08E3D57FF0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85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074C605-9C1C-BB4A-9F5A-EAD79F4E76A5}" type="datetimeFigureOut">
              <a:rPr lang="en-US"/>
              <a:pPr>
                <a:defRPr/>
              </a:pPr>
              <a:t>12/13/16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BBA38F0-539B-B542-8643-3F9C4288ED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737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A38F0-539B-B542-8643-3F9C4288ED2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157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F074B6-B3AE-45AF-BE60-63A935DF066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6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AC029C-5B86-4A35-BDB9-51038CCD186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07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C886B8-9CCF-45A7-8C51-75F0D8E4A8C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952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48762F-9D1E-4245-9122-65D0B0F298D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095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E3D383-F98B-49FE-9F0A-199E4AA058B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979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535B94-B022-40F4-84F6-224B978D88F1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515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3AC0DC-8F2C-4804-B0FE-89AE8C5C1E1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016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9C3F86-2294-45C5-BFEA-29DCA8362D1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764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19FFA8-319B-4FDA-AF8D-C68B8D57CCC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549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C886B8-9CCF-45A7-8C51-75F0D8E4A8C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12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78FD22-B27B-44F6-92A9-9A505825490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874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851660-4BD7-4847-A7E4-3430F6659CB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723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74D5F55-89B5-4031-930E-F8C0AF4EB0F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611615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C886B8-9CCF-45A7-8C51-75F0D8E4A8C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684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5BE07C-2D9A-4731-8A61-D8F6B8B9B9E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649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9F5320-EA8D-4956-BA52-3790215F2C79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132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331D73-D5F4-4D78-A34D-462BEC0157D4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36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2C210-CAC2-4953-80BA-2CFF2C5AAB8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945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CEF186-AE14-4CF1-A795-CF638719D3C3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647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A8521F-9C7B-4D7E-9FE5-074DB7D2339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101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53E8F9-C01A-4653-85B0-77BC29B86EF2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82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1A1D3D-5FDB-4680-B618-BB90C2BA8AF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387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5934D0-06B3-4E07-9017-94A90C937015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429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E23AD5-5BA0-4297-B343-EE262E48E742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129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439F15-8006-44F3-A6E0-23D46940A331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475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C7965F-8174-4AEB-AAB2-890245E76B3B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9235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B074B2-AD07-472E-8088-D788ED6B358E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87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DDEFCB-4B42-4D0F-A4E7-60C3185C521F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978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04EDDA-3FAE-4D78-989F-04F7050248FF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036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E95CEC-742E-449B-A6C2-A4986B8417EF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331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B36206-CE12-4AB9-9B49-C9A6276A4258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335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085768-3D6E-43B8-A75C-8E67E80A03AD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56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78FD22-B27B-44F6-92A9-9A505825490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07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C886B8-9CCF-45A7-8C51-75F0D8E4A8CB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789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80AF20-90D9-44D9-823E-DBF44F1893CB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321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C278C1-9A9C-4936-9735-951FAAA66543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07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2DDE36-6B83-4945-8198-DB3DD46F3F9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896382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C886B8-9CCF-45A7-8C51-75F0D8E4A8CB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12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C886B8-9CCF-45A7-8C51-75F0D8E4A8CB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2784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C886B8-9CCF-45A7-8C51-75F0D8E4A8CB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5246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C886B8-9CCF-45A7-8C51-75F0D8E4A8CB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78FD22-B27B-44F6-92A9-9A505825490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98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78FD22-B27B-44F6-92A9-9A505825490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86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A729F1-EF8E-4EB8-8E48-C5E6A2E1A5F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44962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867B444-8E21-41CE-8E69-C3F3E574CB0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36079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040F62-7BF9-4CA1-BE4D-1E0D64AEEAD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00416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18" tIns="45710" rIns="91418" bIns="45710" anchor="ctr"/>
          <a:lstStyle/>
          <a:p>
            <a:endParaRPr lang="en-US" sz="180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6472238"/>
            <a:ext cx="9144000" cy="385762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lIns="91418" tIns="45710" rIns="91418" bIns="45710" anchor="ctr"/>
          <a:lstStyle/>
          <a:p>
            <a:endParaRPr lang="en-US" sz="180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2667000"/>
            <a:ext cx="9144000" cy="4191000"/>
          </a:xfrm>
          <a:prstGeom prst="rect">
            <a:avLst/>
          </a:prstGeom>
          <a:gradFill rotWithShape="1">
            <a:gsLst>
              <a:gs pos="0">
                <a:srgbClr val="18472F"/>
              </a:gs>
              <a:gs pos="50000">
                <a:srgbClr val="339966"/>
              </a:gs>
              <a:gs pos="100000">
                <a:srgbClr val="18472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8" tIns="45710" rIns="91418" bIns="45710" anchor="ctr"/>
          <a:lstStyle/>
          <a:p>
            <a:endParaRPr lang="en-US" sz="1800"/>
          </a:p>
        </p:txBody>
      </p:sp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4775"/>
            <a:ext cx="9161463" cy="274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13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06375" y="3305176"/>
            <a:ext cx="8731250" cy="1141413"/>
          </a:xfrm>
        </p:spPr>
        <p:txBody>
          <a:bodyPr/>
          <a:lstStyle>
            <a:lvl1pPr algn="ctr">
              <a:defRPr>
                <a:latin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6375" y="4545014"/>
            <a:ext cx="8731250" cy="1131887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CC00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Date Placeholder 7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72238"/>
            <a:ext cx="1905000" cy="344487"/>
          </a:xfrm>
          <a:prstGeom prst="rect">
            <a:avLst/>
          </a:prstGeom>
        </p:spPr>
        <p:txBody>
          <a:bodyPr lIns="91429" tIns="45715" rIns="91429" bIns="45715"/>
          <a:lstStyle>
            <a:lvl1pPr>
              <a:defRPr sz="1800" smtClean="0">
                <a:solidFill>
                  <a:srgbClr val="FFFFFF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8421D167-8F1D-B344-AF5C-C824724D57DF}" type="datetimeFigureOut">
              <a:rPr lang="en-US"/>
              <a:pPr>
                <a:defRPr/>
              </a:pPr>
              <a:t>12/13/16</a:t>
            </a:fld>
            <a:endParaRPr lang="en-US"/>
          </a:p>
        </p:txBody>
      </p:sp>
      <p:sp>
        <p:nvSpPr>
          <p:cNvPr id="9" name="Footer Placeholder 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472238"/>
            <a:ext cx="2895600" cy="344487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4" tIns="45707" rIns="91414" bIns="45707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54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11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138114"/>
            <a:ext cx="2247900" cy="63388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38114"/>
            <a:ext cx="6591300" cy="63388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20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lIns="91418" tIns="45710" rIns="91418" bIns="45710"/>
          <a:lstStyle>
            <a:lvl1pPr>
              <a:defRPr sz="1800" smtClean="0">
                <a:ea typeface="+mn-ea"/>
                <a:cs typeface="Arial" charset="0"/>
              </a:defRPr>
            </a:lvl1pPr>
          </a:lstStyle>
          <a:p>
            <a:pPr>
              <a:defRPr/>
            </a:pPr>
            <a:fld id="{FA1A841F-AF04-A741-9290-327205B0B8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57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926" y="96838"/>
            <a:ext cx="7688263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852613" y="1584325"/>
            <a:ext cx="7002462" cy="474980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513513"/>
            <a:ext cx="1905000" cy="303212"/>
          </a:xfrm>
          <a:prstGeom prst="rect">
            <a:avLst/>
          </a:prstGeom>
        </p:spPr>
        <p:txBody>
          <a:bodyPr lIns="65306" tIns="32653" rIns="65306" bIns="32653"/>
          <a:lstStyle>
            <a:lvl1pPr>
              <a:defRPr sz="1800" smtClean="0">
                <a:ea typeface="+mn-ea"/>
                <a:cs typeface="Arial" charset="0"/>
              </a:defRPr>
            </a:lvl1pPr>
          </a:lstStyle>
          <a:p>
            <a:pPr>
              <a:defRPr/>
            </a:pPr>
            <a:fld id="{B614F606-E4A4-9742-8AED-5221D541F430}" type="datetimeFigureOut">
              <a:rPr lang="en-US"/>
              <a:pPr>
                <a:defRPr/>
              </a:pPr>
              <a:t>12/13/16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089275" y="6400800"/>
            <a:ext cx="2894013" cy="457200"/>
          </a:xfrm>
          <a:prstGeom prst="rect">
            <a:avLst/>
          </a:prstGeom>
        </p:spPr>
        <p:txBody>
          <a:bodyPr lIns="91429" tIns="45715" rIns="91429" bIns="45715"/>
          <a:lstStyle>
            <a:lvl1pPr>
              <a:defRPr sz="180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lIns="91429" tIns="45715" rIns="91429" bIns="45715"/>
          <a:lstStyle>
            <a:lvl1pPr>
              <a:defRPr sz="1800" smtClean="0">
                <a:ea typeface="+mn-ea"/>
                <a:cs typeface="Arial" charset="0"/>
              </a:defRPr>
            </a:lvl1pPr>
          </a:lstStyle>
          <a:p>
            <a:pPr>
              <a:defRPr/>
            </a:pPr>
            <a:fld id="{CF34F5B6-8A20-6243-9D4C-C0845B8084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21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333626" y="138113"/>
            <a:ext cx="6810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85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477000"/>
            <a:ext cx="1905000" cy="30321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25" tIns="45712" rIns="91425" bIns="45712" numCol="1" anchor="t" anchorCtr="0" compatLnSpc="1">
            <a:prstTxWarp prst="textNoShape">
              <a:avLst/>
            </a:prstTxWarp>
          </a:bodyPr>
          <a:lstStyle>
            <a:lvl1pPr>
              <a:defRPr sz="1400" b="1" i="1" smtClean="0">
                <a:solidFill>
                  <a:schemeClr val="accent2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BFDE4059-D829-3A4F-A9F1-44E406373E1E}" type="datetimeFigureOut">
              <a:rPr lang="en-US"/>
              <a:pPr>
                <a:defRPr/>
              </a:pPr>
              <a:t>12/13/16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39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9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97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333625" y="138113"/>
            <a:ext cx="6810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4" tIns="45707" rIns="91414" bIns="45707" anchor="ctr"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5pPr>
            <a:lvl6pPr marL="640080"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6pPr>
            <a:lvl7pPr marL="1280160"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7pPr>
            <a:lvl8pPr marL="1920240"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8pPr>
            <a:lvl9pPr marL="2560320"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333625" y="138113"/>
            <a:ext cx="6810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2" rIns="91425" bIns="45712" anchor="ctr"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5pPr>
            <a:lvl6pPr marL="640080"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6pPr>
            <a:lvl7pPr marL="1280160"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7pPr>
            <a:lvl8pPr marL="1920240"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8pPr>
            <a:lvl9pPr marL="2560320"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90" indent="0">
              <a:buNone/>
              <a:defRPr sz="1800"/>
            </a:lvl2pPr>
            <a:lvl3pPr marL="914180" indent="0">
              <a:buNone/>
              <a:defRPr sz="1600"/>
            </a:lvl3pPr>
            <a:lvl4pPr marL="1371270" indent="0">
              <a:buNone/>
              <a:defRPr sz="1400"/>
            </a:lvl4pPr>
            <a:lvl5pPr marL="1828361" indent="0">
              <a:buNone/>
              <a:defRPr sz="1400"/>
            </a:lvl5pPr>
            <a:lvl6pPr marL="2285451" indent="0">
              <a:buNone/>
              <a:defRPr sz="1400"/>
            </a:lvl6pPr>
            <a:lvl7pPr marL="2742542" indent="0">
              <a:buNone/>
              <a:defRPr sz="1400"/>
            </a:lvl7pPr>
            <a:lvl8pPr marL="3199632" indent="0">
              <a:buNone/>
              <a:defRPr sz="1400"/>
            </a:lvl8pPr>
            <a:lvl9pPr marL="3656722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8860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343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1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90" indent="0">
              <a:buNone/>
              <a:defRPr sz="2000" b="1"/>
            </a:lvl2pPr>
            <a:lvl3pPr marL="914180" indent="0">
              <a:buNone/>
              <a:defRPr sz="1800" b="1"/>
            </a:lvl3pPr>
            <a:lvl4pPr marL="1371270" indent="0">
              <a:buNone/>
              <a:defRPr sz="1600" b="1"/>
            </a:lvl4pPr>
            <a:lvl5pPr marL="1828361" indent="0">
              <a:buNone/>
              <a:defRPr sz="1600" b="1"/>
            </a:lvl5pPr>
            <a:lvl6pPr marL="2285451" indent="0">
              <a:buNone/>
              <a:defRPr sz="1600" b="1"/>
            </a:lvl6pPr>
            <a:lvl7pPr marL="2742542" indent="0">
              <a:buNone/>
              <a:defRPr sz="1600" b="1"/>
            </a:lvl7pPr>
            <a:lvl8pPr marL="3199632" indent="0">
              <a:buNone/>
              <a:defRPr sz="1600" b="1"/>
            </a:lvl8pPr>
            <a:lvl9pPr marL="365672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90" indent="0">
              <a:buNone/>
              <a:defRPr sz="2000" b="1"/>
            </a:lvl2pPr>
            <a:lvl3pPr marL="914180" indent="0">
              <a:buNone/>
              <a:defRPr sz="1800" b="1"/>
            </a:lvl3pPr>
            <a:lvl4pPr marL="1371270" indent="0">
              <a:buNone/>
              <a:defRPr sz="1600" b="1"/>
            </a:lvl4pPr>
            <a:lvl5pPr marL="1828361" indent="0">
              <a:buNone/>
              <a:defRPr sz="1600" b="1"/>
            </a:lvl5pPr>
            <a:lvl6pPr marL="2285451" indent="0">
              <a:buNone/>
              <a:defRPr sz="1600" b="1"/>
            </a:lvl6pPr>
            <a:lvl7pPr marL="2742542" indent="0">
              <a:buNone/>
              <a:defRPr sz="1600" b="1"/>
            </a:lvl7pPr>
            <a:lvl8pPr marL="3199632" indent="0">
              <a:buNone/>
              <a:defRPr sz="1600" b="1"/>
            </a:lvl8pPr>
            <a:lvl9pPr marL="365672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8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7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333627" y="138113"/>
            <a:ext cx="6810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61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>
                <a:solidFill>
                  <a:srgbClr val="FFC000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90" indent="0">
              <a:buNone/>
              <a:defRPr sz="1200"/>
            </a:lvl2pPr>
            <a:lvl3pPr marL="914180" indent="0">
              <a:buNone/>
              <a:defRPr sz="1000"/>
            </a:lvl3pPr>
            <a:lvl4pPr marL="1371270" indent="0">
              <a:buNone/>
              <a:defRPr sz="900"/>
            </a:lvl4pPr>
            <a:lvl5pPr marL="1828361" indent="0">
              <a:buNone/>
              <a:defRPr sz="900"/>
            </a:lvl5pPr>
            <a:lvl6pPr marL="2285451" indent="0">
              <a:buNone/>
              <a:defRPr sz="900"/>
            </a:lvl6pPr>
            <a:lvl7pPr marL="2742542" indent="0">
              <a:buNone/>
              <a:defRPr sz="900"/>
            </a:lvl7pPr>
            <a:lvl8pPr marL="3199632" indent="0">
              <a:buNone/>
              <a:defRPr sz="900"/>
            </a:lvl8pPr>
            <a:lvl9pPr marL="365672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056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rgbClr val="FFC000"/>
                </a:solidFill>
              </a:defRPr>
            </a:lvl1pPr>
            <a:lvl2pPr marL="457090" indent="0">
              <a:buNone/>
              <a:defRPr sz="2800"/>
            </a:lvl2pPr>
            <a:lvl3pPr marL="914180" indent="0">
              <a:buNone/>
              <a:defRPr sz="2400"/>
            </a:lvl3pPr>
            <a:lvl4pPr marL="1371270" indent="0">
              <a:buNone/>
              <a:defRPr sz="2000"/>
            </a:lvl4pPr>
            <a:lvl5pPr marL="1828361" indent="0">
              <a:buNone/>
              <a:defRPr sz="2000"/>
            </a:lvl5pPr>
            <a:lvl6pPr marL="2285451" indent="0">
              <a:buNone/>
              <a:defRPr sz="2000"/>
            </a:lvl6pPr>
            <a:lvl7pPr marL="2742542" indent="0">
              <a:buNone/>
              <a:defRPr sz="2000"/>
            </a:lvl7pPr>
            <a:lvl8pPr marL="3199632" indent="0">
              <a:buNone/>
              <a:defRPr sz="2000"/>
            </a:lvl8pPr>
            <a:lvl9pPr marL="3656722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90" indent="0">
              <a:buNone/>
              <a:defRPr sz="1200"/>
            </a:lvl2pPr>
            <a:lvl3pPr marL="914180" indent="0">
              <a:buNone/>
              <a:defRPr sz="1000"/>
            </a:lvl3pPr>
            <a:lvl4pPr marL="1371270" indent="0">
              <a:buNone/>
              <a:defRPr sz="900"/>
            </a:lvl4pPr>
            <a:lvl5pPr marL="1828361" indent="0">
              <a:buNone/>
              <a:defRPr sz="900"/>
            </a:lvl5pPr>
            <a:lvl6pPr marL="2285451" indent="0">
              <a:buNone/>
              <a:defRPr sz="900"/>
            </a:lvl6pPr>
            <a:lvl7pPr marL="2742542" indent="0">
              <a:buNone/>
              <a:defRPr sz="900"/>
            </a:lvl7pPr>
            <a:lvl8pPr marL="3199632" indent="0">
              <a:buNone/>
              <a:defRPr sz="900"/>
            </a:lvl8pPr>
            <a:lvl9pPr marL="365672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742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333625" y="138113"/>
            <a:ext cx="6810375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7" rIns="91414" bIns="457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600200"/>
            <a:ext cx="8839200" cy="4876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7" rIns="91414" bIns="457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652" name="Rectangle 17"/>
          <p:cNvSpPr>
            <a:spLocks noChangeArrowheads="1"/>
          </p:cNvSpPr>
          <p:nvPr/>
        </p:nvSpPr>
        <p:spPr bwMode="auto">
          <a:xfrm>
            <a:off x="5029200" y="6553200"/>
            <a:ext cx="40608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45707" rIns="91414" bIns="45707"/>
          <a:lstStyle/>
          <a:p>
            <a:pPr algn="r"/>
            <a:r>
              <a:rPr lang="en-US" sz="1400">
                <a:solidFill>
                  <a:srgbClr val="800000"/>
                </a:solidFill>
              </a:rPr>
              <a:t>Roland-Holst     </a:t>
            </a:r>
            <a:fld id="{5EC211CC-0B33-1942-A8D2-2707303DA975}" type="slidenum">
              <a:rPr lang="en-US" sz="1400">
                <a:solidFill>
                  <a:srgbClr val="800000"/>
                </a:solidFill>
              </a:rPr>
              <a:pPr algn="r"/>
              <a:t>‹#›</a:t>
            </a:fld>
            <a:endParaRPr lang="en-US" sz="1400">
              <a:solidFill>
                <a:srgbClr val="800000"/>
              </a:solidFill>
            </a:endParaRPr>
          </a:p>
        </p:txBody>
      </p:sp>
      <p:pic>
        <p:nvPicPr>
          <p:cNvPr id="27653" name="Picture 18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90038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Rectangle 17"/>
          <p:cNvSpPr>
            <a:spLocks noChangeArrowheads="1"/>
          </p:cNvSpPr>
          <p:nvPr/>
        </p:nvSpPr>
        <p:spPr bwMode="auto">
          <a:xfrm>
            <a:off x="53975" y="6494463"/>
            <a:ext cx="243840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45707" rIns="91414" bIns="45707"/>
          <a:lstStyle/>
          <a:p>
            <a:r>
              <a:rPr lang="is-IS" sz="1400" dirty="0" smtClean="0">
                <a:solidFill>
                  <a:srgbClr val="800000"/>
                </a:solidFill>
              </a:rPr>
              <a:t>13 December 2016</a:t>
            </a:r>
            <a:endParaRPr lang="en-US" sz="1400" dirty="0">
              <a:solidFill>
                <a:srgbClr val="8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7" r:id="rId1"/>
    <p:sldLayoutId id="2147484117" r:id="rId2"/>
    <p:sldLayoutId id="2147484128" r:id="rId3"/>
    <p:sldLayoutId id="2147484118" r:id="rId4"/>
    <p:sldLayoutId id="2147484119" r:id="rId5"/>
    <p:sldLayoutId id="2147484120" r:id="rId6"/>
    <p:sldLayoutId id="2147484121" r:id="rId7"/>
    <p:sldLayoutId id="2147484122" r:id="rId8"/>
    <p:sldLayoutId id="2147484123" r:id="rId9"/>
    <p:sldLayoutId id="2147484124" r:id="rId10"/>
    <p:sldLayoutId id="2147484125" r:id="rId11"/>
    <p:sldLayoutId id="2147484129" r:id="rId12"/>
    <p:sldLayoutId id="2147484130" r:id="rId13"/>
    <p:sldLayoutId id="2147484126" r:id="rId14"/>
    <p:sldLayoutId id="2147484131" r:id="rId1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autoUpdateAnimBg="0"/>
      <p:bldP spid="1028" grpId="0" build="p" autoUpdateAnimBg="0" advAuto="0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CC00"/>
          </a:solidFill>
          <a:latin typeface="+mj-lt"/>
          <a:ea typeface="ＭＳ Ｐゴシック" charset="0"/>
          <a:cs typeface="ＭＳ Ｐゴシック" charset="0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CC00"/>
          </a:solidFill>
          <a:latin typeface="Arial" charset="0"/>
          <a:ea typeface="ＭＳ Ｐゴシック" charset="0"/>
          <a:cs typeface="ＭＳ Ｐゴシック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CC00"/>
          </a:solidFill>
          <a:latin typeface="Arial" charset="0"/>
          <a:ea typeface="ＭＳ Ｐゴシック" charset="0"/>
          <a:cs typeface="ＭＳ Ｐゴシック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CC00"/>
          </a:solidFill>
          <a:latin typeface="Arial" charset="0"/>
          <a:ea typeface="ＭＳ Ｐゴシック" charset="0"/>
          <a:cs typeface="ＭＳ Ｐゴシック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CC00"/>
          </a:solidFill>
          <a:latin typeface="Arial" charset="0"/>
          <a:ea typeface="ＭＳ Ｐゴシック" charset="0"/>
          <a:cs typeface="ＭＳ Ｐゴシック" charset="0"/>
        </a:defRPr>
      </a:lvl5pPr>
      <a:lvl6pPr marL="457090"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CC00"/>
          </a:solidFill>
          <a:latin typeface="Arial" charset="0"/>
        </a:defRPr>
      </a:lvl6pPr>
      <a:lvl7pPr marL="914180"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CC00"/>
          </a:solidFill>
          <a:latin typeface="Arial" charset="0"/>
        </a:defRPr>
      </a:lvl7pPr>
      <a:lvl8pPr marL="1371270"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CC00"/>
          </a:solidFill>
          <a:latin typeface="Arial" charset="0"/>
        </a:defRPr>
      </a:lvl8pPr>
      <a:lvl9pPr marL="1828361"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CC00"/>
          </a:solidFill>
          <a:latin typeface="Arial" charset="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1363" indent="-284163" algn="l" rtl="0" eaLnBrk="1" fontAlgn="base" hangingPunct="1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141413" indent="-227013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ＭＳ Ｐゴシック" charset="0"/>
        </a:defRPr>
      </a:lvl3pPr>
      <a:lvl4pPr marL="1598613" indent="-227013" algn="l" rtl="0" eaLnBrk="1" fontAlgn="base" hangingPunct="1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  <a:ea typeface="ＭＳ Ｐゴシック" charset="0"/>
        </a:defRPr>
      </a:lvl4pPr>
      <a:lvl5pPr marL="2055813" indent="-227013" algn="l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  <a:ea typeface="ＭＳ Ｐゴシック" charset="0"/>
        </a:defRPr>
      </a:lvl5pPr>
      <a:lvl6pPr marL="2513996" indent="-228545" algn="l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6pPr>
      <a:lvl7pPr marL="2971086" indent="-228545" algn="l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7pPr>
      <a:lvl8pPr marL="3428178" indent="-228545" algn="l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8pPr>
      <a:lvl9pPr marL="3885268" indent="-228545" algn="l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0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80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70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61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51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42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32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22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bearecon.com/htdocs/CARMA2016.php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hyperlink" Target="https://en.wikipedia.org/wiki/Economic_sector" TargetMode="External"/><Relationship Id="rId5" Type="http://schemas.openxmlformats.org/officeDocument/2006/relationships/hyperlink" Target="https://en.wikipedia.org/wiki/Nobel_Memorial_Prize_in_Economic_Sciences" TargetMode="External"/><Relationship Id="rId6" Type="http://schemas.openxmlformats.org/officeDocument/2006/relationships/hyperlink" Target="https://en.wikipedia.org/wiki/Paul_Samuelson" TargetMode="External"/><Relationship Id="rId7" Type="http://schemas.openxmlformats.org/officeDocument/2006/relationships/hyperlink" Target="https://en.wikipedia.org/wiki/Robert_Solow" TargetMode="External"/><Relationship Id="rId8" Type="http://schemas.openxmlformats.org/officeDocument/2006/relationships/hyperlink" Target="https://en.wikipedia.org/wiki/Vernon_L._Smith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Economist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2667000"/>
            <a:ext cx="8991600" cy="1600200"/>
          </a:xfrm>
        </p:spPr>
        <p:txBody>
          <a:bodyPr/>
          <a:lstStyle/>
          <a:p>
            <a:r>
              <a:rPr lang="en-US" sz="3200" dirty="0" smtClean="0">
                <a:latin typeface="Tahoma" charset="0"/>
              </a:rPr>
              <a:t>Lecture </a:t>
            </a:r>
            <a:r>
              <a:rPr lang="en-US" sz="3200" dirty="0">
                <a:latin typeface="Tahoma" charset="0"/>
              </a:rPr>
              <a:t>1</a:t>
            </a:r>
            <a:r>
              <a:rPr lang="en-US" sz="3200" dirty="0" smtClean="0">
                <a:latin typeface="Tahoma" charset="0"/>
              </a:rPr>
              <a:t>:</a:t>
            </a:r>
            <a:br>
              <a:rPr lang="en-US" sz="3200" dirty="0" smtClean="0">
                <a:latin typeface="Tahoma" charset="0"/>
              </a:rPr>
            </a:br>
            <a:r>
              <a:rPr lang="en-US" sz="4800" dirty="0" smtClean="0">
                <a:latin typeface="Tahoma" charset="0"/>
              </a:rPr>
              <a:t>Structural Economic Assessment </a:t>
            </a:r>
            <a:endParaRPr lang="en-US" sz="4800" dirty="0">
              <a:latin typeface="Tahoma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600" y="4332305"/>
            <a:ext cx="8731250" cy="77309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600">
                <a:solidFill>
                  <a:srgbClr val="FFCC0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sz="2400" i="1" dirty="0" smtClean="0">
                <a:latin typeface="Tahoma" charset="0"/>
                <a:ea typeface="Helvetica" charset="0"/>
                <a:cs typeface="Tahoma" charset="0"/>
              </a:rPr>
              <a:t>David Roland-Holst and Samuel Evans</a:t>
            </a:r>
          </a:p>
          <a:p>
            <a:pPr eaLnBrk="1" hangingPunct="1"/>
            <a:r>
              <a:rPr lang="en-US" sz="2000" i="1" dirty="0" smtClean="0">
                <a:latin typeface="Tahoma" charset="0"/>
                <a:ea typeface="Helvetica" charset="0"/>
                <a:cs typeface="Tahoma" charset="0"/>
              </a:rPr>
              <a:t>UC Berkeley</a:t>
            </a:r>
            <a:endParaRPr lang="en-US" sz="1100" dirty="0" smtClean="0">
              <a:latin typeface="Tahoma" charset="0"/>
              <a:ea typeface="Helvetica" charset="0"/>
              <a:cs typeface="Tahoma" charset="0"/>
            </a:endParaRPr>
          </a:p>
          <a:p>
            <a:pPr eaLnBrk="1" hangingPunct="1"/>
            <a:endParaRPr lang="en-US" sz="1400" dirty="0" smtClean="0">
              <a:latin typeface="Tahoma" charset="0"/>
              <a:ea typeface="Helvetica" charset="0"/>
              <a:cs typeface="Tahoma" charset="0"/>
            </a:endParaRPr>
          </a:p>
          <a:p>
            <a:pPr eaLnBrk="1" hangingPunct="1"/>
            <a:r>
              <a:rPr lang="en-US" sz="1400" dirty="0" smtClean="0">
                <a:latin typeface="Tahoma" charset="0"/>
                <a:ea typeface="Helvetica" charset="0"/>
                <a:cs typeface="Tahoma" charset="0"/>
              </a:rPr>
              <a:t>Central Asian Regional Modeling Analysis (CARMA) Workshop</a:t>
            </a:r>
          </a:p>
          <a:p>
            <a:r>
              <a:rPr lang="en-US" sz="1400" dirty="0" smtClean="0">
                <a:latin typeface="Tahoma" charset="0"/>
                <a:ea typeface="Helvetica" charset="0"/>
                <a:cs typeface="Tahoma" charset="0"/>
              </a:rPr>
              <a:t>Sponsored by ADB, CAREC Institute, </a:t>
            </a:r>
            <a:r>
              <a:rPr lang="en-US" sz="1400" dirty="0" err="1" smtClean="0">
                <a:latin typeface="Tahoma" charset="0"/>
                <a:ea typeface="Helvetica" charset="0"/>
                <a:cs typeface="Tahoma" charset="0"/>
              </a:rPr>
              <a:t>Narxoz</a:t>
            </a:r>
            <a:r>
              <a:rPr lang="en-US" sz="1400" dirty="0" smtClean="0">
                <a:latin typeface="Tahoma" charset="0"/>
                <a:ea typeface="Helvetica" charset="0"/>
                <a:cs typeface="Tahoma" charset="0"/>
              </a:rPr>
              <a:t> </a:t>
            </a:r>
            <a:r>
              <a:rPr lang="en-US" sz="1400" dirty="0" err="1" smtClean="0">
                <a:latin typeface="Tahoma" charset="0"/>
                <a:ea typeface="Helvetica" charset="0"/>
                <a:cs typeface="Tahoma" charset="0"/>
              </a:rPr>
              <a:t>Univerisity</a:t>
            </a:r>
            <a:endParaRPr lang="en-US" sz="1400" dirty="0">
              <a:latin typeface="Tahoma" charset="0"/>
              <a:ea typeface="Helvetica" charset="0"/>
              <a:cs typeface="Tahoma" charset="0"/>
            </a:endParaRPr>
          </a:p>
          <a:p>
            <a:pPr eaLnBrk="1" hangingPunct="1"/>
            <a:r>
              <a:rPr lang="en-US" sz="1400" dirty="0" smtClean="0">
                <a:latin typeface="Tahoma" charset="0"/>
                <a:ea typeface="Helvetica" charset="0"/>
                <a:cs typeface="Tahoma" charset="0"/>
              </a:rPr>
              <a:t>12-15 December 2016</a:t>
            </a:r>
          </a:p>
          <a:p>
            <a:pPr eaLnBrk="1" hangingPunct="1"/>
            <a:r>
              <a:rPr lang="en-US" sz="1400" dirty="0" smtClean="0">
                <a:latin typeface="Tahoma" charset="0"/>
                <a:ea typeface="Helvetica" charset="0"/>
                <a:cs typeface="Tahoma" charset="0"/>
              </a:rPr>
              <a:t>Almaty, Kazakhstan</a:t>
            </a:r>
          </a:p>
          <a:p>
            <a:pPr eaLnBrk="1" hangingPunct="1"/>
            <a:r>
              <a:rPr lang="en-US" sz="1400" dirty="0">
                <a:latin typeface="Tahoma" charset="0"/>
                <a:ea typeface="Helvetica" charset="0"/>
                <a:cs typeface="Tahoma" charset="0"/>
                <a:hlinkClick r:id="rId3"/>
              </a:rPr>
              <a:t>http://</a:t>
            </a:r>
            <a:r>
              <a:rPr lang="en-US" sz="1400" dirty="0" smtClean="0">
                <a:latin typeface="Tahoma" charset="0"/>
                <a:ea typeface="Helvetica" charset="0"/>
                <a:cs typeface="Tahoma" charset="0"/>
                <a:hlinkClick r:id="rId3"/>
              </a:rPr>
              <a:t>bearecon.com/htdocs/CARMA2016.php</a:t>
            </a:r>
            <a:r>
              <a:rPr lang="en-US" sz="1400" dirty="0" smtClean="0">
                <a:latin typeface="Tahoma" charset="0"/>
                <a:ea typeface="Helvetica" charset="0"/>
                <a:cs typeface="Tahoma" charset="0"/>
              </a:rPr>
              <a:t> </a:t>
            </a:r>
            <a:endParaRPr lang="en-US" sz="1100" dirty="0">
              <a:latin typeface="Tahoma" charset="0"/>
              <a:ea typeface="Helvetic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88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 Circular Flow of Income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more detailed mapping of income flows:</a:t>
            </a:r>
            <a:endParaRPr lang="en-US" dirty="0"/>
          </a:p>
        </p:txBody>
      </p:sp>
      <p:sp>
        <p:nvSpPr>
          <p:cNvPr id="5" name="Flowchart: Alternate Process 4"/>
          <p:cNvSpPr/>
          <p:nvPr/>
        </p:nvSpPr>
        <p:spPr>
          <a:xfrm>
            <a:off x="3810000" y="3276600"/>
            <a:ext cx="1222513" cy="45720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Households</a:t>
            </a:r>
            <a:endParaRPr lang="en-US" sz="11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5254487" y="3276600"/>
            <a:ext cx="1222513" cy="45720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Enterprises</a:t>
            </a:r>
            <a:endParaRPr lang="en-US" sz="11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Flowchart: Alternate Process 7"/>
          <p:cNvSpPr/>
          <p:nvPr/>
        </p:nvSpPr>
        <p:spPr>
          <a:xfrm>
            <a:off x="6781800" y="3276600"/>
            <a:ext cx="1222513" cy="457200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Government</a:t>
            </a:r>
            <a:endParaRPr lang="en-US" sz="11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Flowchart: Alternate Process 8"/>
          <p:cNvSpPr/>
          <p:nvPr/>
        </p:nvSpPr>
        <p:spPr>
          <a:xfrm>
            <a:off x="5254487" y="5410200"/>
            <a:ext cx="1222513" cy="457200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Capital </a:t>
            </a:r>
            <a:endParaRPr lang="en-US" sz="11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Flowchart: Alternate Process 9"/>
          <p:cNvSpPr/>
          <p:nvPr/>
        </p:nvSpPr>
        <p:spPr>
          <a:xfrm>
            <a:off x="2438400" y="2514600"/>
            <a:ext cx="1222513" cy="457200"/>
          </a:xfrm>
          <a:prstGeom prst="flowChartAlternate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Factor Markets</a:t>
            </a:r>
            <a:endParaRPr lang="en-US" sz="11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Flowchart: Alternate Process 12"/>
          <p:cNvSpPr/>
          <p:nvPr/>
        </p:nvSpPr>
        <p:spPr>
          <a:xfrm>
            <a:off x="2209800" y="5257800"/>
            <a:ext cx="1222513" cy="457200"/>
          </a:xfrm>
          <a:prstGeom prst="flowChartAlternate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ROW</a:t>
            </a:r>
            <a:endParaRPr lang="en-US" sz="11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rot="5400000" flipH="1" flipV="1">
            <a:off x="1180703" y="3009503"/>
            <a:ext cx="533400" cy="794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0" idx="1"/>
          </p:cNvCxnSpPr>
          <p:nvPr/>
        </p:nvCxnSpPr>
        <p:spPr>
          <a:xfrm>
            <a:off x="1447800" y="2743200"/>
            <a:ext cx="990600" cy="1588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1" idx="0"/>
          </p:cNvCxnSpPr>
          <p:nvPr/>
        </p:nvCxnSpPr>
        <p:spPr>
          <a:xfrm rot="16200000" flipH="1">
            <a:off x="2439625" y="3733368"/>
            <a:ext cx="762000" cy="863"/>
          </a:xfrm>
          <a:prstGeom prst="straightConnector1">
            <a:avLst/>
          </a:prstGeom>
          <a:ln w="254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2208212" y="4876800"/>
            <a:ext cx="611188" cy="1588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6200000" flipV="1">
            <a:off x="2819400" y="4875213"/>
            <a:ext cx="608012" cy="1588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057400" y="3352800"/>
            <a:ext cx="762000" cy="1588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 flipH="1" flipV="1">
            <a:off x="1067197" y="3962003"/>
            <a:ext cx="762000" cy="79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447800" y="4343400"/>
            <a:ext cx="685800" cy="158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Alternate Process 10"/>
          <p:cNvSpPr/>
          <p:nvPr/>
        </p:nvSpPr>
        <p:spPr>
          <a:xfrm>
            <a:off x="2209800" y="4114800"/>
            <a:ext cx="1222513" cy="45720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Commodity</a:t>
            </a:r>
          </a:p>
          <a:p>
            <a:pPr algn="ctr">
              <a:defRPr/>
            </a:pPr>
            <a:r>
              <a:rPr lang="en-US" sz="11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Markets</a:t>
            </a:r>
            <a:endParaRPr lang="en-US" sz="11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41" name="Straight Arrow Connector 40"/>
          <p:cNvCxnSpPr>
            <a:stCxn id="10" idx="3"/>
          </p:cNvCxnSpPr>
          <p:nvPr/>
        </p:nvCxnSpPr>
        <p:spPr>
          <a:xfrm>
            <a:off x="3660913" y="2743200"/>
            <a:ext cx="3273287" cy="1588"/>
          </a:xfrm>
          <a:prstGeom prst="straightConnector1">
            <a:avLst/>
          </a:prstGeom>
          <a:ln w="22225">
            <a:solidFill>
              <a:schemeClr val="accent5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5400000">
            <a:off x="3734594" y="2971800"/>
            <a:ext cx="457200" cy="1588"/>
          </a:xfrm>
          <a:prstGeom prst="straightConnector1">
            <a:avLst/>
          </a:prstGeom>
          <a:ln w="2222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343400" y="2971800"/>
            <a:ext cx="3048000" cy="1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 flipH="1" flipV="1">
            <a:off x="4191000" y="3123406"/>
            <a:ext cx="304800" cy="158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5400000">
            <a:off x="7239000" y="3124200"/>
            <a:ext cx="304800" cy="1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5400000">
            <a:off x="5182394" y="2971006"/>
            <a:ext cx="457200" cy="1588"/>
          </a:xfrm>
          <a:prstGeom prst="straightConnector1">
            <a:avLst/>
          </a:prstGeom>
          <a:ln w="2222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5400000">
            <a:off x="6706394" y="2971006"/>
            <a:ext cx="457200" cy="1588"/>
          </a:xfrm>
          <a:prstGeom prst="straightConnector1">
            <a:avLst/>
          </a:prstGeom>
          <a:ln w="2222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 flipH="1" flipV="1">
            <a:off x="5714206" y="3123406"/>
            <a:ext cx="304800" cy="158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4344194" y="4037806"/>
            <a:ext cx="3048000" cy="1588"/>
          </a:xfrm>
          <a:prstGeom prst="straightConnector1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5400000" flipH="1" flipV="1">
            <a:off x="4191794" y="3885406"/>
            <a:ext cx="304800" cy="1588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5400000">
            <a:off x="7239794" y="3885406"/>
            <a:ext cx="304800" cy="1588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5400000" flipH="1" flipV="1">
            <a:off x="5715000" y="3885406"/>
            <a:ext cx="304800" cy="1588"/>
          </a:xfrm>
          <a:prstGeom prst="line">
            <a:avLst/>
          </a:prstGeom>
          <a:ln w="2540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94057" y="2438400"/>
            <a:ext cx="9733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Factor Income</a:t>
            </a:r>
            <a:endParaRPr lang="en-US" sz="900" b="1" dirty="0"/>
          </a:p>
        </p:txBody>
      </p:sp>
      <p:sp>
        <p:nvSpPr>
          <p:cNvPr id="75" name="Rectangle 74"/>
          <p:cNvSpPr/>
          <p:nvPr/>
        </p:nvSpPr>
        <p:spPr>
          <a:xfrm>
            <a:off x="5584321" y="2743200"/>
            <a:ext cx="8707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900" b="1" dirty="0" smtClean="0">
                <a:solidFill>
                  <a:prstClr val="black"/>
                </a:solidFill>
              </a:rPr>
              <a:t>Direct Taxes</a:t>
            </a:r>
            <a:endParaRPr lang="en-US" sz="900" b="1" dirty="0">
              <a:solidFill>
                <a:prstClr val="black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486400" y="4036368"/>
            <a:ext cx="7104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900" b="1" dirty="0" smtClean="0">
                <a:solidFill>
                  <a:prstClr val="black"/>
                </a:solidFill>
              </a:rPr>
              <a:t>Transfers</a:t>
            </a:r>
            <a:endParaRPr lang="en-US" sz="900" b="1" dirty="0">
              <a:solidFill>
                <a:prstClr val="black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rot="5400000" flipH="1" flipV="1">
            <a:off x="3658394" y="4037806"/>
            <a:ext cx="609600" cy="1588"/>
          </a:xfrm>
          <a:prstGeom prst="line">
            <a:avLst/>
          </a:prstGeom>
          <a:ln w="25400">
            <a:solidFill>
              <a:schemeClr val="accent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5400000" flipH="1" flipV="1">
            <a:off x="5106194" y="4037806"/>
            <a:ext cx="609600" cy="1588"/>
          </a:xfrm>
          <a:prstGeom prst="line">
            <a:avLst/>
          </a:prstGeom>
          <a:ln w="25400">
            <a:solidFill>
              <a:schemeClr val="accent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5400000" flipH="1" flipV="1">
            <a:off x="6628606" y="4037806"/>
            <a:ext cx="609600" cy="1588"/>
          </a:xfrm>
          <a:prstGeom prst="line">
            <a:avLst/>
          </a:prstGeom>
          <a:ln w="25400">
            <a:solidFill>
              <a:schemeClr val="accent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3429000" y="4343400"/>
            <a:ext cx="3505200" cy="1588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5486400" y="4343400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900" b="1" dirty="0" smtClean="0">
                <a:solidFill>
                  <a:prstClr val="black"/>
                </a:solidFill>
              </a:rPr>
              <a:t>Final Use</a:t>
            </a:r>
            <a:endParaRPr lang="en-US" sz="900" b="1" dirty="0">
              <a:solidFill>
                <a:prstClr val="black"/>
              </a:solidFill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 rot="5400000" flipH="1" flipV="1">
            <a:off x="646906" y="2781300"/>
            <a:ext cx="991394" cy="79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09600" y="2286000"/>
            <a:ext cx="7010400" cy="1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rot="5400000">
            <a:off x="7124700" y="2781300"/>
            <a:ext cx="990600" cy="1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Alternate Process 11"/>
          <p:cNvSpPr/>
          <p:nvPr/>
        </p:nvSpPr>
        <p:spPr>
          <a:xfrm>
            <a:off x="838200" y="3124200"/>
            <a:ext cx="1222513" cy="4572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Activities</a:t>
            </a:r>
            <a:endParaRPr lang="en-US" sz="11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657600" y="2055168"/>
            <a:ext cx="15824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Indirect Taxes and Tariffs</a:t>
            </a:r>
            <a:endParaRPr lang="en-US" sz="900" b="1" dirty="0"/>
          </a:p>
        </p:txBody>
      </p:sp>
      <p:sp>
        <p:nvSpPr>
          <p:cNvPr id="106" name="Rectangle 105"/>
          <p:cNvSpPr/>
          <p:nvPr/>
        </p:nvSpPr>
        <p:spPr>
          <a:xfrm rot="16200000">
            <a:off x="2021287" y="4838454"/>
            <a:ext cx="6078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900" b="1" dirty="0" smtClean="0">
                <a:solidFill>
                  <a:prstClr val="black"/>
                </a:solidFill>
              </a:rPr>
              <a:t>Imports</a:t>
            </a:r>
            <a:endParaRPr lang="en-US" sz="900" b="1" dirty="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 rot="16200000">
            <a:off x="2627681" y="4835248"/>
            <a:ext cx="61427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900" b="1" dirty="0" smtClean="0">
                <a:solidFill>
                  <a:prstClr val="black"/>
                </a:solidFill>
              </a:rPr>
              <a:t>Exports</a:t>
            </a:r>
            <a:endParaRPr lang="en-US" sz="900" b="1" dirty="0">
              <a:solidFill>
                <a:prstClr val="black"/>
              </a:solidFill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609600" y="4495800"/>
            <a:ext cx="1524000" cy="1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rot="5400000" flipH="1" flipV="1">
            <a:off x="-496094" y="3390900"/>
            <a:ext cx="2210594" cy="79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3429000" y="5484812"/>
            <a:ext cx="1295400" cy="1588"/>
          </a:xfrm>
          <a:prstGeom prst="straightConnector1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endCxn id="9" idx="1"/>
          </p:cNvCxnSpPr>
          <p:nvPr/>
        </p:nvCxnSpPr>
        <p:spPr>
          <a:xfrm>
            <a:off x="3429000" y="5637212"/>
            <a:ext cx="1825487" cy="1588"/>
          </a:xfrm>
          <a:prstGeom prst="straightConnector1">
            <a:avLst/>
          </a:prstGeom>
          <a:ln w="254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3806532" y="5715000"/>
            <a:ext cx="114646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900" b="1" dirty="0" smtClean="0">
                <a:solidFill>
                  <a:prstClr val="black"/>
                </a:solidFill>
              </a:rPr>
              <a:t>Net Capital Flows</a:t>
            </a:r>
            <a:endParaRPr lang="en-US" sz="900" b="1" dirty="0">
              <a:solidFill>
                <a:prstClr val="black"/>
              </a:solidFill>
            </a:endParaRPr>
          </a:p>
        </p:txBody>
      </p:sp>
      <p:cxnSp>
        <p:nvCxnSpPr>
          <p:cNvPr id="121" name="Straight Arrow Connector 120"/>
          <p:cNvCxnSpPr/>
          <p:nvPr/>
        </p:nvCxnSpPr>
        <p:spPr>
          <a:xfrm rot="5400000">
            <a:off x="4000500" y="4762500"/>
            <a:ext cx="1447800" cy="1588"/>
          </a:xfrm>
          <a:prstGeom prst="straightConnector1">
            <a:avLst/>
          </a:prstGeom>
          <a:ln w="25400">
            <a:solidFill>
              <a:schemeClr val="accent2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995777" y="4572000"/>
            <a:ext cx="8451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900" b="1" dirty="0" smtClean="0">
                <a:solidFill>
                  <a:prstClr val="black"/>
                </a:solidFill>
              </a:rPr>
              <a:t>Sales Taxes</a:t>
            </a:r>
            <a:endParaRPr lang="en-US" sz="900" b="1" dirty="0">
              <a:solidFill>
                <a:prstClr val="black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 rot="16200000">
            <a:off x="833632" y="3827771"/>
            <a:ext cx="8451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800" b="1" dirty="0" smtClean="0">
                <a:solidFill>
                  <a:prstClr val="black"/>
                </a:solidFill>
              </a:rPr>
              <a:t>Intermediate</a:t>
            </a:r>
          </a:p>
          <a:p>
            <a:pPr lvl="0" algn="ctr"/>
            <a:r>
              <a:rPr lang="en-US" sz="800" b="1" dirty="0" smtClean="0">
                <a:solidFill>
                  <a:prstClr val="black"/>
                </a:solidFill>
              </a:rPr>
              <a:t>Consumption</a:t>
            </a:r>
            <a:endParaRPr lang="en-US" sz="800" b="1" dirty="0">
              <a:solidFill>
                <a:prstClr val="black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 rot="16200000">
            <a:off x="2745661" y="3576832"/>
            <a:ext cx="48603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900" b="1" dirty="0" smtClean="0">
                <a:solidFill>
                  <a:prstClr val="black"/>
                </a:solidFill>
              </a:rPr>
              <a:t>Sales</a:t>
            </a:r>
            <a:endParaRPr lang="en-US" sz="900" b="1" dirty="0">
              <a:solidFill>
                <a:prstClr val="black"/>
              </a:solidFill>
            </a:endParaRPr>
          </a:p>
        </p:txBody>
      </p:sp>
      <p:cxnSp>
        <p:nvCxnSpPr>
          <p:cNvPr id="129" name="Straight Connector 128"/>
          <p:cNvCxnSpPr/>
          <p:nvPr/>
        </p:nvCxnSpPr>
        <p:spPr>
          <a:xfrm rot="5400000" flipH="1" flipV="1">
            <a:off x="4229894" y="4380706"/>
            <a:ext cx="1295400" cy="1588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rot="5400000" flipH="1" flipV="1">
            <a:off x="5676106" y="4380706"/>
            <a:ext cx="1295400" cy="1588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rot="5400000" flipH="1" flipV="1">
            <a:off x="7200105" y="4380706"/>
            <a:ext cx="1295400" cy="1588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rot="10800000">
            <a:off x="4878388" y="5027611"/>
            <a:ext cx="2970212" cy="1588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9" idx="0"/>
          </p:cNvCxnSpPr>
          <p:nvPr/>
        </p:nvCxnSpPr>
        <p:spPr>
          <a:xfrm rot="5400000" flipH="1" flipV="1">
            <a:off x="5676866" y="5218078"/>
            <a:ext cx="381000" cy="3244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6096000" y="5029200"/>
            <a:ext cx="6270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900" b="1" dirty="0" smtClean="0">
                <a:solidFill>
                  <a:prstClr val="black"/>
                </a:solidFill>
              </a:rPr>
              <a:t>Savings</a:t>
            </a:r>
            <a:endParaRPr lang="en-US" sz="900" b="1" dirty="0">
              <a:solidFill>
                <a:prstClr val="black"/>
              </a:solidFill>
            </a:endParaRPr>
          </a:p>
        </p:txBody>
      </p:sp>
      <p:cxnSp>
        <p:nvCxnSpPr>
          <p:cNvPr id="138" name="Straight Connector 137"/>
          <p:cNvCxnSpPr/>
          <p:nvPr/>
        </p:nvCxnSpPr>
        <p:spPr>
          <a:xfrm rot="5400000" flipH="1" flipV="1">
            <a:off x="4877594" y="4876006"/>
            <a:ext cx="1066800" cy="1588"/>
          </a:xfrm>
          <a:prstGeom prst="line">
            <a:avLst/>
          </a:prstGeom>
          <a:ln w="25400">
            <a:solidFill>
              <a:schemeClr val="accent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024908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2" grpId="0" autoUpdateAnimBg="0"/>
      <p:bldP spid="3" grpId="0" build="p" autoUpdateAnimBg="0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 Feedbacks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circular flow of income is a very important concept in SAMs. Whereas I/O tables capture indirect linkages through inter-industry structure, SAMs also capture feedback effects because they include the induced effects of circular income flows on production. </a:t>
            </a:r>
          </a:p>
          <a:p>
            <a:r>
              <a:rPr lang="en-US" dirty="0" smtClean="0"/>
              <a:t>Induced effects refer to the new demand for goods and services caused by institutions spending their new income that results from new output induced by an exogenous shock.</a:t>
            </a:r>
          </a:p>
        </p:txBody>
      </p:sp>
    </p:spTree>
    <p:extLst>
      <p:ext uri="{BB962C8B-B14F-4D97-AF65-F5344CB8AC3E}">
        <p14:creationId xmlns:p14="http://schemas.microsoft.com/office/powerpoint/2010/main" val="3521644789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2" grpId="0" autoUpdateAnimBg="0"/>
      <p:bldP spid="3" grpId="0" build="p" autoUpdateAnimBg="0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 Interdependency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bringing together all economic accounts, SAMs contain the full range of interdependencies in a socioeconomic system:</a:t>
            </a:r>
          </a:p>
          <a:p>
            <a:r>
              <a:rPr lang="en-US" dirty="0" smtClean="0"/>
              <a:t>The SAM connects:</a:t>
            </a:r>
          </a:p>
          <a:p>
            <a:pPr lvl="1"/>
            <a:r>
              <a:rPr lang="en-US" dirty="0" smtClean="0"/>
              <a:t>Production of goods and services</a:t>
            </a:r>
          </a:p>
          <a:p>
            <a:pPr lvl="1"/>
            <a:r>
              <a:rPr lang="en-US" dirty="0" smtClean="0"/>
              <a:t>Generation of factor incomes</a:t>
            </a:r>
          </a:p>
          <a:p>
            <a:pPr lvl="1"/>
            <a:r>
              <a:rPr lang="en-US" dirty="0" smtClean="0"/>
              <a:t>Levels and distributions of income available to institutions</a:t>
            </a:r>
          </a:p>
          <a:p>
            <a:pPr lvl="1"/>
            <a:r>
              <a:rPr lang="en-US" dirty="0" smtClean="0"/>
              <a:t>Transfer payments and savings by institutions</a:t>
            </a:r>
          </a:p>
          <a:p>
            <a:pPr lvl="1"/>
            <a:r>
              <a:rPr lang="en-US" dirty="0" smtClean="0"/>
              <a:t>Expenditures on goods and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841596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2" grpId="0" autoUpdateAnimBg="0"/>
      <p:bldP spid="3" grpId="0" build="p" autoUpdateAnimBg="0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C000"/>
                </a:solidFill>
              </a:rPr>
              <a:t>Main Features of a SAM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dirty="0" smtClean="0"/>
              <a:t>There are three main features of a SAM (Round, 2003)</a:t>
            </a:r>
          </a:p>
          <a:p>
            <a:pPr marL="548640" lvl="1" indent="-27432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6"/>
                </a:solidFill>
              </a:rPr>
              <a:t>Square. </a:t>
            </a:r>
            <a:r>
              <a:rPr lang="en-US" dirty="0" smtClean="0"/>
              <a:t>SAM accounts are represented as a square matrix (note that the I/O table is typically not), where inflows-outflows for each account are rows-columns; this structure shows interconnections between agents in an explicit way.</a:t>
            </a:r>
          </a:p>
          <a:p>
            <a:pPr marL="548640" lvl="1" indent="-27432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6"/>
                </a:solidFill>
              </a:rPr>
              <a:t>Comprehensive. </a:t>
            </a:r>
            <a:r>
              <a:rPr lang="en-US" dirty="0" smtClean="0"/>
              <a:t>SAMs portray all economic activities: production, consumption, accumulation, distribution.</a:t>
            </a:r>
          </a:p>
          <a:p>
            <a:pPr marL="548640" lvl="1" indent="-27432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6"/>
                </a:solidFill>
              </a:rPr>
              <a:t>Flexible. </a:t>
            </a:r>
            <a:r>
              <a:rPr lang="en-US" dirty="0" smtClean="0"/>
              <a:t>SAMs are flexible in aggregation and emphasis.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"/>
              <a:buChar char="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041529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20482" grpId="0" autoUpdateAnimBg="0"/>
      <p:bldP spid="3" grpId="0" build="p" autoUpdateAnimBg="0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C000"/>
                </a:solidFill>
              </a:rPr>
              <a:t>SAM Uses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dirty="0" smtClean="0"/>
              <a:t>SAMs are useful for:</a:t>
            </a:r>
          </a:p>
          <a:p>
            <a:pPr lvl="1" eaLnBrk="1" hangingPunct="1"/>
            <a:r>
              <a:rPr lang="en-US" dirty="0" smtClean="0">
                <a:solidFill>
                  <a:schemeClr val="accent6"/>
                </a:solidFill>
              </a:rPr>
              <a:t>Data Reconciliation. </a:t>
            </a:r>
            <a:r>
              <a:rPr lang="en-US" dirty="0" smtClean="0"/>
              <a:t>SAMs provide a coherent and consistent framework for bringing together data from many disparate sources, highlighting potential inconsistencies in data and thus improving data quality.</a:t>
            </a:r>
          </a:p>
          <a:p>
            <a:pPr lvl="1" eaLnBrk="1" hangingPunct="1"/>
            <a:r>
              <a:rPr lang="en-US" dirty="0" smtClean="0">
                <a:solidFill>
                  <a:schemeClr val="accent6"/>
                </a:solidFill>
              </a:rPr>
              <a:t>Structural Insights. </a:t>
            </a:r>
            <a:r>
              <a:rPr lang="en-US" dirty="0" smtClean="0"/>
              <a:t>SAMs show clearly the structural interdependencies underlying an economy. </a:t>
            </a:r>
          </a:p>
          <a:p>
            <a:pPr lvl="1" eaLnBrk="1" hangingPunct="1"/>
            <a:r>
              <a:rPr lang="en-US" dirty="0" smtClean="0">
                <a:solidFill>
                  <a:schemeClr val="accent6"/>
                </a:solidFill>
              </a:rPr>
              <a:t>Modeling. </a:t>
            </a:r>
            <a:r>
              <a:rPr lang="en-US" dirty="0" smtClean="0"/>
              <a:t>SAMs provide an accounting and analytical framework for fixed price multiplier (FPM) and CGE models.</a:t>
            </a:r>
          </a:p>
        </p:txBody>
      </p:sp>
    </p:spTree>
    <p:extLst>
      <p:ext uri="{BB962C8B-B14F-4D97-AF65-F5344CB8AC3E}">
        <p14:creationId xmlns:p14="http://schemas.microsoft.com/office/powerpoint/2010/main" val="748760844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21506" grpId="0" autoUpdateAnimBg="0"/>
      <p:bldP spid="21507" grpId="0" build="p" autoUpdateAnimBg="0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C000"/>
                </a:solidFill>
              </a:rPr>
              <a:t>SAM Construction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 will begin with a national macro SAM and work our way down to a regional micro SAM.</a:t>
            </a:r>
          </a:p>
          <a:p>
            <a:pPr eaLnBrk="1" hangingPunct="1"/>
            <a:r>
              <a:rPr lang="en-US" smtClean="0"/>
              <a:t>Because many of you are working on building sub-national SAMs, this approach is likely the approach that many of you will use in your projects.</a:t>
            </a:r>
          </a:p>
          <a:p>
            <a:pPr eaLnBrk="1" hangingPunct="1"/>
            <a:r>
              <a:rPr lang="en-US" smtClean="0"/>
              <a:t>These macro-micro and micro-macro directions are often complementary: We will use the macro SAM as a means to maintain consistency for the micro SAM, and the micro SAM as a means to check the accuracy of our data in the macro SAM.</a:t>
            </a:r>
            <a:endParaRPr lang="en-US" baseline="-25000" smtClean="0"/>
          </a:p>
        </p:txBody>
      </p:sp>
    </p:spTree>
    <p:extLst>
      <p:ext uri="{BB962C8B-B14F-4D97-AF65-F5344CB8AC3E}">
        <p14:creationId xmlns:p14="http://schemas.microsoft.com/office/powerpoint/2010/main" val="1557687595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22530" grpId="0" autoUpdateAnimBg="0"/>
      <p:bldP spid="22531" grpId="0" build="p" autoUpdateAnimBg="0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SAMs from a Macroeconomic Perspective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073275"/>
            <a:ext cx="7772400" cy="4057650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sz="2200" dirty="0"/>
              <a:t>A macroeconomic SAM is also an extension of basic national income identities:</a:t>
            </a:r>
          </a:p>
          <a:p>
            <a:pPr marL="609600" indent="-609600">
              <a:buFont typeface="Wingdings" pitchFamily="2" charset="2"/>
              <a:buNone/>
            </a:pPr>
            <a:endParaRPr lang="en-US" sz="2200" dirty="0"/>
          </a:p>
          <a:p>
            <a:pPr marL="609600" indent="-609600">
              <a:buFontTx/>
              <a:buAutoNum type="arabicPeriod"/>
            </a:pPr>
            <a:r>
              <a:rPr lang="en-US" sz="2200" dirty="0"/>
              <a:t>Y + M = C + G + I + E	(GNP)</a:t>
            </a:r>
          </a:p>
          <a:p>
            <a:pPr marL="609600" indent="-609600">
              <a:buFontTx/>
              <a:buAutoNum type="arabicPeriod"/>
            </a:pPr>
            <a:r>
              <a:rPr lang="en-US" sz="2200" dirty="0"/>
              <a:t>C + T + </a:t>
            </a:r>
            <a:r>
              <a:rPr lang="en-US" sz="2200" dirty="0" err="1"/>
              <a:t>Sh</a:t>
            </a:r>
            <a:r>
              <a:rPr lang="en-US" sz="2200" dirty="0"/>
              <a:t> = Y		(Income)</a:t>
            </a:r>
            <a:endParaRPr lang="de-DE" sz="2200" dirty="0"/>
          </a:p>
          <a:p>
            <a:pPr marL="609600" indent="-609600">
              <a:buFontTx/>
              <a:buAutoNum type="arabicPeriod"/>
            </a:pPr>
            <a:r>
              <a:rPr lang="de-DE" sz="2200" dirty="0"/>
              <a:t>G + </a:t>
            </a:r>
            <a:r>
              <a:rPr lang="de-DE" sz="2200" dirty="0" err="1"/>
              <a:t>Sg</a:t>
            </a:r>
            <a:r>
              <a:rPr lang="de-DE" sz="2200" dirty="0"/>
              <a:t> = T		(</a:t>
            </a:r>
            <a:r>
              <a:rPr lang="de-DE" sz="2200" dirty="0" err="1"/>
              <a:t>Govt</a:t>
            </a:r>
            <a:r>
              <a:rPr lang="de-DE" sz="2200" dirty="0"/>
              <a:t>. </a:t>
            </a:r>
            <a:r>
              <a:rPr lang="en-US" sz="2200" dirty="0"/>
              <a:t>Budget)</a:t>
            </a:r>
          </a:p>
          <a:p>
            <a:pPr marL="609600" indent="-609600">
              <a:buFontTx/>
              <a:buAutoNum type="arabicPeriod"/>
            </a:pPr>
            <a:r>
              <a:rPr lang="en-US" sz="2200" dirty="0"/>
              <a:t>I = </a:t>
            </a:r>
            <a:r>
              <a:rPr lang="en-US" sz="2200" dirty="0" err="1"/>
              <a:t>Sh</a:t>
            </a:r>
            <a:r>
              <a:rPr lang="en-US" sz="2200" dirty="0"/>
              <a:t> + </a:t>
            </a:r>
            <a:r>
              <a:rPr lang="en-US" sz="2200" dirty="0" err="1"/>
              <a:t>Sg</a:t>
            </a:r>
            <a:r>
              <a:rPr lang="en-US" sz="2200" dirty="0"/>
              <a:t> + </a:t>
            </a:r>
            <a:r>
              <a:rPr lang="en-US" sz="2200" dirty="0" err="1"/>
              <a:t>Sf</a:t>
            </a:r>
            <a:r>
              <a:rPr lang="en-US" sz="2200" dirty="0"/>
              <a:t>		(Savings-Investment)</a:t>
            </a:r>
          </a:p>
          <a:p>
            <a:pPr marL="609600" indent="-609600">
              <a:buFontTx/>
              <a:buAutoNum type="arabicPeriod"/>
            </a:pPr>
            <a:r>
              <a:rPr lang="en-US" sz="2200" dirty="0"/>
              <a:t>E + </a:t>
            </a:r>
            <a:r>
              <a:rPr lang="en-US" sz="2200" dirty="0" err="1"/>
              <a:t>Sf</a:t>
            </a:r>
            <a:r>
              <a:rPr lang="en-US" sz="2200" dirty="0"/>
              <a:t> = M		(Trade Balance)</a:t>
            </a:r>
          </a:p>
          <a:p>
            <a:pPr marL="609600" indent="-609600">
              <a:buFontTx/>
              <a:buNone/>
            </a:pPr>
            <a:endParaRPr lang="en-US" sz="2200" dirty="0"/>
          </a:p>
          <a:p>
            <a:pPr marL="609600" indent="-609600">
              <a:buFontTx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4528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4" name="Rectangle 344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229600" cy="987425"/>
          </a:xfrm>
        </p:spPr>
        <p:txBody>
          <a:bodyPr/>
          <a:lstStyle/>
          <a:p>
            <a:r>
              <a:rPr lang="en-US" sz="3600" dirty="0"/>
              <a:t>Schematic Macroeconomic SAM</a:t>
            </a:r>
          </a:p>
        </p:txBody>
      </p:sp>
      <p:graphicFrame>
        <p:nvGraphicFramePr>
          <p:cNvPr id="5488" name="Group 368"/>
          <p:cNvGraphicFramePr>
            <a:graphicFrameLocks noGrp="1"/>
          </p:cNvGraphicFramePr>
          <p:nvPr>
            <p:ph idx="1"/>
          </p:nvPr>
        </p:nvGraphicFramePr>
        <p:xfrm>
          <a:off x="685800" y="2260600"/>
          <a:ext cx="7839075" cy="3909696"/>
        </p:xfrm>
        <a:graphic>
          <a:graphicData uri="http://schemas.openxmlformats.org/drawingml/2006/table">
            <a:tbl>
              <a:tblPr/>
              <a:tblGrid>
                <a:gridCol w="1665288"/>
                <a:gridCol w="847725"/>
                <a:gridCol w="1311275"/>
                <a:gridCol w="1289050"/>
                <a:gridCol w="1135062"/>
                <a:gridCol w="715963"/>
                <a:gridCol w="874712"/>
              </a:tblGrid>
              <a:tr h="530225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       </a:t>
                      </a:r>
                      <a:r>
                        <a:rPr kumimoji="0" lang="en-US" sz="16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     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da-DK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da-DK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Expenditures                   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da-DK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da-DK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da-DK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Receipts           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Total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88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 Suppliers       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Demand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 Households   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Income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 Government   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-57150" algn="l"/>
                          <a:tab pos="457200" algn="l"/>
                          <a:tab pos="914400" algn="l"/>
                          <a:tab pos="5029200" algn="dec"/>
                        </a:tabLst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Receipts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 Capital Acct.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16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16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16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Savings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5. Rest of World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Imports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Total  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Supply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Expenditure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Expenditure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Investment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ROW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da-DK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55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More General SAM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081533"/>
              </p:ext>
            </p:extLst>
          </p:nvPr>
        </p:nvGraphicFramePr>
        <p:xfrm>
          <a:off x="533400" y="1752600"/>
          <a:ext cx="8077203" cy="4082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/>
                <a:gridCol w="897467"/>
                <a:gridCol w="897467"/>
                <a:gridCol w="812799"/>
                <a:gridCol w="982135"/>
                <a:gridCol w="897467"/>
                <a:gridCol w="897467"/>
                <a:gridCol w="897467"/>
                <a:gridCol w="897467"/>
              </a:tblGrid>
              <a:tr h="382641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rgbClr val="000000"/>
                          </a:solidFill>
                        </a:rPr>
                        <a:t>ACT</a:t>
                      </a:r>
                      <a:endParaRPr lang="en-US" sz="10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rgbClr val="000000"/>
                          </a:solidFill>
                        </a:rPr>
                        <a:t>COM</a:t>
                      </a:r>
                      <a:endParaRPr lang="en-US" sz="10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rgbClr val="000000"/>
                          </a:solidFill>
                        </a:rPr>
                        <a:t>VA</a:t>
                      </a:r>
                      <a:endParaRPr lang="en-US" sz="10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rgbClr val="000000"/>
                          </a:solidFill>
                        </a:rPr>
                        <a:t>HH</a:t>
                      </a:r>
                      <a:endParaRPr lang="en-US" sz="10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rgbClr val="000000"/>
                          </a:solidFill>
                        </a:rPr>
                        <a:t>GOV</a:t>
                      </a:r>
                      <a:endParaRPr lang="en-US" sz="10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rgbClr val="000000"/>
                          </a:solidFill>
                        </a:rPr>
                        <a:t>INV</a:t>
                      </a:r>
                      <a:endParaRPr lang="en-US" sz="10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rgbClr val="000000"/>
                          </a:solidFill>
                        </a:rPr>
                        <a:t>ROW</a:t>
                      </a:r>
                      <a:endParaRPr lang="en-US" sz="10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rgbClr val="000000"/>
                          </a:solidFill>
                        </a:rPr>
                        <a:t>TOTALS</a:t>
                      </a:r>
                      <a:endParaRPr lang="en-US" sz="10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8264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ACT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Gross Output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Receipts</a:t>
                      </a:r>
                      <a:endParaRPr lang="en-US" sz="1000" dirty="0"/>
                    </a:p>
                  </a:txBody>
                  <a:tcPr/>
                </a:tc>
              </a:tr>
              <a:tr h="57867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Intermed</a:t>
                      </a:r>
                      <a:r>
                        <a:rPr lang="en-US" sz="1000" dirty="0" smtClean="0"/>
                        <a:t>. Use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Household Consumption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Government</a:t>
                      </a:r>
                      <a:r>
                        <a:rPr lang="en-US" sz="1000" baseline="0" dirty="0" smtClean="0"/>
                        <a:t> Expenditure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Gross</a:t>
                      </a:r>
                      <a:r>
                        <a:rPr lang="en-US" sz="1000" baseline="0" dirty="0" smtClean="0"/>
                        <a:t> Investment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Exports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Demand</a:t>
                      </a:r>
                      <a:endParaRPr lang="en-US" sz="1000" dirty="0"/>
                    </a:p>
                  </a:txBody>
                  <a:tcPr/>
                </a:tc>
              </a:tr>
              <a:tr h="38264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GDP at Factor</a:t>
                      </a:r>
                      <a:r>
                        <a:rPr lang="en-US" sz="1000" baseline="0" dirty="0" smtClean="0"/>
                        <a:t> Cost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Factor Income</a:t>
                      </a:r>
                      <a:endParaRPr lang="en-US" sz="1000" dirty="0"/>
                    </a:p>
                  </a:txBody>
                  <a:tcPr/>
                </a:tc>
              </a:tr>
              <a:tr h="38264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GDP at Factor</a:t>
                      </a:r>
                      <a:r>
                        <a:rPr lang="en-US" sz="1000" baseline="0" dirty="0" smtClean="0"/>
                        <a:t> Cost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ROW</a:t>
                      </a:r>
                      <a:r>
                        <a:rPr lang="en-US" sz="1000" baseline="0" dirty="0" smtClean="0"/>
                        <a:t> Trans. to HH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Household Income</a:t>
                      </a:r>
                      <a:endParaRPr lang="en-US" sz="1000" dirty="0"/>
                    </a:p>
                  </a:txBody>
                  <a:tcPr/>
                </a:tc>
              </a:tr>
              <a:tr h="45287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GOV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Net Indirect</a:t>
                      </a:r>
                      <a:r>
                        <a:rPr lang="en-US" sz="1000" baseline="0" dirty="0" smtClean="0"/>
                        <a:t> Taxes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Household Taxes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Government Borrowing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Government Revenue</a:t>
                      </a:r>
                      <a:endParaRPr lang="en-US" sz="1000" dirty="0"/>
                    </a:p>
                  </a:txBody>
                  <a:tcPr/>
                </a:tc>
              </a:tr>
              <a:tr h="38264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INV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Household Saving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Government Saving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Current account balance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Savings</a:t>
                      </a:r>
                      <a:endParaRPr lang="en-US" sz="1000" dirty="0"/>
                    </a:p>
                  </a:txBody>
                  <a:tcPr/>
                </a:tc>
              </a:tr>
              <a:tr h="38264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ROW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Imports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ROW</a:t>
                      </a:r>
                      <a:endParaRPr lang="en-US" sz="1000" dirty="0"/>
                    </a:p>
                  </a:txBody>
                  <a:tcPr/>
                </a:tc>
              </a:tr>
              <a:tr h="38264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TOTALS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Payments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Supply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Factor Allocation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Household Expenditure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Government  Expenditure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Investment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ROW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709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SAM Multipliers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dirty="0" smtClean="0"/>
              <a:t>SAM multipliers are similar to I/O multipliers in both their algebra and economic interpretation.</a:t>
            </a:r>
          </a:p>
          <a:p>
            <a:pPr>
              <a:defRPr/>
            </a:pPr>
            <a:r>
              <a:rPr lang="en-US" dirty="0" smtClean="0"/>
              <a:t>However, where the I/O multipliers are “open,” SAM multipliers reflect closed circular flow of income effects, so we can look at both:</a:t>
            </a:r>
          </a:p>
          <a:p>
            <a:pPr lvl="1">
              <a:defRPr/>
            </a:pPr>
            <a:r>
              <a:rPr lang="en-US" dirty="0" smtClean="0"/>
              <a:t>Induced effects through income-expenditure linkages</a:t>
            </a:r>
          </a:p>
          <a:p>
            <a:pPr lvl="1">
              <a:defRPr/>
            </a:pPr>
            <a:r>
              <a:rPr lang="en-US" dirty="0" smtClean="0"/>
              <a:t>Distribution of income through institutional accounts</a:t>
            </a:r>
          </a:p>
          <a:p>
            <a:pPr>
              <a:defRPr/>
            </a:pPr>
            <a:r>
              <a:rPr lang="en-US" dirty="0" smtClean="0"/>
              <a:t>The general idea with most SAM multiplier analyses is to examine two groups of actors (producers and households) interacting in two markets (commodity and factor).</a:t>
            </a:r>
          </a:p>
          <a:p>
            <a:pPr lvl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020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Introduction to Social Accounting Matrices (SAMs)</a:t>
            </a:r>
            <a:endParaRPr lang="en-US" sz="4000" dirty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>
                <a:ea typeface="SimSun" pitchFamily="2" charset="-122"/>
              </a:rPr>
              <a:t>Detailed and rigorous accounting practices always have been at the foundation of sound and sustainable economic policy.  </a:t>
            </a:r>
          </a:p>
          <a:p>
            <a:r>
              <a:rPr lang="en-US" altLang="zh-CN" sz="2800" dirty="0">
                <a:ea typeface="SimSun" pitchFamily="2" charset="-122"/>
              </a:rPr>
              <a:t>A consistent set of real data on the economy is likewise a prerequisite to serious empirical work with economic simulation model. </a:t>
            </a:r>
          </a:p>
          <a:p>
            <a:r>
              <a:rPr lang="en-US" altLang="zh-CN" sz="2800" dirty="0">
                <a:ea typeface="SimSun" pitchFamily="2" charset="-122"/>
              </a:rPr>
              <a:t>For this reason, a complete general equilibrium modeling facility stands on two legs:  </a:t>
            </a:r>
            <a:r>
              <a:rPr lang="en-US" altLang="zh-CN" sz="2800" dirty="0" smtClean="0">
                <a:ea typeface="SimSun" pitchFamily="2" charset="-122"/>
              </a:rPr>
              <a:t>consistent </a:t>
            </a:r>
            <a:r>
              <a:rPr lang="en-US" altLang="zh-CN" sz="2800" dirty="0">
                <a:ea typeface="SimSun" pitchFamily="2" charset="-122"/>
              </a:rPr>
              <a:t>economywide </a:t>
            </a:r>
            <a:r>
              <a:rPr lang="en-US" altLang="zh-CN" sz="2800" dirty="0" smtClean="0">
                <a:ea typeface="SimSun" pitchFamily="2" charset="-122"/>
              </a:rPr>
              <a:t>data </a:t>
            </a:r>
            <a:r>
              <a:rPr lang="en-US" altLang="zh-CN" sz="2800" dirty="0">
                <a:ea typeface="SimSun" pitchFamily="2" charset="-122"/>
              </a:rPr>
              <a:t>and </a:t>
            </a:r>
            <a:r>
              <a:rPr lang="en-US" altLang="zh-CN" sz="2800" dirty="0" smtClean="0">
                <a:ea typeface="SimSun" pitchFamily="2" charset="-122"/>
              </a:rPr>
              <a:t>analytical modeling methodology </a:t>
            </a:r>
            <a:endParaRPr lang="en-US" altLang="zh-CN" sz="2800" dirty="0">
              <a:ea typeface="SimSun" pitchFamily="2" charset="-122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1742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Endogenous and </a:t>
            </a:r>
            <a:br>
              <a:rPr lang="en-US" dirty="0" smtClean="0"/>
            </a:br>
            <a:r>
              <a:rPr lang="en-US" dirty="0" smtClean="0"/>
              <a:t>Exogenous Accounts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To calculate SAM multipliers we need to first separate the SAM into endogenous and exogenous accounts, both for economic and mathematical reasons.</a:t>
            </a:r>
          </a:p>
          <a:p>
            <a:pPr>
              <a:defRPr/>
            </a:pPr>
            <a:r>
              <a:rPr lang="en-US" dirty="0" smtClean="0"/>
              <a:t>Economically, the SAM does not describe all of the factors at work in an economy (e.g., government spending habits).</a:t>
            </a:r>
          </a:p>
          <a:p>
            <a:pPr>
              <a:defRPr/>
            </a:pPr>
            <a:r>
              <a:rPr lang="en-US" dirty="0" smtClean="0"/>
              <a:t>Mathematically, without some accounts exogenous we will end up with a singular A matrix and will not be able to calculate multipliers.</a:t>
            </a:r>
          </a:p>
        </p:txBody>
      </p:sp>
    </p:spTree>
    <p:extLst>
      <p:ext uri="{BB962C8B-B14F-4D97-AF65-F5344CB8AC3E}">
        <p14:creationId xmlns:p14="http://schemas.microsoft.com/office/powerpoint/2010/main" val="41639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Endogenous Accounts</a:t>
            </a:r>
            <a:endParaRPr lang="en-US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Endogenous accounts include those accounts where income-expenditure is governed by mechanisms that operate entirely within the SAM framework.</a:t>
            </a:r>
          </a:p>
          <a:p>
            <a:r>
              <a:rPr lang="en-US" smtClean="0"/>
              <a:t>Typically, endogenous accounts include:</a:t>
            </a:r>
          </a:p>
          <a:p>
            <a:pPr lvl="1"/>
            <a:r>
              <a:rPr lang="en-US" smtClean="0"/>
              <a:t>Production-commodity accounts</a:t>
            </a:r>
          </a:p>
          <a:p>
            <a:pPr lvl="1"/>
            <a:r>
              <a:rPr lang="en-US" smtClean="0"/>
              <a:t>Factor accounts</a:t>
            </a:r>
          </a:p>
          <a:p>
            <a:pPr lvl="1"/>
            <a:r>
              <a:rPr lang="en-US" smtClean="0"/>
              <a:t>Household accounts</a:t>
            </a:r>
          </a:p>
          <a:p>
            <a:pPr lvl="1"/>
            <a:r>
              <a:rPr lang="en-US" smtClean="0"/>
              <a:t>Capital account (sometimes)</a:t>
            </a:r>
          </a:p>
          <a:p>
            <a:pPr lvl="1"/>
            <a:endParaRPr lang="en-US" smtClean="0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327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Exogenous Accounts</a:t>
            </a:r>
            <a:endParaRPr 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Exogenous accounts are those accounts where income and/or expenditure are governed by forces external to the SAM framework. </a:t>
            </a:r>
          </a:p>
          <a:p>
            <a:r>
              <a:rPr lang="en-US" smtClean="0"/>
              <a:t>Typically, exogenous accounts include the government, ROW, and sometimes the capital account.</a:t>
            </a:r>
          </a:p>
          <a:p>
            <a:r>
              <a:rPr lang="en-US" smtClean="0"/>
              <a:t>For government and ROW, it should be fairly intuitive why these accounts are exogenous: The SAM tells us nothing about how government will plan expenditures, or what is happening in ROW.</a:t>
            </a:r>
          </a:p>
        </p:txBody>
      </p:sp>
    </p:spTree>
    <p:extLst>
      <p:ext uri="{BB962C8B-B14F-4D97-AF65-F5344CB8AC3E}">
        <p14:creationId xmlns:p14="http://schemas.microsoft.com/office/powerpoint/2010/main" val="97278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Endogenous and Exogenous Accounts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In a SAM matrix framework, this endogenous-exogenous division gives us 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    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where we can see that endogenous incomes are equal to incomes generated within endogenous accounts plus injections, or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			         y</a:t>
            </a:r>
            <a:r>
              <a:rPr lang="en-US" baseline="-25000" dirty="0" smtClean="0"/>
              <a:t>n</a:t>
            </a:r>
            <a:r>
              <a:rPr lang="en-US" dirty="0" smtClean="0"/>
              <a:t> = n + x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188" y="4495800"/>
            <a:ext cx="2436812" cy="323850"/>
          </a:xfrm>
          <a:prstGeom prst="rect">
            <a:avLst/>
          </a:prstGeom>
          <a:noFill/>
        </p:spPr>
        <p:txBody>
          <a:bodyPr wrap="none" lIns="91429" tIns="45715" rIns="91429" bIns="45715">
            <a:spAutoFit/>
          </a:bodyPr>
          <a:lstStyle/>
          <a:p>
            <a:pPr>
              <a:defRPr/>
            </a:pPr>
            <a:r>
              <a:rPr lang="en-US" sz="1500" i="1" dirty="0">
                <a:latin typeface="+mn-lt"/>
                <a:cs typeface="Arial" charset="0"/>
              </a:rPr>
              <a:t>Adapted from Khan, 2007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/>
          </p:nvPr>
        </p:nvGraphicFramePr>
        <p:xfrm>
          <a:off x="685800" y="2286000"/>
          <a:ext cx="8305801" cy="2533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164"/>
                <a:gridCol w="1339596"/>
                <a:gridCol w="1323869"/>
                <a:gridCol w="1064921"/>
                <a:gridCol w="1308165"/>
                <a:gridCol w="1186543"/>
                <a:gridCol w="1186543"/>
              </a:tblGrid>
              <a:tr h="423103"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Expenditure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</a:tr>
              <a:tr h="423103">
                <a:tc>
                  <a:txBody>
                    <a:bodyPr/>
                    <a:lstStyle/>
                    <a:p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Endogenous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Sum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Exogenous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Sum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Total</a:t>
                      </a:r>
                      <a:endParaRPr lang="en-US" sz="1400" b="1" dirty="0"/>
                    </a:p>
                  </a:txBody>
                  <a:tcPr/>
                </a:tc>
              </a:tr>
              <a:tr h="526602">
                <a:tc rowSpan="2">
                  <a:txBody>
                    <a:bodyPr/>
                    <a:lstStyle/>
                    <a:p>
                      <a:r>
                        <a:rPr lang="en-US" sz="1400" b="1" dirty="0" smtClean="0"/>
                        <a:t>Income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Endogenous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</a:t>
                      </a:r>
                      <a:r>
                        <a:rPr lang="en-US" sz="1400" b="1" baseline="-25000" dirty="0" smtClean="0"/>
                        <a:t>nn</a:t>
                      </a:r>
                      <a:endParaRPr lang="en-US" sz="14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n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T</a:t>
                      </a:r>
                      <a:r>
                        <a:rPr lang="en-US" sz="1400" b="1" baseline="-25000" dirty="0" err="1" smtClean="0"/>
                        <a:t>nx</a:t>
                      </a:r>
                      <a:endParaRPr lang="en-US" sz="1400" b="1" dirty="0" smtClean="0"/>
                    </a:p>
                    <a:p>
                      <a:r>
                        <a:rPr lang="en-US" sz="1400" b="1" dirty="0" smtClean="0"/>
                        <a:t>(injections)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x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Y</a:t>
                      </a:r>
                      <a:r>
                        <a:rPr lang="en-US" sz="1400" b="1" baseline="-25000" dirty="0" smtClean="0"/>
                        <a:t>n</a:t>
                      </a:r>
                      <a:endParaRPr lang="en-US" sz="1400" b="1" dirty="0"/>
                    </a:p>
                  </a:txBody>
                  <a:tcPr/>
                </a:tc>
              </a:tr>
              <a:tr h="73773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Exogenous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T</a:t>
                      </a:r>
                      <a:r>
                        <a:rPr lang="en-US" sz="1400" b="1" baseline="-25000" dirty="0" err="1" smtClean="0"/>
                        <a:t>xn</a:t>
                      </a:r>
                      <a:endParaRPr lang="en-US" sz="1400" b="1" baseline="-25000" dirty="0" smtClean="0"/>
                    </a:p>
                    <a:p>
                      <a:r>
                        <a:rPr lang="en-US" sz="1400" b="1" dirty="0" smtClean="0"/>
                        <a:t>(leakages)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l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T</a:t>
                      </a:r>
                      <a:r>
                        <a:rPr lang="en-US" sz="1400" b="1" baseline="-25000" dirty="0" err="1" smtClean="0"/>
                        <a:t>xx</a:t>
                      </a:r>
                      <a:r>
                        <a:rPr lang="en-US" sz="1400" b="1" dirty="0" smtClean="0"/>
                        <a:t> </a:t>
                      </a:r>
                    </a:p>
                    <a:p>
                      <a:r>
                        <a:rPr lang="en-US" sz="1400" b="1" dirty="0" smtClean="0"/>
                        <a:t>(residual balance)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Y</a:t>
                      </a:r>
                      <a:r>
                        <a:rPr lang="en-US" sz="1400" b="1" baseline="-25000" dirty="0" err="1" smtClean="0"/>
                        <a:t>x</a:t>
                      </a:r>
                      <a:endParaRPr lang="en-US" sz="1400" b="1" dirty="0"/>
                    </a:p>
                  </a:txBody>
                  <a:tcPr/>
                </a:tc>
              </a:tr>
              <a:tr h="423103"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Totals</a:t>
                      </a:r>
                      <a:endParaRPr lang="en-US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Yn’</a:t>
                      </a:r>
                      <a:endParaRPr 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Yx</a:t>
                      </a:r>
                      <a:r>
                        <a:rPr lang="en-US" sz="1400" b="1" dirty="0" smtClean="0"/>
                        <a:t>’</a:t>
                      </a:r>
                      <a:endParaRPr 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459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Injections and Leakages</a:t>
            </a:r>
            <a:endParaRPr lang="en-US" dirty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Endogenous and exogenous accounts are connected by two mechanisms:</a:t>
            </a:r>
          </a:p>
          <a:p>
            <a:pPr lvl="1"/>
            <a:r>
              <a:rPr lang="en-US" smtClean="0"/>
              <a:t>Injections (T</a:t>
            </a:r>
            <a:r>
              <a:rPr lang="en-US" baseline="-25000" smtClean="0"/>
              <a:t>nx</a:t>
            </a:r>
            <a:r>
              <a:rPr lang="en-US" smtClean="0"/>
              <a:t>), usually denoted by the letter x. Injections, following the subscript notation, are exogenous account expenditures on endogenous accounts (e.g., agricultural subsidies).</a:t>
            </a:r>
          </a:p>
          <a:p>
            <a:pPr lvl="1"/>
            <a:r>
              <a:rPr lang="en-US" smtClean="0"/>
              <a:t>Leakages (T</a:t>
            </a:r>
            <a:r>
              <a:rPr lang="en-US" baseline="-25000" smtClean="0"/>
              <a:t>xn</a:t>
            </a:r>
            <a:r>
              <a:rPr lang="en-US" smtClean="0"/>
              <a:t>), which are endogenous account expenditures on exogenous accounts (e.g., income taxes).</a:t>
            </a:r>
          </a:p>
          <a:p>
            <a:pPr lvl="1"/>
            <a:r>
              <a:rPr lang="en-US" smtClean="0"/>
              <a:t>Residual balances  (T</a:t>
            </a:r>
            <a:r>
              <a:rPr lang="en-US" baseline="-25000" smtClean="0"/>
              <a:t>xx</a:t>
            </a:r>
            <a:r>
              <a:rPr lang="en-US" smtClean="0"/>
              <a:t>) consist of transfers between exogenous accounts (e.g., government savings). </a:t>
            </a:r>
          </a:p>
        </p:txBody>
      </p:sp>
    </p:spTree>
    <p:extLst>
      <p:ext uri="{BB962C8B-B14F-4D97-AF65-F5344CB8AC3E}">
        <p14:creationId xmlns:p14="http://schemas.microsoft.com/office/powerpoint/2010/main" val="17717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SAM A Matrix</a:t>
            </a:r>
            <a:endParaRPr lang="en-US" dirty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As with the I/O table, for the SAM we can calculate a matrix of average expenditure propensities by dividing SAM entries by their column totals.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Wingdings 2" pitchFamily="18" charset="2"/>
              <a:buNone/>
            </a:pPr>
            <a:r>
              <a:rPr lang="en-US" dirty="0" smtClean="0"/>
              <a:t>	The total matrix </a:t>
            </a:r>
          </a:p>
          <a:p>
            <a:pPr>
              <a:buFont typeface="Wingdings 2" pitchFamily="18" charset="2"/>
              <a:buNone/>
            </a:pPr>
            <a:endParaRPr lang="en-US" dirty="0" smtClean="0"/>
          </a:p>
          <a:p>
            <a:pPr>
              <a:buFont typeface="Wingdings 2" pitchFamily="18" charset="2"/>
              <a:buNone/>
            </a:pPr>
            <a:endParaRPr lang="en-US" dirty="0" smtClean="0"/>
          </a:p>
          <a:p>
            <a:pPr>
              <a:buFont typeface="Wingdings 2" pitchFamily="18" charset="2"/>
              <a:buNone/>
            </a:pPr>
            <a:endParaRPr lang="en-US" dirty="0" smtClean="0"/>
          </a:p>
          <a:p>
            <a:pPr>
              <a:buFont typeface="Wingdings 2" pitchFamily="18" charset="2"/>
              <a:buNone/>
            </a:pPr>
            <a:r>
              <a:rPr lang="en-US" dirty="0" smtClean="0"/>
              <a:t>	is known as the A matrix.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Wingdings 2" pitchFamily="18" charset="2"/>
              <a:buNone/>
            </a:pPr>
            <a:r>
              <a:rPr lang="en-US" dirty="0" smtClean="0"/>
              <a:t>	</a:t>
            </a:r>
          </a:p>
        </p:txBody>
      </p:sp>
      <p:sp>
        <p:nvSpPr>
          <p:cNvPr id="25604" name="Rectangle 2"/>
          <p:cNvSpPr>
            <a:spLocks noChangeArrowheads="1"/>
          </p:cNvSpPr>
          <p:nvPr/>
        </p:nvSpPr>
        <p:spPr bwMode="auto">
          <a:xfrm>
            <a:off x="0" y="-184660"/>
            <a:ext cx="184644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5" rIns="91429" bIns="45715" anchor="ctr">
            <a:spAutoFit/>
          </a:bodyPr>
          <a:lstStyle/>
          <a:p>
            <a:endParaRPr lang="en-US"/>
          </a:p>
        </p:txBody>
      </p:sp>
      <p:pic>
        <p:nvPicPr>
          <p:cNvPr id="25605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43300" y="3000376"/>
            <a:ext cx="12573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6" name="Rectangle 4"/>
          <p:cNvSpPr>
            <a:spLocks noChangeArrowheads="1"/>
          </p:cNvSpPr>
          <p:nvPr/>
        </p:nvSpPr>
        <p:spPr bwMode="auto">
          <a:xfrm>
            <a:off x="0" y="-184660"/>
            <a:ext cx="184644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5" rIns="91429" bIns="45715" anchor="ctr">
            <a:spAutoFit/>
          </a:bodyPr>
          <a:lstStyle/>
          <a:p>
            <a:endParaRPr lang="en-US"/>
          </a:p>
        </p:txBody>
      </p:sp>
      <p:sp>
        <p:nvSpPr>
          <p:cNvPr id="25607" name="Rectangle 6"/>
          <p:cNvSpPr>
            <a:spLocks noChangeArrowheads="1"/>
          </p:cNvSpPr>
          <p:nvPr/>
        </p:nvSpPr>
        <p:spPr bwMode="auto">
          <a:xfrm>
            <a:off x="0" y="-184660"/>
            <a:ext cx="184644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5" rIns="91429" bIns="45715" anchor="ctr">
            <a:spAutoFit/>
          </a:bodyPr>
          <a:lstStyle/>
          <a:p>
            <a:endParaRPr lang="en-US"/>
          </a:p>
        </p:txBody>
      </p:sp>
      <p:pic>
        <p:nvPicPr>
          <p:cNvPr id="25608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57476" y="4915159"/>
            <a:ext cx="32861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1697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SAM Multipliers</a:t>
            </a:r>
            <a:endParaRPr lang="en-US" dirty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can calculate SAM multipliers using an approach similar to the material balance equation we used for calculating I/O multipliers.</a:t>
            </a:r>
          </a:p>
          <a:p>
            <a:r>
              <a:rPr lang="en-US" dirty="0" smtClean="0"/>
              <a:t>SAM endogenous incomes</a:t>
            </a:r>
          </a:p>
          <a:p>
            <a:pPr>
              <a:buFont typeface="Wingdings 2" pitchFamily="18" charset="2"/>
              <a:buNone/>
            </a:pPr>
            <a:r>
              <a:rPr lang="en-US" dirty="0" smtClean="0"/>
              <a:t>				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</a:t>
            </a:r>
            <a:r>
              <a:rPr lang="en-US" dirty="0" smtClean="0"/>
              <a:t> = n + x</a:t>
            </a:r>
          </a:p>
          <a:p>
            <a:pPr>
              <a:buFont typeface="Wingdings 2" pitchFamily="18" charset="2"/>
              <a:buNone/>
            </a:pPr>
            <a:r>
              <a:rPr lang="en-US" dirty="0" smtClean="0"/>
              <a:t>	can be rewritten as</a:t>
            </a:r>
          </a:p>
          <a:p>
            <a:pPr>
              <a:buFont typeface="Wingdings 2" pitchFamily="18" charset="2"/>
              <a:buNone/>
            </a:pPr>
            <a:r>
              <a:rPr lang="en-US" dirty="0" smtClean="0"/>
              <a:t>				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</a:t>
            </a:r>
            <a:r>
              <a:rPr lang="en-US" dirty="0" smtClean="0"/>
              <a:t> =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n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</a:t>
            </a:r>
            <a:r>
              <a:rPr lang="en-US" dirty="0" smtClean="0"/>
              <a:t> + x</a:t>
            </a:r>
          </a:p>
          <a:p>
            <a:pPr>
              <a:buFont typeface="Wingdings 2" pitchFamily="18" charset="2"/>
              <a:buNone/>
            </a:pPr>
            <a:r>
              <a:rPr lang="en-US" dirty="0" smtClean="0"/>
              <a:t>	which is equivalent to </a:t>
            </a:r>
          </a:p>
          <a:p>
            <a:pPr>
              <a:buNone/>
            </a:pPr>
            <a:r>
              <a:rPr lang="en-US" dirty="0" smtClean="0"/>
              <a:t>				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</a:t>
            </a:r>
            <a:r>
              <a:rPr lang="en-US" dirty="0" smtClean="0"/>
              <a:t> = (I-A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x = M</a:t>
            </a:r>
            <a:r>
              <a:rPr lang="en-US" baseline="-25000" dirty="0" smtClean="0"/>
              <a:t>a</a:t>
            </a:r>
            <a:r>
              <a:rPr lang="en-US" dirty="0" smtClean="0"/>
              <a:t>x</a:t>
            </a:r>
          </a:p>
          <a:p>
            <a:pPr>
              <a:buNone/>
            </a:pPr>
            <a:r>
              <a:rPr lang="en-US" dirty="0" smtClean="0"/>
              <a:t>	and again 		</a:t>
            </a:r>
          </a:p>
          <a:p>
            <a:pPr>
              <a:buNone/>
            </a:pPr>
            <a:r>
              <a:rPr lang="en-US" dirty="0" smtClean="0"/>
              <a:t>				 </a:t>
            </a:r>
            <a:r>
              <a:rPr lang="en-US" dirty="0" err="1" smtClean="0"/>
              <a:t>dy</a:t>
            </a:r>
            <a:r>
              <a:rPr lang="en-US" baseline="-25000" dirty="0" err="1" smtClean="0"/>
              <a:t>n</a:t>
            </a:r>
            <a:r>
              <a:rPr lang="en-US" dirty="0" smtClean="0"/>
              <a:t> = (I-A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dx =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a</a:t>
            </a:r>
            <a:r>
              <a:rPr lang="en-US" dirty="0" err="1" smtClean="0"/>
              <a:t>dx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256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 Multipliers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calculate leakage multipliers in a similar fashion. From </a:t>
            </a:r>
          </a:p>
          <a:p>
            <a:pPr>
              <a:buNone/>
            </a:pPr>
            <a:r>
              <a:rPr lang="en-US" dirty="0" smtClean="0"/>
              <a:t>				           </a:t>
            </a:r>
            <a:r>
              <a:rPr lang="el-GR" dirty="0" smtClean="0"/>
              <a:t>Λ</a:t>
            </a:r>
            <a:r>
              <a:rPr lang="en-US" dirty="0" smtClean="0"/>
              <a:t> = A</a:t>
            </a:r>
            <a:r>
              <a:rPr lang="el-GR" baseline="-25000" dirty="0" smtClean="0"/>
              <a:t>Λ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we can substitute</a:t>
            </a:r>
          </a:p>
          <a:p>
            <a:pPr>
              <a:buNone/>
            </a:pPr>
            <a:r>
              <a:rPr lang="en-US" dirty="0" smtClean="0"/>
              <a:t>				 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</a:t>
            </a:r>
            <a:r>
              <a:rPr lang="en-US" dirty="0" smtClean="0"/>
              <a:t> = (I-A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x = M</a:t>
            </a:r>
            <a:r>
              <a:rPr lang="en-US" baseline="-25000" dirty="0" smtClean="0"/>
              <a:t>a</a:t>
            </a:r>
            <a:r>
              <a:rPr lang="en-US" dirty="0" smtClean="0"/>
              <a:t>x</a:t>
            </a:r>
          </a:p>
          <a:p>
            <a:pPr>
              <a:buNone/>
            </a:pPr>
            <a:r>
              <a:rPr lang="en-US" dirty="0" smtClean="0"/>
              <a:t>	which gives us</a:t>
            </a:r>
          </a:p>
          <a:p>
            <a:pPr>
              <a:buNone/>
            </a:pPr>
            <a:r>
              <a:rPr lang="en-US" dirty="0" smtClean="0"/>
              <a:t>				</a:t>
            </a:r>
            <a:r>
              <a:rPr lang="el-GR" dirty="0" smtClean="0"/>
              <a:t> </a:t>
            </a:r>
            <a:r>
              <a:rPr lang="en-US" dirty="0" smtClean="0"/>
              <a:t>      </a:t>
            </a:r>
            <a:r>
              <a:rPr lang="el-GR" dirty="0" smtClean="0"/>
              <a:t>Λ</a:t>
            </a:r>
            <a:r>
              <a:rPr lang="en-US" dirty="0" smtClean="0"/>
              <a:t> = A</a:t>
            </a:r>
            <a:r>
              <a:rPr lang="el-GR" baseline="-25000" dirty="0" smtClean="0"/>
              <a:t>Λ</a:t>
            </a:r>
            <a:r>
              <a:rPr lang="en-US" dirty="0" smtClean="0"/>
              <a:t>M</a:t>
            </a:r>
            <a:r>
              <a:rPr lang="en-US" baseline="-25000" dirty="0" smtClean="0"/>
              <a:t>a</a:t>
            </a:r>
            <a:r>
              <a:rPr lang="en-US" dirty="0" smtClean="0"/>
              <a:t>x</a:t>
            </a:r>
          </a:p>
          <a:p>
            <a:pPr>
              <a:buNone/>
            </a:pPr>
            <a:r>
              <a:rPr lang="en-US" dirty="0" smtClean="0"/>
              <a:t>	and similarly</a:t>
            </a:r>
          </a:p>
          <a:p>
            <a:pPr>
              <a:buNone/>
            </a:pPr>
            <a:r>
              <a:rPr lang="en-US" dirty="0" smtClean="0"/>
              <a:t>			                d</a:t>
            </a:r>
            <a:r>
              <a:rPr lang="el-GR" dirty="0" smtClean="0"/>
              <a:t>Λ</a:t>
            </a:r>
            <a:r>
              <a:rPr lang="en-US" dirty="0" smtClean="0"/>
              <a:t> = A</a:t>
            </a:r>
            <a:r>
              <a:rPr lang="el-GR" baseline="-25000" dirty="0" smtClean="0"/>
              <a:t>Λ</a:t>
            </a:r>
            <a:r>
              <a:rPr lang="en-US" dirty="0" err="1" smtClean="0"/>
              <a:t>M</a:t>
            </a:r>
            <a:r>
              <a:rPr lang="en-US" baseline="-25000" dirty="0" err="1" smtClean="0"/>
              <a:t>a</a:t>
            </a:r>
            <a:r>
              <a:rPr lang="en-US" dirty="0" err="1" smtClean="0"/>
              <a:t>dx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11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SAM Multipliers</a:t>
            </a:r>
            <a:endParaRPr lang="en-US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</a:t>
            </a:r>
            <a:r>
              <a:rPr lang="en-US" dirty="0" smtClean="0"/>
              <a:t> = M</a:t>
            </a:r>
            <a:r>
              <a:rPr lang="en-US" baseline="-25000" dirty="0" smtClean="0"/>
              <a:t>a</a:t>
            </a:r>
            <a:r>
              <a:rPr lang="en-US" dirty="0" smtClean="0"/>
              <a:t>x suggests, the SAM multiplier M</a:t>
            </a:r>
            <a:r>
              <a:rPr lang="en-US" baseline="-25000" dirty="0" smtClean="0"/>
              <a:t>a</a:t>
            </a:r>
            <a:r>
              <a:rPr lang="en-US" dirty="0" smtClean="0"/>
              <a:t> captures the multiplier effects of an exogenous shock x on endogenous income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</a:t>
            </a:r>
            <a:r>
              <a:rPr lang="en-US" dirty="0" smtClean="0"/>
              <a:t>, where x is a vector of injections into endogenous (row) accounts.</a:t>
            </a:r>
          </a:p>
        </p:txBody>
      </p:sp>
    </p:spTree>
    <p:extLst>
      <p:ext uri="{BB962C8B-B14F-4D97-AF65-F5344CB8AC3E}">
        <p14:creationId xmlns:p14="http://schemas.microsoft.com/office/powerpoint/2010/main" val="149855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C000"/>
                </a:solidFill>
              </a:rPr>
              <a:t>SAM Multiplier Limitations 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SAM multiplier limitations include:</a:t>
            </a:r>
          </a:p>
          <a:p>
            <a:pPr lvl="1" eaLnBrk="1" hangingPunct="1"/>
            <a:r>
              <a:rPr lang="en-US" dirty="0" smtClean="0"/>
              <a:t>Excess capacity in all sectors and unemployed or underemployed factors of production; multipliers will overstate the total effects if capacity constraints exist.</a:t>
            </a:r>
          </a:p>
          <a:p>
            <a:pPr lvl="1" eaLnBrk="1" hangingPunct="1"/>
            <a:r>
              <a:rPr lang="en-US" dirty="0" smtClean="0"/>
              <a:t>No allowance for substitution effects</a:t>
            </a:r>
          </a:p>
          <a:p>
            <a:pPr lvl="1" eaLnBrk="1" hangingPunct="1"/>
            <a:r>
              <a:rPr lang="en-US" dirty="0" smtClean="0"/>
              <a:t>Fixed prices</a:t>
            </a:r>
          </a:p>
          <a:p>
            <a:pPr lvl="1" eaLnBrk="1" hangingPunct="1"/>
            <a:r>
              <a:rPr lang="en-US" dirty="0" smtClean="0"/>
              <a:t>Limit to the endogenous effects that can be captured (exogenous accounts will be affected by initial shock, leakage from endogenous to exogenous)</a:t>
            </a:r>
          </a:p>
        </p:txBody>
      </p:sp>
    </p:spTree>
    <p:extLst>
      <p:ext uri="{BB962C8B-B14F-4D97-AF65-F5344CB8AC3E}">
        <p14:creationId xmlns:p14="http://schemas.microsoft.com/office/powerpoint/2010/main" val="10940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34290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3100" dirty="0"/>
              <a:t>Macro policy is important, but so are economic structure and economic interactions.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3100" dirty="0"/>
              <a:t>Indeed, linkages and indirect effects are often more important than the direct targets of policy.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3100" dirty="0"/>
              <a:t>To improve visibility for policy makers and make appropriate recommendations, we need to understand these interactions.</a:t>
            </a:r>
            <a:endParaRPr lang="da-DK" sz="3100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382000" cy="685800"/>
          </a:xfrm>
        </p:spPr>
        <p:txBody>
          <a:bodyPr/>
          <a:lstStyle/>
          <a:p>
            <a:r>
              <a:rPr lang="en-US" sz="4000" dirty="0"/>
              <a:t>Multi-Sectoral </a:t>
            </a:r>
            <a:r>
              <a:rPr lang="en-US" sz="4000" dirty="0" smtClean="0"/>
              <a:t>Structural Analysis</a:t>
            </a:r>
            <a:endParaRPr lang="da-DK" sz="4000" dirty="0"/>
          </a:p>
        </p:txBody>
      </p:sp>
    </p:spTree>
    <p:extLst>
      <p:ext uri="{BB962C8B-B14F-4D97-AF65-F5344CB8AC3E}">
        <p14:creationId xmlns:p14="http://schemas.microsoft.com/office/powerpoint/2010/main" val="281685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Fixed-Price Multiplier Models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SAM multipliers can reveal interesting and policy-relevant information about economic structure and living standards, they do not contain information about economic behavior and are still accounting multipliers.</a:t>
            </a:r>
          </a:p>
          <a:p>
            <a:r>
              <a:rPr lang="en-US" dirty="0" smtClean="0"/>
              <a:t>Fixed-price multiplier (FPM) models add some behavioral characteristics into the SAM accounting framework by converting the SAM A matrix of average expenditure propensities into a matrix of marginal expenditure propensities.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88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Partitioning the </a:t>
            </a:r>
            <a:br>
              <a:rPr lang="en-US" dirty="0" smtClean="0"/>
            </a:br>
            <a:r>
              <a:rPr lang="en-US" dirty="0" smtClean="0"/>
              <a:t>Endogenous </a:t>
            </a:r>
            <a:r>
              <a:rPr lang="en-US" dirty="0" err="1" smtClean="0"/>
              <a:t>SAM</a:t>
            </a:r>
            <a:r>
              <a:rPr lang="en-US" baseline="-25000" dirty="0" err="1" smtClean="0"/>
              <a:t>n</a:t>
            </a:r>
            <a:endParaRPr lang="en-US" baseline="-25000" dirty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been thinking about the endogenous SAM elements as part of one large matrix, but we can separate, or partition, the SAM endogenous A matrix into a 3 x 3 matrix of sub-matrices.</a:t>
            </a:r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81010" y="3505200"/>
          <a:ext cx="715823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646"/>
                <a:gridCol w="1431646"/>
                <a:gridCol w="1431646"/>
                <a:gridCol w="1431646"/>
                <a:gridCol w="1431646"/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600" dirty="0" smtClean="0"/>
                        <a:t>Expenditures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Receipts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Activities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Factors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Institutions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Activities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</a:t>
                      </a:r>
                      <a:r>
                        <a:rPr lang="en-US" sz="1600" baseline="-25000" dirty="0" smtClean="0"/>
                        <a:t>11</a:t>
                      </a:r>
                      <a:endParaRPr 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</a:t>
                      </a:r>
                      <a:r>
                        <a:rPr lang="en-US" sz="1600" baseline="-25000" dirty="0" smtClean="0"/>
                        <a:t>13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Factors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</a:t>
                      </a:r>
                      <a:r>
                        <a:rPr lang="en-US" sz="1600" baseline="-25000" dirty="0" smtClean="0"/>
                        <a:t>21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Institutions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</a:t>
                      </a:r>
                      <a:r>
                        <a:rPr lang="en-US" sz="1600" baseline="-25000" dirty="0" smtClean="0"/>
                        <a:t>32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</a:t>
                      </a:r>
                      <a:r>
                        <a:rPr lang="en-US" sz="1600" baseline="-25000" dirty="0" smtClean="0"/>
                        <a:t>33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94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Partitioning the SAM</a:t>
            </a:r>
            <a:r>
              <a:rPr lang="en-US" baseline="-25000" dirty="0" smtClean="0"/>
              <a:t>n</a:t>
            </a:r>
            <a:endParaRPr lang="en-US" dirty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z="1200"/>
          </a:p>
          <a:p>
            <a:r>
              <a:rPr lang="en-US" smtClean="0"/>
              <a:t>In this partitioned SAM:</a:t>
            </a:r>
          </a:p>
          <a:p>
            <a:pPr lvl="1"/>
            <a:r>
              <a:rPr lang="en-US" smtClean="0"/>
              <a:t>A</a:t>
            </a:r>
            <a:r>
              <a:rPr lang="en-US" baseline="-25000" smtClean="0"/>
              <a:t>11</a:t>
            </a:r>
            <a:r>
              <a:rPr lang="en-US" smtClean="0"/>
              <a:t> is the I/O transactions table</a:t>
            </a:r>
          </a:p>
          <a:p>
            <a:pPr lvl="1"/>
            <a:r>
              <a:rPr lang="en-US" smtClean="0"/>
              <a:t>A</a:t>
            </a:r>
            <a:r>
              <a:rPr lang="en-US" baseline="-25000" smtClean="0"/>
              <a:t>21</a:t>
            </a:r>
            <a:r>
              <a:rPr lang="en-US" smtClean="0"/>
              <a:t> represents payments from activities to factors</a:t>
            </a:r>
          </a:p>
          <a:p>
            <a:pPr lvl="1"/>
            <a:r>
              <a:rPr lang="en-US" smtClean="0"/>
              <a:t>A</a:t>
            </a:r>
            <a:r>
              <a:rPr lang="en-US" baseline="-25000" smtClean="0"/>
              <a:t>32</a:t>
            </a:r>
            <a:r>
              <a:rPr lang="en-US" smtClean="0"/>
              <a:t> represents payments from factors to institutions</a:t>
            </a:r>
          </a:p>
          <a:p>
            <a:pPr lvl="1"/>
            <a:r>
              <a:rPr lang="en-US" smtClean="0"/>
              <a:t>A</a:t>
            </a:r>
            <a:r>
              <a:rPr lang="en-US" baseline="-25000" smtClean="0"/>
              <a:t>13</a:t>
            </a:r>
            <a:r>
              <a:rPr lang="en-US" smtClean="0"/>
              <a:t> represents payments from institutions to activities</a:t>
            </a:r>
          </a:p>
          <a:p>
            <a:pPr lvl="1"/>
            <a:r>
              <a:rPr lang="en-US" smtClean="0"/>
              <a:t>A</a:t>
            </a:r>
            <a:r>
              <a:rPr lang="en-US" baseline="-25000" smtClean="0"/>
              <a:t>33</a:t>
            </a:r>
            <a:r>
              <a:rPr lang="en-US" smtClean="0"/>
              <a:t> represents inter-institutional transfers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676401"/>
          <a:ext cx="6096000" cy="1857375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eorgia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8" charset="0"/>
                          <a:cs typeface="Arial" pitchFamily="34" charset="0"/>
                        </a:rPr>
                        <a:t>Expenditures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cs typeface="Arial" pitchFamily="34" charset="0"/>
                        </a:rPr>
                        <a:t>Receipts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cs typeface="Arial" pitchFamily="34" charset="0"/>
                        </a:rPr>
                        <a:t>Activities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cs typeface="Arial" pitchFamily="34" charset="0"/>
                        </a:rPr>
                        <a:t>Factors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cs typeface="Arial" pitchFamily="34" charset="0"/>
                        </a:rPr>
                        <a:t>Institutions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cs typeface="Arial" pitchFamily="34" charset="0"/>
                        </a:rPr>
                        <a:t>Activities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cs typeface="Arial" pitchFamily="34" charset="0"/>
                        </a:rPr>
                        <a:t>A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cs typeface="Arial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cs typeface="Arial" pitchFamily="34" charset="0"/>
                        </a:rPr>
                        <a:t>A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cs typeface="Arial" pitchFamily="34" charset="0"/>
                        </a:rPr>
                        <a:t>13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cs typeface="Arial" pitchFamily="34" charset="0"/>
                        </a:rPr>
                        <a:t>Factors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cs typeface="Arial" pitchFamily="34" charset="0"/>
                        </a:rPr>
                        <a:t>A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cs typeface="Arial" pitchFamily="34" charset="0"/>
                        </a:rPr>
                        <a:t>21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cs typeface="Arial" pitchFamily="34" charset="0"/>
                        </a:rPr>
                        <a:t>Institutions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cs typeface="Arial" pitchFamily="34" charset="0"/>
                        </a:rPr>
                        <a:t>A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cs typeface="Arial" pitchFamily="34" charset="0"/>
                        </a:rPr>
                        <a:t>32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cs typeface="Arial" pitchFamily="34" charset="0"/>
                        </a:rPr>
                        <a:t>A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cs typeface="Arial" pitchFamily="34" charset="0"/>
                        </a:rPr>
                        <a:t>33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1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Partitioning the SAM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If we remove inter-industry transfers (transactions) and inter-institutional transfers from the partitioned SAM we can see the circular flow of income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Again, activities pay factors, factor income maps to institutions, and institutions pay activities for goods and services.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269865" y="2775533"/>
          <a:ext cx="6350135" cy="2208605"/>
        </p:xfrm>
        <a:graphic>
          <a:graphicData uri="http://schemas.openxmlformats.org/drawingml/2006/table">
            <a:tbl>
              <a:tblPr/>
              <a:tblGrid>
                <a:gridCol w="1270027"/>
                <a:gridCol w="1270027"/>
                <a:gridCol w="1270027"/>
                <a:gridCol w="1270027"/>
                <a:gridCol w="1270027"/>
              </a:tblGrid>
              <a:tr h="4417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/>
                        <a:cs typeface="Tahom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/>
                          <a:cs typeface="Tahoma"/>
                        </a:rPr>
                        <a:t>Expenditures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17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/>
                          <a:cs typeface="Tahoma"/>
                        </a:rPr>
                        <a:t>Receipts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/>
                        <a:cs typeface="Tahom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/>
                          <a:cs typeface="Tahoma"/>
                        </a:rPr>
                        <a:t>Activities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/>
                          <a:cs typeface="Tahoma"/>
                        </a:rPr>
                        <a:t>Factors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/>
                          <a:cs typeface="Tahoma"/>
                        </a:rPr>
                        <a:t>Institutions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</a:tr>
              <a:tr h="4417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/>
                        <a:cs typeface="Tahom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/>
                          <a:cs typeface="Tahoma"/>
                        </a:rPr>
                        <a:t>Activities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/>
                          <a:cs typeface="Tahoma"/>
                        </a:rPr>
                        <a:t>0</a:t>
                      </a:r>
                      <a:endParaRPr kumimoji="0" lang="en-US" sz="16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/>
                        <a:cs typeface="Tahom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/>
                          <a:cs typeface="Tahoma"/>
                        </a:rPr>
                        <a:t>A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/>
                          <a:cs typeface="Tahoma"/>
                        </a:rPr>
                        <a:t>13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/>
                        <a:cs typeface="Tahom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</a:tr>
              <a:tr h="4417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/>
                        <a:cs typeface="Tahom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/>
                          <a:cs typeface="Tahoma"/>
                        </a:rPr>
                        <a:t>Factors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/>
                          <a:cs typeface="Tahoma"/>
                        </a:rPr>
                        <a:t>A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/>
                          <a:cs typeface="Tahoma"/>
                        </a:rPr>
                        <a:t>21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/>
                        <a:cs typeface="Tahom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</a:tr>
              <a:tr h="4417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/>
                        <a:cs typeface="Tahom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/>
                          <a:cs typeface="Tahoma"/>
                        </a:rPr>
                        <a:t>Institutions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/>
                          <a:cs typeface="Tahoma"/>
                        </a:rPr>
                        <a:t>A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/>
                          <a:cs typeface="Tahoma"/>
                        </a:rPr>
                        <a:t>32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/>
                        <a:cs typeface="Tahom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8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SAM Multiplier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Multiplier decomposition techniques allow us to separate multipliers into their component parts to examine different mechanisms within the economy.</a:t>
            </a:r>
          </a:p>
          <a:p>
            <a:pPr>
              <a:defRPr/>
            </a:pPr>
            <a:r>
              <a:rPr lang="en-US" dirty="0" smtClean="0"/>
              <a:t>Multiplier components can be additive or multiplicative; in other words, multipliers can be the sum or the product of their component parts. </a:t>
            </a:r>
          </a:p>
          <a:p>
            <a:pPr>
              <a:defRPr/>
            </a:pPr>
            <a:r>
              <a:rPr lang="en-US" dirty="0" smtClean="0"/>
              <a:t>We will begin with multiplicative SAM components, examine additive components, and finally demonstrate relationships among all three forms.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		</a:t>
            </a:r>
          </a:p>
          <a:p>
            <a:pPr>
              <a:buFont typeface="Wingdings 2" pitchFamily="18" charset="2"/>
              <a:buNone/>
              <a:defRPr/>
            </a:pPr>
            <a:endParaRPr lang="en-US" dirty="0" smtClean="0"/>
          </a:p>
          <a:p>
            <a:pPr>
              <a:buFont typeface="Wingdings 2" pitchFamily="18" charset="2"/>
              <a:buNone/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06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Decomposition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The mathematics behind multiplier decomposition are fairly intuitive. From our earlier SAM accounting identity we have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			    y</a:t>
            </a:r>
            <a:r>
              <a:rPr lang="en-US" baseline="-25000" dirty="0" smtClean="0"/>
              <a:t>n</a:t>
            </a:r>
            <a:r>
              <a:rPr lang="en-US" dirty="0" smtClean="0"/>
              <a:t> =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n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</a:t>
            </a:r>
            <a:r>
              <a:rPr lang="en-US" dirty="0" smtClean="0"/>
              <a:t> + x</a:t>
            </a:r>
          </a:p>
          <a:p>
            <a:pPr>
              <a:buFont typeface="Wingdings 2" pitchFamily="18" charset="2"/>
              <a:buNone/>
              <a:defRPr/>
            </a:pPr>
            <a:endParaRPr lang="en-US" dirty="0" smtClean="0"/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For any sub-matrix of A</a:t>
            </a:r>
            <a:r>
              <a:rPr lang="en-US" baseline="-25000" dirty="0" smtClean="0"/>
              <a:t>n</a:t>
            </a:r>
            <a:r>
              <a:rPr lang="en-US" dirty="0" smtClean="0"/>
              <a:t> we can rewrite this as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		y</a:t>
            </a:r>
            <a:r>
              <a:rPr lang="en-US" baseline="-25000" dirty="0" smtClean="0"/>
              <a:t>n</a:t>
            </a:r>
            <a:r>
              <a:rPr lang="en-US" dirty="0" smtClean="0"/>
              <a:t> = (A</a:t>
            </a:r>
            <a:r>
              <a:rPr lang="en-US" baseline="-25000" dirty="0" smtClean="0"/>
              <a:t>n</a:t>
            </a:r>
            <a:r>
              <a:rPr lang="en-US" dirty="0" smtClean="0"/>
              <a:t> – A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n</a:t>
            </a:r>
            <a:r>
              <a:rPr lang="en-US" dirty="0" smtClean="0"/>
              <a:t>)y</a:t>
            </a:r>
            <a:r>
              <a:rPr lang="en-US" baseline="-25000" dirty="0" smtClean="0"/>
              <a:t>n</a:t>
            </a:r>
            <a:r>
              <a:rPr lang="en-US" dirty="0" smtClean="0"/>
              <a:t> + </a:t>
            </a:r>
            <a:r>
              <a:rPr lang="en-US" dirty="0" err="1" smtClean="0"/>
              <a:t>A</a:t>
            </a:r>
            <a:r>
              <a:rPr lang="en-US" baseline="30000" dirty="0" err="1" smtClean="0"/>
              <a:t>o</a:t>
            </a:r>
            <a:r>
              <a:rPr lang="en-US" baseline="-25000" dirty="0" err="1" smtClean="0"/>
              <a:t>n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</a:t>
            </a:r>
            <a:r>
              <a:rPr lang="en-US" dirty="0" smtClean="0"/>
              <a:t> + x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		     = (I – A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 (A</a:t>
            </a:r>
            <a:r>
              <a:rPr lang="en-US" baseline="-25000" dirty="0" smtClean="0"/>
              <a:t>n</a:t>
            </a:r>
            <a:r>
              <a:rPr lang="en-US" dirty="0" smtClean="0"/>
              <a:t> – A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</a:t>
            </a:r>
            <a:r>
              <a:rPr lang="en-US" dirty="0" smtClean="0"/>
              <a:t> + (I – A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x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		     = A*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</a:t>
            </a:r>
            <a:r>
              <a:rPr lang="en-US" dirty="0" smtClean="0"/>
              <a:t> + (I – A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x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where A* = (I – A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 (A</a:t>
            </a:r>
            <a:r>
              <a:rPr lang="en-US" baseline="-25000" dirty="0" smtClean="0"/>
              <a:t>n</a:t>
            </a:r>
            <a:r>
              <a:rPr lang="en-US" dirty="0" smtClean="0"/>
              <a:t> – A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15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Decomposition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If we multiply both sides of 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		         y</a:t>
            </a:r>
            <a:r>
              <a:rPr lang="en-US" baseline="-25000" dirty="0" smtClean="0"/>
              <a:t>n</a:t>
            </a:r>
            <a:r>
              <a:rPr lang="en-US" dirty="0" smtClean="0"/>
              <a:t> = A*y</a:t>
            </a:r>
            <a:r>
              <a:rPr lang="en-US" baseline="-25000" dirty="0" smtClean="0"/>
              <a:t>n</a:t>
            </a:r>
            <a:r>
              <a:rPr lang="en-US" dirty="0" smtClean="0"/>
              <a:t> + (I – A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x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</a:t>
            </a:r>
          </a:p>
          <a:p>
            <a:pPr>
              <a:buNone/>
              <a:defRPr/>
            </a:pPr>
            <a:r>
              <a:rPr lang="en-US" dirty="0" smtClean="0"/>
              <a:t>	by A* and substitute the A*y</a:t>
            </a:r>
            <a:r>
              <a:rPr lang="en-US" baseline="-25000" dirty="0" smtClean="0"/>
              <a:t>n</a:t>
            </a:r>
            <a:r>
              <a:rPr lang="en-US" dirty="0" smtClean="0"/>
              <a:t> term on the LHS with the A*y</a:t>
            </a:r>
            <a:r>
              <a:rPr lang="en-US" baseline="-25000" dirty="0" smtClean="0"/>
              <a:t>n</a:t>
            </a:r>
            <a:r>
              <a:rPr lang="en-US" dirty="0" smtClean="0"/>
              <a:t> =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 </a:t>
            </a:r>
            <a:r>
              <a:rPr lang="en-US" dirty="0" smtClean="0"/>
              <a:t>– (I – A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x term from the RHS, we get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                            A*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</a:t>
            </a:r>
            <a:r>
              <a:rPr lang="en-US" dirty="0" smtClean="0"/>
              <a:t> = A*</a:t>
            </a:r>
            <a:r>
              <a:rPr lang="en-US" baseline="30000" dirty="0" smtClean="0"/>
              <a:t>2</a:t>
            </a:r>
            <a:r>
              <a:rPr lang="en-US" dirty="0" smtClean="0"/>
              <a:t>y</a:t>
            </a:r>
            <a:r>
              <a:rPr lang="en-US" baseline="-25000" dirty="0" smtClean="0"/>
              <a:t>n</a:t>
            </a:r>
            <a:r>
              <a:rPr lang="en-US" dirty="0" smtClean="0"/>
              <a:t> + A*(I – A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x</a:t>
            </a:r>
          </a:p>
          <a:p>
            <a:pPr>
              <a:buNone/>
              <a:defRPr/>
            </a:pPr>
            <a:r>
              <a:rPr lang="en-US" dirty="0" smtClean="0"/>
              <a:t>		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</a:t>
            </a:r>
            <a:r>
              <a:rPr lang="en-US" dirty="0" smtClean="0"/>
              <a:t> – (I – A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x = A*</a:t>
            </a:r>
            <a:r>
              <a:rPr lang="en-US" baseline="30000" dirty="0" smtClean="0"/>
              <a:t>2</a:t>
            </a:r>
            <a:r>
              <a:rPr lang="en-US" dirty="0" smtClean="0"/>
              <a:t>y</a:t>
            </a:r>
            <a:r>
              <a:rPr lang="en-US" baseline="-25000" dirty="0" smtClean="0"/>
              <a:t>n</a:t>
            </a:r>
            <a:r>
              <a:rPr lang="en-US" dirty="0" smtClean="0"/>
              <a:t> + A*(I – A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x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	          y</a:t>
            </a:r>
            <a:r>
              <a:rPr lang="en-US" baseline="-25000" dirty="0" smtClean="0"/>
              <a:t>n</a:t>
            </a:r>
            <a:r>
              <a:rPr lang="en-US" dirty="0" smtClean="0"/>
              <a:t> = A*</a:t>
            </a:r>
            <a:r>
              <a:rPr lang="en-US" baseline="30000" dirty="0" smtClean="0"/>
              <a:t>2</a:t>
            </a:r>
            <a:r>
              <a:rPr lang="en-US" dirty="0" smtClean="0"/>
              <a:t>y</a:t>
            </a:r>
            <a:r>
              <a:rPr lang="en-US" baseline="-25000" dirty="0" smtClean="0"/>
              <a:t>n</a:t>
            </a:r>
            <a:r>
              <a:rPr lang="en-US" dirty="0" smtClean="0"/>
              <a:t> + (I – A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x + A*(I – A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x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		   y</a:t>
            </a:r>
            <a:r>
              <a:rPr lang="en-US" baseline="-25000" dirty="0" smtClean="0"/>
              <a:t>n</a:t>
            </a:r>
            <a:r>
              <a:rPr lang="en-US" dirty="0" smtClean="0"/>
              <a:t> = A*</a:t>
            </a:r>
            <a:r>
              <a:rPr lang="en-US" baseline="30000" dirty="0" smtClean="0"/>
              <a:t>2</a:t>
            </a:r>
            <a:r>
              <a:rPr lang="en-US" dirty="0" smtClean="0"/>
              <a:t>y</a:t>
            </a:r>
            <a:r>
              <a:rPr lang="en-US" baseline="-25000" dirty="0" smtClean="0"/>
              <a:t>n</a:t>
            </a:r>
            <a:r>
              <a:rPr lang="en-US" dirty="0" smtClean="0"/>
              <a:t> + (I + A*) (I – A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x</a:t>
            </a:r>
          </a:p>
          <a:p>
            <a:pPr>
              <a:buNone/>
              <a:defRPr/>
            </a:pPr>
            <a:r>
              <a:rPr lang="en-US" dirty="0" smtClean="0"/>
              <a:t>	           	  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</a:t>
            </a:r>
            <a:r>
              <a:rPr lang="en-US" dirty="0" smtClean="0"/>
              <a:t> = (I – A*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 (I + A*) (I – A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x</a:t>
            </a:r>
          </a:p>
          <a:p>
            <a:pPr>
              <a:buFont typeface="Wingdings 2" pitchFamily="18" charset="2"/>
              <a:buNone/>
              <a:defRPr/>
            </a:pPr>
            <a:endParaRPr lang="en-US" dirty="0" smtClean="0"/>
          </a:p>
          <a:p>
            <a:pPr>
              <a:buFont typeface="Wingdings 2" pitchFamily="18" charset="2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01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Decomposition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We can continue to do this indefinitely. For the next round, we multiply both sides of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		       y</a:t>
            </a:r>
            <a:r>
              <a:rPr lang="en-US" baseline="-25000" dirty="0" smtClean="0"/>
              <a:t>n</a:t>
            </a:r>
            <a:r>
              <a:rPr lang="en-US" dirty="0" smtClean="0"/>
              <a:t> = A*y</a:t>
            </a:r>
            <a:r>
              <a:rPr lang="en-US" baseline="-25000" dirty="0" smtClean="0"/>
              <a:t>n</a:t>
            </a:r>
            <a:r>
              <a:rPr lang="en-US" dirty="0" smtClean="0"/>
              <a:t> + (I – A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x</a:t>
            </a:r>
          </a:p>
          <a:p>
            <a:pPr>
              <a:buFont typeface="Wingdings 2" pitchFamily="18" charset="2"/>
              <a:buNone/>
              <a:defRPr/>
            </a:pPr>
            <a:endParaRPr lang="en-US" dirty="0" smtClean="0"/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by A*</a:t>
            </a:r>
            <a:r>
              <a:rPr lang="en-US" baseline="30000" dirty="0" smtClean="0"/>
              <a:t>2</a:t>
            </a:r>
            <a:r>
              <a:rPr lang="en-US" dirty="0" smtClean="0"/>
              <a:t> and substitute for A*</a:t>
            </a:r>
            <a:r>
              <a:rPr lang="en-US" baseline="30000" dirty="0" smtClean="0"/>
              <a:t>2</a:t>
            </a:r>
            <a:r>
              <a:rPr lang="en-US" dirty="0" smtClean="0"/>
              <a:t>y</a:t>
            </a:r>
            <a:r>
              <a:rPr lang="en-US" baseline="-25000" dirty="0" smtClean="0"/>
              <a:t>n</a:t>
            </a:r>
            <a:r>
              <a:rPr lang="en-US" dirty="0" smtClean="0"/>
              <a:t>, which gives us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	    y</a:t>
            </a:r>
            <a:r>
              <a:rPr lang="en-US" baseline="-25000" dirty="0" smtClean="0"/>
              <a:t>n</a:t>
            </a:r>
            <a:r>
              <a:rPr lang="en-US" dirty="0" smtClean="0"/>
              <a:t> = A*</a:t>
            </a:r>
            <a:r>
              <a:rPr lang="en-US" baseline="30000" dirty="0" smtClean="0"/>
              <a:t>3</a:t>
            </a:r>
            <a:r>
              <a:rPr lang="en-US" dirty="0" smtClean="0"/>
              <a:t>y</a:t>
            </a:r>
            <a:r>
              <a:rPr lang="en-US" baseline="-25000" dirty="0" smtClean="0"/>
              <a:t>n</a:t>
            </a:r>
            <a:r>
              <a:rPr lang="en-US" dirty="0" smtClean="0"/>
              <a:t> + (I + A* + A*</a:t>
            </a:r>
            <a:r>
              <a:rPr lang="en-US" baseline="30000" dirty="0" smtClean="0"/>
              <a:t>2</a:t>
            </a:r>
            <a:r>
              <a:rPr lang="en-US" dirty="0" smtClean="0"/>
              <a:t>) (I – A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x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	         = (I – A*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r>
              <a:rPr lang="en-US" baseline="30000" dirty="0" smtClean="0"/>
              <a:t>-1 </a:t>
            </a:r>
            <a:r>
              <a:rPr lang="en-US" dirty="0" smtClean="0"/>
              <a:t> (I + A* + A*</a:t>
            </a:r>
            <a:r>
              <a:rPr lang="en-US" baseline="30000" dirty="0" smtClean="0"/>
              <a:t>2</a:t>
            </a:r>
            <a:r>
              <a:rPr lang="en-US" dirty="0" smtClean="0"/>
              <a:t>) (I – A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x</a:t>
            </a:r>
          </a:p>
          <a:p>
            <a:pPr>
              <a:buFont typeface="Wingdings 2" pitchFamily="18" charset="2"/>
              <a:buNone/>
              <a:defRPr/>
            </a:pPr>
            <a:endParaRPr lang="en-US" dirty="0" smtClean="0"/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and ultimately to the more general result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  y</a:t>
            </a:r>
            <a:r>
              <a:rPr lang="en-US" baseline="-25000" dirty="0" smtClean="0"/>
              <a:t>n</a:t>
            </a:r>
            <a:r>
              <a:rPr lang="en-US" dirty="0" smtClean="0"/>
              <a:t> = (I – A*</a:t>
            </a:r>
            <a:r>
              <a:rPr lang="en-US" baseline="30000" dirty="0" smtClean="0"/>
              <a:t>k</a:t>
            </a:r>
            <a:r>
              <a:rPr lang="en-US" dirty="0" smtClean="0"/>
              <a:t>)</a:t>
            </a:r>
            <a:r>
              <a:rPr lang="en-US" baseline="30000" dirty="0" smtClean="0"/>
              <a:t>-1 </a:t>
            </a:r>
            <a:r>
              <a:rPr lang="en-US" dirty="0" smtClean="0"/>
              <a:t> (I + A* + A*</a:t>
            </a:r>
            <a:r>
              <a:rPr lang="en-US" baseline="30000" dirty="0" smtClean="0"/>
              <a:t>2</a:t>
            </a:r>
            <a:r>
              <a:rPr lang="en-US" dirty="0" smtClean="0"/>
              <a:t> + … + A*</a:t>
            </a:r>
            <a:r>
              <a:rPr lang="en-US" baseline="30000" dirty="0" smtClean="0"/>
              <a:t>(k-1)</a:t>
            </a:r>
            <a:r>
              <a:rPr lang="en-US" dirty="0" smtClean="0"/>
              <a:t>) (I – A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x</a:t>
            </a:r>
          </a:p>
          <a:p>
            <a:pPr>
              <a:buFont typeface="Wingdings 2" pitchFamily="18" charset="2"/>
              <a:buNone/>
              <a:defRPr/>
            </a:pPr>
            <a:endParaRPr lang="en-US" dirty="0" smtClean="0"/>
          </a:p>
          <a:p>
            <a:pPr>
              <a:buFont typeface="Wingdings 2" pitchFamily="18" charset="2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2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Decomposition Algebra</a:t>
            </a:r>
            <a:endParaRPr lang="en-US" dirty="0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we could do decomposition indefinitely, we typically stop at k = 3 steps because 3 is the number of endogenous accounts within the SAM. In other words, the flow of income around the SAM undergoes 3 steps.</a:t>
            </a:r>
          </a:p>
        </p:txBody>
      </p:sp>
    </p:spTree>
    <p:extLst>
      <p:ext uri="{BB962C8B-B14F-4D97-AF65-F5344CB8AC3E}">
        <p14:creationId xmlns:p14="http://schemas.microsoft.com/office/powerpoint/2010/main" val="34381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</a:t>
            </a:r>
            <a:r>
              <a:rPr lang="en-US" baseline="-25000" dirty="0" smtClean="0"/>
              <a:t>n </a:t>
            </a:r>
            <a:r>
              <a:rPr lang="en-US" dirty="0" smtClean="0"/>
              <a:t>and A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n</a:t>
            </a:r>
            <a:endParaRPr lang="en-US" dirty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 start by defining three matrices: A</a:t>
            </a:r>
            <a:r>
              <a:rPr lang="en-US" baseline="-25000" smtClean="0"/>
              <a:t>n</a:t>
            </a:r>
            <a:r>
              <a:rPr lang="en-US" smtClean="0"/>
              <a:t>,  A</a:t>
            </a:r>
            <a:r>
              <a:rPr lang="en-US" baseline="30000" smtClean="0"/>
              <a:t>o</a:t>
            </a:r>
            <a:r>
              <a:rPr lang="en-US" baseline="-25000" smtClean="0"/>
              <a:t>n</a:t>
            </a:r>
            <a:r>
              <a:rPr lang="en-US" smtClean="0"/>
              <a:t>, and A*.</a:t>
            </a:r>
          </a:p>
          <a:p>
            <a:r>
              <a:rPr lang="en-US" smtClean="0"/>
              <a:t>A</a:t>
            </a:r>
            <a:r>
              <a:rPr lang="en-US" baseline="-25000" smtClean="0"/>
              <a:t>n</a:t>
            </a:r>
            <a:r>
              <a:rPr lang="en-US" smtClean="0"/>
              <a:t> is the A matrix for our complete partitioned SAM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A</a:t>
            </a:r>
            <a:r>
              <a:rPr lang="en-US" baseline="30000" smtClean="0"/>
              <a:t>o</a:t>
            </a:r>
            <a:r>
              <a:rPr lang="en-US" baseline="-25000" smtClean="0"/>
              <a:t>n</a:t>
            </a:r>
            <a:r>
              <a:rPr lang="en-US" smtClean="0"/>
              <a:t> is the sub-matrix of inter-industry and inter-institutional transfers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>
              <a:buFont typeface="Wingdings 2" pitchFamily="18" charset="2"/>
              <a:buNone/>
            </a:pPr>
            <a:endParaRPr lang="en-US" smtClean="0"/>
          </a:p>
          <a:p>
            <a:endParaRPr lang="en-US" smtClean="0"/>
          </a:p>
        </p:txBody>
      </p:sp>
      <p:sp>
        <p:nvSpPr>
          <p:cNvPr id="40964" name="Rectangle 2"/>
          <p:cNvSpPr>
            <a:spLocks noChangeArrowheads="1"/>
          </p:cNvSpPr>
          <p:nvPr/>
        </p:nvSpPr>
        <p:spPr bwMode="auto">
          <a:xfrm>
            <a:off x="0" y="-184660"/>
            <a:ext cx="184644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5" rIns="91429" bIns="45715" anchor="ctr">
            <a:spAutoFit/>
          </a:bodyPr>
          <a:lstStyle/>
          <a:p>
            <a:endParaRPr lang="en-US"/>
          </a:p>
        </p:txBody>
      </p:sp>
      <p:pic>
        <p:nvPicPr>
          <p:cNvPr id="40965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33676" y="4953000"/>
            <a:ext cx="328612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6" name="Rectangle 4"/>
          <p:cNvSpPr>
            <a:spLocks noChangeArrowheads="1"/>
          </p:cNvSpPr>
          <p:nvPr/>
        </p:nvSpPr>
        <p:spPr bwMode="auto">
          <a:xfrm>
            <a:off x="0" y="-184660"/>
            <a:ext cx="184644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5" rIns="91429" bIns="45715" anchor="ctr">
            <a:spAutoFit/>
          </a:bodyPr>
          <a:lstStyle/>
          <a:p>
            <a:endParaRPr lang="en-US"/>
          </a:p>
        </p:txBody>
      </p:sp>
      <p:pic>
        <p:nvPicPr>
          <p:cNvPr id="40967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81300" y="2676526"/>
            <a:ext cx="34671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7136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What is needed?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sz="2800"/>
              <a:t>To successfully develop a detailed, consistent, and up-to-date SAM, four ingredients are needed: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endParaRPr lang="en-US" sz="1600"/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800"/>
              <a:t>Official commitment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800"/>
              <a:t>Component data resources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800"/>
              <a:t>Methodology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800"/>
              <a:t>Expertise and, where this is lacking, talent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800"/>
              <a:t>Computer hardware and software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endParaRPr lang="en-US" sz="1400"/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sz="2800"/>
              <a:t>Fortunately, we are in a strong position in all these areas.</a:t>
            </a:r>
          </a:p>
        </p:txBody>
      </p:sp>
    </p:spTree>
    <p:extLst>
      <p:ext uri="{BB962C8B-B14F-4D97-AF65-F5344CB8AC3E}">
        <p14:creationId xmlns:p14="http://schemas.microsoft.com/office/powerpoint/2010/main" val="339107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A*</a:t>
            </a:r>
            <a:endParaRPr lang="en-US" dirty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Remember that A* = (I – A</a:t>
            </a:r>
            <a:r>
              <a:rPr lang="en-US" baseline="-25000" smtClean="0"/>
              <a:t>n</a:t>
            </a:r>
            <a:r>
              <a:rPr lang="en-US" smtClean="0"/>
              <a:t>)</a:t>
            </a:r>
            <a:r>
              <a:rPr lang="en-US" baseline="30000" smtClean="0"/>
              <a:t>-1</a:t>
            </a:r>
            <a:r>
              <a:rPr lang="en-US" smtClean="0"/>
              <a:t> (A</a:t>
            </a:r>
            <a:r>
              <a:rPr lang="en-US" baseline="-25000" smtClean="0"/>
              <a:t>n</a:t>
            </a:r>
            <a:r>
              <a:rPr lang="en-US" smtClean="0"/>
              <a:t> – A</a:t>
            </a:r>
            <a:r>
              <a:rPr lang="en-US" baseline="30000" smtClean="0"/>
              <a:t>o</a:t>
            </a:r>
            <a:r>
              <a:rPr lang="en-US" baseline="-25000" smtClean="0"/>
              <a:t>n</a:t>
            </a:r>
            <a:r>
              <a:rPr lang="en-US" smtClean="0"/>
              <a:t>), where the first term is equivalent to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>
              <a:buFont typeface="Wingdings 2" pitchFamily="18" charset="2"/>
              <a:buNone/>
            </a:pPr>
            <a:r>
              <a:rPr lang="en-US" smtClean="0"/>
              <a:t>	and the second term is equivalent to</a:t>
            </a:r>
          </a:p>
          <a:p>
            <a:endParaRPr lang="en-US" smtClean="0"/>
          </a:p>
        </p:txBody>
      </p:sp>
      <p:sp>
        <p:nvSpPr>
          <p:cNvPr id="41988" name="Rectangle 2"/>
          <p:cNvSpPr>
            <a:spLocks noChangeArrowheads="1"/>
          </p:cNvSpPr>
          <p:nvPr/>
        </p:nvSpPr>
        <p:spPr bwMode="auto">
          <a:xfrm>
            <a:off x="0" y="-184660"/>
            <a:ext cx="184644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5" rIns="91429" bIns="45715" anchor="ctr">
            <a:spAutoFit/>
          </a:bodyPr>
          <a:lstStyle/>
          <a:p>
            <a:endParaRPr lang="en-US"/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0" y="43940"/>
            <a:ext cx="184644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5" rIns="91429" bIns="45715" anchor="ctr">
            <a:spAutoFit/>
          </a:bodyPr>
          <a:lstStyle/>
          <a:p>
            <a:endParaRPr lang="en-US"/>
          </a:p>
        </p:txBody>
      </p:sp>
      <p:sp>
        <p:nvSpPr>
          <p:cNvPr id="41990" name="Rectangle 5"/>
          <p:cNvSpPr>
            <a:spLocks noChangeArrowheads="1"/>
          </p:cNvSpPr>
          <p:nvPr/>
        </p:nvSpPr>
        <p:spPr bwMode="auto">
          <a:xfrm>
            <a:off x="0" y="1101215"/>
            <a:ext cx="184644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5" rIns="91429" bIns="45715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0" y="-184660"/>
            <a:ext cx="184644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5" rIns="91429" bIns="45715" anchor="ctr">
            <a:spAutoFit/>
          </a:bodyPr>
          <a:lstStyle/>
          <a:p>
            <a:endParaRPr lang="en-US"/>
          </a:p>
        </p:txBody>
      </p:sp>
      <p:sp>
        <p:nvSpPr>
          <p:cNvPr id="41992" name="Rectangle 9"/>
          <p:cNvSpPr>
            <a:spLocks noChangeArrowheads="1"/>
          </p:cNvSpPr>
          <p:nvPr/>
        </p:nvSpPr>
        <p:spPr bwMode="auto">
          <a:xfrm>
            <a:off x="0" y="-184660"/>
            <a:ext cx="184644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5" rIns="91429" bIns="45715" anchor="ctr">
            <a:spAutoFit/>
          </a:bodyPr>
          <a:lstStyle/>
          <a:p>
            <a:endParaRPr lang="en-US"/>
          </a:p>
        </p:txBody>
      </p:sp>
      <p:pic>
        <p:nvPicPr>
          <p:cNvPr id="41993" name="Picture 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4572000"/>
            <a:ext cx="74104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94" name="Rectangle 11"/>
          <p:cNvSpPr>
            <a:spLocks noChangeArrowheads="1"/>
          </p:cNvSpPr>
          <p:nvPr/>
        </p:nvSpPr>
        <p:spPr bwMode="auto">
          <a:xfrm>
            <a:off x="0" y="-184660"/>
            <a:ext cx="184644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5" rIns="91429" bIns="45715" anchor="ctr">
            <a:spAutoFit/>
          </a:bodyPr>
          <a:lstStyle/>
          <a:p>
            <a:endParaRPr lang="en-US"/>
          </a:p>
        </p:txBody>
      </p:sp>
      <p:pic>
        <p:nvPicPr>
          <p:cNvPr id="41995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5914" y="2590800"/>
            <a:ext cx="8675687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137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400" dirty="0"/>
              <a:t>Multiplying these two terms gives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buFont typeface="Wingdings 2" pitchFamily="18" charset="2"/>
              <a:buNone/>
              <a:defRPr/>
            </a:pPr>
            <a:r>
              <a:rPr lang="en-US" sz="2400" dirty="0"/>
              <a:t>	Note that we can define the elements of A* as 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2400" dirty="0"/>
              <a:t>	(I – A</a:t>
            </a:r>
            <a:r>
              <a:rPr lang="en-US" sz="2400" baseline="-25000" dirty="0"/>
              <a:t>11</a:t>
            </a:r>
            <a:r>
              <a:rPr lang="en-US" sz="2400" dirty="0"/>
              <a:t>)</a:t>
            </a:r>
            <a:r>
              <a:rPr lang="en-US" sz="2400" baseline="30000" dirty="0"/>
              <a:t>-1</a:t>
            </a:r>
            <a:r>
              <a:rPr lang="en-US" sz="2400" dirty="0"/>
              <a:t>A</a:t>
            </a:r>
            <a:r>
              <a:rPr lang="en-US" sz="2400" baseline="-25000" dirty="0"/>
              <a:t>13</a:t>
            </a:r>
            <a:r>
              <a:rPr lang="en-US" sz="2400" dirty="0"/>
              <a:t> = A*</a:t>
            </a:r>
            <a:r>
              <a:rPr lang="en-US" sz="2400" baseline="-25000" dirty="0"/>
              <a:t>13</a:t>
            </a:r>
            <a:r>
              <a:rPr lang="en-US" sz="2400" dirty="0"/>
              <a:t>     A</a:t>
            </a:r>
            <a:r>
              <a:rPr lang="en-US" sz="2400" baseline="-25000" dirty="0"/>
              <a:t>21</a:t>
            </a:r>
            <a:r>
              <a:rPr lang="en-US" sz="2400" dirty="0"/>
              <a:t> = A*</a:t>
            </a:r>
            <a:r>
              <a:rPr lang="en-US" sz="2400" baseline="-25000" dirty="0"/>
              <a:t>21</a:t>
            </a:r>
            <a:r>
              <a:rPr lang="en-US" sz="2400" dirty="0"/>
              <a:t>     (I – A</a:t>
            </a:r>
            <a:r>
              <a:rPr lang="en-US" sz="2400" baseline="-25000" dirty="0"/>
              <a:t>33</a:t>
            </a:r>
            <a:r>
              <a:rPr lang="en-US" sz="2400" dirty="0"/>
              <a:t>)</a:t>
            </a:r>
            <a:r>
              <a:rPr lang="en-US" sz="2400" baseline="30000" dirty="0"/>
              <a:t> -1</a:t>
            </a:r>
            <a:r>
              <a:rPr lang="en-US" sz="2400" dirty="0"/>
              <a:t>A</a:t>
            </a:r>
            <a:r>
              <a:rPr lang="en-US" sz="2400" baseline="-25000" dirty="0"/>
              <a:t>32</a:t>
            </a:r>
            <a:r>
              <a:rPr lang="en-US" sz="2400" dirty="0"/>
              <a:t> = A*</a:t>
            </a:r>
            <a:r>
              <a:rPr lang="en-US" sz="2400" baseline="-25000" dirty="0"/>
              <a:t>32</a:t>
            </a:r>
          </a:p>
          <a:p>
            <a:pPr>
              <a:buFont typeface="Wingdings 2" pitchFamily="18" charset="2"/>
              <a:buNone/>
              <a:defRPr/>
            </a:pPr>
            <a:endParaRPr lang="en-US" sz="2400" baseline="-25000" dirty="0"/>
          </a:p>
          <a:p>
            <a:pPr>
              <a:buFont typeface="Wingdings 2" pitchFamily="18" charset="2"/>
              <a:buNone/>
              <a:defRPr/>
            </a:pPr>
            <a:endParaRPr lang="en-US" sz="2400" baseline="-25000" dirty="0"/>
          </a:p>
          <a:p>
            <a:pPr>
              <a:buFont typeface="Wingdings 2" pitchFamily="18" charset="2"/>
              <a:buNone/>
              <a:defRPr/>
            </a:pPr>
            <a:endParaRPr lang="en-US" sz="2400" baseline="-25000" dirty="0"/>
          </a:p>
          <a:p>
            <a:pPr>
              <a:buFont typeface="Wingdings 2" pitchFamily="18" charset="2"/>
              <a:buNone/>
              <a:defRPr/>
            </a:pPr>
            <a:endParaRPr lang="en-US" sz="2400" baseline="-25000" dirty="0"/>
          </a:p>
          <a:p>
            <a:pPr>
              <a:buFont typeface="Wingdings 2" pitchFamily="18" charset="2"/>
              <a:buNone/>
              <a:defRPr/>
            </a:pPr>
            <a:endParaRPr lang="en-US" sz="2400" baseline="-25000" dirty="0"/>
          </a:p>
          <a:p>
            <a:pPr>
              <a:buNone/>
              <a:defRPr/>
            </a:pPr>
            <a:r>
              <a:rPr lang="en-US" sz="2400" baseline="-25000" dirty="0"/>
              <a:t>	</a:t>
            </a:r>
            <a:r>
              <a:rPr lang="en-US" sz="2400" dirty="0"/>
              <a:t>such that A* follows the circular income flow in the SAM.</a:t>
            </a:r>
            <a:endParaRPr lang="en-US" sz="2400" baseline="-25000" dirty="0"/>
          </a:p>
          <a:p>
            <a:pPr>
              <a:buFont typeface="Wingdings 2" pitchFamily="18" charset="2"/>
              <a:buNone/>
              <a:defRPr/>
            </a:pPr>
            <a:endParaRPr lang="en-US" baseline="-25000" dirty="0" smtClean="0"/>
          </a:p>
          <a:p>
            <a:pPr>
              <a:buFont typeface="Wingdings 2" pitchFamily="18" charset="2"/>
              <a:buNone/>
              <a:defRPr/>
            </a:pPr>
            <a:endParaRPr lang="en-US" baseline="-25000" dirty="0" smtClean="0"/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   </a:t>
            </a:r>
          </a:p>
          <a:p>
            <a:pPr>
              <a:buFont typeface="Wingdings 2" pitchFamily="18" charset="2"/>
              <a:buNone/>
              <a:defRPr/>
            </a:pPr>
            <a:endParaRPr lang="en-US" dirty="0" smtClean="0"/>
          </a:p>
          <a:p>
            <a:pPr>
              <a:buFont typeface="Wingdings 2" pitchFamily="18" charset="2"/>
              <a:buNone/>
              <a:defRPr/>
            </a:pPr>
            <a:endParaRPr lang="en-US" dirty="0" smtClean="0"/>
          </a:p>
          <a:p>
            <a:pPr>
              <a:buFont typeface="Wingdings 2" pitchFamily="18" charset="2"/>
              <a:buNone/>
              <a:defRPr/>
            </a:pPr>
            <a:endParaRPr lang="en-US" dirty="0" smtClean="0"/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43012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38400" y="4324350"/>
            <a:ext cx="38100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3" name="Rectangle 2"/>
          <p:cNvSpPr>
            <a:spLocks noChangeArrowheads="1"/>
          </p:cNvSpPr>
          <p:nvPr/>
        </p:nvSpPr>
        <p:spPr bwMode="auto">
          <a:xfrm>
            <a:off x="0" y="43940"/>
            <a:ext cx="184644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5" rIns="91429" bIns="45715" anchor="ctr">
            <a:spAutoFit/>
          </a:bodyPr>
          <a:lstStyle/>
          <a:p>
            <a:endParaRPr lang="en-US"/>
          </a:p>
        </p:txBody>
      </p:sp>
      <p:sp>
        <p:nvSpPr>
          <p:cNvPr id="43014" name="Rectangle 3"/>
          <p:cNvSpPr>
            <a:spLocks noChangeArrowheads="1"/>
          </p:cNvSpPr>
          <p:nvPr/>
        </p:nvSpPr>
        <p:spPr bwMode="auto">
          <a:xfrm>
            <a:off x="0" y="1615565"/>
            <a:ext cx="184644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5" rIns="91429" bIns="45715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43015" name="Rectangle 5"/>
          <p:cNvSpPr>
            <a:spLocks noChangeArrowheads="1"/>
          </p:cNvSpPr>
          <p:nvPr/>
        </p:nvSpPr>
        <p:spPr bwMode="auto">
          <a:xfrm>
            <a:off x="0" y="43940"/>
            <a:ext cx="184644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5" rIns="91429" bIns="45715" anchor="ctr">
            <a:spAutoFit/>
          </a:bodyPr>
          <a:lstStyle/>
          <a:p>
            <a:endParaRPr lang="en-US"/>
          </a:p>
        </p:txBody>
      </p:sp>
      <p:pic>
        <p:nvPicPr>
          <p:cNvPr id="43016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57376" y="2057401"/>
            <a:ext cx="545782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7" name="Rectangle 6"/>
          <p:cNvSpPr>
            <a:spLocks noChangeArrowheads="1"/>
          </p:cNvSpPr>
          <p:nvPr/>
        </p:nvSpPr>
        <p:spPr bwMode="auto">
          <a:xfrm>
            <a:off x="0" y="1615565"/>
            <a:ext cx="184644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5" rIns="91429" bIns="45715" anchor="ctr">
            <a:spAutoFit/>
          </a:bodyPr>
          <a:lstStyle/>
          <a:p>
            <a:pPr eaLnBrk="0" hangingPunct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6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</a:t>
            </a:r>
            <a:r>
              <a:rPr lang="en-US" baseline="-25000" dirty="0" smtClean="0"/>
              <a:t>a3</a:t>
            </a:r>
            <a:r>
              <a:rPr lang="en-US" dirty="0" smtClean="0"/>
              <a:t>M</a:t>
            </a:r>
            <a:r>
              <a:rPr lang="en-US" baseline="-25000" dirty="0" smtClean="0"/>
              <a:t>a2</a:t>
            </a:r>
            <a:r>
              <a:rPr lang="en-US" dirty="0" smtClean="0"/>
              <a:t>M</a:t>
            </a:r>
            <a:r>
              <a:rPr lang="en-US" baseline="-25000" dirty="0" smtClean="0"/>
              <a:t>a1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With</a:t>
            </a:r>
          </a:p>
          <a:p>
            <a:pPr>
              <a:buNone/>
              <a:defRPr/>
            </a:pPr>
            <a:r>
              <a:rPr lang="en-US" dirty="0" smtClean="0"/>
              <a:t>	    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</a:t>
            </a:r>
            <a:r>
              <a:rPr lang="en-US" dirty="0" smtClean="0"/>
              <a:t> = (I – A*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r>
              <a:rPr lang="en-US" baseline="30000" dirty="0" smtClean="0"/>
              <a:t>-1 </a:t>
            </a:r>
            <a:r>
              <a:rPr lang="en-US" dirty="0" smtClean="0"/>
              <a:t> (I + A* + A*</a:t>
            </a:r>
            <a:r>
              <a:rPr lang="en-US" baseline="30000" dirty="0" smtClean="0"/>
              <a:t>2</a:t>
            </a:r>
            <a:r>
              <a:rPr lang="en-US" dirty="0" smtClean="0"/>
              <a:t>) (I – A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x = M</a:t>
            </a:r>
            <a:r>
              <a:rPr lang="en-US" baseline="-25000" dirty="0" smtClean="0"/>
              <a:t>a</a:t>
            </a:r>
            <a:r>
              <a:rPr lang="en-US" dirty="0" smtClean="0"/>
              <a:t>x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we can define the SAM multiplier M</a:t>
            </a:r>
            <a:r>
              <a:rPr lang="en-US" baseline="-25000" dirty="0" smtClean="0"/>
              <a:t>a </a:t>
            </a:r>
            <a:r>
              <a:rPr lang="en-US" dirty="0" smtClean="0"/>
              <a:t>as the product of three matrices: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			M</a:t>
            </a:r>
            <a:r>
              <a:rPr lang="en-US" baseline="-25000" dirty="0" smtClean="0"/>
              <a:t>a</a:t>
            </a:r>
            <a:r>
              <a:rPr lang="en-US" dirty="0" smtClean="0"/>
              <a:t> = M</a:t>
            </a:r>
            <a:r>
              <a:rPr lang="en-US" baseline="-25000" dirty="0" smtClean="0"/>
              <a:t>a3</a:t>
            </a:r>
            <a:r>
              <a:rPr lang="en-US" dirty="0" smtClean="0"/>
              <a:t>M</a:t>
            </a:r>
            <a:r>
              <a:rPr lang="en-US" baseline="-25000" dirty="0" smtClean="0"/>
              <a:t>a2</a:t>
            </a:r>
            <a:r>
              <a:rPr lang="en-US" dirty="0" smtClean="0"/>
              <a:t>M</a:t>
            </a:r>
            <a:r>
              <a:rPr lang="en-US" baseline="-25000" dirty="0" smtClean="0"/>
              <a:t>a1</a:t>
            </a:r>
            <a:endParaRPr lang="en-US" dirty="0" smtClean="0"/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where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	M</a:t>
            </a:r>
            <a:r>
              <a:rPr lang="en-US" baseline="-25000" dirty="0" smtClean="0"/>
              <a:t>a1</a:t>
            </a:r>
            <a:r>
              <a:rPr lang="en-US" dirty="0" smtClean="0"/>
              <a:t> = (I – A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endParaRPr lang="en-US" dirty="0" smtClean="0"/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	M</a:t>
            </a:r>
            <a:r>
              <a:rPr lang="en-US" baseline="-25000" dirty="0" smtClean="0"/>
              <a:t>a2</a:t>
            </a:r>
            <a:r>
              <a:rPr lang="en-US" dirty="0" smtClean="0"/>
              <a:t> = (I + A* + A*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	M</a:t>
            </a:r>
            <a:r>
              <a:rPr lang="en-US" baseline="-25000" dirty="0" smtClean="0"/>
              <a:t>a3</a:t>
            </a:r>
            <a:r>
              <a:rPr lang="en-US" dirty="0" smtClean="0"/>
              <a:t> = (I – A*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79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</a:t>
            </a:r>
            <a:r>
              <a:rPr lang="en-US" baseline="-25000" dirty="0" smtClean="0"/>
              <a:t>a1</a:t>
            </a:r>
            <a:endParaRPr lang="en-US" baseline="-25000" dirty="0"/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</a:t>
            </a:r>
            <a:r>
              <a:rPr lang="en-US" baseline="-25000" dirty="0" smtClean="0"/>
              <a:t>a1</a:t>
            </a:r>
            <a:r>
              <a:rPr lang="en-US" dirty="0" smtClean="0"/>
              <a:t> = (I – A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endParaRPr lang="en-US" dirty="0" smtClean="0"/>
          </a:p>
          <a:p>
            <a:pPr>
              <a:buFont typeface="Wingdings 2" pitchFamily="18" charset="2"/>
              <a:buNone/>
            </a:pPr>
            <a:endParaRPr lang="en-US" sz="1800" dirty="0"/>
          </a:p>
          <a:p>
            <a:pPr>
              <a:buFont typeface="Wingdings 2" pitchFamily="18" charset="2"/>
              <a:buNone/>
            </a:pPr>
            <a:r>
              <a:rPr lang="en-US" dirty="0" smtClean="0"/>
              <a:t>	Remember that in our partitioned SAM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Wingdings 2" pitchFamily="18" charset="2"/>
              <a:buNone/>
            </a:pPr>
            <a:r>
              <a:rPr lang="en-US" dirty="0" smtClean="0"/>
              <a:t>	Thus </a:t>
            </a:r>
          </a:p>
          <a:p>
            <a:pPr>
              <a:buFont typeface="Wingdings 2" pitchFamily="18" charset="2"/>
              <a:buNone/>
            </a:pPr>
            <a:r>
              <a:rPr lang="en-US" dirty="0" smtClean="0"/>
              <a:t>	</a:t>
            </a:r>
          </a:p>
        </p:txBody>
      </p:sp>
      <p:sp>
        <p:nvSpPr>
          <p:cNvPr id="46084" name="Rectangle 2"/>
          <p:cNvSpPr>
            <a:spLocks noChangeArrowheads="1"/>
          </p:cNvSpPr>
          <p:nvPr/>
        </p:nvSpPr>
        <p:spPr bwMode="auto">
          <a:xfrm>
            <a:off x="0" y="-184660"/>
            <a:ext cx="184644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5" rIns="91429" bIns="45715" anchor="ctr">
            <a:spAutoFit/>
          </a:bodyPr>
          <a:lstStyle/>
          <a:p>
            <a:endParaRPr lang="en-US"/>
          </a:p>
        </p:txBody>
      </p:sp>
      <p:pic>
        <p:nvPicPr>
          <p:cNvPr id="46085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1" y="4829176"/>
            <a:ext cx="574357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6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1" y="2990850"/>
            <a:ext cx="328612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1122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</a:t>
            </a:r>
            <a:r>
              <a:rPr lang="en-US" baseline="-25000" dirty="0" smtClean="0"/>
              <a:t>a1</a:t>
            </a:r>
            <a:endParaRPr lang="en-US" dirty="0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(I-A</a:t>
            </a:r>
            <a:r>
              <a:rPr lang="en-US" baseline="-25000" dirty="0" smtClean="0"/>
              <a:t>11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 and (I-A</a:t>
            </a:r>
            <a:r>
              <a:rPr lang="en-US" baseline="-25000" dirty="0" smtClean="0"/>
              <a:t>33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 elements of M</a:t>
            </a:r>
            <a:r>
              <a:rPr lang="en-US" baseline="-25000" dirty="0" smtClean="0"/>
              <a:t>a1 </a:t>
            </a:r>
            <a:r>
              <a:rPr lang="en-US" dirty="0" smtClean="0"/>
              <a:t>you can begin to develop some intuition about how to interpret the decomposed multipliers.</a:t>
            </a:r>
          </a:p>
          <a:p>
            <a:r>
              <a:rPr lang="en-US" dirty="0" smtClean="0"/>
              <a:t>M</a:t>
            </a:r>
            <a:r>
              <a:rPr lang="en-US" baseline="-25000" dirty="0" smtClean="0"/>
              <a:t>a1</a:t>
            </a:r>
            <a:r>
              <a:rPr lang="en-US" dirty="0" smtClean="0"/>
              <a:t> is typically referred to as the transfers, or direct effects, multiplier, because it captures the multiplier effects of transfers within accounts; in this case industries, i.e. (I-A</a:t>
            </a:r>
            <a:r>
              <a:rPr lang="en-US" baseline="-25000" dirty="0" smtClean="0"/>
              <a:t>11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, and institutions, i.e. (I-A</a:t>
            </a:r>
            <a:r>
              <a:rPr lang="en-US" baseline="-25000" dirty="0" smtClean="0"/>
              <a:t>33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.</a:t>
            </a:r>
          </a:p>
          <a:p>
            <a:r>
              <a:rPr lang="en-US" dirty="0" smtClean="0"/>
              <a:t>M</a:t>
            </a:r>
            <a:r>
              <a:rPr lang="en-US" baseline="-25000" dirty="0" smtClean="0"/>
              <a:t>a1</a:t>
            </a:r>
            <a:r>
              <a:rPr lang="en-US" dirty="0" smtClean="0"/>
              <a:t> only captures within account effects; it tells us nothing about factors or institutions.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Wingdings 2" pitchFamily="18" charset="2"/>
              <a:buNone/>
            </a:pPr>
            <a:endParaRPr lang="en-US" sz="1500" dirty="0"/>
          </a:p>
          <a:p>
            <a:pPr>
              <a:buFont typeface="Wingdings 2" pitchFamily="18" charset="2"/>
              <a:buNone/>
            </a:pPr>
            <a:r>
              <a:rPr lang="en-US" dirty="0" smtClean="0"/>
              <a:t>	</a:t>
            </a:r>
          </a:p>
          <a:p>
            <a:pPr>
              <a:buFont typeface="Wingdings 2" pitchFamily="18" charset="2"/>
              <a:buNone/>
            </a:pP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764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</a:t>
            </a:r>
            <a:r>
              <a:rPr lang="en-US" baseline="-25000" dirty="0" smtClean="0"/>
              <a:t>a2</a:t>
            </a:r>
            <a:endParaRPr lang="en-US" dirty="0"/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Similarly, for M</a:t>
            </a:r>
            <a:r>
              <a:rPr lang="en-US" baseline="-25000" smtClean="0"/>
              <a:t>a2</a:t>
            </a:r>
            <a:r>
              <a:rPr lang="en-US" smtClean="0"/>
              <a:t> = (I + A* + A*</a:t>
            </a:r>
            <a:r>
              <a:rPr lang="en-US" baseline="30000" smtClean="0"/>
              <a:t>2</a:t>
            </a:r>
            <a:r>
              <a:rPr lang="en-US" smtClean="0"/>
              <a:t>), where A*</a:t>
            </a:r>
            <a:r>
              <a:rPr lang="en-US" baseline="30000" smtClean="0"/>
              <a:t>2</a:t>
            </a:r>
            <a:r>
              <a:rPr lang="en-US" smtClean="0"/>
              <a:t> is</a:t>
            </a:r>
          </a:p>
          <a:p>
            <a:pPr>
              <a:buFont typeface="Wingdings 2" pitchFamily="18" charset="2"/>
              <a:buNone/>
            </a:pPr>
            <a:r>
              <a:rPr lang="en-US" smtClean="0"/>
              <a:t>	</a:t>
            </a:r>
          </a:p>
          <a:p>
            <a:pPr>
              <a:buFont typeface="Wingdings 2" pitchFamily="18" charset="2"/>
              <a:buNone/>
            </a:pPr>
            <a:r>
              <a:rPr lang="en-US" smtClean="0"/>
              <a:t>	</a:t>
            </a:r>
          </a:p>
          <a:p>
            <a:pPr>
              <a:buFont typeface="Wingdings 2" pitchFamily="18" charset="2"/>
              <a:buNone/>
            </a:pPr>
            <a:endParaRPr lang="en-US" smtClean="0"/>
          </a:p>
          <a:p>
            <a:pPr>
              <a:buFont typeface="Wingdings 2" pitchFamily="18" charset="2"/>
              <a:buNone/>
            </a:pPr>
            <a:r>
              <a:rPr lang="en-US" smtClean="0"/>
              <a:t>	or more simply </a:t>
            </a:r>
          </a:p>
          <a:p>
            <a:endParaRPr lang="en-US" smtClean="0"/>
          </a:p>
        </p:txBody>
      </p:sp>
      <p:sp>
        <p:nvSpPr>
          <p:cNvPr id="48132" name="Rectangle 2"/>
          <p:cNvSpPr>
            <a:spLocks noChangeArrowheads="1"/>
          </p:cNvSpPr>
          <p:nvPr/>
        </p:nvSpPr>
        <p:spPr bwMode="auto">
          <a:xfrm>
            <a:off x="0" y="43940"/>
            <a:ext cx="184644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5" rIns="91429" bIns="45715" anchor="ctr">
            <a:spAutoFit/>
          </a:bodyPr>
          <a:lstStyle/>
          <a:p>
            <a:endParaRPr lang="en-US"/>
          </a:p>
        </p:txBody>
      </p:sp>
      <p:sp>
        <p:nvSpPr>
          <p:cNvPr id="48133" name="Rectangle 3"/>
          <p:cNvSpPr>
            <a:spLocks noChangeArrowheads="1"/>
          </p:cNvSpPr>
          <p:nvPr/>
        </p:nvSpPr>
        <p:spPr bwMode="auto">
          <a:xfrm>
            <a:off x="0" y="1167890"/>
            <a:ext cx="184644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5" rIns="91429" bIns="45715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48134" name="Rectangle 5"/>
          <p:cNvSpPr>
            <a:spLocks noChangeArrowheads="1"/>
          </p:cNvSpPr>
          <p:nvPr/>
        </p:nvSpPr>
        <p:spPr bwMode="auto">
          <a:xfrm>
            <a:off x="0" y="-184660"/>
            <a:ext cx="184644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5" rIns="91429" bIns="45715" anchor="ctr">
            <a:spAutoFit/>
          </a:bodyPr>
          <a:lstStyle/>
          <a:p>
            <a:endParaRPr lang="en-US"/>
          </a:p>
        </p:txBody>
      </p:sp>
      <p:pic>
        <p:nvPicPr>
          <p:cNvPr id="48135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2286000"/>
            <a:ext cx="762793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-184660"/>
            <a:ext cx="184644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9" tIns="45715" rIns="91429" bIns="45715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5000" y="4114800"/>
            <a:ext cx="516255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0237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</a:t>
            </a:r>
            <a:r>
              <a:rPr lang="en-US" baseline="-25000" dirty="0" smtClean="0"/>
              <a:t>a2</a:t>
            </a:r>
            <a:endParaRPr lang="en-US" dirty="0"/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Thus M</a:t>
            </a:r>
            <a:r>
              <a:rPr lang="en-US" baseline="-25000" dirty="0" smtClean="0"/>
              <a:t>a2</a:t>
            </a:r>
            <a:r>
              <a:rPr lang="en-US" dirty="0" smtClean="0"/>
              <a:t> = (I + A* + A*</a:t>
            </a:r>
            <a:r>
              <a:rPr lang="en-US" baseline="30000" dirty="0" smtClean="0"/>
              <a:t>2</a:t>
            </a:r>
            <a:r>
              <a:rPr lang="en-US" dirty="0" smtClean="0"/>
              <a:t>) is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or </a:t>
            </a: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-184660"/>
            <a:ext cx="184644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9" tIns="45715" rIns="91429" bIns="45715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5740" y="2209800"/>
            <a:ext cx="7838661" cy="990600"/>
          </a:xfrm>
          <a:prstGeom prst="rect">
            <a:avLst/>
          </a:prstGeom>
          <a:noFill/>
        </p:spPr>
      </p:pic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-184660"/>
            <a:ext cx="184644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9" tIns="45715" rIns="91429" bIns="45715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09801" y="3886200"/>
            <a:ext cx="4619625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6151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</a:t>
            </a:r>
            <a:r>
              <a:rPr lang="en-US" baseline="-25000" dirty="0" smtClean="0"/>
              <a:t>a2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M</a:t>
            </a:r>
            <a:r>
              <a:rPr lang="en-US" baseline="-25000" dirty="0" smtClean="0"/>
              <a:t>a2</a:t>
            </a:r>
            <a:r>
              <a:rPr lang="en-US" dirty="0" smtClean="0"/>
              <a:t> is the only matrix with off-diagonal elements, and is referred to as the cross-effects, or open-loop, multiplier.</a:t>
            </a:r>
          </a:p>
          <a:p>
            <a:pPr>
              <a:defRPr/>
            </a:pPr>
            <a:r>
              <a:rPr lang="en-US" dirty="0" smtClean="0"/>
              <a:t>M</a:t>
            </a:r>
            <a:r>
              <a:rPr lang="en-US" baseline="-25000" dirty="0" smtClean="0"/>
              <a:t>a2</a:t>
            </a:r>
            <a:r>
              <a:rPr lang="en-US" dirty="0" smtClean="0"/>
              <a:t> captures the effects of an injection into the system as it moves through the system without coming back to its origin (hence the name ‘open-loop’). In other words, M</a:t>
            </a:r>
            <a:r>
              <a:rPr lang="en-US" baseline="-25000" dirty="0" smtClean="0"/>
              <a:t>a2 </a:t>
            </a:r>
            <a:r>
              <a:rPr lang="en-US" dirty="0" smtClean="0"/>
              <a:t>shows how an external injection travels from endogenous demand to income (“across” institutions), but not from income to demand. </a:t>
            </a:r>
          </a:p>
        </p:txBody>
      </p:sp>
    </p:spTree>
    <p:extLst>
      <p:ext uri="{BB962C8B-B14F-4D97-AF65-F5344CB8AC3E}">
        <p14:creationId xmlns:p14="http://schemas.microsoft.com/office/powerpoint/2010/main" val="111234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r>
              <a:rPr lang="en-US" baseline="-25000" dirty="0" smtClean="0"/>
              <a:t>a3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r>
              <a:rPr lang="en-US" baseline="-25000" dirty="0" smtClean="0"/>
              <a:t>a3 </a:t>
            </a:r>
            <a:r>
              <a:rPr lang="en-US" dirty="0" smtClean="0"/>
              <a:t>= (I – A*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, where A*</a:t>
            </a:r>
            <a:r>
              <a:rPr lang="en-US" baseline="30000" dirty="0" smtClean="0"/>
              <a:t>3</a:t>
            </a:r>
            <a:r>
              <a:rPr lang="en-US" dirty="0" smtClean="0"/>
              <a:t> is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and (I – A*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 is</a:t>
            </a:r>
          </a:p>
          <a:p>
            <a:pPr>
              <a:buNone/>
            </a:pPr>
            <a:r>
              <a:rPr lang="en-US" dirty="0" smtClean="0"/>
              <a:t>	 </a:t>
            </a:r>
            <a:endParaRPr lang="en-US" dirty="0"/>
          </a:p>
        </p:txBody>
      </p:sp>
      <p:sp>
        <p:nvSpPr>
          <p:cNvPr id="189442" name="Rectangle 2"/>
          <p:cNvSpPr>
            <a:spLocks noChangeArrowheads="1"/>
          </p:cNvSpPr>
          <p:nvPr/>
        </p:nvSpPr>
        <p:spPr bwMode="auto">
          <a:xfrm>
            <a:off x="0" y="-184660"/>
            <a:ext cx="184644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9" tIns="45715" rIns="91429" bIns="45715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89441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71601" y="2209800"/>
            <a:ext cx="6467475" cy="1219200"/>
          </a:xfrm>
          <a:prstGeom prst="rect">
            <a:avLst/>
          </a:prstGeom>
          <a:noFill/>
        </p:spPr>
      </p:pic>
      <p:sp>
        <p:nvSpPr>
          <p:cNvPr id="189444" name="Rectangle 4"/>
          <p:cNvSpPr>
            <a:spLocks noChangeArrowheads="1"/>
          </p:cNvSpPr>
          <p:nvPr/>
        </p:nvSpPr>
        <p:spPr bwMode="auto">
          <a:xfrm>
            <a:off x="0" y="-184660"/>
            <a:ext cx="184644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9" tIns="45715" rIns="91429" bIns="45715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89443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9200" y="4191000"/>
            <a:ext cx="6858000" cy="10096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637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</a:t>
            </a:r>
            <a:r>
              <a:rPr lang="en-US" baseline="-25000" dirty="0" smtClean="0"/>
              <a:t>a3</a:t>
            </a:r>
            <a:endParaRPr lang="en-US" dirty="0"/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r>
              <a:rPr lang="en-US" baseline="-25000" dirty="0" smtClean="0"/>
              <a:t>a3 </a:t>
            </a:r>
            <a:r>
              <a:rPr lang="en-US" dirty="0" smtClean="0"/>
              <a:t>is typically referred to as the circular, or closed loop, multiplier. </a:t>
            </a:r>
          </a:p>
          <a:p>
            <a:r>
              <a:rPr lang="en-US" dirty="0" smtClean="0"/>
              <a:t>M</a:t>
            </a:r>
            <a:r>
              <a:rPr lang="en-US" baseline="-25000" dirty="0" smtClean="0"/>
              <a:t>a3 </a:t>
            </a:r>
            <a:r>
              <a:rPr lang="en-US" dirty="0" smtClean="0"/>
              <a:t>captures the full circular effects of an exogenous income injection on one account, once the circular flow of income returns to the account where the injection took place.</a:t>
            </a:r>
          </a:p>
          <a:p>
            <a:r>
              <a:rPr lang="en-US" dirty="0" smtClean="0"/>
              <a:t>In other words, M</a:t>
            </a:r>
            <a:r>
              <a:rPr lang="en-US" baseline="-25000" dirty="0" smtClean="0"/>
              <a:t>a3 </a:t>
            </a:r>
            <a:r>
              <a:rPr lang="en-US" dirty="0" smtClean="0"/>
              <a:t>represents the full circular multiplier effects net of M</a:t>
            </a:r>
            <a:r>
              <a:rPr lang="en-US" baseline="-25000" dirty="0" smtClean="0"/>
              <a:t>a1</a:t>
            </a:r>
            <a:r>
              <a:rPr lang="en-US" dirty="0" smtClean="0"/>
              <a:t> and M</a:t>
            </a:r>
            <a:r>
              <a:rPr lang="en-US" baseline="-25000" dirty="0" smtClean="0"/>
              <a:t>a2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730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What is a SAM?</a:t>
            </a:r>
            <a:endParaRPr lang="da-DK" sz="4400" dirty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3100" dirty="0"/>
              <a:t>An economy-wide accounting device to capture detailed interdependencies between institutions and sectors/regions. An extension of input-output analysis.</a:t>
            </a:r>
          </a:p>
          <a:p>
            <a:pPr>
              <a:lnSpc>
                <a:spcPct val="80000"/>
              </a:lnSpc>
            </a:pPr>
            <a:r>
              <a:rPr lang="en-US" sz="3100" dirty="0"/>
              <a:t>A SAM is a form of </a:t>
            </a:r>
            <a:r>
              <a:rPr lang="en-US" sz="3100" dirty="0" smtClean="0"/>
              <a:t>double-entry </a:t>
            </a:r>
            <a:r>
              <a:rPr lang="en-US" sz="3100" dirty="0"/>
              <a:t>book keeping that itemizes detailed income and expenditure linkages across the economy.</a:t>
            </a:r>
          </a:p>
          <a:p>
            <a:pPr>
              <a:lnSpc>
                <a:spcPct val="80000"/>
              </a:lnSpc>
            </a:pPr>
            <a:r>
              <a:rPr lang="en-US" sz="3100" dirty="0"/>
              <a:t>It is a closed form accounting system, reflecting the general equilibrium structure of the underlying economic relationships.</a:t>
            </a:r>
          </a:p>
        </p:txBody>
      </p:sp>
    </p:spTree>
    <p:extLst>
      <p:ext uri="{BB962C8B-B14F-4D97-AF65-F5344CB8AC3E}">
        <p14:creationId xmlns:p14="http://schemas.microsoft.com/office/powerpoint/2010/main" val="342171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Additive Multipliers</a:t>
            </a:r>
            <a:endParaRPr lang="en-US" dirty="0"/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three multiplier forms — aggregate, multiplicative, and additive — are related by</a:t>
            </a:r>
          </a:p>
          <a:p>
            <a:pPr>
              <a:buFont typeface="Wingdings 2" pitchFamily="18" charset="2"/>
              <a:buNone/>
            </a:pPr>
            <a:r>
              <a:rPr lang="en-US" dirty="0" smtClean="0"/>
              <a:t>		       M</a:t>
            </a:r>
            <a:r>
              <a:rPr lang="en-US" baseline="-25000" dirty="0" smtClean="0"/>
              <a:t>a</a:t>
            </a:r>
            <a:r>
              <a:rPr lang="en-US" dirty="0" smtClean="0"/>
              <a:t> = M</a:t>
            </a:r>
            <a:r>
              <a:rPr lang="en-US" baseline="-25000" dirty="0" smtClean="0"/>
              <a:t>3</a:t>
            </a:r>
            <a:r>
              <a:rPr lang="en-US" dirty="0" smtClean="0"/>
              <a:t>M</a:t>
            </a:r>
            <a:r>
              <a:rPr lang="en-US" baseline="-25000" dirty="0" smtClean="0"/>
              <a:t>2</a:t>
            </a:r>
            <a:r>
              <a:rPr lang="en-US" dirty="0" smtClean="0"/>
              <a:t>M</a:t>
            </a:r>
            <a:r>
              <a:rPr lang="en-US" baseline="-25000" dirty="0" smtClean="0"/>
              <a:t>1</a:t>
            </a:r>
            <a:r>
              <a:rPr lang="en-US" dirty="0" smtClean="0"/>
              <a:t> = I + T + O + C </a:t>
            </a:r>
            <a:endParaRPr lang="en-US" baseline="-25000" dirty="0" smtClean="0"/>
          </a:p>
          <a:p>
            <a:pPr>
              <a:buFont typeface="Wingdings 2" pitchFamily="18" charset="2"/>
              <a:buNone/>
            </a:pPr>
            <a:r>
              <a:rPr lang="en-US" baseline="-25000" dirty="0" smtClean="0"/>
              <a:t>	</a:t>
            </a:r>
          </a:p>
          <a:p>
            <a:pPr>
              <a:buFont typeface="Wingdings 2" pitchFamily="18" charset="2"/>
              <a:buNone/>
            </a:pPr>
            <a:r>
              <a:rPr lang="en-US" baseline="-25000" dirty="0" smtClean="0"/>
              <a:t>	</a:t>
            </a:r>
            <a:r>
              <a:rPr lang="en-US" dirty="0" smtClean="0"/>
              <a:t>where </a:t>
            </a:r>
          </a:p>
          <a:p>
            <a:pPr lvl="1"/>
            <a:r>
              <a:rPr lang="en-US" dirty="0" smtClean="0"/>
              <a:t>I = Identity multiplier</a:t>
            </a:r>
          </a:p>
          <a:p>
            <a:pPr lvl="1"/>
            <a:r>
              <a:rPr lang="en-US" dirty="0" smtClean="0"/>
              <a:t>T = (M</a:t>
            </a:r>
            <a:r>
              <a:rPr lang="en-US" baseline="-25000" dirty="0" smtClean="0"/>
              <a:t>1</a:t>
            </a:r>
            <a:r>
              <a:rPr lang="en-US" dirty="0" smtClean="0"/>
              <a:t>– I) = Net transfer multiplier</a:t>
            </a:r>
          </a:p>
          <a:p>
            <a:pPr lvl="1"/>
            <a:r>
              <a:rPr lang="en-US" dirty="0" smtClean="0"/>
              <a:t>O = (M</a:t>
            </a:r>
            <a:r>
              <a:rPr lang="en-US" baseline="-25000" dirty="0" smtClean="0"/>
              <a:t>2</a:t>
            </a:r>
            <a:r>
              <a:rPr lang="en-US" dirty="0" smtClean="0"/>
              <a:t>– I)M</a:t>
            </a:r>
            <a:r>
              <a:rPr lang="en-US" baseline="-25000" dirty="0" smtClean="0"/>
              <a:t>1</a:t>
            </a:r>
            <a:r>
              <a:rPr lang="en-US" dirty="0" smtClean="0"/>
              <a:t> = (M</a:t>
            </a:r>
            <a:r>
              <a:rPr lang="en-US" baseline="-25000" dirty="0" smtClean="0"/>
              <a:t>2</a:t>
            </a:r>
            <a:r>
              <a:rPr lang="en-US" dirty="0" smtClean="0"/>
              <a:t>M</a:t>
            </a:r>
            <a:r>
              <a:rPr lang="en-US" baseline="-25000" dirty="0" smtClean="0"/>
              <a:t>1</a:t>
            </a:r>
            <a:r>
              <a:rPr lang="en-US" dirty="0" smtClean="0"/>
              <a:t>– M</a:t>
            </a:r>
            <a:r>
              <a:rPr lang="en-US" baseline="-25000" dirty="0" smtClean="0"/>
              <a:t>1</a:t>
            </a:r>
            <a:r>
              <a:rPr lang="en-US" dirty="0" smtClean="0"/>
              <a:t>) = Open-loop multiplier</a:t>
            </a:r>
          </a:p>
          <a:p>
            <a:pPr lvl="1"/>
            <a:r>
              <a:rPr lang="en-US" dirty="0" smtClean="0"/>
              <a:t>C = (M</a:t>
            </a:r>
            <a:r>
              <a:rPr lang="en-US" baseline="-25000" dirty="0" smtClean="0"/>
              <a:t>3</a:t>
            </a:r>
            <a:r>
              <a:rPr lang="en-US" dirty="0" smtClean="0"/>
              <a:t>– I)M</a:t>
            </a:r>
            <a:r>
              <a:rPr lang="en-US" baseline="-25000" dirty="0" smtClean="0"/>
              <a:t>2</a:t>
            </a:r>
            <a:r>
              <a:rPr lang="en-US" dirty="0" smtClean="0"/>
              <a:t>M</a:t>
            </a:r>
            <a:r>
              <a:rPr lang="en-US" baseline="-25000" dirty="0" smtClean="0"/>
              <a:t>1 </a:t>
            </a:r>
            <a:r>
              <a:rPr lang="en-US" dirty="0" smtClean="0"/>
              <a:t>= (M</a:t>
            </a:r>
            <a:r>
              <a:rPr lang="en-US" baseline="-25000" dirty="0" smtClean="0"/>
              <a:t>3</a:t>
            </a:r>
            <a:r>
              <a:rPr lang="en-US" dirty="0" smtClean="0"/>
              <a:t>M</a:t>
            </a:r>
            <a:r>
              <a:rPr lang="en-US" baseline="-25000" dirty="0" smtClean="0"/>
              <a:t>2</a:t>
            </a:r>
            <a:r>
              <a:rPr lang="en-US" dirty="0" smtClean="0"/>
              <a:t>M</a:t>
            </a:r>
            <a:r>
              <a:rPr lang="en-US" baseline="-25000" dirty="0" smtClean="0"/>
              <a:t>1</a:t>
            </a:r>
            <a:r>
              <a:rPr lang="en-US" dirty="0" smtClean="0"/>
              <a:t>– M</a:t>
            </a:r>
            <a:r>
              <a:rPr lang="en-US" baseline="-25000" dirty="0" smtClean="0"/>
              <a:t>2</a:t>
            </a:r>
            <a:r>
              <a:rPr lang="en-US" dirty="0" smtClean="0"/>
              <a:t>M</a:t>
            </a:r>
            <a:r>
              <a:rPr lang="en-US" baseline="-25000" dirty="0" smtClean="0"/>
              <a:t>1</a:t>
            </a:r>
            <a:r>
              <a:rPr lang="en-US" dirty="0" smtClean="0"/>
              <a:t>) = Closed-loop multiplier</a:t>
            </a:r>
          </a:p>
        </p:txBody>
      </p:sp>
    </p:spTree>
    <p:extLst>
      <p:ext uri="{BB962C8B-B14F-4D97-AF65-F5344CB8AC3E}">
        <p14:creationId xmlns:p14="http://schemas.microsoft.com/office/powerpoint/2010/main" val="66022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C000"/>
                </a:solidFill>
              </a:rPr>
              <a:t>Applications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Standard multiplier decomposition presents an interesting way of separating out the structural effects of exogenous shocks.</a:t>
            </a:r>
          </a:p>
          <a:p>
            <a:pPr eaLnBrk="1" hangingPunct="1"/>
            <a:r>
              <a:rPr lang="en-US" sz="3200" dirty="0" smtClean="0"/>
              <a:t>For instance, in their study of Sri Lanka, </a:t>
            </a:r>
            <a:r>
              <a:rPr lang="en-US" sz="3200" dirty="0" err="1" smtClean="0"/>
              <a:t>Pyatt</a:t>
            </a:r>
            <a:r>
              <a:rPr lang="en-US" sz="3200" dirty="0" smtClean="0"/>
              <a:t> and Round (1979) found that transfer multipliers were significantly lower than open-loop (between-account) multipliers, suggesting that indirect effects can far </a:t>
            </a:r>
            <a:r>
              <a:rPr lang="en-US" sz="3200" dirty="0" err="1" smtClean="0"/>
              <a:t>outweight</a:t>
            </a:r>
            <a:r>
              <a:rPr lang="en-US" sz="3200" dirty="0" smtClean="0"/>
              <a:t> direct effects.</a:t>
            </a:r>
          </a:p>
          <a:p>
            <a:pPr eaLnBrk="1" hangingPunct="1"/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70807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Regional Multiplier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interesting application for multiplier decomposition is the MRSAM trade matrix that we saw in lecture 3.</a:t>
            </a:r>
          </a:p>
          <a:p>
            <a:r>
              <a:rPr lang="en-US" dirty="0" smtClean="0"/>
              <a:t>For instance, we can create a 3 region transactions matrix where, as we saw previously, bilateral trade flows are on the off-diagonals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447800" y="4307840"/>
          <a:ext cx="6096000" cy="188976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472440"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T</a:t>
                      </a:r>
                      <a:r>
                        <a:rPr lang="en-US" sz="2500" u="none" baseline="-25000" dirty="0" smtClean="0"/>
                        <a:t>11</a:t>
                      </a:r>
                      <a:endParaRPr lang="en-US" sz="2500" u="none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T</a:t>
                      </a:r>
                      <a:r>
                        <a:rPr lang="en-US" sz="2500" u="none" baseline="-25000" dirty="0" smtClean="0"/>
                        <a:t>12</a:t>
                      </a:r>
                      <a:endParaRPr lang="en-US" sz="25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T</a:t>
                      </a:r>
                      <a:r>
                        <a:rPr lang="en-US" sz="2500" u="none" baseline="-25000" dirty="0" smtClean="0"/>
                        <a:t>13</a:t>
                      </a:r>
                      <a:endParaRPr lang="en-US" sz="25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F</a:t>
                      </a:r>
                      <a:r>
                        <a:rPr lang="en-US" sz="2500" u="none" baseline="-25000" dirty="0" smtClean="0"/>
                        <a:t>1</a:t>
                      </a:r>
                      <a:endParaRPr lang="en-US" sz="2500" u="none" dirty="0"/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T</a:t>
                      </a:r>
                      <a:r>
                        <a:rPr lang="en-US" sz="2500" u="none" baseline="-25000" dirty="0" smtClean="0"/>
                        <a:t>21</a:t>
                      </a:r>
                      <a:endParaRPr lang="en-US" sz="25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T</a:t>
                      </a:r>
                      <a:r>
                        <a:rPr lang="en-US" sz="2500" u="none" baseline="-25000" dirty="0" smtClean="0"/>
                        <a:t>22</a:t>
                      </a:r>
                      <a:endParaRPr lang="en-US" sz="25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T</a:t>
                      </a:r>
                      <a:r>
                        <a:rPr lang="en-US" sz="2500" u="none" baseline="-25000" dirty="0" smtClean="0"/>
                        <a:t>23</a:t>
                      </a:r>
                      <a:endParaRPr lang="en-US" sz="25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F</a:t>
                      </a:r>
                      <a:r>
                        <a:rPr lang="en-US" sz="2500" u="none" baseline="-25000" dirty="0" smtClean="0"/>
                        <a:t>2</a:t>
                      </a:r>
                      <a:endParaRPr lang="en-US" sz="2500" u="none" dirty="0"/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T</a:t>
                      </a:r>
                      <a:r>
                        <a:rPr lang="en-US" sz="2500" u="none" baseline="-25000" dirty="0" smtClean="0"/>
                        <a:t>31</a:t>
                      </a:r>
                      <a:endParaRPr lang="en-US" sz="25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T</a:t>
                      </a:r>
                      <a:r>
                        <a:rPr lang="en-US" sz="2500" u="none" baseline="-25000" dirty="0" smtClean="0"/>
                        <a:t>32</a:t>
                      </a:r>
                      <a:endParaRPr lang="en-US" sz="25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T</a:t>
                      </a:r>
                      <a:r>
                        <a:rPr lang="en-US" sz="2500" u="none" baseline="-25000" dirty="0" smtClean="0"/>
                        <a:t>33</a:t>
                      </a:r>
                      <a:endParaRPr lang="en-US" sz="25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F</a:t>
                      </a:r>
                      <a:r>
                        <a:rPr lang="en-US" sz="2500" u="none" baseline="-25000" dirty="0" smtClean="0"/>
                        <a:t>3</a:t>
                      </a:r>
                      <a:endParaRPr lang="en-US" sz="2500" u="none" dirty="0"/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V</a:t>
                      </a:r>
                      <a:r>
                        <a:rPr lang="en-US" sz="2500" u="none" baseline="-25000" dirty="0" smtClean="0"/>
                        <a:t>1</a:t>
                      </a:r>
                      <a:endParaRPr lang="en-US" sz="25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V</a:t>
                      </a:r>
                      <a:r>
                        <a:rPr lang="en-US" sz="2500" u="none" baseline="-25000" dirty="0" smtClean="0"/>
                        <a:t>2</a:t>
                      </a:r>
                      <a:endParaRPr lang="en-US" sz="25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V</a:t>
                      </a:r>
                      <a:r>
                        <a:rPr lang="en-US" sz="2500" u="none" baseline="-25000" dirty="0" smtClean="0"/>
                        <a:t>3</a:t>
                      </a:r>
                      <a:endParaRPr lang="en-US" sz="25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X</a:t>
                      </a:r>
                      <a:endParaRPr lang="en-US" sz="2500" u="non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643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Regional Multiplier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transactions sub-matrix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we can examine regional trade multipliers through the same approach as above, although in this case our A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n </a:t>
            </a:r>
            <a:r>
              <a:rPr lang="en-US" dirty="0" smtClean="0"/>
              <a:t>matrix would include T</a:t>
            </a:r>
            <a:r>
              <a:rPr lang="en-US" baseline="-25000" dirty="0" smtClean="0"/>
              <a:t>11</a:t>
            </a:r>
            <a:r>
              <a:rPr lang="en-US" dirty="0" smtClean="0"/>
              <a:t>, T</a:t>
            </a:r>
            <a:r>
              <a:rPr lang="en-US" baseline="-25000" dirty="0" smtClean="0"/>
              <a:t>22</a:t>
            </a:r>
            <a:r>
              <a:rPr lang="en-US" dirty="0" smtClean="0"/>
              <a:t>, and T</a:t>
            </a:r>
            <a:r>
              <a:rPr lang="en-US" baseline="-25000" dirty="0" smtClean="0"/>
              <a:t>33</a:t>
            </a:r>
            <a:r>
              <a:rPr lang="en-US" dirty="0" smtClean="0"/>
              <a:t> along its block diagonal.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600200" y="2209800"/>
          <a:ext cx="6096000" cy="188976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472440"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T</a:t>
                      </a:r>
                      <a:r>
                        <a:rPr lang="en-US" sz="2500" u="none" baseline="-25000" dirty="0" smtClean="0"/>
                        <a:t>11</a:t>
                      </a:r>
                      <a:endParaRPr lang="en-US" sz="2500" b="0" u="none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T</a:t>
                      </a:r>
                      <a:r>
                        <a:rPr lang="en-US" sz="2500" u="none" baseline="-25000" dirty="0" smtClean="0"/>
                        <a:t>12</a:t>
                      </a:r>
                      <a:endParaRPr lang="en-US" sz="2500" b="0" u="non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T</a:t>
                      </a:r>
                      <a:r>
                        <a:rPr lang="en-US" sz="2500" u="none" baseline="-25000" dirty="0" smtClean="0"/>
                        <a:t>13</a:t>
                      </a:r>
                      <a:endParaRPr lang="en-US" sz="2500" b="0" u="non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F</a:t>
                      </a:r>
                      <a:r>
                        <a:rPr lang="en-US" sz="2500" u="none" baseline="-25000" dirty="0" smtClean="0"/>
                        <a:t>1</a:t>
                      </a:r>
                      <a:endParaRPr lang="en-US" sz="2500" b="0" u="non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T</a:t>
                      </a:r>
                      <a:r>
                        <a:rPr lang="en-US" sz="2500" u="none" baseline="-25000" dirty="0" smtClean="0"/>
                        <a:t>21</a:t>
                      </a:r>
                      <a:endParaRPr lang="en-US" sz="2500" b="0" u="non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T</a:t>
                      </a:r>
                      <a:r>
                        <a:rPr lang="en-US" sz="2500" u="none" baseline="-25000" dirty="0" smtClean="0"/>
                        <a:t>22</a:t>
                      </a:r>
                      <a:endParaRPr lang="en-US" sz="2500" b="0" u="non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T</a:t>
                      </a:r>
                      <a:r>
                        <a:rPr lang="en-US" sz="2500" u="none" baseline="-25000" dirty="0" smtClean="0"/>
                        <a:t>23</a:t>
                      </a:r>
                      <a:endParaRPr lang="en-US" sz="2500" b="0" u="non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F</a:t>
                      </a:r>
                      <a:r>
                        <a:rPr lang="en-US" sz="2500" u="none" baseline="-25000" dirty="0" smtClean="0"/>
                        <a:t>2</a:t>
                      </a:r>
                      <a:endParaRPr lang="en-US" sz="2500" b="0" u="non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T</a:t>
                      </a:r>
                      <a:r>
                        <a:rPr lang="en-US" sz="2500" u="none" baseline="-25000" dirty="0" smtClean="0"/>
                        <a:t>31</a:t>
                      </a:r>
                      <a:endParaRPr lang="en-US" sz="2500" b="0" u="non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T</a:t>
                      </a:r>
                      <a:r>
                        <a:rPr lang="en-US" sz="2500" u="none" baseline="-25000" dirty="0" smtClean="0"/>
                        <a:t>32</a:t>
                      </a:r>
                      <a:endParaRPr lang="en-US" sz="2500" b="0" u="non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T</a:t>
                      </a:r>
                      <a:r>
                        <a:rPr lang="en-US" sz="2500" u="none" baseline="-25000" dirty="0" smtClean="0"/>
                        <a:t>33</a:t>
                      </a:r>
                      <a:endParaRPr lang="en-US" sz="2500" b="0" u="non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F</a:t>
                      </a:r>
                      <a:r>
                        <a:rPr lang="en-US" sz="2500" u="none" baseline="-25000" dirty="0" smtClean="0"/>
                        <a:t>3</a:t>
                      </a:r>
                      <a:endParaRPr lang="en-US" sz="2500" b="0" u="non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V</a:t>
                      </a:r>
                      <a:r>
                        <a:rPr lang="en-US" sz="2500" u="none" baseline="-25000" dirty="0" smtClean="0"/>
                        <a:t>1</a:t>
                      </a:r>
                      <a:endParaRPr lang="en-US" sz="2500" b="0" u="non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V</a:t>
                      </a:r>
                      <a:r>
                        <a:rPr lang="en-US" sz="2500" u="none" baseline="-25000" dirty="0" smtClean="0"/>
                        <a:t>2</a:t>
                      </a:r>
                      <a:endParaRPr lang="en-US" sz="2500" b="0" u="non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V</a:t>
                      </a:r>
                      <a:r>
                        <a:rPr lang="en-US" sz="2500" u="none" baseline="-25000" dirty="0" smtClean="0"/>
                        <a:t>3</a:t>
                      </a:r>
                      <a:endParaRPr lang="en-US" sz="2500" b="0" u="non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X</a:t>
                      </a:r>
                      <a:endParaRPr lang="en-US" sz="2500" b="0" u="non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25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Regional Multiplier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resulting three matrices separate regional linkages into intra-region (M</a:t>
            </a:r>
            <a:r>
              <a:rPr lang="en-US" baseline="-25000" dirty="0" smtClean="0"/>
              <a:t>1</a:t>
            </a:r>
            <a:r>
              <a:rPr lang="en-US" dirty="0" smtClean="0"/>
              <a:t>), inter-region (M</a:t>
            </a:r>
            <a:r>
              <a:rPr lang="en-US" baseline="-25000" dirty="0" smtClean="0"/>
              <a:t>2</a:t>
            </a:r>
            <a:r>
              <a:rPr lang="en-US" dirty="0" smtClean="0"/>
              <a:t>), and equilibrium direct (M</a:t>
            </a:r>
            <a:r>
              <a:rPr lang="en-US" baseline="-25000" dirty="0" smtClean="0"/>
              <a:t>3</a:t>
            </a:r>
            <a:r>
              <a:rPr lang="en-US" dirty="0" smtClean="0"/>
              <a:t>) multipliers: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600200" y="3200400"/>
          <a:ext cx="4572000" cy="141732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1524000"/>
                <a:gridCol w="1524000"/>
                <a:gridCol w="1524000"/>
              </a:tblGrid>
              <a:tr h="472440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(I-A</a:t>
                      </a:r>
                      <a:r>
                        <a:rPr lang="en-US" sz="2500" baseline="-25000" dirty="0" smtClean="0"/>
                        <a:t>11</a:t>
                      </a:r>
                      <a:r>
                        <a:rPr lang="en-US" sz="2500" dirty="0" smtClean="0"/>
                        <a:t>)</a:t>
                      </a:r>
                      <a:r>
                        <a:rPr lang="en-US" sz="2500" baseline="30000" dirty="0" smtClean="0"/>
                        <a:t>-1</a:t>
                      </a:r>
                      <a:endParaRPr lang="en-US" sz="25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0</a:t>
                      </a:r>
                      <a:endParaRPr lang="en-US" sz="25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0</a:t>
                      </a:r>
                      <a:endParaRPr lang="en-US" sz="2500" b="0" u="none" dirty="0"/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0</a:t>
                      </a:r>
                      <a:endParaRPr lang="en-US" sz="25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(I-A</a:t>
                      </a:r>
                      <a:r>
                        <a:rPr lang="en-US" sz="2500" baseline="-25000" dirty="0" smtClean="0"/>
                        <a:t>22</a:t>
                      </a:r>
                      <a:r>
                        <a:rPr lang="en-US" sz="2500" dirty="0" smtClean="0"/>
                        <a:t>)</a:t>
                      </a:r>
                      <a:r>
                        <a:rPr lang="en-US" sz="2500" baseline="30000" dirty="0" smtClean="0"/>
                        <a:t>-1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0</a:t>
                      </a:r>
                      <a:endParaRPr lang="en-US" sz="2500" u="sng" dirty="0"/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0</a:t>
                      </a:r>
                      <a:endParaRPr lang="en-US" sz="25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0</a:t>
                      </a:r>
                      <a:endParaRPr lang="en-US" sz="25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(I-A</a:t>
                      </a:r>
                      <a:r>
                        <a:rPr lang="en-US" sz="2500" baseline="-25000" dirty="0" smtClean="0"/>
                        <a:t>33</a:t>
                      </a:r>
                      <a:r>
                        <a:rPr lang="en-US" sz="2500" dirty="0" smtClean="0"/>
                        <a:t>)</a:t>
                      </a:r>
                      <a:r>
                        <a:rPr lang="en-US" sz="2500" baseline="30000" dirty="0" smtClean="0"/>
                        <a:t>-1</a:t>
                      </a:r>
                      <a:endParaRPr lang="en-US" sz="2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3500736"/>
            <a:ext cx="838200" cy="461665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sz="2400" dirty="0">
                <a:latin typeface="+mn-lt"/>
              </a:rPr>
              <a:t>M</a:t>
            </a:r>
            <a:r>
              <a:rPr lang="en-US" sz="2400" baseline="-25000" dirty="0">
                <a:latin typeface="+mn-lt"/>
              </a:rPr>
              <a:t>1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/>
              <a:t>=</a:t>
            </a:r>
            <a:endParaRPr lang="en-US" sz="2400" baseline="-250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5177136"/>
            <a:ext cx="838200" cy="461665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sz="2400" dirty="0">
                <a:latin typeface="+mn-lt"/>
              </a:rPr>
              <a:t>M</a:t>
            </a:r>
            <a:r>
              <a:rPr lang="en-US" sz="2400" baseline="-25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/>
              <a:t>=</a:t>
            </a:r>
            <a:endParaRPr lang="en-US" sz="2400" baseline="-25000" dirty="0"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676400" y="4876800"/>
          <a:ext cx="6520011" cy="160020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2173337"/>
                <a:gridCol w="2173337"/>
                <a:gridCol w="2173337"/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I</a:t>
                      </a:r>
                      <a:endParaRPr lang="en-US" sz="2500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(I-A</a:t>
                      </a:r>
                      <a:r>
                        <a:rPr lang="en-US" sz="2500" baseline="-25000" dirty="0" smtClean="0"/>
                        <a:t>11</a:t>
                      </a:r>
                      <a:r>
                        <a:rPr lang="en-US" sz="2500" dirty="0" smtClean="0"/>
                        <a:t>)</a:t>
                      </a:r>
                      <a:r>
                        <a:rPr lang="en-US" sz="2500" baseline="30000" dirty="0" smtClean="0"/>
                        <a:t>-1</a:t>
                      </a:r>
                      <a:r>
                        <a:rPr lang="en-US" sz="2500" dirty="0" smtClean="0"/>
                        <a:t>A</a:t>
                      </a:r>
                      <a:r>
                        <a:rPr lang="en-US" sz="2500" baseline="-25000" dirty="0" smtClean="0"/>
                        <a:t>12</a:t>
                      </a:r>
                      <a:endParaRPr lang="en-US" sz="2500" u="sng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 smtClean="0"/>
                        <a:t>(I-A</a:t>
                      </a:r>
                      <a:r>
                        <a:rPr lang="en-US" sz="2500" baseline="-25000" dirty="0" smtClean="0"/>
                        <a:t>11</a:t>
                      </a:r>
                      <a:r>
                        <a:rPr lang="en-US" sz="2500" dirty="0" smtClean="0"/>
                        <a:t>)</a:t>
                      </a:r>
                      <a:r>
                        <a:rPr lang="en-US" sz="2500" baseline="30000" dirty="0" smtClean="0"/>
                        <a:t>-1</a:t>
                      </a:r>
                      <a:r>
                        <a:rPr lang="en-US" sz="2500" dirty="0" smtClean="0"/>
                        <a:t>A</a:t>
                      </a:r>
                      <a:r>
                        <a:rPr lang="en-US" sz="2500" baseline="-25000" dirty="0" smtClean="0"/>
                        <a:t>13</a:t>
                      </a:r>
                      <a:endParaRPr lang="en-US" sz="2500" u="sng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 smtClean="0"/>
                        <a:t>(I-A</a:t>
                      </a:r>
                      <a:r>
                        <a:rPr lang="en-US" sz="2500" baseline="-25000" dirty="0" smtClean="0"/>
                        <a:t>22</a:t>
                      </a:r>
                      <a:r>
                        <a:rPr lang="en-US" sz="2500" dirty="0" smtClean="0"/>
                        <a:t>)</a:t>
                      </a:r>
                      <a:r>
                        <a:rPr lang="en-US" sz="2500" baseline="30000" dirty="0" smtClean="0"/>
                        <a:t>-1</a:t>
                      </a:r>
                      <a:r>
                        <a:rPr lang="en-US" sz="2500" dirty="0" smtClean="0"/>
                        <a:t>A</a:t>
                      </a:r>
                      <a:r>
                        <a:rPr lang="en-US" sz="2500" baseline="-25000" dirty="0" smtClean="0"/>
                        <a:t>21</a:t>
                      </a:r>
                      <a:endParaRPr lang="en-US" sz="25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I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 smtClean="0"/>
                        <a:t>(I-A</a:t>
                      </a:r>
                      <a:r>
                        <a:rPr lang="en-US" sz="2500" baseline="-25000" dirty="0" smtClean="0"/>
                        <a:t>22</a:t>
                      </a:r>
                      <a:r>
                        <a:rPr lang="en-US" sz="2500" dirty="0" smtClean="0"/>
                        <a:t>)</a:t>
                      </a:r>
                      <a:r>
                        <a:rPr lang="en-US" sz="2500" baseline="30000" dirty="0" smtClean="0"/>
                        <a:t>-1</a:t>
                      </a:r>
                      <a:r>
                        <a:rPr lang="en-US" sz="2500" dirty="0" smtClean="0"/>
                        <a:t>A</a:t>
                      </a:r>
                      <a:r>
                        <a:rPr lang="en-US" sz="2500" baseline="-25000" dirty="0" smtClean="0"/>
                        <a:t>32</a:t>
                      </a:r>
                      <a:endParaRPr lang="en-US" sz="250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(I-A</a:t>
                      </a:r>
                      <a:r>
                        <a:rPr lang="en-US" sz="2500" baseline="-25000" dirty="0" smtClean="0"/>
                        <a:t>33</a:t>
                      </a:r>
                      <a:r>
                        <a:rPr lang="en-US" sz="2500" dirty="0" smtClean="0"/>
                        <a:t>)</a:t>
                      </a:r>
                      <a:r>
                        <a:rPr lang="en-US" sz="2500" baseline="30000" dirty="0" smtClean="0"/>
                        <a:t>-1</a:t>
                      </a:r>
                      <a:r>
                        <a:rPr lang="en-US" sz="2500" dirty="0" smtClean="0"/>
                        <a:t>A</a:t>
                      </a:r>
                      <a:r>
                        <a:rPr lang="en-US" sz="2500" baseline="-25000" dirty="0" smtClean="0"/>
                        <a:t>31</a:t>
                      </a:r>
                      <a:endParaRPr lang="en-US" sz="25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 smtClean="0"/>
                        <a:t>(I-A</a:t>
                      </a:r>
                      <a:r>
                        <a:rPr lang="en-US" sz="2500" baseline="-25000" dirty="0" smtClean="0"/>
                        <a:t>33</a:t>
                      </a:r>
                      <a:r>
                        <a:rPr lang="en-US" sz="2500" dirty="0" smtClean="0"/>
                        <a:t>)</a:t>
                      </a:r>
                      <a:r>
                        <a:rPr lang="en-US" sz="2500" baseline="30000" dirty="0" smtClean="0"/>
                        <a:t>-1</a:t>
                      </a:r>
                      <a:r>
                        <a:rPr lang="en-US" sz="2500" dirty="0" smtClean="0"/>
                        <a:t>A</a:t>
                      </a:r>
                      <a:r>
                        <a:rPr lang="en-US" sz="2500" baseline="-25000" dirty="0" smtClean="0"/>
                        <a:t>32</a:t>
                      </a:r>
                      <a:endParaRPr lang="en-US" sz="2500" u="sng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I</a:t>
                      </a:r>
                      <a:endParaRPr lang="en-US" sz="2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6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Regional Multiplier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where D = (I-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ii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A</a:t>
            </a:r>
            <a:r>
              <a:rPr lang="en-US" baseline="-25000" dirty="0" smtClean="0"/>
              <a:t>ij</a:t>
            </a:r>
            <a:endParaRPr lang="en-US" u="sng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600200" y="1828800"/>
          <a:ext cx="6096000" cy="256032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2032000"/>
                <a:gridCol w="2032000"/>
                <a:gridCol w="2032000"/>
              </a:tblGrid>
              <a:tr h="8534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I-D</a:t>
                      </a:r>
                      <a:r>
                        <a:rPr lang="en-US" sz="2000" baseline="-25000" dirty="0" smtClean="0"/>
                        <a:t>12</a:t>
                      </a:r>
                      <a:r>
                        <a:rPr lang="en-US" sz="2000" dirty="0" smtClean="0"/>
                        <a:t>D</a:t>
                      </a:r>
                      <a:r>
                        <a:rPr lang="en-US" sz="2000" baseline="-25000" dirty="0" smtClean="0"/>
                        <a:t>21</a:t>
                      </a:r>
                      <a:r>
                        <a:rPr lang="en-US" sz="2000" dirty="0" smtClean="0"/>
                        <a:t>-D</a:t>
                      </a:r>
                      <a:r>
                        <a:rPr lang="en-US" sz="2000" baseline="-25000" dirty="0" smtClean="0"/>
                        <a:t>13</a:t>
                      </a:r>
                      <a:r>
                        <a:rPr lang="en-US" sz="2000" dirty="0" smtClean="0"/>
                        <a:t>D</a:t>
                      </a:r>
                      <a:r>
                        <a:rPr lang="en-US" sz="2000" baseline="-25000" dirty="0" smtClean="0"/>
                        <a:t>31</a:t>
                      </a:r>
                      <a:endParaRPr lang="en-US" sz="2000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D</a:t>
                      </a:r>
                      <a:r>
                        <a:rPr lang="en-US" sz="2000" baseline="-25000" dirty="0" smtClean="0"/>
                        <a:t>21</a:t>
                      </a:r>
                      <a:r>
                        <a:rPr lang="en-US" sz="2000" dirty="0" smtClean="0"/>
                        <a:t>D</a:t>
                      </a:r>
                      <a:r>
                        <a:rPr lang="en-US" sz="2000" baseline="-25000" dirty="0" smtClean="0"/>
                        <a:t>12</a:t>
                      </a:r>
                      <a:endParaRPr lang="en-US" sz="2000" b="0" u="none" dirty="0" smtClean="0"/>
                    </a:p>
                    <a:p>
                      <a:endParaRPr lang="en-US" sz="2000" u="sng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</a:t>
                      </a:r>
                      <a:r>
                        <a:rPr lang="en-US" sz="2000" baseline="-25000" dirty="0" smtClean="0"/>
                        <a:t>31</a:t>
                      </a:r>
                      <a:r>
                        <a:rPr lang="en-US" sz="2000" dirty="0" smtClean="0"/>
                        <a:t>D</a:t>
                      </a:r>
                      <a:r>
                        <a:rPr lang="en-US" sz="2000" baseline="-25000" dirty="0" smtClean="0"/>
                        <a:t>13</a:t>
                      </a:r>
                      <a:endParaRPr lang="en-US" sz="2000" b="0" u="non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8534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</a:t>
                      </a:r>
                      <a:r>
                        <a:rPr lang="en-US" sz="2000" baseline="-25000" dirty="0" smtClean="0"/>
                        <a:t>12</a:t>
                      </a:r>
                      <a:r>
                        <a:rPr lang="en-US" sz="2000" dirty="0" smtClean="0"/>
                        <a:t>D</a:t>
                      </a:r>
                      <a:r>
                        <a:rPr lang="en-US" sz="2000" baseline="-25000" dirty="0" smtClean="0"/>
                        <a:t>21</a:t>
                      </a:r>
                      <a:endParaRPr lang="en-US" sz="2000" b="0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I-D</a:t>
                      </a:r>
                      <a:r>
                        <a:rPr lang="en-US" sz="2000" baseline="-25000" dirty="0" smtClean="0"/>
                        <a:t>21</a:t>
                      </a:r>
                      <a:r>
                        <a:rPr lang="en-US" sz="2000" dirty="0" smtClean="0"/>
                        <a:t>D</a:t>
                      </a:r>
                      <a:r>
                        <a:rPr lang="en-US" sz="2000" baseline="-25000" dirty="0" smtClean="0"/>
                        <a:t>12</a:t>
                      </a:r>
                      <a:r>
                        <a:rPr lang="en-US" sz="2000" dirty="0" smtClean="0"/>
                        <a:t>-D</a:t>
                      </a:r>
                      <a:r>
                        <a:rPr lang="en-US" sz="2000" baseline="-25000" dirty="0" smtClean="0"/>
                        <a:t>23</a:t>
                      </a:r>
                      <a:r>
                        <a:rPr lang="en-US" sz="2000" dirty="0" smtClean="0"/>
                        <a:t>D</a:t>
                      </a:r>
                      <a:r>
                        <a:rPr lang="en-US" sz="2000" baseline="-25000" dirty="0" smtClean="0"/>
                        <a:t>32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</a:t>
                      </a:r>
                      <a:r>
                        <a:rPr lang="en-US" sz="2000" baseline="-25000" dirty="0" smtClean="0"/>
                        <a:t>23</a:t>
                      </a:r>
                      <a:r>
                        <a:rPr lang="en-US" sz="2000" dirty="0" smtClean="0"/>
                        <a:t>D</a:t>
                      </a:r>
                      <a:r>
                        <a:rPr lang="en-US" sz="2000" baseline="-25000" dirty="0" smtClean="0"/>
                        <a:t>32</a:t>
                      </a:r>
                      <a:endParaRPr lang="en-US" sz="2000" u="sng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8534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</a:t>
                      </a:r>
                      <a:r>
                        <a:rPr lang="en-US" sz="2000" baseline="-25000" dirty="0" smtClean="0"/>
                        <a:t>13</a:t>
                      </a:r>
                      <a:r>
                        <a:rPr lang="en-US" sz="2000" dirty="0" smtClean="0"/>
                        <a:t>D</a:t>
                      </a:r>
                      <a:r>
                        <a:rPr lang="en-US" sz="2000" baseline="-25000" dirty="0" smtClean="0"/>
                        <a:t>31</a:t>
                      </a:r>
                      <a:endParaRPr lang="en-US" sz="20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D</a:t>
                      </a:r>
                      <a:r>
                        <a:rPr lang="en-US" sz="2000" baseline="-25000" dirty="0" smtClean="0"/>
                        <a:t>23</a:t>
                      </a:r>
                      <a:r>
                        <a:rPr lang="en-US" sz="2000" dirty="0" smtClean="0"/>
                        <a:t>D</a:t>
                      </a:r>
                      <a:r>
                        <a:rPr lang="en-US" sz="2000" baseline="-25000" dirty="0" smtClean="0"/>
                        <a:t>32</a:t>
                      </a:r>
                      <a:endParaRPr lang="en-US" sz="2000" u="sng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I-D</a:t>
                      </a:r>
                      <a:r>
                        <a:rPr lang="en-US" sz="2000" baseline="-25000" dirty="0" smtClean="0"/>
                        <a:t>31</a:t>
                      </a:r>
                      <a:r>
                        <a:rPr lang="en-US" sz="2000" dirty="0" smtClean="0"/>
                        <a:t>D</a:t>
                      </a:r>
                      <a:r>
                        <a:rPr lang="en-US" sz="2000" baseline="-25000" dirty="0" smtClean="0"/>
                        <a:t>13</a:t>
                      </a:r>
                      <a:r>
                        <a:rPr lang="en-US" sz="2000" dirty="0" smtClean="0"/>
                        <a:t>-D</a:t>
                      </a:r>
                      <a:r>
                        <a:rPr lang="en-US" sz="2000" baseline="-25000" dirty="0" smtClean="0"/>
                        <a:t>23</a:t>
                      </a:r>
                      <a:r>
                        <a:rPr lang="en-US" sz="2000" dirty="0" smtClean="0"/>
                        <a:t>D</a:t>
                      </a:r>
                      <a:r>
                        <a:rPr lang="en-US" sz="2000" baseline="-25000" dirty="0" smtClean="0"/>
                        <a:t>32</a:t>
                      </a:r>
                      <a:endParaRPr lang="en-US" sz="200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2129136"/>
            <a:ext cx="838200" cy="461665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sz="2400" dirty="0">
                <a:latin typeface="+mn-lt"/>
              </a:rPr>
              <a:t>M</a:t>
            </a:r>
            <a:r>
              <a:rPr lang="en-US" sz="2400" baseline="-25000" dirty="0">
                <a:latin typeface="+mn-lt"/>
              </a:rPr>
              <a:t>3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/>
              <a:t>=</a:t>
            </a:r>
            <a:endParaRPr lang="en-US" sz="2400" baseline="-25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206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sz="6000" i="1">
                <a:latin typeface="Arial" charset="0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67449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8305800" cy="609600"/>
          </a:xfrm>
        </p:spPr>
        <p:txBody>
          <a:bodyPr/>
          <a:lstStyle/>
          <a:p>
            <a:r>
              <a:rPr lang="en-US" sz="4000" smtClean="0"/>
              <a:t>SAM </a:t>
            </a:r>
            <a:r>
              <a:rPr lang="en-US" sz="4000" dirty="0"/>
              <a:t>Concepts</a:t>
            </a:r>
            <a:endParaRPr lang="da-DK" sz="4000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458200" cy="5029200"/>
          </a:xfrm>
        </p:spPr>
        <p:txBody>
          <a:bodyPr>
            <a:normAutofit/>
          </a:bodyPr>
          <a:lstStyle/>
          <a:p>
            <a:pPr marL="609600" indent="-6096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dirty="0"/>
              <a:t>A SAM is a square matrix that builds on the input-output table - but it goes further.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dirty="0"/>
              <a:t>A SAM considers not only production (Input-Output</a:t>
            </a:r>
            <a:r>
              <a:rPr lang="en-US" sz="2400" dirty="0" smtClean="0"/>
              <a:t>) linkages</a:t>
            </a:r>
            <a:r>
              <a:rPr lang="en-US" sz="2400" dirty="0"/>
              <a:t>, but tracks income-expenditure feedbacks (institutions are introduced).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dirty="0"/>
              <a:t>Each </a:t>
            </a:r>
            <a:r>
              <a:rPr lang="en-US" sz="2400" dirty="0" err="1"/>
              <a:t>transactor</a:t>
            </a:r>
            <a:r>
              <a:rPr lang="en-US" sz="2400" dirty="0"/>
              <a:t> (such as factors of production, households, enterprises, the government and the ROW) has a row (income sources) and a column (expenditures) – double entry national income accounting.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dirty="0"/>
              <a:t>A SAM is consistent data system that provides a snapshot of the economy – note that the SAM reconciles data from different sources.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Char char="q"/>
            </a:pPr>
            <a:r>
              <a:rPr lang="da-DK" sz="2400" dirty="0"/>
              <a:t>Detail is on the the biggest virtues of the SAM approach, but we actually build SAMs from the top down.</a:t>
            </a:r>
          </a:p>
        </p:txBody>
      </p:sp>
    </p:spTree>
    <p:extLst>
      <p:ext uri="{BB962C8B-B14F-4D97-AF65-F5344CB8AC3E}">
        <p14:creationId xmlns:p14="http://schemas.microsoft.com/office/powerpoint/2010/main" val="252385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38113"/>
            <a:ext cx="8686800" cy="1143000"/>
          </a:xfrm>
        </p:spPr>
        <p:txBody>
          <a:bodyPr/>
          <a:lstStyle/>
          <a:p>
            <a:r>
              <a:rPr lang="en-US" sz="3200" dirty="0" smtClean="0"/>
              <a:t>Where it all Started:</a:t>
            </a:r>
            <a:br>
              <a:rPr lang="en-US" sz="3200" dirty="0" smtClean="0"/>
            </a:br>
            <a:r>
              <a:rPr lang="en-US" sz="3200" dirty="0" smtClean="0"/>
              <a:t>Input-Output Analysis and Central Planning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953000" cy="48768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err="1"/>
              <a:t>Wassily</a:t>
            </a:r>
            <a:r>
              <a:rPr lang="en-US" sz="2400" b="1" dirty="0"/>
              <a:t> </a:t>
            </a:r>
            <a:r>
              <a:rPr lang="en-US" sz="2400" b="1" dirty="0" err="1"/>
              <a:t>Wassilyevich</a:t>
            </a:r>
            <a:r>
              <a:rPr lang="en-US" sz="2400" b="1" dirty="0"/>
              <a:t> </a:t>
            </a:r>
            <a:r>
              <a:rPr lang="en-US" sz="2400" b="1" dirty="0" smtClean="0"/>
              <a:t>Leontief</a:t>
            </a:r>
          </a:p>
          <a:p>
            <a:pPr marL="0" indent="0">
              <a:buNone/>
            </a:pPr>
            <a:r>
              <a:rPr lang="en-US" sz="2400" dirty="0" smtClean="0"/>
              <a:t>(</a:t>
            </a:r>
            <a:r>
              <a:rPr lang="en-US" sz="2400" dirty="0" err="1" smtClean="0"/>
              <a:t>Васи́лий</a:t>
            </a:r>
            <a:r>
              <a:rPr lang="en-US" sz="2400" dirty="0" smtClean="0"/>
              <a:t> </a:t>
            </a:r>
            <a:r>
              <a:rPr lang="en-US" sz="2400" dirty="0" err="1"/>
              <a:t>Васи́льевич</a:t>
            </a:r>
            <a:r>
              <a:rPr lang="en-US" sz="2400" dirty="0"/>
              <a:t> </a:t>
            </a:r>
            <a:r>
              <a:rPr lang="en-US" sz="2400" dirty="0" err="1" smtClean="0"/>
              <a:t>Лео́нтьев</a:t>
            </a:r>
            <a:r>
              <a:rPr lang="en-US" sz="2400" dirty="0"/>
              <a:t>)</a:t>
            </a:r>
            <a:r>
              <a:rPr lang="en-US" sz="2400" dirty="0" smtClean="0"/>
              <a:t> Aug </a:t>
            </a:r>
            <a:r>
              <a:rPr lang="en-US" sz="2400" dirty="0"/>
              <a:t>5, 1906 – </a:t>
            </a:r>
            <a:r>
              <a:rPr lang="en-US" sz="2400" dirty="0" smtClean="0"/>
              <a:t>Feb </a:t>
            </a:r>
            <a:r>
              <a:rPr lang="en-US" sz="2400" dirty="0"/>
              <a:t>5, 1999</a:t>
            </a:r>
            <a:r>
              <a:rPr lang="en-US" sz="2400" dirty="0" smtClean="0"/>
              <a:t>).</a:t>
            </a:r>
          </a:p>
          <a:p>
            <a:pPr marL="0" indent="0">
              <a:buNone/>
            </a:pPr>
            <a:r>
              <a:rPr lang="en-US" sz="2400" dirty="0" smtClean="0"/>
              <a:t>An American</a:t>
            </a:r>
            <a:r>
              <a:rPr lang="en-US" sz="2400" dirty="0"/>
              <a:t> </a:t>
            </a:r>
            <a:r>
              <a:rPr lang="en-US" sz="2400" dirty="0">
                <a:hlinkClick r:id="rId2" tooltip="Economist"/>
              </a:rPr>
              <a:t>economist</a:t>
            </a:r>
            <a:r>
              <a:rPr lang="en-US" sz="2400" dirty="0"/>
              <a:t> of </a:t>
            </a:r>
            <a:r>
              <a:rPr lang="en-US" sz="2400" dirty="0" smtClean="0"/>
              <a:t>Russian descent.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1473200"/>
            <a:ext cx="3894083" cy="2622016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399" y="4230686"/>
            <a:ext cx="8847083" cy="239871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7" rIns="91414" bIns="45707" numCol="1" anchor="t" anchorCtr="0" compatLnSpc="1">
            <a:prstTxWarp prst="textNoShape">
              <a:avLst/>
            </a:prstTxWarp>
          </a:bodyPr>
          <a:lstStyle>
            <a:lvl1pPr marL="341313" indent="-34131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1363" indent="-28416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14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5986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58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3996" indent="-22854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+mn-lt"/>
              </a:defRPr>
            </a:lvl6pPr>
            <a:lvl7pPr marL="2971086" indent="-22854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+mn-lt"/>
              </a:defRPr>
            </a:lvl7pPr>
            <a:lvl8pPr marL="3428178" indent="-22854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+mn-lt"/>
              </a:defRPr>
            </a:lvl8pPr>
            <a:lvl9pPr marL="3885268" indent="-22854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400" kern="0" dirty="0" smtClean="0"/>
              <a:t>Invented Input-Output analysis in 1937, providing a new basis for central planning and structural analysis: how changes in one </a:t>
            </a:r>
            <a:r>
              <a:rPr lang="en-US" sz="2400" kern="0" dirty="0" smtClean="0">
                <a:hlinkClick r:id="rId4" tooltip="Economic sector"/>
              </a:rPr>
              <a:t>economic sector</a:t>
            </a:r>
            <a:r>
              <a:rPr lang="en-US" sz="2400" kern="0" dirty="0" smtClean="0"/>
              <a:t> may affect other sectors. Leontief won the </a:t>
            </a:r>
            <a:r>
              <a:rPr lang="en-US" sz="2400" u="sng" kern="0" dirty="0" smtClean="0">
                <a:hlinkClick r:id="rId5" tooltip="Nobel Memorial Prize in Economic Sciences"/>
              </a:rPr>
              <a:t>Nobel Memorial Prize in Economic Sciences</a:t>
            </a:r>
            <a:r>
              <a:rPr lang="en-US" sz="2400" kern="0" dirty="0" smtClean="0"/>
              <a:t> in 1973, and three of his PhD students have also been awarded the prize (</a:t>
            </a:r>
            <a:r>
              <a:rPr lang="en-US" sz="2400" kern="0" dirty="0" smtClean="0">
                <a:hlinkClick r:id="rId6" tooltip="Paul Samuelson"/>
              </a:rPr>
              <a:t>Paul Samuelson</a:t>
            </a:r>
            <a:r>
              <a:rPr lang="en-US" sz="2400" kern="0" dirty="0" smtClean="0"/>
              <a:t> 1970, </a:t>
            </a:r>
            <a:r>
              <a:rPr lang="en-US" sz="2400" kern="0" dirty="0" smtClean="0">
                <a:hlinkClick r:id="rId7" tooltip="Robert Solow"/>
              </a:rPr>
              <a:t>Robert Solow</a:t>
            </a:r>
            <a:r>
              <a:rPr lang="en-US" sz="2400" kern="0" dirty="0" smtClean="0"/>
              <a:t> 1987, </a:t>
            </a:r>
            <a:r>
              <a:rPr lang="en-US" sz="2400" kern="0" dirty="0" smtClean="0">
                <a:hlinkClick r:id="rId8" tooltip="Vernon L. Smith"/>
              </a:rPr>
              <a:t>Vernon L. Smith</a:t>
            </a:r>
            <a:r>
              <a:rPr lang="en-US" sz="2400" kern="0" dirty="0" smtClean="0"/>
              <a:t> 2002).</a:t>
            </a:r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589197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Input-Output to SAM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At a basic level, the SAM extends the Input-Output table by adding income and transfer accounts, thereby closing the flow of income, i.e.,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where L is the matrix of I/O intermediate transactions, V is value added, F is final demand expenditure, Y is the domestic income, and T represents institutional transfers.</a:t>
            </a:r>
            <a:endParaRPr lang="en-US" dirty="0"/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/>
        </p:nvGraphicFramePr>
        <p:xfrm>
          <a:off x="4721224" y="2590800"/>
          <a:ext cx="3965576" cy="1540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394"/>
                <a:gridCol w="991394"/>
                <a:gridCol w="991394"/>
                <a:gridCol w="991394"/>
              </a:tblGrid>
              <a:tr h="513556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13556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13556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065212" y="2895600"/>
          <a:ext cx="1982788" cy="1027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394"/>
                <a:gridCol w="991394"/>
              </a:tblGrid>
              <a:tr h="51355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1355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81000" y="320040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n-lt"/>
              </a:rPr>
              <a:t>I/O</a:t>
            </a:r>
            <a:endParaRPr lang="en-US" sz="2000" b="1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08412" y="320040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n-lt"/>
              </a:rPr>
              <a:t>SAM</a:t>
            </a:r>
            <a:endParaRPr lang="en-US" sz="2000" b="1" dirty="0">
              <a:latin typeface="+mn-lt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200400" y="3352800"/>
            <a:ext cx="5334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847272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2" grpId="0" autoUpdateAnimBg="0"/>
      <p:bldP spid="9" grpId="0" build="p" autoUpdateAnimBg="0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SAM Circular Flow of Income</a:t>
            </a:r>
            <a:endParaRPr lang="en-US" dirty="0"/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simplified circular flow of income is clearly visible from the SAM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 maps income to factors, Y maps factors to institutions, F maps institutional income to A, A pays V.</a:t>
            </a:r>
          </a:p>
          <a:p>
            <a:endParaRPr lang="en-US" dirty="0" smtClean="0"/>
          </a:p>
        </p:txBody>
      </p:sp>
      <p:grpSp>
        <p:nvGrpSpPr>
          <p:cNvPr id="17" name="Group 16"/>
          <p:cNvGrpSpPr/>
          <p:nvPr/>
        </p:nvGrpSpPr>
        <p:grpSpPr>
          <a:xfrm>
            <a:off x="2667000" y="2209800"/>
            <a:ext cx="3276600" cy="2743200"/>
            <a:chOff x="2209800" y="2590800"/>
            <a:chExt cx="3505200" cy="2895600"/>
          </a:xfrm>
        </p:grpSpPr>
        <p:sp>
          <p:nvSpPr>
            <p:cNvPr id="4" name="Flowchart: Alternate Process 3"/>
            <p:cNvSpPr/>
            <p:nvPr/>
          </p:nvSpPr>
          <p:spPr>
            <a:xfrm>
              <a:off x="3429000" y="2590800"/>
              <a:ext cx="1066800" cy="914400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32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L</a:t>
              </a:r>
            </a:p>
          </p:txBody>
        </p:sp>
        <p:sp>
          <p:nvSpPr>
            <p:cNvPr id="5" name="Flowchart: Alternate Process 4"/>
            <p:cNvSpPr/>
            <p:nvPr/>
          </p:nvSpPr>
          <p:spPr>
            <a:xfrm>
              <a:off x="4648200" y="3581400"/>
              <a:ext cx="1066800" cy="914400"/>
            </a:xfrm>
            <a:prstGeom prst="flowChartAlternate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32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V</a:t>
              </a:r>
            </a:p>
          </p:txBody>
        </p:sp>
        <p:sp>
          <p:nvSpPr>
            <p:cNvPr id="6" name="Flowchart: Alternate Process 5"/>
            <p:cNvSpPr/>
            <p:nvPr/>
          </p:nvSpPr>
          <p:spPr>
            <a:xfrm>
              <a:off x="3429000" y="4572000"/>
              <a:ext cx="1066800" cy="914400"/>
            </a:xfrm>
            <a:prstGeom prst="flowChartAlternateProces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32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Y</a:t>
              </a:r>
            </a:p>
          </p:txBody>
        </p:sp>
        <p:sp>
          <p:nvSpPr>
            <p:cNvPr id="7" name="Flowchart: Alternate Process 6"/>
            <p:cNvSpPr/>
            <p:nvPr/>
          </p:nvSpPr>
          <p:spPr>
            <a:xfrm>
              <a:off x="2209800" y="3581400"/>
              <a:ext cx="1066800" cy="914400"/>
            </a:xfrm>
            <a:prstGeom prst="flowChartAlternate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32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F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16200000" flipV="1">
              <a:off x="2475707" y="4761706"/>
              <a:ext cx="533400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6" idx="1"/>
            </p:cNvCxnSpPr>
            <p:nvPr/>
          </p:nvCxnSpPr>
          <p:spPr>
            <a:xfrm rot="10800000">
              <a:off x="2743200" y="5029200"/>
              <a:ext cx="6858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2743200" y="3048000"/>
              <a:ext cx="68421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6200000" flipH="1">
              <a:off x="2476500" y="3314700"/>
              <a:ext cx="533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495800" y="3048001"/>
              <a:ext cx="68421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4916487" y="3314701"/>
              <a:ext cx="533400" cy="0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495800" y="5029200"/>
              <a:ext cx="68421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6200000" flipH="1">
              <a:off x="4916487" y="4762501"/>
              <a:ext cx="533400" cy="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6484859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2" grpId="0" autoUpdateAnimBg="0"/>
      <p:bldP spid="67587" grpId="0" build="p" autoUpdateAnimBg="0" advAuto="0"/>
    </p:bldLst>
  </p:timing>
</p:sld>
</file>

<file path=ppt/theme/theme1.xml><?xml version="1.0" encoding="utf-8"?>
<a:theme xmlns:a="http://schemas.openxmlformats.org/drawingml/2006/main" name="ERINA_NSO_UCB_Lecture">
  <a:themeElements>
    <a:clrScheme name="Custom 10">
      <a:dk1>
        <a:srgbClr val="000000"/>
      </a:dk1>
      <a:lt1>
        <a:srgbClr val="C0C0C0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DCDCDC"/>
      </a:accent3>
      <a:accent4>
        <a:srgbClr val="000000"/>
      </a:accent4>
      <a:accent5>
        <a:srgbClr val="AAE2CA"/>
      </a:accent5>
      <a:accent6>
        <a:srgbClr val="2D2DB9"/>
      </a:accent6>
      <a:hlink>
        <a:srgbClr val="3DA9D5"/>
      </a:hlink>
      <a:folHlink>
        <a:srgbClr val="B2B2B2"/>
      </a:folHlink>
    </a:clrScheme>
    <a:fontScheme name="PPP_BGLOB_TXT_Global12">
      <a:majorFont>
        <a:latin typeface="Arial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P_BGLOB_TXT_Global1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BGLOB_TXT_Global1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BGLOB_TXT_Global1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BGLOB_TXT_Global1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BGLOB_TXT_Global1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BGLOB_TXT_Global1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BGLOB_TXT_Global1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ERINA_NSO_UCB_Lecture.pot</Template>
  <TotalTime>22312</TotalTime>
  <Words>2731</Words>
  <Application>Microsoft Macintosh PowerPoint</Application>
  <PresentationFormat>On-screen Show (4:3)</PresentationFormat>
  <Paragraphs>679</Paragraphs>
  <Slides>56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7" baseType="lpstr">
      <vt:lpstr>Calibri</vt:lpstr>
      <vt:lpstr>Georgia</vt:lpstr>
      <vt:lpstr>Helvetica</vt:lpstr>
      <vt:lpstr>ＭＳ Ｐゴシック</vt:lpstr>
      <vt:lpstr>SimSun</vt:lpstr>
      <vt:lpstr>Tahoma</vt:lpstr>
      <vt:lpstr>Times New Roman</vt:lpstr>
      <vt:lpstr>Wingdings</vt:lpstr>
      <vt:lpstr>Wingdings 2</vt:lpstr>
      <vt:lpstr>Arial</vt:lpstr>
      <vt:lpstr>ERINA_NSO_UCB_Lecture</vt:lpstr>
      <vt:lpstr>Lecture 1: Structural Economic Assessment </vt:lpstr>
      <vt:lpstr>Introduction to Social Accounting Matrices (SAMs)</vt:lpstr>
      <vt:lpstr>Multi-Sectoral Structural Analysis</vt:lpstr>
      <vt:lpstr>What is needed?</vt:lpstr>
      <vt:lpstr>What is a SAM?</vt:lpstr>
      <vt:lpstr>SAM Concepts</vt:lpstr>
      <vt:lpstr>Where it all Started: Input-Output Analysis and Central Planning</vt:lpstr>
      <vt:lpstr>Input-Output to SAM</vt:lpstr>
      <vt:lpstr>SAM Circular Flow of Income</vt:lpstr>
      <vt:lpstr>SAM Circular Flow of Income</vt:lpstr>
      <vt:lpstr>SAM Feedbacks</vt:lpstr>
      <vt:lpstr>SAM Interdependency</vt:lpstr>
      <vt:lpstr>Main Features of a SAM</vt:lpstr>
      <vt:lpstr>SAM Uses</vt:lpstr>
      <vt:lpstr>SAM Construction</vt:lpstr>
      <vt:lpstr>SAMs from a Macroeconomic Perspective</vt:lpstr>
      <vt:lpstr>Schematic Macroeconomic SAM</vt:lpstr>
      <vt:lpstr>More General SAM</vt:lpstr>
      <vt:lpstr>SAM Multipliers</vt:lpstr>
      <vt:lpstr>Endogenous and  Exogenous Accounts</vt:lpstr>
      <vt:lpstr>Endogenous Accounts</vt:lpstr>
      <vt:lpstr>Exogenous Accounts</vt:lpstr>
      <vt:lpstr>Endogenous and Exogenous Accounts</vt:lpstr>
      <vt:lpstr>Injections and Leakages</vt:lpstr>
      <vt:lpstr>SAM A Matrix</vt:lpstr>
      <vt:lpstr>SAM Multipliers</vt:lpstr>
      <vt:lpstr>SAM Multipliers</vt:lpstr>
      <vt:lpstr>SAM Multipliers</vt:lpstr>
      <vt:lpstr>SAM Multiplier Limitations </vt:lpstr>
      <vt:lpstr>Fixed-Price Multiplier Models</vt:lpstr>
      <vt:lpstr>Partitioning the  Endogenous SAMn</vt:lpstr>
      <vt:lpstr>Partitioning the SAMn</vt:lpstr>
      <vt:lpstr>Partitioning the SAM</vt:lpstr>
      <vt:lpstr>SAM Multiplier Decomposition</vt:lpstr>
      <vt:lpstr>Decomposition Algebra</vt:lpstr>
      <vt:lpstr>Decomposition Algebra</vt:lpstr>
      <vt:lpstr>Decomposition Algebra</vt:lpstr>
      <vt:lpstr>Decomposition Algebra</vt:lpstr>
      <vt:lpstr>An and Aon</vt:lpstr>
      <vt:lpstr>A*</vt:lpstr>
      <vt:lpstr>A*</vt:lpstr>
      <vt:lpstr>Ma3Ma2Ma1</vt:lpstr>
      <vt:lpstr>Ma1</vt:lpstr>
      <vt:lpstr>Ma1</vt:lpstr>
      <vt:lpstr>Ma2</vt:lpstr>
      <vt:lpstr>Ma2</vt:lpstr>
      <vt:lpstr>Ma2</vt:lpstr>
      <vt:lpstr>Ma3</vt:lpstr>
      <vt:lpstr>Ma3</vt:lpstr>
      <vt:lpstr>Additive Multipliers</vt:lpstr>
      <vt:lpstr>Applications</vt:lpstr>
      <vt:lpstr>Regional Multiplier Decomposition</vt:lpstr>
      <vt:lpstr>Regional Multiplier Decomposition</vt:lpstr>
      <vt:lpstr>Regional Multiplier Decomposition</vt:lpstr>
      <vt:lpstr>Regional Multiplier Decomposition</vt:lpstr>
      <vt:lpstr>Discussion</vt:lpstr>
    </vt:vector>
  </TitlesOfParts>
  <Manager/>
  <Company>UC Berkeley</Company>
  <LinksUpToDate>false</LinksUpToDate>
  <SharedDoc>false</SharedDoc>
  <HyperlinkBase/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CGE Intro</dc:title>
  <dc:subject/>
  <dc:creator>dwrh</dc:creator>
  <cp:keywords/>
  <dc:description/>
  <cp:lastModifiedBy>David Wells Roland-Holst</cp:lastModifiedBy>
  <cp:revision>571</cp:revision>
  <dcterms:created xsi:type="dcterms:W3CDTF">2007-11-30T06:54:43Z</dcterms:created>
  <dcterms:modified xsi:type="dcterms:W3CDTF">2016-12-13T23:40:18Z</dcterms:modified>
  <cp:category/>
</cp:coreProperties>
</file>