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60" r:id="rId1"/>
  </p:sld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Times New Roman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Times New Roman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Times New Roman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Times New Roman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Times New Roman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Times New Roman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Times New Roman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Times New Roman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Times New Roman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8"/>
    <p:restoredTop sz="94695"/>
  </p:normalViewPr>
  <p:slideViewPr>
    <p:cSldViewPr snapToGrid="0" snapToObjects="1">
      <p:cViewPr varScale="1">
        <p:scale>
          <a:sx n="120" d="100"/>
          <a:sy n="120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6472238"/>
            <a:ext cx="9144000" cy="38576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667000"/>
            <a:ext cx="9144000" cy="4191000"/>
          </a:xfrm>
          <a:prstGeom prst="rect">
            <a:avLst/>
          </a:prstGeom>
          <a:gradFill rotWithShape="1">
            <a:gsLst>
              <a:gs pos="0">
                <a:srgbClr val="18472F"/>
              </a:gs>
              <a:gs pos="50000">
                <a:srgbClr val="339966"/>
              </a:gs>
              <a:gs pos="100000">
                <a:srgbClr val="18472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6" tIns="45718" rIns="91436" bIns="45718" anchor="ctr"/>
          <a:lstStyle/>
          <a:p>
            <a:endParaRPr lang="en-US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4775"/>
            <a:ext cx="9161463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06375" y="3305176"/>
            <a:ext cx="8731250" cy="1141413"/>
          </a:xfrm>
        </p:spPr>
        <p:txBody>
          <a:bodyPr/>
          <a:lstStyle>
            <a:lvl1pPr algn="ctr">
              <a:defRPr>
                <a:latin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6375" y="4545014"/>
            <a:ext cx="8731250" cy="113188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CC0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72238"/>
            <a:ext cx="1905000" cy="344487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Adobe Myungjo Std M" pitchFamily="18" charset="-128"/>
                <a:ea typeface="Adobe Myungjo Std M" pitchFamily="18" charset="-128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9" name="Footer Placeholder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2238"/>
            <a:ext cx="2895600" cy="344487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03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79388" y="6499225"/>
            <a:ext cx="1905000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2" tIns="45716" rIns="91432" bIns="45716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3366FF"/>
                </a:solidFill>
                <a:latin typeface="+mn-lt"/>
                <a:ea typeface="ＭＳ Ｐゴシック" charset="0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/>
              <a:t>23 October 2012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38113"/>
            <a:ext cx="7696201" cy="1143000"/>
          </a:xfrm>
        </p:spPr>
        <p:txBody>
          <a:bodyPr/>
          <a:lstStyle>
            <a:lvl1pPr>
              <a:defRPr sz="4400">
                <a:solidFill>
                  <a:srgbClr val="FFCC00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buFont typeface="Wingdings" pitchFamily="2" charset="2"/>
              <a:buChar char="§"/>
              <a:defRPr sz="3200"/>
            </a:lvl2pPr>
            <a:lvl3pPr>
              <a:buFont typeface="Courier New" pitchFamily="49" charset="0"/>
              <a:buChar char="o"/>
              <a:defRPr sz="2800"/>
            </a:lvl3pPr>
            <a:lvl4pPr>
              <a:buFont typeface="Arial" pitchFamily="34" charset="0"/>
              <a:buChar char="•"/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27800"/>
            <a:ext cx="2895600" cy="344488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rgbClr val="3333CC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91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14400" y="138113"/>
            <a:ext cx="8229601" cy="1143000"/>
          </a:xfrm>
        </p:spPr>
        <p:txBody>
          <a:bodyPr rtlCol="0"/>
          <a:lstStyle>
            <a:lvl1pPr>
              <a:defRPr sz="440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solidFill>
                  <a:srgbClr val="CC3300"/>
                </a:solidFill>
                <a:latin typeface="+mn-lt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7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1" indent="0">
              <a:buNone/>
              <a:defRPr sz="1800"/>
            </a:lvl2pPr>
            <a:lvl3pPr marL="914361" indent="0">
              <a:buNone/>
              <a:defRPr sz="1600"/>
            </a:lvl3pPr>
            <a:lvl4pPr marL="1371542" indent="0">
              <a:buNone/>
              <a:defRPr sz="1400"/>
            </a:lvl4pPr>
            <a:lvl5pPr marL="1828722" indent="0">
              <a:buNone/>
              <a:defRPr sz="1400"/>
            </a:lvl5pPr>
            <a:lvl6pPr marL="2285903" indent="0">
              <a:buNone/>
              <a:defRPr sz="1400"/>
            </a:lvl6pPr>
            <a:lvl7pPr marL="2743083" indent="0">
              <a:buNone/>
              <a:defRPr sz="1400"/>
            </a:lvl7pPr>
            <a:lvl8pPr marL="3200263" indent="0">
              <a:buNone/>
              <a:defRPr sz="1400"/>
            </a:lvl8pPr>
            <a:lvl9pPr marL="365744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  <a:cs typeface="+mn-cs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19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>
                <a:solidFill>
                  <a:srgbClr val="FFCC00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charset="0"/>
                <a:cs typeface="+mn-cs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27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1" y="138113"/>
            <a:ext cx="8610600" cy="1143000"/>
          </a:xfrm>
        </p:spPr>
        <p:txBody>
          <a:bodyPr/>
          <a:lstStyle>
            <a:lvl1pPr>
              <a:defRPr sz="440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199FFB7-6C87-D84B-BA5A-B839EF8180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02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24ECE5-2F5C-1C47-B0DB-3A5B8616358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46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33625" y="138113"/>
            <a:ext cx="6810375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87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499225"/>
            <a:ext cx="1905000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3366FF"/>
                </a:solidFill>
                <a:latin typeface="+mn-lt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029" name="Rectangle 17"/>
          <p:cNvSpPr>
            <a:spLocks noChangeArrowheads="1"/>
          </p:cNvSpPr>
          <p:nvPr/>
        </p:nvSpPr>
        <p:spPr bwMode="auto">
          <a:xfrm>
            <a:off x="6934200" y="6477000"/>
            <a:ext cx="24384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pPr algn="ctr"/>
            <a:r>
              <a:rPr lang="en-US" sz="1400" b="1" dirty="0" smtClean="0">
                <a:solidFill>
                  <a:srgbClr val="3366FF"/>
                </a:solidFill>
                <a:latin typeface="Tahoma" charset="0"/>
                <a:cs typeface="Arial" charset="0"/>
              </a:rPr>
              <a:t>Roland-Holst </a:t>
            </a:r>
            <a:fld id="{641CECE7-CA4F-624B-828D-6D05116A2525}" type="slidenum">
              <a:rPr lang="en-US" sz="1400" b="1" smtClean="0">
                <a:solidFill>
                  <a:srgbClr val="3366FF"/>
                </a:solidFill>
                <a:latin typeface="Tahoma" charset="0"/>
                <a:cs typeface="Arial" charset="0"/>
              </a:rPr>
              <a:pPr algn="ctr"/>
              <a:t>‹#›</a:t>
            </a:fld>
            <a:endParaRPr lang="en-US" sz="1400" b="1" dirty="0">
              <a:solidFill>
                <a:srgbClr val="3366FF"/>
              </a:solidFill>
              <a:latin typeface="Tahoma" charset="0"/>
              <a:cs typeface="Arial" charset="0"/>
            </a:endParaRPr>
          </a:p>
        </p:txBody>
      </p:sp>
      <p:pic>
        <p:nvPicPr>
          <p:cNvPr id="1030" name="Picture 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9003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3581400" y="6477000"/>
            <a:ext cx="1905000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3366FF"/>
                </a:solidFill>
                <a:latin typeface="+mn-lt"/>
                <a:ea typeface="ＭＳ Ｐゴシック" charset="0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err="1" smtClean="0"/>
              <a:t>DevP</a:t>
            </a:r>
            <a:r>
              <a:rPr lang="en-US" dirty="0" smtClean="0"/>
              <a:t> 222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3" r:id="rId6"/>
    <p:sldLayoutId id="2147483674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+mj-lt"/>
          <a:ea typeface="ＭＳ Ｐゴシック" charset="0"/>
          <a:cs typeface="ＭＳ Ｐゴシック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  <a:ea typeface="ＭＳ Ｐゴシック" charset="0"/>
          <a:cs typeface="ＭＳ Ｐゴシック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  <a:ea typeface="ＭＳ Ｐゴシック" charset="0"/>
          <a:cs typeface="ＭＳ Ｐゴシック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  <a:ea typeface="ＭＳ Ｐゴシック" charset="0"/>
          <a:cs typeface="ＭＳ Ｐゴシック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  <a:ea typeface="ＭＳ Ｐゴシック" charset="0"/>
          <a:cs typeface="ＭＳ Ｐゴシック" charset="0"/>
        </a:defRPr>
      </a:lvl5pPr>
      <a:lvl6pPr marL="457181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</a:defRPr>
      </a:lvl6pPr>
      <a:lvl7pPr marL="914361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</a:defRPr>
      </a:lvl7pPr>
      <a:lvl8pPr marL="1371542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</a:defRPr>
      </a:lvl8pPr>
      <a:lvl9pPr marL="1828722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1363" indent="-284163" algn="l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141413" indent="-227013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ＭＳ Ｐゴシック" charset="0"/>
        </a:defRPr>
      </a:lvl3pPr>
      <a:lvl4pPr marL="1598613" indent="-227013" algn="l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ＭＳ Ｐゴシック" charset="0"/>
        </a:defRPr>
      </a:lvl4pPr>
      <a:lvl5pPr marL="2055813" indent="-227013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  <a:ea typeface="ＭＳ Ｐゴシック" charset="0"/>
        </a:defRPr>
      </a:lvl5pPr>
      <a:lvl6pPr marL="2514493" indent="-228590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2971672" indent="-228590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3428853" indent="-228590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3886033" indent="-228590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2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2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bearecon.com/htdocs/CARMA2016.ph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667000"/>
            <a:ext cx="8991600" cy="1600200"/>
          </a:xfrm>
        </p:spPr>
        <p:txBody>
          <a:bodyPr/>
          <a:lstStyle/>
          <a:p>
            <a:r>
              <a:rPr lang="en-US" sz="2400" dirty="0" smtClean="0">
                <a:latin typeface="Tahoma" charset="0"/>
              </a:rPr>
              <a:t>Lecture </a:t>
            </a:r>
            <a:r>
              <a:rPr lang="en-US" sz="2400" dirty="0" smtClean="0">
                <a:latin typeface="Tahoma" charset="0"/>
              </a:rPr>
              <a:t>1.1:</a:t>
            </a:r>
            <a:r>
              <a:rPr lang="en-US" sz="2400" dirty="0" smtClean="0">
                <a:latin typeface="Tahoma" charset="0"/>
              </a:rPr>
              <a:t/>
            </a:r>
            <a:br>
              <a:rPr lang="en-US" sz="2400" dirty="0" smtClean="0">
                <a:latin typeface="Tahoma" charset="0"/>
              </a:rPr>
            </a:br>
            <a:r>
              <a:rPr lang="en-US" sz="4000" dirty="0" smtClean="0">
                <a:latin typeface="Tahoma" charset="0"/>
              </a:rPr>
              <a:t>A Note On Multiplier Analysis</a:t>
            </a:r>
            <a:endParaRPr lang="en-US" sz="4000" dirty="0">
              <a:latin typeface="Tahoma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4332305"/>
            <a:ext cx="8731250" cy="77309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600">
                <a:solidFill>
                  <a:srgbClr val="FFCC0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2400" i="1" dirty="0" smtClean="0">
                <a:latin typeface="Tahoma" charset="0"/>
                <a:ea typeface="Helvetica" charset="0"/>
                <a:cs typeface="Tahoma" charset="0"/>
              </a:rPr>
              <a:t>David Roland-Holst and Samuel Evans</a:t>
            </a:r>
          </a:p>
          <a:p>
            <a:pPr eaLnBrk="1" hangingPunct="1"/>
            <a:r>
              <a:rPr lang="en-US" sz="2000" i="1" dirty="0" smtClean="0">
                <a:latin typeface="Tahoma" charset="0"/>
                <a:ea typeface="Helvetica" charset="0"/>
                <a:cs typeface="Tahoma" charset="0"/>
              </a:rPr>
              <a:t>UC Berkeley</a:t>
            </a:r>
            <a:endParaRPr lang="en-US" sz="1100" dirty="0" smtClean="0">
              <a:latin typeface="Tahoma" charset="0"/>
              <a:ea typeface="Helvetica" charset="0"/>
              <a:cs typeface="Tahoma" charset="0"/>
            </a:endParaRPr>
          </a:p>
          <a:p>
            <a:pPr eaLnBrk="1" hangingPunct="1"/>
            <a:endParaRPr lang="en-US" sz="1400" dirty="0" smtClean="0">
              <a:latin typeface="Tahoma" charset="0"/>
              <a:ea typeface="Helvetica" charset="0"/>
              <a:cs typeface="Tahoma" charset="0"/>
            </a:endParaRPr>
          </a:p>
          <a:p>
            <a:pPr eaLnBrk="1" hangingPunct="1"/>
            <a:r>
              <a:rPr lang="en-US" sz="1400" dirty="0" smtClean="0">
                <a:latin typeface="Tahoma" charset="0"/>
                <a:ea typeface="Helvetica" charset="0"/>
                <a:cs typeface="Tahoma" charset="0"/>
              </a:rPr>
              <a:t>Central Asian Regional Modeling Analysis (CARMA) Workshop</a:t>
            </a:r>
          </a:p>
          <a:p>
            <a:r>
              <a:rPr lang="en-US" sz="1400" dirty="0" smtClean="0">
                <a:latin typeface="Tahoma" charset="0"/>
                <a:ea typeface="Helvetica" charset="0"/>
                <a:cs typeface="Tahoma" charset="0"/>
              </a:rPr>
              <a:t>Sponsored by ADB, CAREC Institute, </a:t>
            </a:r>
            <a:r>
              <a:rPr lang="en-US" sz="1400" dirty="0" err="1" smtClean="0">
                <a:latin typeface="Tahoma" charset="0"/>
                <a:ea typeface="Helvetica" charset="0"/>
                <a:cs typeface="Tahoma" charset="0"/>
              </a:rPr>
              <a:t>Narxoz</a:t>
            </a:r>
            <a:r>
              <a:rPr lang="en-US" sz="1400" dirty="0" smtClean="0">
                <a:latin typeface="Tahoma" charset="0"/>
                <a:ea typeface="Helvetica" charset="0"/>
                <a:cs typeface="Tahoma" charset="0"/>
              </a:rPr>
              <a:t> </a:t>
            </a:r>
            <a:r>
              <a:rPr lang="en-US" sz="1400" dirty="0" err="1" smtClean="0">
                <a:latin typeface="Tahoma" charset="0"/>
                <a:ea typeface="Helvetica" charset="0"/>
                <a:cs typeface="Tahoma" charset="0"/>
              </a:rPr>
              <a:t>Univerisity</a:t>
            </a:r>
            <a:endParaRPr lang="en-US" sz="1400" dirty="0">
              <a:latin typeface="Tahoma" charset="0"/>
              <a:ea typeface="Helvetica" charset="0"/>
              <a:cs typeface="Tahoma" charset="0"/>
            </a:endParaRPr>
          </a:p>
          <a:p>
            <a:pPr eaLnBrk="1" hangingPunct="1"/>
            <a:r>
              <a:rPr lang="en-US" sz="1400" dirty="0" smtClean="0">
                <a:latin typeface="Tahoma" charset="0"/>
                <a:ea typeface="Helvetica" charset="0"/>
                <a:cs typeface="Tahoma" charset="0"/>
              </a:rPr>
              <a:t>12-15 December 2016</a:t>
            </a:r>
          </a:p>
          <a:p>
            <a:pPr eaLnBrk="1" hangingPunct="1"/>
            <a:r>
              <a:rPr lang="en-US" sz="1400" dirty="0" smtClean="0">
                <a:latin typeface="Tahoma" charset="0"/>
                <a:ea typeface="Helvetica" charset="0"/>
                <a:cs typeface="Tahoma" charset="0"/>
              </a:rPr>
              <a:t>Almaty, Kazakhstan</a:t>
            </a:r>
          </a:p>
          <a:p>
            <a:pPr eaLnBrk="1" hangingPunct="1"/>
            <a:r>
              <a:rPr lang="en-US" sz="1400" dirty="0">
                <a:latin typeface="Tahoma" charset="0"/>
                <a:ea typeface="Helvetica" charset="0"/>
                <a:cs typeface="Tahoma" charset="0"/>
                <a:hlinkClick r:id="rId2"/>
              </a:rPr>
              <a:t>http://</a:t>
            </a:r>
            <a:r>
              <a:rPr lang="en-US" sz="1400" dirty="0" smtClean="0">
                <a:latin typeface="Tahoma" charset="0"/>
                <a:ea typeface="Helvetica" charset="0"/>
                <a:cs typeface="Tahoma" charset="0"/>
                <a:hlinkClick r:id="rId2"/>
              </a:rPr>
              <a:t>bearecon.com/htdocs/CARMA2016.php</a:t>
            </a:r>
            <a:r>
              <a:rPr lang="en-US" sz="1400" dirty="0" smtClean="0">
                <a:latin typeface="Tahoma" charset="0"/>
                <a:ea typeface="Helvetica" charset="0"/>
                <a:cs typeface="Tahoma" charset="0"/>
              </a:rPr>
              <a:t> </a:t>
            </a:r>
            <a:endParaRPr lang="en-US" sz="1100" dirty="0">
              <a:latin typeface="Tahoma" charset="0"/>
              <a:ea typeface="Helvetic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98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Multiplier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impacts measured by multipliers depend on the source of the demand (e.g. Investment, Government, Exports)</a:t>
            </a:r>
          </a:p>
          <a:p>
            <a:r>
              <a:rPr lang="en-US" dirty="0" smtClean="0"/>
              <a:t>As well as the target of the direct expenditures</a:t>
            </a:r>
          </a:p>
          <a:p>
            <a:r>
              <a:rPr lang="en-US" dirty="0" smtClean="0"/>
              <a:t>The same initial stimulus can lead to </a:t>
            </a:r>
          </a:p>
          <a:p>
            <a:pPr lvl="1"/>
            <a:r>
              <a:rPr lang="en-US" dirty="0" smtClean="0"/>
              <a:t>different total impacts and</a:t>
            </a:r>
          </a:p>
          <a:p>
            <a:pPr lvl="1"/>
            <a:r>
              <a:rPr lang="en-US" u="sng" dirty="0" smtClean="0"/>
              <a:t>very</a:t>
            </a:r>
            <a:r>
              <a:rPr lang="en-US" dirty="0" smtClean="0"/>
              <a:t> different distributional effects</a:t>
            </a:r>
          </a:p>
          <a:p>
            <a:r>
              <a:rPr lang="en-US" dirty="0" smtClean="0"/>
              <a:t>This is an indication of the flexibility of this approach, which can support policy guidance across all sectors of the economy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50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676400"/>
            <a:ext cx="2971800" cy="4775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138113"/>
            <a:ext cx="8839200" cy="1143000"/>
          </a:xfrm>
        </p:spPr>
        <p:txBody>
          <a:bodyPr/>
          <a:lstStyle/>
          <a:p>
            <a:r>
              <a:rPr lang="en-US" sz="3200" dirty="0" smtClean="0"/>
              <a:t>”Bang for the Buck”</a:t>
            </a:r>
            <a:br>
              <a:rPr lang="en-US" sz="3200" dirty="0" smtClean="0"/>
            </a:br>
            <a:r>
              <a:rPr lang="en-US" sz="3200" dirty="0" smtClean="0"/>
              <a:t>Depends on the Type of Demand </a:t>
            </a:r>
            <a:r>
              <a:rPr lang="en-US" sz="2800" dirty="0" smtClean="0"/>
              <a:t>(USD100B)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752600"/>
            <a:ext cx="3031412" cy="4751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812" y="1725058"/>
            <a:ext cx="2948449" cy="47519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3666" y="1447800"/>
            <a:ext cx="2197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>
                <a:latin typeface="+mn-lt"/>
              </a:rPr>
              <a:t>Investment </a:t>
            </a:r>
            <a:r>
              <a:rPr lang="en-US" sz="1200" dirty="0" smtClean="0">
                <a:latin typeface="+mn-lt"/>
              </a:rPr>
              <a:t>in Electric Power</a:t>
            </a:r>
            <a:endParaRPr lang="en-US" sz="12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81921" y="1447800"/>
            <a:ext cx="2833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>
                <a:latin typeface="+mn-lt"/>
              </a:rPr>
              <a:t>Government</a:t>
            </a:r>
            <a:r>
              <a:rPr lang="en-US" sz="1200" dirty="0" smtClean="0">
                <a:latin typeface="+mn-lt"/>
              </a:rPr>
              <a:t> Construction Spending</a:t>
            </a:r>
            <a:endParaRPr lang="en-US" sz="12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6841" y="1399401"/>
            <a:ext cx="2356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n-lt"/>
              </a:rPr>
              <a:t>Agricultural </a:t>
            </a:r>
            <a:r>
              <a:rPr lang="en-US" sz="1200" u="sng" dirty="0" smtClean="0">
                <a:latin typeface="+mn-lt"/>
              </a:rPr>
              <a:t>Export</a:t>
            </a:r>
            <a:r>
              <a:rPr lang="en-US" sz="1200" dirty="0" smtClean="0">
                <a:latin typeface="+mn-lt"/>
              </a:rPr>
              <a:t> Promotion</a:t>
            </a:r>
            <a:endParaRPr lang="en-US" sz="1200" dirty="0">
              <a:latin typeface="+mn-lt"/>
            </a:endParaRPr>
          </a:p>
        </p:txBody>
      </p:sp>
      <p:sp>
        <p:nvSpPr>
          <p:cNvPr id="11" name="Right Brace 10"/>
          <p:cNvSpPr/>
          <p:nvPr/>
        </p:nvSpPr>
        <p:spPr bwMode="auto">
          <a:xfrm>
            <a:off x="2590800" y="5486400"/>
            <a:ext cx="228600" cy="7620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10024" y="57289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GDP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4756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">
      <a:dk1>
        <a:srgbClr val="000000"/>
      </a:dk1>
      <a:lt1>
        <a:srgbClr val="C0C0C0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DCDCDC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PP_BGLOB_TXT_Global12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P_BGLOB_TXT_Global1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BGLOB_TXT_Global1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</TotalTime>
  <Words>125</Words>
  <Application>Microsoft Macintosh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Adobe Myungjo Std M</vt:lpstr>
      <vt:lpstr>Courier New</vt:lpstr>
      <vt:lpstr>Helvetica</vt:lpstr>
      <vt:lpstr>ＭＳ Ｐゴシック</vt:lpstr>
      <vt:lpstr>Tahoma</vt:lpstr>
      <vt:lpstr>Times New Roman</vt:lpstr>
      <vt:lpstr>Wingdings</vt:lpstr>
      <vt:lpstr>Arial</vt:lpstr>
      <vt:lpstr>Default Theme</vt:lpstr>
      <vt:lpstr>Lecture 1.1: A Note On Multiplier Analysis</vt:lpstr>
      <vt:lpstr>Notes on Multiplier Analysis</vt:lpstr>
      <vt:lpstr>”Bang for the Buck” Depends on the Type of Demand (USD100B)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1.1: A Note On Multiplier Analysis</dc:title>
  <dc:creator>David Wells Roland-Holst</dc:creator>
  <cp:lastModifiedBy>David Wells Roland-Holst</cp:lastModifiedBy>
  <cp:revision>1</cp:revision>
  <dcterms:created xsi:type="dcterms:W3CDTF">2016-12-14T02:04:30Z</dcterms:created>
  <dcterms:modified xsi:type="dcterms:W3CDTF">2016-12-14T02:06:05Z</dcterms:modified>
</cp:coreProperties>
</file>