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F4F9-FFF8-4876-825A-DAD8115BC43F}" type="datetimeFigureOut">
              <a:rPr lang="en-US" smtClean="0"/>
              <a:t>02-Aug-09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9A4F-92D7-4905-B958-72D807F0D5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94C2C49-AF6E-4FF4-A72E-40CCB03FB1D8}" type="slidenum">
              <a:rPr lang="en-US"/>
              <a:pPr/>
              <a:t>1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4724400"/>
          </a:xfrm>
        </p:spPr>
        <p:txBody>
          <a:bodyPr>
            <a:normAutofit fontScale="90000"/>
          </a:bodyPr>
          <a:lstStyle/>
          <a:p>
            <a:r>
              <a:rPr lang="en-US"/>
              <a:t>External Shocks, Structural Adjustment, and the Real Exchange Rate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Shantayanan Devarajan</a:t>
            </a:r>
            <a:br>
              <a:rPr lang="en-US"/>
            </a:br>
            <a:r>
              <a:rPr lang="en-US"/>
              <a:t>Jeffrey D. Lewis</a:t>
            </a:r>
            <a:br>
              <a:rPr lang="en-US"/>
            </a:br>
            <a:r>
              <a:rPr lang="en-US"/>
              <a:t>Sherman Robinson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356BB0E-1D31-43FC-9A1A-440742B697B4}" type="slidenum">
              <a:rPr lang="en-US"/>
              <a:pPr/>
              <a:t>10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3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863600" y="1898650"/>
          <a:ext cx="7110413" cy="3811588"/>
        </p:xfrm>
        <a:graphic>
          <a:graphicData uri="http://schemas.openxmlformats.org/presentationml/2006/ole">
            <p:oleObj spid="_x0000_s9218" name="Equation" r:id="rId3" imgW="1752480" imgH="939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681D93-5766-471C-8FF4-CAC5C8062085}" type="slidenum">
              <a:rPr lang="en-US"/>
              <a:pPr/>
              <a:t>11</a:t>
            </a:fld>
            <a:endParaRPr lang="en-US"/>
          </a:p>
        </p:txBody>
      </p:sp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4</a:t>
            </a:r>
          </a:p>
        </p:txBody>
      </p:sp>
      <p:graphicFrame>
        <p:nvGraphicFramePr>
          <p:cNvPr id="92163" name="Object 1027"/>
          <p:cNvGraphicFramePr>
            <a:graphicFrameLocks noChangeAspect="1"/>
          </p:cNvGraphicFramePr>
          <p:nvPr/>
        </p:nvGraphicFramePr>
        <p:xfrm>
          <a:off x="617538" y="2286000"/>
          <a:ext cx="7758112" cy="3490913"/>
        </p:xfrm>
        <a:graphic>
          <a:graphicData uri="http://schemas.openxmlformats.org/presentationml/2006/ole">
            <p:oleObj spid="_x0000_s10242" name="Equation" r:id="rId3" imgW="2145960" imgH="9651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9464FC4-431A-47FD-A210-5BC2D5F55614}" type="slidenum">
              <a:rPr lang="en-US"/>
              <a:pPr/>
              <a:t>12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5: Lerner Symmetry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905000" y="1828800"/>
          <a:ext cx="5334000" cy="4633913"/>
        </p:xfrm>
        <a:graphic>
          <a:graphicData uri="http://schemas.openxmlformats.org/presentationml/2006/ole">
            <p:oleObj spid="_x0000_s11266" name="Equation" r:id="rId3" imgW="2222280" imgH="1930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122B025-8022-476E-8600-3D0AC6F03448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103424" name="Object 1024"/>
          <p:cNvGraphicFramePr>
            <a:graphicFrameLocks noChangeAspect="1"/>
          </p:cNvGraphicFramePr>
          <p:nvPr/>
        </p:nvGraphicFramePr>
        <p:xfrm>
          <a:off x="990600" y="1752600"/>
          <a:ext cx="6927850" cy="4618038"/>
        </p:xfrm>
        <a:graphic>
          <a:graphicData uri="http://schemas.openxmlformats.org/presentationml/2006/ole">
            <p:oleObj spid="_x0000_s12290" name="Equation" r:id="rId3" imgW="2323800" imgH="1549080" progId="Equation.3">
              <p:embed/>
            </p:oleObj>
          </a:graphicData>
        </a:graphic>
      </p:graphicFrame>
      <p:sp>
        <p:nvSpPr>
          <p:cNvPr id="501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r>
              <a:rPr lang="en-US"/>
              <a:t>Equilibrium PLD EXR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8628578-C650-4E70-B927-14BF00A09405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104448" name="Object 0"/>
          <p:cNvGraphicFramePr>
            <a:graphicFrameLocks noChangeAspect="1"/>
          </p:cNvGraphicFramePr>
          <p:nvPr/>
        </p:nvGraphicFramePr>
        <p:xfrm>
          <a:off x="1431925" y="2058988"/>
          <a:ext cx="6021388" cy="3406775"/>
        </p:xfrm>
        <a:graphic>
          <a:graphicData uri="http://schemas.openxmlformats.org/presentationml/2006/ole">
            <p:oleObj spid="_x0000_s13314" name="Equation" r:id="rId3" imgW="2019240" imgH="1143000" progId="Equation.3">
              <p:embed/>
            </p:oleObj>
          </a:graphicData>
        </a:graphic>
      </p:graphicFrame>
      <p:sp>
        <p:nvSpPr>
          <p:cNvPr id="5120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Equilibrium Real EXR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819400" y="5486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Terms of trade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410200" y="5486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Trade balance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657600" y="33528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Differential inflation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05" grpId="0" autoUpdateAnimBg="0"/>
      <p:bldP spid="5120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A2408CA-51BE-4981-8777-1246645732B8}" type="slidenum">
              <a:rPr lang="en-US"/>
              <a:pPr/>
              <a:t>15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Purchasing Power Parity</a:t>
            </a:r>
          </a:p>
        </p:txBody>
      </p:sp>
      <p:graphicFrame>
        <p:nvGraphicFramePr>
          <p:cNvPr id="105472" name="Object 0"/>
          <p:cNvGraphicFramePr>
            <a:graphicFrameLocks noChangeAspect="1"/>
          </p:cNvGraphicFramePr>
          <p:nvPr/>
        </p:nvGraphicFramePr>
        <p:xfrm>
          <a:off x="1828800" y="2216150"/>
          <a:ext cx="4956175" cy="3143250"/>
        </p:xfrm>
        <a:graphic>
          <a:graphicData uri="http://schemas.openxmlformats.org/presentationml/2006/ole">
            <p:oleObj spid="_x0000_s14338" name="Equation" r:id="rId3" imgW="1041120" imgH="66024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47C4959-BA06-45B3-8CE0-FE5D1A65AACB}" type="slidenum">
              <a:rPr lang="en-US"/>
              <a:pPr/>
              <a:t>16</a:t>
            </a:fld>
            <a:endParaRPr lang="en-US"/>
          </a:p>
        </p:txBody>
      </p:sp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09800"/>
            <a:ext cx="7772400" cy="1600200"/>
          </a:xfrm>
        </p:spPr>
        <p:txBody>
          <a:bodyPr/>
          <a:lstStyle/>
          <a:p>
            <a:r>
              <a:rPr lang="en-US"/>
              <a:t>Offer Curves in the 1-2-3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FD82686-64C6-4D40-90A4-530766B8476F}" type="slidenum">
              <a:rPr lang="en-US"/>
              <a:pPr/>
              <a:t>17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Offer Curve</a:t>
            </a: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1676400" y="2209800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1676400" y="5486400"/>
            <a:ext cx="396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1676400" y="2286000"/>
            <a:ext cx="2133600" cy="3200400"/>
          </a:xfrm>
          <a:custGeom>
            <a:avLst/>
            <a:gdLst/>
            <a:ahLst/>
            <a:cxnLst>
              <a:cxn ang="0">
                <a:pos x="0" y="2016"/>
              </a:cxn>
              <a:cxn ang="0">
                <a:pos x="1008" y="1584"/>
              </a:cxn>
              <a:cxn ang="0">
                <a:pos x="1344" y="864"/>
              </a:cxn>
              <a:cxn ang="0">
                <a:pos x="1104" y="336"/>
              </a:cxn>
              <a:cxn ang="0">
                <a:pos x="720" y="0"/>
              </a:cxn>
            </a:cxnLst>
            <a:rect l="0" t="0" r="r" b="b"/>
            <a:pathLst>
              <a:path w="1360" h="2016">
                <a:moveTo>
                  <a:pt x="0" y="2016"/>
                </a:moveTo>
                <a:cubicBezTo>
                  <a:pt x="392" y="1896"/>
                  <a:pt x="784" y="1776"/>
                  <a:pt x="1008" y="1584"/>
                </a:cubicBezTo>
                <a:cubicBezTo>
                  <a:pt x="1232" y="1392"/>
                  <a:pt x="1328" y="1072"/>
                  <a:pt x="1344" y="864"/>
                </a:cubicBezTo>
                <a:cubicBezTo>
                  <a:pt x="1360" y="656"/>
                  <a:pt x="1208" y="480"/>
                  <a:pt x="1104" y="336"/>
                </a:cubicBezTo>
                <a:cubicBezTo>
                  <a:pt x="1000" y="192"/>
                  <a:pt x="784" y="5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5334000" y="5562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990600" y="2133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</a:t>
            </a:r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flipV="1">
            <a:off x="1676400" y="3657600"/>
            <a:ext cx="2819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4572000" y="327660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π</a:t>
            </a:r>
            <a:r>
              <a:rPr lang="en-US" baseline="30000">
                <a:cs typeface="Times New Roman" pitchFamily="18" charset="0"/>
              </a:rPr>
              <a:t>e</a:t>
            </a:r>
            <a:r>
              <a:rPr lang="en-US">
                <a:cs typeface="Times New Roman" pitchFamily="18" charset="0"/>
              </a:rPr>
              <a:t>/ π</a:t>
            </a:r>
            <a:r>
              <a:rPr lang="en-US" baseline="30000">
                <a:cs typeface="Times New Roman" pitchFamily="18" charset="0"/>
              </a:rPr>
              <a:t>m</a:t>
            </a: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3657600" y="4191000"/>
            <a:ext cx="0" cy="1295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4648200" y="4114800"/>
            <a:ext cx="342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“Offer” of exports for  given world prices</a:t>
            </a: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 flipV="1">
            <a:off x="3733800" y="4267200"/>
            <a:ext cx="838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0724426-61C2-47B9-8B35-FA90CD75FF88}" type="slidenum">
              <a:rPr lang="en-US"/>
              <a:pPr/>
              <a:t>18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1-2-3 Model Offer Curve</a:t>
            </a: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1676400" y="22098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1676400" y="5486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5334000" y="5562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990600" y="2133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</a:t>
            </a:r>
          </a:p>
        </p:txBody>
      </p:sp>
      <p:sp>
        <p:nvSpPr>
          <p:cNvPr id="96264" name="Freeform 8"/>
          <p:cNvSpPr>
            <a:spLocks/>
          </p:cNvSpPr>
          <p:nvPr/>
        </p:nvSpPr>
        <p:spPr bwMode="auto">
          <a:xfrm>
            <a:off x="2438400" y="2895600"/>
            <a:ext cx="2209800" cy="1828800"/>
          </a:xfrm>
          <a:custGeom>
            <a:avLst/>
            <a:gdLst/>
            <a:ahLst/>
            <a:cxnLst>
              <a:cxn ang="0">
                <a:pos x="0" y="1152"/>
              </a:cxn>
              <a:cxn ang="0">
                <a:pos x="960" y="528"/>
              </a:cxn>
              <a:cxn ang="0">
                <a:pos x="1392" y="0"/>
              </a:cxn>
            </a:cxnLst>
            <a:rect l="0" t="0" r="r" b="b"/>
            <a:pathLst>
              <a:path w="1392" h="1152">
                <a:moveTo>
                  <a:pt x="0" y="1152"/>
                </a:moveTo>
                <a:cubicBezTo>
                  <a:pt x="364" y="936"/>
                  <a:pt x="728" y="720"/>
                  <a:pt x="960" y="528"/>
                </a:cubicBezTo>
                <a:cubicBezTo>
                  <a:pt x="1192" y="336"/>
                  <a:pt x="1320" y="88"/>
                  <a:pt x="13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V="1">
            <a:off x="3733800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66" name="Freeform 10"/>
          <p:cNvSpPr>
            <a:spLocks/>
          </p:cNvSpPr>
          <p:nvPr/>
        </p:nvSpPr>
        <p:spPr bwMode="auto">
          <a:xfrm>
            <a:off x="2743200" y="2895600"/>
            <a:ext cx="1600200" cy="1828800"/>
          </a:xfrm>
          <a:custGeom>
            <a:avLst/>
            <a:gdLst/>
            <a:ahLst/>
            <a:cxnLst>
              <a:cxn ang="0">
                <a:pos x="1008" y="1152"/>
              </a:cxn>
              <a:cxn ang="0">
                <a:pos x="480" y="480"/>
              </a:cxn>
              <a:cxn ang="0">
                <a:pos x="0" y="0"/>
              </a:cxn>
            </a:cxnLst>
            <a:rect l="0" t="0" r="r" b="b"/>
            <a:pathLst>
              <a:path w="1008" h="1152">
                <a:moveTo>
                  <a:pt x="1008" y="1152"/>
                </a:moveTo>
                <a:cubicBezTo>
                  <a:pt x="828" y="912"/>
                  <a:pt x="648" y="672"/>
                  <a:pt x="480" y="480"/>
                </a:cubicBezTo>
                <a:cubicBezTo>
                  <a:pt x="312" y="288"/>
                  <a:pt x="80" y="8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4724400" y="2667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σ &gt; 1</a:t>
            </a:r>
            <a:endParaRPr lang="en-US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4495800" y="4724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σ &lt; 1</a:t>
            </a:r>
            <a:endParaRPr lang="en-US"/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3886200" y="2133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σ = 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86910F0-BD62-41CD-8A49-0F4BF40687D2}" type="slidenum">
              <a:rPr lang="en-US"/>
              <a:pPr/>
              <a:t>19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1-2-3 Model Offer Curve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Slope of offer curve depends on import substitution elasticity.</a:t>
            </a:r>
          </a:p>
          <a:p>
            <a:r>
              <a:rPr lang="en-US"/>
              <a:t>Length of offer curve for a given domain of changes in world prices depends on both import substitution elasticity and export transformation elasticity.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0B2E5B0-FE0B-41EC-8F6A-1942008C976F}" type="slidenum">
              <a:rPr lang="en-US"/>
              <a:pPr/>
              <a:t>2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1143000"/>
          </a:xfrm>
        </p:spPr>
        <p:txBody>
          <a:bodyPr/>
          <a:lstStyle/>
          <a:p>
            <a:r>
              <a:rPr lang="en-US"/>
              <a:t>Simple 1-2-3 Model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524000" y="2590800"/>
          <a:ext cx="5173663" cy="903288"/>
        </p:xfrm>
        <a:graphic>
          <a:graphicData uri="http://schemas.openxmlformats.org/presentationml/2006/ole">
            <p:oleObj spid="_x0000_s1026" name="Equation" r:id="rId3" imgW="1307880" imgH="228600" progId="Equation.3">
              <p:embed/>
            </p:oleObj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600200" y="3962400"/>
          <a:ext cx="4308475" cy="812800"/>
        </p:xfrm>
        <a:graphic>
          <a:graphicData uri="http://schemas.openxmlformats.org/presentationml/2006/ole">
            <p:oleObj spid="_x0000_s1027" name="Equation" r:id="rId4" imgW="13460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C4FA4B8-19E7-4827-ACE3-5309B92637C1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100352" name="Object 0"/>
          <p:cNvGraphicFramePr>
            <a:graphicFrameLocks noChangeAspect="1"/>
          </p:cNvGraphicFramePr>
          <p:nvPr/>
        </p:nvGraphicFramePr>
        <p:xfrm>
          <a:off x="1522413" y="1630363"/>
          <a:ext cx="4576762" cy="1885950"/>
        </p:xfrm>
        <a:graphic>
          <a:graphicData uri="http://schemas.openxmlformats.org/presentationml/2006/ole">
            <p:oleObj spid="_x0000_s2050" name="Equation" r:id="rId3" imgW="1231560" imgH="507960" progId="Equation.DSMT4">
              <p:embed/>
            </p:oleObj>
          </a:graphicData>
        </a:graphic>
      </p:graphicFrame>
      <p:graphicFrame>
        <p:nvGraphicFramePr>
          <p:cNvPr id="100353" name="Object 1"/>
          <p:cNvGraphicFramePr>
            <a:graphicFrameLocks noChangeAspect="1"/>
          </p:cNvGraphicFramePr>
          <p:nvPr/>
        </p:nvGraphicFramePr>
        <p:xfrm>
          <a:off x="1598613" y="3840163"/>
          <a:ext cx="4575175" cy="1847850"/>
        </p:xfrm>
        <a:graphic>
          <a:graphicData uri="http://schemas.openxmlformats.org/presentationml/2006/ole">
            <p:oleObj spid="_x0000_s2051" name="Equation" r:id="rId4" imgW="1257120" imgH="507960" progId="Equation.DSMT4">
              <p:embed/>
            </p:oleObj>
          </a:graphicData>
        </a:graphic>
      </p:graphicFrame>
      <p:sp>
        <p:nvSpPr>
          <p:cNvPr id="450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r>
              <a:rPr lang="en-US"/>
              <a:t>1-2-3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3DE656C-637F-4ED1-B2B8-5C70B2A3064E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101376" name="Object 0"/>
          <p:cNvGraphicFramePr>
            <a:graphicFrameLocks noChangeAspect="1"/>
          </p:cNvGraphicFramePr>
          <p:nvPr/>
        </p:nvGraphicFramePr>
        <p:xfrm>
          <a:off x="1447800" y="3429000"/>
          <a:ext cx="3835400" cy="908050"/>
        </p:xfrm>
        <a:graphic>
          <a:graphicData uri="http://schemas.openxmlformats.org/presentationml/2006/ole">
            <p:oleObj spid="_x0000_s3074" name="Equation" r:id="rId3" imgW="965160" imgH="228600" progId="Equation.DSMT4">
              <p:embed/>
            </p:oleObj>
          </a:graphicData>
        </a:graphic>
      </p:graphicFrame>
      <p:graphicFrame>
        <p:nvGraphicFramePr>
          <p:cNvPr id="101377" name="Object 1"/>
          <p:cNvGraphicFramePr>
            <a:graphicFrameLocks noChangeAspect="1"/>
          </p:cNvGraphicFramePr>
          <p:nvPr/>
        </p:nvGraphicFramePr>
        <p:xfrm>
          <a:off x="1447800" y="2133600"/>
          <a:ext cx="4241800" cy="954088"/>
        </p:xfrm>
        <a:graphic>
          <a:graphicData uri="http://schemas.openxmlformats.org/presentationml/2006/ole">
            <p:oleObj spid="_x0000_s3075" name="Equation" r:id="rId4" imgW="1015920" imgH="228600" progId="Equation.DSMT4">
              <p:embed/>
            </p:oleObj>
          </a:graphicData>
        </a:graphic>
      </p:graphicFrame>
      <p:sp>
        <p:nvSpPr>
          <p:cNvPr id="4403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1-2-3 Model</a:t>
            </a: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419225" y="4724400"/>
          <a:ext cx="6229350" cy="1009650"/>
        </p:xfrm>
        <a:graphic>
          <a:graphicData uri="http://schemas.openxmlformats.org/presentationml/2006/ole">
            <p:oleObj spid="_x0000_s3076" name="Equation" r:id="rId5" imgW="14094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37DF54B-A6B5-4D3E-BE99-8CDBB1A94E48}" type="slidenum">
              <a:rPr lang="en-US"/>
              <a:pPr/>
              <a:t>5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and Parameters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</a:t>
            </a:r>
          </a:p>
          <a:p>
            <a:pPr lvl="1"/>
            <a:r>
              <a:rPr lang="en-US" i="1"/>
              <a:t>E, M, D, Q, P</a:t>
            </a:r>
            <a:r>
              <a:rPr lang="en-US" i="1" baseline="30000"/>
              <a:t>d</a:t>
            </a:r>
            <a:r>
              <a:rPr lang="en-US" i="1"/>
              <a:t>, P</a:t>
            </a:r>
            <a:r>
              <a:rPr lang="en-US" i="1" baseline="30000"/>
              <a:t>e</a:t>
            </a:r>
            <a:r>
              <a:rPr lang="en-US" i="1"/>
              <a:t>, P</a:t>
            </a:r>
            <a:r>
              <a:rPr lang="en-US" i="1" baseline="30000"/>
              <a:t>m</a:t>
            </a:r>
            <a:r>
              <a:rPr lang="en-US" i="1"/>
              <a:t>, R</a:t>
            </a:r>
          </a:p>
          <a:p>
            <a:r>
              <a:rPr lang="en-US"/>
              <a:t>Parameters or exogenous variables</a:t>
            </a:r>
          </a:p>
          <a:p>
            <a:pPr lvl="1"/>
            <a:r>
              <a:rPr lang="en-US" i="1">
                <a:sym typeface="Math A" pitchFamily="18" charset="2"/>
              </a:rPr>
              <a:t></a:t>
            </a:r>
            <a:r>
              <a:rPr lang="en-US" i="1" baseline="30000">
                <a:sym typeface="Math A" pitchFamily="18" charset="2"/>
              </a:rPr>
              <a:t>m</a:t>
            </a:r>
            <a:r>
              <a:rPr lang="en-US" i="1">
                <a:sym typeface="Math A" pitchFamily="18" charset="2"/>
              </a:rPr>
              <a:t>, </a:t>
            </a:r>
            <a:r>
              <a:rPr lang="en-US" i="1" baseline="30000">
                <a:sym typeface="Math A" pitchFamily="18" charset="2"/>
              </a:rPr>
              <a:t>e</a:t>
            </a:r>
            <a:r>
              <a:rPr lang="en-US" i="1">
                <a:sym typeface="Math A" pitchFamily="18" charset="2"/>
              </a:rPr>
              <a:t>, , X, , </a:t>
            </a:r>
          </a:p>
          <a:p>
            <a:pPr lvl="1"/>
            <a:r>
              <a:rPr lang="en-US" i="1">
                <a:sym typeface="Math A" pitchFamily="18" charset="2"/>
              </a:rPr>
              <a:t> </a:t>
            </a:r>
          </a:p>
          <a:p>
            <a:r>
              <a:rPr lang="en-US"/>
              <a:t>8 variables, 7 equations</a:t>
            </a:r>
          </a:p>
          <a:p>
            <a:pPr lvl="1"/>
            <a:r>
              <a:rPr lang="en-US"/>
              <a:t>Choice of numeraire. Often R </a:t>
            </a:r>
            <a:r>
              <a:rPr lang="en-US">
                <a:sym typeface="Math B" pitchFamily="2" charset="2"/>
              </a:rPr>
              <a:t> 1.</a:t>
            </a:r>
            <a:endParaRPr lang="en-US" i="1"/>
          </a:p>
          <a:p>
            <a:endParaRPr lang="en-US" i="1" baseline="3000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00200" y="4114800"/>
          <a:ext cx="5638800" cy="679450"/>
        </p:xfrm>
        <a:graphic>
          <a:graphicData uri="http://schemas.openxmlformats.org/presentationml/2006/ole">
            <p:oleObj spid="_x0000_s4098" name="Equation" r:id="rId3" imgW="210816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B2413F5-6837-443F-BA8D-BC7ABF6CEA50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600200" y="1600200"/>
          <a:ext cx="5029200" cy="4833938"/>
        </p:xfrm>
        <a:graphic>
          <a:graphicData uri="http://schemas.openxmlformats.org/presentationml/2006/ole">
            <p:oleObj spid="_x0000_s5122" name="Equation" r:id="rId3" imgW="1307880" imgH="1257120" progId="Equation.3">
              <p:embed/>
            </p:oleObj>
          </a:graphicData>
        </a:graphic>
      </p:graphicFrame>
      <p:sp>
        <p:nvSpPr>
          <p:cNvPr id="481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Real Exchange Rate 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692F091-540C-43DC-A883-F115510616E1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02400" name="Object 0"/>
          <p:cNvGraphicFramePr>
            <a:graphicFrameLocks noChangeAspect="1"/>
          </p:cNvGraphicFramePr>
          <p:nvPr/>
        </p:nvGraphicFramePr>
        <p:xfrm>
          <a:off x="403225" y="2576513"/>
          <a:ext cx="8418513" cy="2103437"/>
        </p:xfrm>
        <a:graphic>
          <a:graphicData uri="http://schemas.openxmlformats.org/presentationml/2006/ole">
            <p:oleObj spid="_x0000_s6146" name="Equation" r:id="rId3" imgW="2692080" imgH="672840" progId="Equation.DSMT4">
              <p:embed/>
            </p:oleObj>
          </a:graphicData>
        </a:graphic>
      </p:graphicFrame>
      <p:sp>
        <p:nvSpPr>
          <p:cNvPr id="49155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Equilibrium Domestic Price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B52BE7B-3816-4ACC-BB2A-2080FD2CE3C7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1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257175" y="2209800"/>
          <a:ext cx="8401050" cy="2976563"/>
        </p:xfrm>
        <a:graphic>
          <a:graphicData uri="http://schemas.openxmlformats.org/presentationml/2006/ole">
            <p:oleObj spid="_x0000_s7170" name="Equation" r:id="rId3" imgW="2006280" imgH="711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C1D280D-D359-4AB5-8392-6E7460A11164}" type="slidenum">
              <a:rPr lang="en-US"/>
              <a:pPr/>
              <a:t>9</a:t>
            </a:fld>
            <a:endParaRPr lang="en-US"/>
          </a:p>
        </p:txBody>
      </p:sp>
      <p:sp>
        <p:nvSpPr>
          <p:cNvPr id="90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</a:t>
            </a:r>
          </a:p>
        </p:txBody>
      </p:sp>
      <p:graphicFrame>
        <p:nvGraphicFramePr>
          <p:cNvPr id="90115" name="Object 1027"/>
          <p:cNvGraphicFramePr>
            <a:graphicFrameLocks noChangeAspect="1"/>
          </p:cNvGraphicFramePr>
          <p:nvPr/>
        </p:nvGraphicFramePr>
        <p:xfrm>
          <a:off x="1066800" y="2273300"/>
          <a:ext cx="7162800" cy="3198813"/>
        </p:xfrm>
        <a:graphic>
          <a:graphicData uri="http://schemas.openxmlformats.org/presentationml/2006/ole">
            <p:oleObj spid="_x0000_s8194" name="Equation" r:id="rId3" imgW="2044440" imgH="9144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On-screen Show (4:3)</PresentationFormat>
  <Paragraphs>59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Microsoft Equation 3.0</vt:lpstr>
      <vt:lpstr>MathType 4.0 Equation</vt:lpstr>
      <vt:lpstr>External Shocks, Structural Adjustment, and the Real Exchange Rate  Shantayanan Devarajan Jeffrey D. Lewis Sherman Robinson</vt:lpstr>
      <vt:lpstr>Simple 1-2-3 Model</vt:lpstr>
      <vt:lpstr>1-2-3 Model</vt:lpstr>
      <vt:lpstr>1-2-3 Model</vt:lpstr>
      <vt:lpstr>Variables and Parameters</vt:lpstr>
      <vt:lpstr>Real Exchange Rate Change</vt:lpstr>
      <vt:lpstr>Equilibrium Domestic Price</vt:lpstr>
      <vt:lpstr>Case 1</vt:lpstr>
      <vt:lpstr>Case 2</vt:lpstr>
      <vt:lpstr>Case 3</vt:lpstr>
      <vt:lpstr>Case 4</vt:lpstr>
      <vt:lpstr>Case 5: Lerner Symmetry</vt:lpstr>
      <vt:lpstr>Equilibrium PLD EXR</vt:lpstr>
      <vt:lpstr>Equilibrium Real EXR</vt:lpstr>
      <vt:lpstr>Purchasing Power Parity</vt:lpstr>
      <vt:lpstr>Offer Curves in the 1-2-3 Model</vt:lpstr>
      <vt:lpstr>Standard Offer Curve</vt:lpstr>
      <vt:lpstr>1-2-3 Model Offer Curve</vt:lpstr>
      <vt:lpstr>1-2-3 Model Offer Curve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dwrh</dc:creator>
  <cp:lastModifiedBy>dwrh</cp:lastModifiedBy>
  <cp:revision>2</cp:revision>
  <dcterms:created xsi:type="dcterms:W3CDTF">2009-08-02T07:09:11Z</dcterms:created>
  <dcterms:modified xsi:type="dcterms:W3CDTF">2009-08-02T07:09:29Z</dcterms:modified>
</cp:coreProperties>
</file>