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-2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CC73C-91A2-CA42-A6AC-D4FE0D0E9AC0}" type="datetimeFigureOut">
              <a:rPr lang="en-US" smtClean="0"/>
              <a:t>9/13/11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7601F-0A8C-AF45-AFB7-A9D16208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7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934D0-06B3-4E07-9017-94A90C93701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85768-3D6E-43B8-A75C-8E67E80A03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C278C1-9A9C-4936-9735-951FAAA665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E23AD5-5BA0-4297-B343-EE262E48E74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439F15-8006-44F3-A6E0-23D46940A3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C7965F-8174-4AEB-AAB2-890245E76B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074B2-AD07-472E-8088-D788ED6B3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DDEFCB-4B42-4D0F-A4E7-60C3185C52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04EDDA-3FAE-4D78-989F-04F7050248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95CEC-742E-449B-A6C2-A4986B8417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B36206-CE12-4AB9-9B49-C9A6276A42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A43D-0EF5-984C-9804-6CACF7A492B4}" type="datetimeFigureOut">
              <a:rPr lang="en-US" smtClean="0"/>
              <a:t>9/13/11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9C3-0092-B64E-90D0-56611E2B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A43D-0EF5-984C-9804-6CACF7A492B4}" type="datetimeFigureOut">
              <a:rPr lang="en-US" smtClean="0"/>
              <a:t>9/13/11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9C3-0092-B64E-90D0-56611E2B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1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A43D-0EF5-984C-9804-6CACF7A492B4}" type="datetimeFigureOut">
              <a:rPr lang="en-US" smtClean="0"/>
              <a:t>9/13/11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9C3-0092-B64E-90D0-56611E2B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A43D-0EF5-984C-9804-6CACF7A492B4}" type="datetimeFigureOut">
              <a:rPr lang="en-US" smtClean="0"/>
              <a:t>9/13/11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9C3-0092-B64E-90D0-56611E2B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8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A43D-0EF5-984C-9804-6CACF7A492B4}" type="datetimeFigureOut">
              <a:rPr lang="en-US" smtClean="0"/>
              <a:t>9/13/11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9C3-0092-B64E-90D0-56611E2B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A43D-0EF5-984C-9804-6CACF7A492B4}" type="datetimeFigureOut">
              <a:rPr lang="en-US" smtClean="0"/>
              <a:t>9/13/11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9C3-0092-B64E-90D0-56611E2B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6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A43D-0EF5-984C-9804-6CACF7A492B4}" type="datetimeFigureOut">
              <a:rPr lang="en-US" smtClean="0"/>
              <a:t>9/13/11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9C3-0092-B64E-90D0-56611E2B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A43D-0EF5-984C-9804-6CACF7A492B4}" type="datetimeFigureOut">
              <a:rPr lang="en-US" smtClean="0"/>
              <a:t>9/13/11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9C3-0092-B64E-90D0-56611E2B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A43D-0EF5-984C-9804-6CACF7A492B4}" type="datetimeFigureOut">
              <a:rPr lang="en-US" smtClean="0"/>
              <a:t>9/13/11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9C3-0092-B64E-90D0-56611E2B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A43D-0EF5-984C-9804-6CACF7A492B4}" type="datetimeFigureOut">
              <a:rPr lang="en-US" smtClean="0"/>
              <a:t>9/13/11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9C3-0092-B64E-90D0-56611E2B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9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A43D-0EF5-984C-9804-6CACF7A492B4}" type="datetimeFigureOut">
              <a:rPr lang="en-US" smtClean="0"/>
              <a:t>9/13/11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719C3-0092-B64E-90D0-56611E2B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0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A43D-0EF5-984C-9804-6CACF7A492B4}" type="datetimeFigureOut">
              <a:rPr lang="en-US" smtClean="0"/>
              <a:t>9/13/11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19C3-0092-B64E-90D0-56611E2B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Decomposition Algebra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dirty="0" smtClean="0"/>
              <a:t>While we could do decomposition indefinitely, we typically stop at k = 3 steps because 3 is the number of endogenous accounts within the SAM. In other words, the flow of income around the SAM undergoes 3 steps.</a:t>
            </a:r>
          </a:p>
        </p:txBody>
      </p:sp>
    </p:spTree>
    <p:extLst>
      <p:ext uri="{BB962C8B-B14F-4D97-AF65-F5344CB8AC3E}">
        <p14:creationId xmlns:p14="http://schemas.microsoft.com/office/powerpoint/2010/main" val="143543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 is the only matrix with off-diagonal elements, and is referred to as the cross-effects, or open-loop, multiplier.</a:t>
            </a:r>
          </a:p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 captures the effects of an injection into the system as it moves through the system without coming back to its origin (hence the name ‘open-loop’). In other words, M</a:t>
            </a:r>
            <a:r>
              <a:rPr lang="en-US" baseline="-25000" dirty="0" smtClean="0"/>
              <a:t>a2 </a:t>
            </a:r>
            <a:r>
              <a:rPr lang="en-US" dirty="0" smtClean="0"/>
              <a:t>shows how an external injection travels from endogenous demand to income (“across” institutions), but not from income to demand. </a:t>
            </a:r>
          </a:p>
        </p:txBody>
      </p:sp>
    </p:spTree>
    <p:extLst>
      <p:ext uri="{BB962C8B-B14F-4D97-AF65-F5344CB8AC3E}">
        <p14:creationId xmlns:p14="http://schemas.microsoft.com/office/powerpoint/2010/main" val="286951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-25000" dirty="0" smtClean="0"/>
              <a:t>a3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-25000" dirty="0" smtClean="0"/>
              <a:t>a3 </a:t>
            </a:r>
            <a:r>
              <a:rPr lang="en-US" dirty="0" smtClean="0"/>
              <a:t>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, where A*</a:t>
            </a:r>
            <a:r>
              <a:rPr lang="en-US" baseline="30000" dirty="0" smtClean="0"/>
              <a:t>3</a:t>
            </a:r>
            <a:r>
              <a:rPr lang="en-US" dirty="0" smtClean="0"/>
              <a:t>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and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is</a:t>
            </a:r>
          </a:p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944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594676"/>
            <a:ext cx="6467475" cy="1219200"/>
          </a:xfrm>
          <a:prstGeom prst="rect">
            <a:avLst/>
          </a:prstGeom>
          <a:noFill/>
        </p:spPr>
      </p:pic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695825"/>
            <a:ext cx="6858000" cy="1009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434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758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Additive Multipliers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three multiplier forms — aggregate, multiplicative, and additive — are related by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       M</a:t>
            </a:r>
            <a:r>
              <a:rPr lang="en-US" baseline="-25000" dirty="0" smtClean="0"/>
              <a:t>a</a:t>
            </a:r>
            <a:r>
              <a:rPr lang="en-US" dirty="0" smtClean="0"/>
              <a:t> = M</a:t>
            </a:r>
            <a:r>
              <a:rPr lang="en-US" baseline="-25000" dirty="0" smtClean="0"/>
              <a:t>3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= I + T + O + C </a:t>
            </a:r>
            <a:endParaRPr lang="en-US" baseline="-25000" dirty="0" smtClean="0"/>
          </a:p>
          <a:p>
            <a:pPr>
              <a:buFont typeface="Wingdings 2" pitchFamily="18" charset="2"/>
              <a:buNone/>
            </a:pPr>
            <a:r>
              <a:rPr lang="en-US" baseline="-25000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baseline="-25000" dirty="0" smtClean="0"/>
              <a:t>	</a:t>
            </a:r>
            <a:r>
              <a:rPr lang="en-US" dirty="0" smtClean="0"/>
              <a:t>where </a:t>
            </a:r>
          </a:p>
          <a:p>
            <a:pPr lvl="1"/>
            <a:r>
              <a:rPr lang="en-US" dirty="0" smtClean="0"/>
              <a:t>I = Identity multiplier</a:t>
            </a:r>
          </a:p>
          <a:p>
            <a:pPr lvl="1"/>
            <a:r>
              <a:rPr lang="en-US" dirty="0" smtClean="0"/>
              <a:t>T = (M</a:t>
            </a:r>
            <a:r>
              <a:rPr lang="en-US" baseline="-25000" dirty="0" smtClean="0"/>
              <a:t>1</a:t>
            </a:r>
            <a:r>
              <a:rPr lang="en-US" dirty="0" smtClean="0"/>
              <a:t>– I) = Net transfer multiplier</a:t>
            </a:r>
          </a:p>
          <a:p>
            <a:pPr lvl="1"/>
            <a:r>
              <a:rPr lang="en-US" dirty="0" smtClean="0"/>
              <a:t>O = (M</a:t>
            </a:r>
            <a:r>
              <a:rPr lang="en-US" baseline="-25000" dirty="0" smtClean="0"/>
              <a:t>2</a:t>
            </a:r>
            <a:r>
              <a:rPr lang="en-US" dirty="0" smtClean="0"/>
              <a:t>– I)M</a:t>
            </a:r>
            <a:r>
              <a:rPr lang="en-US" baseline="-25000" dirty="0" smtClean="0"/>
              <a:t>1</a:t>
            </a:r>
            <a:r>
              <a:rPr lang="en-US" dirty="0" smtClean="0"/>
              <a:t> = (M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– M</a:t>
            </a:r>
            <a:r>
              <a:rPr lang="en-US" baseline="-25000" dirty="0" smtClean="0"/>
              <a:t>1</a:t>
            </a:r>
            <a:r>
              <a:rPr lang="en-US" dirty="0" smtClean="0"/>
              <a:t>) = Open-loop multiplier</a:t>
            </a:r>
          </a:p>
          <a:p>
            <a:pPr lvl="1"/>
            <a:r>
              <a:rPr lang="en-US" dirty="0" smtClean="0"/>
              <a:t>C = (M</a:t>
            </a:r>
            <a:r>
              <a:rPr lang="en-US" baseline="-25000" dirty="0" smtClean="0"/>
              <a:t>3</a:t>
            </a:r>
            <a:r>
              <a:rPr lang="en-US" dirty="0" smtClean="0"/>
              <a:t>– I)M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3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– 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) = Closed-loop multiplier</a:t>
            </a:r>
          </a:p>
        </p:txBody>
      </p:sp>
    </p:spTree>
    <p:extLst>
      <p:ext uri="{BB962C8B-B14F-4D97-AF65-F5344CB8AC3E}">
        <p14:creationId xmlns:p14="http://schemas.microsoft.com/office/powerpoint/2010/main" val="252236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</a:t>
            </a:r>
            <a:r>
              <a:rPr lang="en-US" baseline="-25000" dirty="0" smtClean="0"/>
              <a:t>n </a:t>
            </a:r>
            <a:r>
              <a:rPr lang="en-US" dirty="0" smtClean="0"/>
              <a:t>and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270089"/>
            <a:ext cx="8504238" cy="4829086"/>
          </a:xfrm>
        </p:spPr>
        <p:txBody>
          <a:bodyPr>
            <a:normAutofit/>
          </a:bodyPr>
          <a:lstStyle/>
          <a:p>
            <a:r>
              <a:rPr lang="en-US" dirty="0" smtClean="0"/>
              <a:t>We start by defining three matrices: A</a:t>
            </a:r>
            <a:r>
              <a:rPr lang="en-US" baseline="-25000" dirty="0" smtClean="0"/>
              <a:t>n</a:t>
            </a:r>
            <a:r>
              <a:rPr lang="en-US" dirty="0" smtClean="0"/>
              <a:t>, 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, and A*.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 is the A matrix for our complete partitioned SAM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 is the sub-matrix of inter-industry and inter-institutional transfers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096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3675" y="5145440"/>
            <a:ext cx="3286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096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1300" y="2965185"/>
            <a:ext cx="3467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344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mtClean="0"/>
              <a:t>Remember that A* = (I – A</a:t>
            </a:r>
            <a:r>
              <a:rPr lang="en-US" baseline="-25000" smtClean="0"/>
              <a:t>n</a:t>
            </a:r>
            <a:r>
              <a:rPr lang="en-US" smtClean="0"/>
              <a:t>)</a:t>
            </a:r>
            <a:r>
              <a:rPr lang="en-US" baseline="30000" smtClean="0"/>
              <a:t>-1</a:t>
            </a:r>
            <a:r>
              <a:rPr lang="en-US" smtClean="0"/>
              <a:t> (A</a:t>
            </a:r>
            <a:r>
              <a:rPr lang="en-US" baseline="-25000" smtClean="0"/>
              <a:t>n</a:t>
            </a:r>
            <a:r>
              <a:rPr lang="en-US" smtClean="0"/>
              <a:t> – A</a:t>
            </a:r>
            <a:r>
              <a:rPr lang="en-US" baseline="30000" smtClean="0"/>
              <a:t>o</a:t>
            </a:r>
            <a:r>
              <a:rPr lang="en-US" baseline="-25000" smtClean="0"/>
              <a:t>n</a:t>
            </a:r>
            <a:r>
              <a:rPr lang="en-US" smtClean="0"/>
              <a:t>), where the first term is equivalent to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and the second term is equivalent to</a:t>
            </a:r>
          </a:p>
          <a:p>
            <a:endParaRPr lang="en-US" smtClean="0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993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956880"/>
            <a:ext cx="7410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995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913" y="2744752"/>
            <a:ext cx="8675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485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/>
              <a:t>Multiplying these two terms gives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	Note that we can define the elements of A* as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	(I – A</a:t>
            </a:r>
            <a:r>
              <a:rPr lang="en-US" sz="2400" baseline="-25000" dirty="0" smtClean="0"/>
              <a:t>11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13</a:t>
            </a:r>
            <a:r>
              <a:rPr lang="en-US" sz="2400" dirty="0" smtClean="0"/>
              <a:t> = A*</a:t>
            </a:r>
            <a:r>
              <a:rPr lang="en-US" sz="2400" baseline="-25000" dirty="0" smtClean="0"/>
              <a:t>13</a:t>
            </a:r>
            <a:r>
              <a:rPr lang="en-US" sz="2400" dirty="0" smtClean="0"/>
              <a:t>     A</a:t>
            </a:r>
            <a:r>
              <a:rPr lang="en-US" sz="2400" baseline="-25000" dirty="0" smtClean="0"/>
              <a:t>21</a:t>
            </a:r>
            <a:r>
              <a:rPr lang="en-US" sz="2400" dirty="0" smtClean="0"/>
              <a:t> = A*</a:t>
            </a:r>
            <a:r>
              <a:rPr lang="en-US" sz="2400" baseline="-25000" dirty="0" smtClean="0"/>
              <a:t>21</a:t>
            </a:r>
            <a:r>
              <a:rPr lang="en-US" sz="2400" dirty="0" smtClean="0"/>
              <a:t>     (I – A</a:t>
            </a:r>
            <a:r>
              <a:rPr lang="en-US" sz="2400" baseline="-25000" dirty="0" smtClean="0"/>
              <a:t>33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 -1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32</a:t>
            </a:r>
            <a:r>
              <a:rPr lang="en-US" sz="2400" dirty="0" smtClean="0"/>
              <a:t> = A*</a:t>
            </a:r>
            <a:r>
              <a:rPr lang="en-US" sz="2400" baseline="-25000" dirty="0" smtClean="0"/>
              <a:t>32</a:t>
            </a:r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 smtClean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 smtClean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 smtClean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 smtClean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 smtClean="0"/>
          </a:p>
          <a:p>
            <a:pPr>
              <a:buNone/>
              <a:defRPr/>
            </a:pPr>
            <a:r>
              <a:rPr lang="en-US" sz="2400" baseline="-25000" dirty="0" smtClean="0"/>
              <a:t>	</a:t>
            </a:r>
            <a:r>
              <a:rPr lang="en-US" sz="2400" dirty="0" smtClean="0"/>
              <a:t>such that A* follows the circular income flow in the SAM.</a:t>
            </a:r>
            <a:endParaRPr lang="en-US" sz="2400" baseline="-25000" dirty="0" smtClean="0"/>
          </a:p>
          <a:p>
            <a:pPr>
              <a:buFont typeface="Wingdings 2" pitchFamily="18" charset="2"/>
              <a:buNone/>
              <a:defRPr/>
            </a:pPr>
            <a:endParaRPr lang="en-US" baseline="-25000" dirty="0" smtClean="0"/>
          </a:p>
          <a:p>
            <a:pPr>
              <a:buFont typeface="Wingdings 2" pitchFamily="18" charset="2"/>
              <a:buNone/>
              <a:defRPr/>
            </a:pPr>
            <a:endParaRPr lang="en-US" baseline="-250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   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4324350"/>
            <a:ext cx="3810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301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75" y="2057400"/>
            <a:ext cx="54578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7" name="Rectangle 6"/>
          <p:cNvSpPr>
            <a:spLocks noChangeArrowheads="1"/>
          </p:cNvSpPr>
          <p:nvPr/>
        </p:nvSpPr>
        <p:spPr bwMode="auto">
          <a:xfrm>
            <a:off x="0" y="1571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a3</a:t>
            </a: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With</a:t>
            </a:r>
          </a:p>
          <a:p>
            <a:pPr>
              <a:buNone/>
              <a:defRPr/>
            </a:pPr>
            <a:r>
              <a:rPr lang="en-US" dirty="0" smtClean="0"/>
              <a:t>	   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 </a:t>
            </a:r>
            <a:r>
              <a:rPr lang="en-US" dirty="0" smtClean="0"/>
              <a:t> (I + A* + A*</a:t>
            </a:r>
            <a:r>
              <a:rPr lang="en-US" baseline="30000" dirty="0" smtClean="0"/>
              <a:t>2</a:t>
            </a:r>
            <a:r>
              <a:rPr lang="en-US" dirty="0" smtClean="0"/>
              <a:t>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= M</a:t>
            </a:r>
            <a:r>
              <a:rPr lang="en-US" baseline="-25000" dirty="0" smtClean="0"/>
              <a:t>a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we can define the SAM multiplier M</a:t>
            </a:r>
            <a:r>
              <a:rPr lang="en-US" baseline="-25000" dirty="0" smtClean="0"/>
              <a:t>a </a:t>
            </a:r>
            <a:r>
              <a:rPr lang="en-US" dirty="0" smtClean="0"/>
              <a:t>as the product of three matrices: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	M</a:t>
            </a:r>
            <a:r>
              <a:rPr lang="en-US" baseline="-25000" dirty="0" smtClean="0"/>
              <a:t>a</a:t>
            </a:r>
            <a:r>
              <a:rPr lang="en-US" dirty="0" smtClean="0"/>
              <a:t> = M</a:t>
            </a:r>
            <a:r>
              <a:rPr lang="en-US" baseline="-25000" dirty="0" smtClean="0"/>
              <a:t>a3</a:t>
            </a: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where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M</a:t>
            </a:r>
            <a:r>
              <a:rPr lang="en-US" baseline="-25000" dirty="0" smtClean="0"/>
              <a:t>a1</a:t>
            </a:r>
            <a:r>
              <a:rPr lang="en-US" dirty="0" smtClean="0"/>
              <a:t>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M</a:t>
            </a:r>
            <a:r>
              <a:rPr lang="en-US" baseline="-25000" dirty="0" smtClean="0"/>
              <a:t>a2</a:t>
            </a:r>
            <a:r>
              <a:rPr lang="en-US" dirty="0" smtClean="0"/>
              <a:t> = (I + A* + A*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M</a:t>
            </a:r>
            <a:r>
              <a:rPr lang="en-US" baseline="-25000" dirty="0" smtClean="0"/>
              <a:t>a3</a:t>
            </a:r>
            <a:r>
              <a:rPr lang="en-US" dirty="0" smtClean="0"/>
              <a:t> 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5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baseline="-25000" dirty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dirty="0" smtClean="0"/>
              <a:t>For M</a:t>
            </a:r>
            <a:r>
              <a:rPr lang="en-US" baseline="-25000" dirty="0" smtClean="0"/>
              <a:t>a1</a:t>
            </a:r>
            <a:r>
              <a:rPr lang="en-US" dirty="0" smtClean="0"/>
              <a:t>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sz="1800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Remember that in our partitioned SAM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Thus 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60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829175"/>
            <a:ext cx="57435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183290"/>
            <a:ext cx="3286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721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From the (I-A</a:t>
            </a:r>
            <a:r>
              <a:rPr lang="en-US" baseline="-25000" dirty="0" smtClean="0"/>
              <a:t>11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and (I-A</a:t>
            </a:r>
            <a:r>
              <a:rPr lang="en-US" baseline="-25000" dirty="0" smtClean="0"/>
              <a:t>33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elements of M</a:t>
            </a:r>
            <a:r>
              <a:rPr lang="en-US" baseline="-25000" dirty="0" smtClean="0"/>
              <a:t>a1 </a:t>
            </a:r>
            <a:r>
              <a:rPr lang="en-US" dirty="0" smtClean="0"/>
              <a:t>you can begin to develop some intuition about how to interpret the decomposed multipliers.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r>
              <a:rPr lang="en-US" dirty="0" smtClean="0"/>
              <a:t> is typically referred to as the transfers, or direct effects, multiplier, because it captures the multiplier effects of transfers within accounts; in this case industries, i.e. (I-A</a:t>
            </a:r>
            <a:r>
              <a:rPr lang="en-US" baseline="-25000" dirty="0" smtClean="0"/>
              <a:t>11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, and institutions, i.e. (I-A</a:t>
            </a:r>
            <a:r>
              <a:rPr lang="en-US" baseline="-25000" dirty="0" smtClean="0"/>
              <a:t>33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.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r>
              <a:rPr lang="en-US" dirty="0" smtClean="0"/>
              <a:t> only captures within account effects; it tells us nothing about factors or institutions.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sz="1500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89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mtClean="0"/>
              <a:t>Similarly, for M</a:t>
            </a:r>
            <a:r>
              <a:rPr lang="en-US" baseline="-25000" smtClean="0"/>
              <a:t>a2</a:t>
            </a:r>
            <a:r>
              <a:rPr lang="en-US" smtClean="0"/>
              <a:t> = (I + A* + A*</a:t>
            </a:r>
            <a:r>
              <a:rPr lang="en-US" baseline="30000" smtClean="0"/>
              <a:t>2</a:t>
            </a:r>
            <a:r>
              <a:rPr lang="en-US" smtClean="0"/>
              <a:t>), where A*</a:t>
            </a:r>
            <a:r>
              <a:rPr lang="en-US" baseline="30000" smtClean="0"/>
              <a:t>2</a:t>
            </a:r>
            <a:r>
              <a:rPr lang="en-US" smtClean="0"/>
              <a:t> is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or more simply </a:t>
            </a:r>
          </a:p>
          <a:p>
            <a:endParaRPr lang="en-US" smtClean="0"/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420708"/>
            <a:ext cx="76279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4730608"/>
            <a:ext cx="516255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671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dirty="0" smtClean="0"/>
              <a:t>Thus M</a:t>
            </a:r>
            <a:r>
              <a:rPr lang="en-US" baseline="-25000" dirty="0" smtClean="0"/>
              <a:t>a2</a:t>
            </a:r>
            <a:r>
              <a:rPr lang="en-US" dirty="0" smtClean="0"/>
              <a:t> = (I + A* + A*</a:t>
            </a:r>
            <a:r>
              <a:rPr lang="en-US" baseline="30000" dirty="0" smtClean="0"/>
              <a:t>2</a:t>
            </a:r>
            <a:r>
              <a:rPr lang="en-US" dirty="0" smtClean="0"/>
              <a:t>)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or 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2133" y="2498456"/>
            <a:ext cx="7838661" cy="990600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3886200"/>
            <a:ext cx="4619625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544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416</Words>
  <Application>Microsoft Macintosh PowerPoint</Application>
  <PresentationFormat>On-screen Show (4:3)</PresentationFormat>
  <Paragraphs>108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Decomposition Algebra</vt:lpstr>
      <vt:lpstr>An and Aon</vt:lpstr>
      <vt:lpstr>A*</vt:lpstr>
      <vt:lpstr>A*</vt:lpstr>
      <vt:lpstr>Ma3Ma2Ma1</vt:lpstr>
      <vt:lpstr>Ma1</vt:lpstr>
      <vt:lpstr>Ma1</vt:lpstr>
      <vt:lpstr>Ma2</vt:lpstr>
      <vt:lpstr>Ma2</vt:lpstr>
      <vt:lpstr>Ma2</vt:lpstr>
      <vt:lpstr>Ma3</vt:lpstr>
      <vt:lpstr>Additive Multipliers</vt:lpstr>
    </vt:vector>
  </TitlesOfParts>
  <Company>BEAR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Decomposition Algebra</dc:title>
  <dc:creator>DAVID ROLAND-HOLST</dc:creator>
  <cp:lastModifiedBy>DAVID ROLAND-HOLST</cp:lastModifiedBy>
  <cp:revision>2</cp:revision>
  <dcterms:created xsi:type="dcterms:W3CDTF">2011-09-13T08:57:51Z</dcterms:created>
  <dcterms:modified xsi:type="dcterms:W3CDTF">2011-09-13T11:59:42Z</dcterms:modified>
</cp:coreProperties>
</file>