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5"/>
  </p:notesMasterIdLst>
  <p:sldIdLst>
    <p:sldId id="256" r:id="rId2"/>
    <p:sldId id="258" r:id="rId3"/>
    <p:sldId id="257" r:id="rId4"/>
    <p:sldId id="261" r:id="rId5"/>
    <p:sldId id="265" r:id="rId6"/>
    <p:sldId id="259" r:id="rId7"/>
    <p:sldId id="263" r:id="rId8"/>
    <p:sldId id="266" r:id="rId9"/>
    <p:sldId id="264" r:id="rId10"/>
    <p:sldId id="260" r:id="rId11"/>
    <p:sldId id="267" r:id="rId12"/>
    <p:sldId id="262" r:id="rId13"/>
    <p:sldId id="268"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1" d="100"/>
          <a:sy n="101" d="100"/>
        </p:scale>
        <p:origin x="-1760" y="-12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notesMaster" Target="notesMasters/notesMaster1.xml"/><Relationship Id="rId16" Type="http://schemas.openxmlformats.org/officeDocument/2006/relationships/printerSettings" Target="printerSettings/printerSettings1.bin"/><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728CE37-9DA6-430E-BAC9-3B1E71411944}" type="datetimeFigureOut">
              <a:rPr lang="en-US" smtClean="0"/>
              <a:pPr/>
              <a:t>7/16/13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BF4C751-C369-4E1B-91FA-D8E35D1E9EA3}" type="slidenum">
              <a:rPr lang="en-US" smtClean="0"/>
              <a:pPr/>
              <a:t>‹#›</a:t>
            </a:fld>
            <a:endParaRPr lang="en-US"/>
          </a:p>
        </p:txBody>
      </p:sp>
    </p:spTree>
    <p:extLst>
      <p:ext uri="{BB962C8B-B14F-4D97-AF65-F5344CB8AC3E}">
        <p14:creationId xmlns:p14="http://schemas.microsoft.com/office/powerpoint/2010/main" val="21548816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F4C751-C369-4E1B-91FA-D8E35D1E9EA3}"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BF4C751-C369-4E1B-91FA-D8E35D1E9EA3}"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F4C751-C369-4E1B-91FA-D8E35D1E9EA3}" type="slidenum">
              <a:rPr lang="en-US" smtClean="0"/>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F4C751-C369-4E1B-91FA-D8E35D1E9EA3}" type="slidenum">
              <a:rPr lang="en-US" smtClean="0"/>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F4C751-C369-4E1B-91FA-D8E35D1E9EA3}" type="slidenum">
              <a:rPr lang="en-US" smtClean="0"/>
              <a:pPr/>
              <a:t>13</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F4C751-C369-4E1B-91FA-D8E35D1E9EA3}"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F4C751-C369-4E1B-91FA-D8E35D1E9EA3}"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F4C751-C369-4E1B-91FA-D8E35D1E9EA3}"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F4C751-C369-4E1B-91FA-D8E35D1E9EA3}"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F4C751-C369-4E1B-91FA-D8E35D1E9EA3}"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F4C751-C369-4E1B-91FA-D8E35D1E9EA3}"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F4C751-C369-4E1B-91FA-D8E35D1E9EA3}"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F4C751-C369-4E1B-91FA-D8E35D1E9EA3}"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CE4A93F0-7BFD-483C-9AB8-47B42C668100}" type="datetime1">
              <a:rPr lang="en-US" smtClean="0"/>
              <a:pPr/>
              <a:t>7/16/13</a:t>
            </a:fld>
            <a:endParaRPr lang="en-US"/>
          </a:p>
        </p:txBody>
      </p:sp>
      <p:sp>
        <p:nvSpPr>
          <p:cNvPr id="17" name="Footer Placeholder 16"/>
          <p:cNvSpPr>
            <a:spLocks noGrp="1"/>
          </p:cNvSpPr>
          <p:nvPr>
            <p:ph type="ftr" sz="quarter" idx="11"/>
          </p:nvPr>
        </p:nvSpPr>
        <p:spPr/>
        <p:txBody>
          <a:bodyPr/>
          <a:lstStyle/>
          <a:p>
            <a:endParaRPr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2BC1DAC2-77FE-4F0E-9446-32720F574A75}" type="slidenum">
              <a:rPr lang="en-US" smtClean="0"/>
              <a:pPr/>
              <a:t>‹#›</a:t>
            </a:fld>
            <a:endParaRPr lang="en-US"/>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4C62495-6BF5-4FA5-AFD6-39D189F6C5DB}" type="datetime1">
              <a:rPr lang="en-US" smtClean="0"/>
              <a:pPr/>
              <a:t>7/16/13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C1DAC2-77FE-4F0E-9446-32720F574A75}"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2BC1DAC2-77FE-4F0E-9446-32720F574A75}" type="slidenum">
              <a:rPr lang="en-US" smtClean="0"/>
              <a:pPr/>
              <a:t>‹#›</a:t>
            </a:fld>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9CAB900-9CF5-4E1E-BFB2-38A8F47B8D0D}" type="datetime1">
              <a:rPr lang="en-US" smtClean="0"/>
              <a:pPr/>
              <a:t>7/16/13</a:t>
            </a:fld>
            <a:endParaRPr lang="en-US"/>
          </a:p>
        </p:txBody>
      </p:sp>
      <p:sp>
        <p:nvSpPr>
          <p:cNvPr id="5" name="Footer Placeholder 4"/>
          <p:cNvSpPr>
            <a:spLocks noGrp="1"/>
          </p:cNvSpPr>
          <p:nvPr>
            <p:ph type="ftr" sz="quarter" idx="11"/>
          </p:nvPr>
        </p:nvSpPr>
        <p:spPr/>
        <p:txBody>
          <a:bodyPr/>
          <a:lstStyle/>
          <a:p>
            <a:endParaRPr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EFFB0AFF-DC44-491C-857D-2D4BBC1E257D}" type="datetime1">
              <a:rPr lang="en-US" smtClean="0"/>
              <a:pPr/>
              <a:t>7/16/13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4361688" y="1026372"/>
            <a:ext cx="457200" cy="441325"/>
          </a:xfrm>
        </p:spPr>
        <p:txBody>
          <a:bodyPr/>
          <a:lstStyle/>
          <a:p>
            <a:fld id="{2BC1DAC2-77FE-4F0E-9446-32720F574A75}" type="slidenum">
              <a:rPr lang="en-US" smtClean="0"/>
              <a:pPr/>
              <a:t>‹#›</a:t>
            </a:fld>
            <a:endParaRPr 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60DDE49E-51E9-4182-A35A-4644B1164D0D}" type="datetime1">
              <a:rPr lang="en-US" smtClean="0"/>
              <a:pPr/>
              <a:t>7/16/13</a:t>
            </a:fld>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2BC1DAC2-77FE-4F0E-9446-32720F574A75}" type="slidenum">
              <a:rPr lang="en-US" smtClean="0"/>
              <a:pPr/>
              <a:t>‹#›</a:t>
            </a:fld>
            <a:endParaRPr 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7AF5BB1D-1074-412A-BED6-6E748BBEA6E2}" type="datetime1">
              <a:rPr lang="en-US" smtClean="0"/>
              <a:pPr/>
              <a:t>7/16/13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C1DAC2-77FE-4F0E-9446-32720F574A75}" type="slidenum">
              <a:rPr lang="en-US" smtClean="0"/>
              <a:pPr/>
              <a:t>‹#›</a:t>
            </a:fld>
            <a:endParaRPr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5EFD4577-9A6A-4F97-89F5-3DA0F95E1B3F}" type="datetime1">
              <a:rPr lang="en-US" smtClean="0"/>
              <a:pPr/>
              <a:t>7/16/13</a:t>
            </a:fld>
            <a:endParaRPr lang="en-US"/>
          </a:p>
        </p:txBody>
      </p:sp>
      <p:sp>
        <p:nvSpPr>
          <p:cNvPr id="8" name="Footer Placeholder 7"/>
          <p:cNvSpPr>
            <a:spLocks noGrp="1"/>
          </p:cNvSpPr>
          <p:nvPr>
            <p:ph type="ftr" sz="quarter" idx="11"/>
          </p:nvPr>
        </p:nvSpPr>
        <p:spPr>
          <a:xfrm>
            <a:off x="304800" y="6409944"/>
            <a:ext cx="3581400" cy="365760"/>
          </a:xfrm>
        </p:spPr>
        <p:txBody>
          <a:bodyPr/>
          <a:lstStyle/>
          <a:p>
            <a:endParaRPr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2BC1DAC2-77FE-4F0E-9446-32720F574A75}" type="slidenum">
              <a:rPr lang="en-US" smtClean="0"/>
              <a:pPr/>
              <a:t>‹#›</a:t>
            </a:fld>
            <a:endParaRPr lang="en-US"/>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58FB4747-864D-4942-9461-413DC030F313}" type="datetime1">
              <a:rPr lang="en-US" smtClean="0"/>
              <a:pPr/>
              <a:t>7/16/13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4343400" y="1036020"/>
            <a:ext cx="457200" cy="441325"/>
          </a:xfrm>
        </p:spPr>
        <p:txBody>
          <a:bodyPr/>
          <a:lstStyle/>
          <a:p>
            <a:fld id="{2BC1DAC2-77FE-4F0E-9446-32720F574A7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2111D644-B6C7-4B51-BF5B-AE01715E4E3F}" type="datetime1">
              <a:rPr lang="en-US" smtClean="0"/>
              <a:pPr/>
              <a:t>7/16/13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2BC1DAC2-77FE-4F0E-9446-32720F574A7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2BC1DAC2-77FE-4F0E-9446-32720F574A75}" type="slidenum">
              <a:rPr lang="en-US" smtClean="0"/>
              <a:pPr/>
              <a:t>‹#›</a:t>
            </a:fld>
            <a:endParaRPr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DC234D69-3714-432B-9BC7-36FD8AD9A744}" type="datetime1">
              <a:rPr lang="en-US" smtClean="0"/>
              <a:pPr/>
              <a:t>7/16/13</a:t>
            </a:fld>
            <a:endParaRPr lang="en-US"/>
          </a:p>
        </p:txBody>
      </p:sp>
      <p:sp>
        <p:nvSpPr>
          <p:cNvPr id="6" name="Footer Placeholder 5"/>
          <p:cNvSpPr>
            <a:spLocks noGrp="1"/>
          </p:cNvSpPr>
          <p:nvPr>
            <p:ph type="ftr" sz="quarter" idx="11"/>
          </p:nvPr>
        </p:nvSpPr>
        <p:spPr>
          <a:xfrm>
            <a:off x="301752" y="6410848"/>
            <a:ext cx="3383280" cy="365760"/>
          </a:xfrm>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2BC1DAC2-77FE-4F0E-9446-32720F574A75}" type="slidenum">
              <a:rPr lang="en-US" smtClean="0"/>
              <a:pPr/>
              <a:t>‹#›</a:t>
            </a:fld>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8182D41F-F10F-4C06-82A6-02F9BD7C0825}" type="datetime1">
              <a:rPr lang="en-US" smtClean="0"/>
              <a:pPr/>
              <a:t>7/16/13</a:t>
            </a:fld>
            <a:endParaRPr lang="en-US"/>
          </a:p>
        </p:txBody>
      </p:sp>
      <p:sp>
        <p:nvSpPr>
          <p:cNvPr id="6" name="Footer Placeholder 5"/>
          <p:cNvSpPr>
            <a:spLocks noGrp="1"/>
          </p:cNvSpPr>
          <p:nvPr>
            <p:ph type="ftr" sz="quarter" idx="11"/>
          </p:nvPr>
        </p:nvSpPr>
        <p:spPr>
          <a:xfrm>
            <a:off x="301752" y="6410848"/>
            <a:ext cx="3584448" cy="365760"/>
          </a:xfr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2EE2984B-2B39-4C6F-904D-D3FD60EFDBFA}" type="datetime1">
              <a:rPr lang="en-US" smtClean="0"/>
              <a:pPr/>
              <a:t>7/16/13</a:t>
            </a:fld>
            <a:endParaRPr lang="en-US"/>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US"/>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2BC1DAC2-77FE-4F0E-9446-32720F574A75}" type="slidenum">
              <a:rPr lang="en-US" smtClean="0"/>
              <a:pPr/>
              <a:t>‹#›</a:t>
            </a:fld>
            <a:endParaRPr lang="en-US"/>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4" Type="http://schemas.openxmlformats.org/officeDocument/2006/relationships/image" Target="../media/image16.png"/><Relationship Id="rId5" Type="http://schemas.openxmlformats.org/officeDocument/2006/relationships/image" Target="../media/image17.png"/><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4" Type="http://schemas.openxmlformats.org/officeDocument/2006/relationships/image" Target="../media/image19.png"/><Relationship Id="rId5" Type="http://schemas.openxmlformats.org/officeDocument/2006/relationships/image" Target="../media/image20.png"/><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4" Type="http://schemas.openxmlformats.org/officeDocument/2006/relationships/image" Target="../media/image22.png"/><Relationship Id="rId5" Type="http://schemas.openxmlformats.org/officeDocument/2006/relationships/image" Target="../media/image23.png"/><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image" Target="../media/image14.png"/><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57200" y="2743200"/>
            <a:ext cx="8305800" cy="3581400"/>
          </a:xfrm>
        </p:spPr>
        <p:txBody>
          <a:bodyPr>
            <a:normAutofit/>
          </a:bodyPr>
          <a:lstStyle/>
          <a:p>
            <a:r>
              <a:rPr lang="en-US" sz="2800" dirty="0" smtClean="0"/>
              <a:t>General Model </a:t>
            </a:r>
            <a:r>
              <a:rPr lang="en-US" sz="2800" dirty="0" err="1" smtClean="0"/>
              <a:t>OVErview</a:t>
            </a:r>
            <a:endParaRPr lang="en-US" sz="2800"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t>Version 1.5,  July 2013</a:t>
            </a:r>
            <a:endParaRPr lang="en-US" dirty="0"/>
          </a:p>
        </p:txBody>
      </p:sp>
      <p:sp>
        <p:nvSpPr>
          <p:cNvPr id="2" name="Title 1"/>
          <p:cNvSpPr>
            <a:spLocks noGrp="1"/>
          </p:cNvSpPr>
          <p:nvPr>
            <p:ph type="ctrTitle"/>
          </p:nvPr>
        </p:nvSpPr>
        <p:spPr/>
        <p:txBody>
          <a:bodyPr>
            <a:normAutofit/>
          </a:bodyPr>
          <a:lstStyle/>
          <a:p>
            <a:r>
              <a:rPr lang="en-US" sz="4400" dirty="0" smtClean="0"/>
              <a:t>Central Asian Policy Simulation Model (CAPSIM)</a:t>
            </a:r>
            <a:endParaRPr lang="en-US" sz="4400" dirty="0"/>
          </a:p>
        </p:txBody>
      </p:sp>
      <p:pic>
        <p:nvPicPr>
          <p:cNvPr id="4" name="Picture 3"/>
          <p:cNvPicPr>
            <a:picLocks noChangeAspect="1"/>
          </p:cNvPicPr>
          <p:nvPr/>
        </p:nvPicPr>
        <p:blipFill>
          <a:blip r:embed="rId3"/>
          <a:stretch>
            <a:fillRect/>
          </a:stretch>
        </p:blipFill>
        <p:spPr>
          <a:xfrm>
            <a:off x="3581400" y="3657600"/>
            <a:ext cx="2014182" cy="184023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Slide Number Placeholder 30"/>
          <p:cNvSpPr>
            <a:spLocks noGrp="1"/>
          </p:cNvSpPr>
          <p:nvPr>
            <p:ph type="sldNum" sz="quarter" idx="12"/>
          </p:nvPr>
        </p:nvSpPr>
        <p:spPr/>
        <p:txBody>
          <a:bodyPr/>
          <a:lstStyle/>
          <a:p>
            <a:fld id="{2BC1DAC2-77FE-4F0E-9446-32720F574A75}" type="slidenum">
              <a:rPr lang="en-US" smtClean="0"/>
              <a:pPr/>
              <a:t>10</a:t>
            </a:fld>
            <a:endParaRPr lang="en-US"/>
          </a:p>
        </p:txBody>
      </p:sp>
      <p:cxnSp>
        <p:nvCxnSpPr>
          <p:cNvPr id="32" name="Straight Connector 31"/>
          <p:cNvCxnSpPr/>
          <p:nvPr/>
        </p:nvCxnSpPr>
        <p:spPr>
          <a:xfrm>
            <a:off x="152400" y="685800"/>
            <a:ext cx="8839200" cy="0"/>
          </a:xfrm>
          <a:prstGeom prst="line">
            <a:avLst/>
          </a:prstGeom>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228600" y="228600"/>
            <a:ext cx="1487908" cy="400110"/>
          </a:xfrm>
          <a:prstGeom prst="rect">
            <a:avLst/>
          </a:prstGeom>
          <a:noFill/>
        </p:spPr>
        <p:txBody>
          <a:bodyPr wrap="none" rtlCol="0">
            <a:spAutoFit/>
          </a:bodyPr>
          <a:lstStyle/>
          <a:p>
            <a:r>
              <a:rPr lang="en-US" sz="2000" b="1" dirty="0" smtClean="0">
                <a:latin typeface="Aharoni" pitchFamily="2" charset="-79"/>
                <a:cs typeface="Aharoni" pitchFamily="2" charset="-79"/>
              </a:rPr>
              <a:t>Production</a:t>
            </a:r>
            <a:endParaRPr lang="en-US" sz="2000" b="1" dirty="0">
              <a:latin typeface="Aharoni" pitchFamily="2" charset="-79"/>
              <a:cs typeface="Aharoni" pitchFamily="2" charset="-79"/>
            </a:endParaRPr>
          </a:p>
        </p:txBody>
      </p:sp>
      <p:sp>
        <p:nvSpPr>
          <p:cNvPr id="34" name="Rectangle 33"/>
          <p:cNvSpPr/>
          <p:nvPr/>
        </p:nvSpPr>
        <p:spPr>
          <a:xfrm>
            <a:off x="228600" y="990600"/>
            <a:ext cx="8610600" cy="1754326"/>
          </a:xfrm>
          <a:prstGeom prst="rect">
            <a:avLst/>
          </a:prstGeom>
        </p:spPr>
        <p:txBody>
          <a:bodyPr wrap="square">
            <a:spAutoFit/>
          </a:bodyPr>
          <a:lstStyle/>
          <a:p>
            <a:r>
              <a:rPr lang="en-US" dirty="0" smtClean="0"/>
              <a:t>CAPSIM uses a nested CES structure, stratifying input substitution and allowing substitution elasticities to vary over inputs. In the first level, producers choose between intermediate inputs (e.g., steel, fuel, computers) and factor inputs (e.g., labor and capital) with substitution elasticity </a:t>
            </a:r>
            <a:r>
              <a:rPr lang="en-US" dirty="0" smtClean="0">
                <a:sym typeface="Symbol"/>
              </a:rPr>
              <a:t></a:t>
            </a:r>
            <a:r>
              <a:rPr lang="en-US" baseline="30000" dirty="0" smtClean="0">
                <a:sym typeface="Symbol"/>
              </a:rPr>
              <a:t>p</a:t>
            </a:r>
            <a:r>
              <a:rPr lang="en-US" dirty="0" smtClean="0">
                <a:sym typeface="Symbol"/>
              </a:rPr>
              <a:t>. The figure below shows a simplified version of the nested CES structure used in CAPSIM. For the complete structure, refer to the detailed CAPSIM documentation. </a:t>
            </a:r>
            <a:endParaRPr lang="en-US" baseline="30000" dirty="0"/>
          </a:p>
        </p:txBody>
      </p:sp>
      <p:grpSp>
        <p:nvGrpSpPr>
          <p:cNvPr id="79" name="Group 78"/>
          <p:cNvGrpSpPr/>
          <p:nvPr/>
        </p:nvGrpSpPr>
        <p:grpSpPr>
          <a:xfrm>
            <a:off x="2514600" y="3048000"/>
            <a:ext cx="4191000" cy="2930842"/>
            <a:chOff x="4267200" y="2725579"/>
            <a:chExt cx="4191000" cy="2930842"/>
          </a:xfrm>
        </p:grpSpPr>
        <p:cxnSp>
          <p:nvCxnSpPr>
            <p:cNvPr id="36" name="Straight Connector 35"/>
            <p:cNvCxnSpPr/>
            <p:nvPr/>
          </p:nvCxnSpPr>
          <p:spPr>
            <a:xfrm rot="10800000" flipV="1">
              <a:off x="5181600" y="3048000"/>
              <a:ext cx="838200" cy="457200"/>
            </a:xfrm>
            <a:prstGeom prst="line">
              <a:avLst/>
            </a:prstGeom>
          </p:spPr>
          <p:style>
            <a:lnRef idx="1">
              <a:schemeClr val="dk1"/>
            </a:lnRef>
            <a:fillRef idx="0">
              <a:schemeClr val="dk1"/>
            </a:fillRef>
            <a:effectRef idx="0">
              <a:schemeClr val="dk1"/>
            </a:effectRef>
            <a:fontRef idx="minor">
              <a:schemeClr val="tx1"/>
            </a:fontRef>
          </p:style>
        </p:cxnSp>
        <p:cxnSp>
          <p:nvCxnSpPr>
            <p:cNvPr id="37" name="Straight Connector 36"/>
            <p:cNvCxnSpPr/>
            <p:nvPr/>
          </p:nvCxnSpPr>
          <p:spPr>
            <a:xfrm>
              <a:off x="6019800" y="3048000"/>
              <a:ext cx="914400" cy="457200"/>
            </a:xfrm>
            <a:prstGeom prst="line">
              <a:avLst/>
            </a:prstGeom>
          </p:spPr>
          <p:style>
            <a:lnRef idx="1">
              <a:schemeClr val="dk1"/>
            </a:lnRef>
            <a:fillRef idx="0">
              <a:schemeClr val="dk1"/>
            </a:fillRef>
            <a:effectRef idx="0">
              <a:schemeClr val="dk1"/>
            </a:effectRef>
            <a:fontRef idx="minor">
              <a:schemeClr val="tx1"/>
            </a:fontRef>
          </p:style>
        </p:cxnSp>
        <p:sp>
          <p:nvSpPr>
            <p:cNvPr id="39" name="TextBox 38"/>
            <p:cNvSpPr txBox="1"/>
            <p:nvPr/>
          </p:nvSpPr>
          <p:spPr>
            <a:xfrm>
              <a:off x="5486400" y="2725579"/>
              <a:ext cx="1066800" cy="246221"/>
            </a:xfrm>
            <a:prstGeom prst="rect">
              <a:avLst/>
            </a:prstGeom>
            <a:noFill/>
          </p:spPr>
          <p:txBody>
            <a:bodyPr wrap="square" rtlCol="0">
              <a:spAutoFit/>
            </a:bodyPr>
            <a:lstStyle/>
            <a:p>
              <a:pPr algn="ctr"/>
              <a:r>
                <a:rPr lang="en-US" sz="1000" b="1" dirty="0" smtClean="0"/>
                <a:t>Total Inputs</a:t>
              </a:r>
              <a:endParaRPr lang="en-US" sz="1000" b="1" dirty="0"/>
            </a:p>
          </p:txBody>
        </p:sp>
        <p:sp>
          <p:nvSpPr>
            <p:cNvPr id="40" name="TextBox 39"/>
            <p:cNvSpPr txBox="1"/>
            <p:nvPr/>
          </p:nvSpPr>
          <p:spPr>
            <a:xfrm>
              <a:off x="6444848" y="2999601"/>
              <a:ext cx="336952" cy="276999"/>
            </a:xfrm>
            <a:prstGeom prst="rect">
              <a:avLst/>
            </a:prstGeom>
            <a:noFill/>
          </p:spPr>
          <p:txBody>
            <a:bodyPr wrap="none" rtlCol="0">
              <a:spAutoFit/>
            </a:bodyPr>
            <a:lstStyle/>
            <a:p>
              <a:r>
                <a:rPr lang="en-US" sz="1200" dirty="0" smtClean="0">
                  <a:sym typeface="Symbol"/>
                </a:rPr>
                <a:t></a:t>
              </a:r>
              <a:r>
                <a:rPr lang="en-US" sz="1200" baseline="30000" dirty="0" smtClean="0">
                  <a:sym typeface="Symbol"/>
                </a:rPr>
                <a:t>p</a:t>
              </a:r>
              <a:endParaRPr lang="en-US" sz="1200" baseline="30000" dirty="0"/>
            </a:p>
          </p:txBody>
        </p:sp>
        <p:sp>
          <p:nvSpPr>
            <p:cNvPr id="42" name="TextBox 41"/>
            <p:cNvSpPr txBox="1"/>
            <p:nvPr/>
          </p:nvSpPr>
          <p:spPr>
            <a:xfrm>
              <a:off x="6400800" y="3581400"/>
              <a:ext cx="1066800" cy="246221"/>
            </a:xfrm>
            <a:prstGeom prst="rect">
              <a:avLst/>
            </a:prstGeom>
            <a:noFill/>
          </p:spPr>
          <p:txBody>
            <a:bodyPr wrap="square" rtlCol="0">
              <a:spAutoFit/>
            </a:bodyPr>
            <a:lstStyle/>
            <a:p>
              <a:pPr algn="ctr"/>
              <a:r>
                <a:rPr lang="en-US" sz="1000" b="1" dirty="0" smtClean="0"/>
                <a:t>Value Added</a:t>
              </a:r>
              <a:endParaRPr lang="en-US" sz="1000" b="1" dirty="0"/>
            </a:p>
          </p:txBody>
        </p:sp>
        <p:sp>
          <p:nvSpPr>
            <p:cNvPr id="43" name="TextBox 42"/>
            <p:cNvSpPr txBox="1"/>
            <p:nvPr/>
          </p:nvSpPr>
          <p:spPr>
            <a:xfrm>
              <a:off x="4648200" y="3581400"/>
              <a:ext cx="1066800" cy="400110"/>
            </a:xfrm>
            <a:prstGeom prst="rect">
              <a:avLst/>
            </a:prstGeom>
            <a:noFill/>
          </p:spPr>
          <p:txBody>
            <a:bodyPr wrap="square" rtlCol="0">
              <a:spAutoFit/>
            </a:bodyPr>
            <a:lstStyle/>
            <a:p>
              <a:pPr algn="ctr"/>
              <a:r>
                <a:rPr lang="en-US" sz="1000" b="1" dirty="0" smtClean="0"/>
                <a:t>Intermediate Inputs</a:t>
              </a:r>
              <a:endParaRPr lang="en-US" sz="1000" b="1" dirty="0"/>
            </a:p>
          </p:txBody>
        </p:sp>
        <p:cxnSp>
          <p:nvCxnSpPr>
            <p:cNvPr id="44" name="Straight Connector 43"/>
            <p:cNvCxnSpPr/>
            <p:nvPr/>
          </p:nvCxnSpPr>
          <p:spPr>
            <a:xfrm rot="5400000">
              <a:off x="6476999" y="3886200"/>
              <a:ext cx="457204" cy="457201"/>
            </a:xfrm>
            <a:prstGeom prst="line">
              <a:avLst/>
            </a:prstGeom>
          </p:spPr>
          <p:style>
            <a:lnRef idx="1">
              <a:schemeClr val="dk1"/>
            </a:lnRef>
            <a:fillRef idx="0">
              <a:schemeClr val="dk1"/>
            </a:fillRef>
            <a:effectRef idx="0">
              <a:schemeClr val="dk1"/>
            </a:effectRef>
            <a:fontRef idx="minor">
              <a:schemeClr val="tx1"/>
            </a:fontRef>
          </p:style>
        </p:cxnSp>
        <p:cxnSp>
          <p:nvCxnSpPr>
            <p:cNvPr id="46" name="Straight Connector 45"/>
            <p:cNvCxnSpPr/>
            <p:nvPr/>
          </p:nvCxnSpPr>
          <p:spPr>
            <a:xfrm rot="16200000" flipH="1">
              <a:off x="6934200" y="3886200"/>
              <a:ext cx="457200" cy="457200"/>
            </a:xfrm>
            <a:prstGeom prst="line">
              <a:avLst/>
            </a:prstGeom>
          </p:spPr>
          <p:style>
            <a:lnRef idx="1">
              <a:schemeClr val="dk1"/>
            </a:lnRef>
            <a:fillRef idx="0">
              <a:schemeClr val="dk1"/>
            </a:fillRef>
            <a:effectRef idx="0">
              <a:schemeClr val="dk1"/>
            </a:effectRef>
            <a:fontRef idx="minor">
              <a:schemeClr val="tx1"/>
            </a:fontRef>
          </p:style>
        </p:cxnSp>
        <p:sp>
          <p:nvSpPr>
            <p:cNvPr id="52" name="TextBox 51"/>
            <p:cNvSpPr txBox="1"/>
            <p:nvPr/>
          </p:nvSpPr>
          <p:spPr>
            <a:xfrm>
              <a:off x="6096000" y="4422577"/>
              <a:ext cx="685800" cy="246221"/>
            </a:xfrm>
            <a:prstGeom prst="rect">
              <a:avLst/>
            </a:prstGeom>
            <a:noFill/>
          </p:spPr>
          <p:txBody>
            <a:bodyPr wrap="square" rtlCol="0">
              <a:spAutoFit/>
            </a:bodyPr>
            <a:lstStyle/>
            <a:p>
              <a:pPr algn="ctr"/>
              <a:r>
                <a:rPr lang="en-US" sz="1000" b="1" dirty="0" smtClean="0"/>
                <a:t>Labor</a:t>
              </a:r>
              <a:endParaRPr lang="en-US" sz="1000" b="1" dirty="0"/>
            </a:p>
          </p:txBody>
        </p:sp>
        <p:sp>
          <p:nvSpPr>
            <p:cNvPr id="53" name="TextBox 52"/>
            <p:cNvSpPr txBox="1"/>
            <p:nvPr/>
          </p:nvSpPr>
          <p:spPr>
            <a:xfrm>
              <a:off x="6934200" y="4419600"/>
              <a:ext cx="990600" cy="400110"/>
            </a:xfrm>
            <a:prstGeom prst="rect">
              <a:avLst/>
            </a:prstGeom>
            <a:noFill/>
          </p:spPr>
          <p:txBody>
            <a:bodyPr wrap="square" rtlCol="0">
              <a:spAutoFit/>
            </a:bodyPr>
            <a:lstStyle/>
            <a:p>
              <a:pPr algn="ctr"/>
              <a:r>
                <a:rPr lang="en-US" sz="1000" b="1" dirty="0" smtClean="0"/>
                <a:t>Land-Capital</a:t>
              </a:r>
              <a:endParaRPr lang="en-US" sz="1000" b="1" dirty="0"/>
            </a:p>
          </p:txBody>
        </p:sp>
        <p:sp>
          <p:nvSpPr>
            <p:cNvPr id="56" name="TextBox 55"/>
            <p:cNvSpPr txBox="1"/>
            <p:nvPr/>
          </p:nvSpPr>
          <p:spPr>
            <a:xfrm>
              <a:off x="7239000" y="3886200"/>
              <a:ext cx="328936" cy="276999"/>
            </a:xfrm>
            <a:prstGeom prst="rect">
              <a:avLst/>
            </a:prstGeom>
            <a:noFill/>
          </p:spPr>
          <p:txBody>
            <a:bodyPr wrap="none" rtlCol="0">
              <a:spAutoFit/>
            </a:bodyPr>
            <a:lstStyle/>
            <a:p>
              <a:r>
                <a:rPr lang="en-US" sz="1200" dirty="0" smtClean="0">
                  <a:sym typeface="Symbol"/>
                </a:rPr>
                <a:t></a:t>
              </a:r>
              <a:r>
                <a:rPr lang="en-US" sz="1200" baseline="30000" dirty="0" smtClean="0">
                  <a:sym typeface="Symbol"/>
                </a:rPr>
                <a:t>v</a:t>
              </a:r>
              <a:endParaRPr lang="en-US" sz="1200" baseline="30000" dirty="0"/>
            </a:p>
          </p:txBody>
        </p:sp>
        <p:cxnSp>
          <p:nvCxnSpPr>
            <p:cNvPr id="57" name="Straight Connector 56"/>
            <p:cNvCxnSpPr/>
            <p:nvPr/>
          </p:nvCxnSpPr>
          <p:spPr>
            <a:xfrm rot="5400000">
              <a:off x="7010399" y="4876802"/>
              <a:ext cx="457204" cy="457201"/>
            </a:xfrm>
            <a:prstGeom prst="line">
              <a:avLst/>
            </a:prstGeom>
          </p:spPr>
          <p:style>
            <a:lnRef idx="1">
              <a:schemeClr val="dk1"/>
            </a:lnRef>
            <a:fillRef idx="0">
              <a:schemeClr val="dk1"/>
            </a:fillRef>
            <a:effectRef idx="0">
              <a:schemeClr val="dk1"/>
            </a:effectRef>
            <a:fontRef idx="minor">
              <a:schemeClr val="tx1"/>
            </a:fontRef>
          </p:style>
        </p:cxnSp>
        <p:cxnSp>
          <p:nvCxnSpPr>
            <p:cNvPr id="58" name="Straight Connector 57"/>
            <p:cNvCxnSpPr/>
            <p:nvPr/>
          </p:nvCxnSpPr>
          <p:spPr>
            <a:xfrm rot="16200000" flipH="1">
              <a:off x="7467600" y="4876802"/>
              <a:ext cx="457200" cy="457200"/>
            </a:xfrm>
            <a:prstGeom prst="line">
              <a:avLst/>
            </a:prstGeom>
          </p:spPr>
          <p:style>
            <a:lnRef idx="1">
              <a:schemeClr val="dk1"/>
            </a:lnRef>
            <a:fillRef idx="0">
              <a:schemeClr val="dk1"/>
            </a:fillRef>
            <a:effectRef idx="0">
              <a:schemeClr val="dk1"/>
            </a:effectRef>
            <a:fontRef idx="minor">
              <a:schemeClr val="tx1"/>
            </a:fontRef>
          </p:style>
        </p:cxnSp>
        <p:sp>
          <p:nvSpPr>
            <p:cNvPr id="59" name="TextBox 58"/>
            <p:cNvSpPr txBox="1"/>
            <p:nvPr/>
          </p:nvSpPr>
          <p:spPr>
            <a:xfrm>
              <a:off x="7772400" y="4876802"/>
              <a:ext cx="328936" cy="276999"/>
            </a:xfrm>
            <a:prstGeom prst="rect">
              <a:avLst/>
            </a:prstGeom>
            <a:noFill/>
          </p:spPr>
          <p:txBody>
            <a:bodyPr wrap="none" rtlCol="0">
              <a:spAutoFit/>
            </a:bodyPr>
            <a:lstStyle/>
            <a:p>
              <a:r>
                <a:rPr lang="en-US" sz="1200" dirty="0" smtClean="0">
                  <a:sym typeface="Symbol"/>
                </a:rPr>
                <a:t></a:t>
              </a:r>
              <a:r>
                <a:rPr lang="en-US" sz="1200" baseline="30000" dirty="0" smtClean="0">
                  <a:sym typeface="Symbol"/>
                </a:rPr>
                <a:t>k</a:t>
              </a:r>
              <a:endParaRPr lang="en-US" sz="1200" baseline="30000" dirty="0"/>
            </a:p>
          </p:txBody>
        </p:sp>
        <p:sp>
          <p:nvSpPr>
            <p:cNvPr id="60" name="TextBox 59"/>
            <p:cNvSpPr txBox="1"/>
            <p:nvPr/>
          </p:nvSpPr>
          <p:spPr>
            <a:xfrm>
              <a:off x="6553200" y="5410200"/>
              <a:ext cx="990600" cy="246221"/>
            </a:xfrm>
            <a:prstGeom prst="rect">
              <a:avLst/>
            </a:prstGeom>
            <a:noFill/>
          </p:spPr>
          <p:txBody>
            <a:bodyPr wrap="square" rtlCol="0">
              <a:spAutoFit/>
            </a:bodyPr>
            <a:lstStyle/>
            <a:p>
              <a:pPr algn="ctr"/>
              <a:r>
                <a:rPr lang="en-US" sz="1000" b="1" dirty="0" smtClean="0"/>
                <a:t>Land</a:t>
              </a:r>
              <a:endParaRPr lang="en-US" sz="1000" b="1" dirty="0"/>
            </a:p>
          </p:txBody>
        </p:sp>
        <p:sp>
          <p:nvSpPr>
            <p:cNvPr id="61" name="TextBox 60"/>
            <p:cNvSpPr txBox="1"/>
            <p:nvPr/>
          </p:nvSpPr>
          <p:spPr>
            <a:xfrm>
              <a:off x="7467600" y="5410200"/>
              <a:ext cx="990600" cy="246221"/>
            </a:xfrm>
            <a:prstGeom prst="rect">
              <a:avLst/>
            </a:prstGeom>
            <a:noFill/>
          </p:spPr>
          <p:txBody>
            <a:bodyPr wrap="square" rtlCol="0">
              <a:spAutoFit/>
            </a:bodyPr>
            <a:lstStyle/>
            <a:p>
              <a:pPr algn="ctr"/>
              <a:r>
                <a:rPr lang="en-US" sz="1000" b="1" dirty="0" smtClean="0"/>
                <a:t>Capital</a:t>
              </a:r>
              <a:endParaRPr lang="en-US" sz="1000" b="1" dirty="0"/>
            </a:p>
          </p:txBody>
        </p:sp>
        <p:cxnSp>
          <p:nvCxnSpPr>
            <p:cNvPr id="62" name="Straight Connector 61"/>
            <p:cNvCxnSpPr/>
            <p:nvPr/>
          </p:nvCxnSpPr>
          <p:spPr>
            <a:xfrm rot="5400000">
              <a:off x="4724399" y="3962402"/>
              <a:ext cx="457204" cy="457201"/>
            </a:xfrm>
            <a:prstGeom prst="line">
              <a:avLst/>
            </a:prstGeom>
          </p:spPr>
          <p:style>
            <a:lnRef idx="1">
              <a:schemeClr val="dk1"/>
            </a:lnRef>
            <a:fillRef idx="0">
              <a:schemeClr val="dk1"/>
            </a:fillRef>
            <a:effectRef idx="0">
              <a:schemeClr val="dk1"/>
            </a:effectRef>
            <a:fontRef idx="minor">
              <a:schemeClr val="tx1"/>
            </a:fontRef>
          </p:style>
        </p:cxnSp>
        <p:cxnSp>
          <p:nvCxnSpPr>
            <p:cNvPr id="63" name="Straight Connector 62"/>
            <p:cNvCxnSpPr/>
            <p:nvPr/>
          </p:nvCxnSpPr>
          <p:spPr>
            <a:xfrm rot="16200000" flipH="1">
              <a:off x="5181600" y="3962402"/>
              <a:ext cx="457200" cy="457200"/>
            </a:xfrm>
            <a:prstGeom prst="line">
              <a:avLst/>
            </a:prstGeom>
          </p:spPr>
          <p:style>
            <a:lnRef idx="1">
              <a:schemeClr val="dk1"/>
            </a:lnRef>
            <a:fillRef idx="0">
              <a:schemeClr val="dk1"/>
            </a:fillRef>
            <a:effectRef idx="0">
              <a:schemeClr val="dk1"/>
            </a:effectRef>
            <a:fontRef idx="minor">
              <a:schemeClr val="tx1"/>
            </a:fontRef>
          </p:style>
        </p:cxnSp>
        <p:sp>
          <p:nvSpPr>
            <p:cNvPr id="64" name="TextBox 63"/>
            <p:cNvSpPr txBox="1"/>
            <p:nvPr/>
          </p:nvSpPr>
          <p:spPr>
            <a:xfrm>
              <a:off x="5486400" y="3962402"/>
              <a:ext cx="306494" cy="276999"/>
            </a:xfrm>
            <a:prstGeom prst="rect">
              <a:avLst/>
            </a:prstGeom>
            <a:noFill/>
          </p:spPr>
          <p:txBody>
            <a:bodyPr wrap="none" rtlCol="0">
              <a:spAutoFit/>
            </a:bodyPr>
            <a:lstStyle/>
            <a:p>
              <a:r>
                <a:rPr lang="en-US" sz="1200" dirty="0" smtClean="0">
                  <a:sym typeface="Symbol"/>
                </a:rPr>
                <a:t></a:t>
              </a:r>
              <a:r>
                <a:rPr lang="en-US" sz="1200" baseline="30000" dirty="0" smtClean="0">
                  <a:sym typeface="Symbol"/>
                </a:rPr>
                <a:t>l</a:t>
              </a:r>
              <a:endParaRPr lang="en-US" sz="1200" baseline="30000" dirty="0"/>
            </a:p>
          </p:txBody>
        </p:sp>
        <p:cxnSp>
          <p:nvCxnSpPr>
            <p:cNvPr id="65" name="Straight Connector 64"/>
            <p:cNvCxnSpPr>
              <a:stCxn id="43" idx="2"/>
            </p:cNvCxnSpPr>
            <p:nvPr/>
          </p:nvCxnSpPr>
          <p:spPr>
            <a:xfrm rot="5400000">
              <a:off x="4962555" y="4200555"/>
              <a:ext cx="438090" cy="0"/>
            </a:xfrm>
            <a:prstGeom prst="line">
              <a:avLst/>
            </a:prstGeom>
          </p:spPr>
          <p:style>
            <a:lnRef idx="1">
              <a:schemeClr val="dk1"/>
            </a:lnRef>
            <a:fillRef idx="0">
              <a:schemeClr val="dk1"/>
            </a:fillRef>
            <a:effectRef idx="0">
              <a:schemeClr val="dk1"/>
            </a:effectRef>
            <a:fontRef idx="minor">
              <a:schemeClr val="tx1"/>
            </a:fontRef>
          </p:style>
        </p:cxnSp>
        <p:sp>
          <p:nvSpPr>
            <p:cNvPr id="69" name="TextBox 68"/>
            <p:cNvSpPr txBox="1"/>
            <p:nvPr/>
          </p:nvSpPr>
          <p:spPr>
            <a:xfrm>
              <a:off x="4648200" y="4419600"/>
              <a:ext cx="1066800" cy="400110"/>
            </a:xfrm>
            <a:prstGeom prst="rect">
              <a:avLst/>
            </a:prstGeom>
            <a:noFill/>
          </p:spPr>
          <p:txBody>
            <a:bodyPr wrap="square" rtlCol="0">
              <a:spAutoFit/>
            </a:bodyPr>
            <a:lstStyle/>
            <a:p>
              <a:pPr algn="ctr"/>
              <a:r>
                <a:rPr lang="en-US" sz="1000" b="1" dirty="0" err="1" smtClean="0"/>
                <a:t>Armington</a:t>
              </a:r>
              <a:r>
                <a:rPr lang="en-US" sz="1000" b="1" dirty="0" smtClean="0"/>
                <a:t> Demand</a:t>
              </a:r>
              <a:endParaRPr lang="en-US" sz="1000" b="1" dirty="0"/>
            </a:p>
          </p:txBody>
        </p:sp>
        <p:cxnSp>
          <p:nvCxnSpPr>
            <p:cNvPr id="70" name="Straight Connector 69"/>
            <p:cNvCxnSpPr/>
            <p:nvPr/>
          </p:nvCxnSpPr>
          <p:spPr>
            <a:xfrm rot="5400000">
              <a:off x="4724399" y="4859181"/>
              <a:ext cx="457204" cy="457201"/>
            </a:xfrm>
            <a:prstGeom prst="line">
              <a:avLst/>
            </a:prstGeom>
          </p:spPr>
          <p:style>
            <a:lnRef idx="1">
              <a:schemeClr val="dk1"/>
            </a:lnRef>
            <a:fillRef idx="0">
              <a:schemeClr val="dk1"/>
            </a:fillRef>
            <a:effectRef idx="0">
              <a:schemeClr val="dk1"/>
            </a:effectRef>
            <a:fontRef idx="minor">
              <a:schemeClr val="tx1"/>
            </a:fontRef>
          </p:style>
        </p:cxnSp>
        <p:cxnSp>
          <p:nvCxnSpPr>
            <p:cNvPr id="71" name="Straight Connector 70"/>
            <p:cNvCxnSpPr/>
            <p:nvPr/>
          </p:nvCxnSpPr>
          <p:spPr>
            <a:xfrm rot="16200000" flipH="1">
              <a:off x="5181600" y="4859181"/>
              <a:ext cx="457200" cy="457200"/>
            </a:xfrm>
            <a:prstGeom prst="line">
              <a:avLst/>
            </a:prstGeom>
          </p:spPr>
          <p:style>
            <a:lnRef idx="1">
              <a:schemeClr val="dk1"/>
            </a:lnRef>
            <a:fillRef idx="0">
              <a:schemeClr val="dk1"/>
            </a:fillRef>
            <a:effectRef idx="0">
              <a:schemeClr val="dk1"/>
            </a:effectRef>
            <a:fontRef idx="minor">
              <a:schemeClr val="tx1"/>
            </a:fontRef>
          </p:style>
        </p:cxnSp>
        <p:sp>
          <p:nvSpPr>
            <p:cNvPr id="72" name="TextBox 71"/>
            <p:cNvSpPr txBox="1"/>
            <p:nvPr/>
          </p:nvSpPr>
          <p:spPr>
            <a:xfrm>
              <a:off x="5486400" y="4859181"/>
              <a:ext cx="367408" cy="276999"/>
            </a:xfrm>
            <a:prstGeom prst="rect">
              <a:avLst/>
            </a:prstGeom>
            <a:noFill/>
          </p:spPr>
          <p:txBody>
            <a:bodyPr wrap="none" rtlCol="0">
              <a:spAutoFit/>
            </a:bodyPr>
            <a:lstStyle/>
            <a:p>
              <a:r>
                <a:rPr lang="en-US" sz="1200" dirty="0" smtClean="0">
                  <a:sym typeface="Symbol"/>
                </a:rPr>
                <a:t></a:t>
              </a:r>
              <a:r>
                <a:rPr lang="en-US" sz="1200" baseline="30000" dirty="0" smtClean="0">
                  <a:sym typeface="Symbol"/>
                </a:rPr>
                <a:t>m</a:t>
              </a:r>
              <a:endParaRPr lang="en-US" sz="1200" baseline="30000" dirty="0"/>
            </a:p>
          </p:txBody>
        </p:sp>
        <p:sp>
          <p:nvSpPr>
            <p:cNvPr id="73" name="TextBox 72"/>
            <p:cNvSpPr txBox="1"/>
            <p:nvPr/>
          </p:nvSpPr>
          <p:spPr>
            <a:xfrm>
              <a:off x="4267200" y="5392579"/>
              <a:ext cx="990600" cy="246221"/>
            </a:xfrm>
            <a:prstGeom prst="rect">
              <a:avLst/>
            </a:prstGeom>
            <a:noFill/>
          </p:spPr>
          <p:txBody>
            <a:bodyPr wrap="square" rtlCol="0">
              <a:spAutoFit/>
            </a:bodyPr>
            <a:lstStyle/>
            <a:p>
              <a:pPr algn="ctr"/>
              <a:r>
                <a:rPr lang="en-US" sz="1000" b="1" dirty="0" smtClean="0"/>
                <a:t>Domestic</a:t>
              </a:r>
              <a:endParaRPr lang="en-US" sz="1000" b="1" dirty="0"/>
            </a:p>
          </p:txBody>
        </p:sp>
        <p:sp>
          <p:nvSpPr>
            <p:cNvPr id="74" name="TextBox 73"/>
            <p:cNvSpPr txBox="1"/>
            <p:nvPr/>
          </p:nvSpPr>
          <p:spPr>
            <a:xfrm>
              <a:off x="5181600" y="5392579"/>
              <a:ext cx="990600" cy="246221"/>
            </a:xfrm>
            <a:prstGeom prst="rect">
              <a:avLst/>
            </a:prstGeom>
            <a:noFill/>
          </p:spPr>
          <p:txBody>
            <a:bodyPr wrap="square" rtlCol="0">
              <a:spAutoFit/>
            </a:bodyPr>
            <a:lstStyle/>
            <a:p>
              <a:pPr algn="ctr"/>
              <a:r>
                <a:rPr lang="en-US" sz="1000" b="1" dirty="0" smtClean="0"/>
                <a:t>Imports</a:t>
              </a:r>
              <a:endParaRPr lang="en-US" sz="1000" b="1" dirty="0"/>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2BC1DAC2-77FE-4F0E-9446-32720F574A75}" type="slidenum">
              <a:rPr lang="en-US" smtClean="0"/>
              <a:pPr/>
              <a:t>11</a:t>
            </a:fld>
            <a:endParaRPr lang="en-US"/>
          </a:p>
        </p:txBody>
      </p:sp>
      <p:cxnSp>
        <p:nvCxnSpPr>
          <p:cNvPr id="3" name="Straight Connector 2"/>
          <p:cNvCxnSpPr/>
          <p:nvPr/>
        </p:nvCxnSpPr>
        <p:spPr>
          <a:xfrm>
            <a:off x="152400" y="685800"/>
            <a:ext cx="8839200"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228600" y="228600"/>
            <a:ext cx="1487908" cy="400110"/>
          </a:xfrm>
          <a:prstGeom prst="rect">
            <a:avLst/>
          </a:prstGeom>
          <a:noFill/>
        </p:spPr>
        <p:txBody>
          <a:bodyPr wrap="none" rtlCol="0">
            <a:spAutoFit/>
          </a:bodyPr>
          <a:lstStyle/>
          <a:p>
            <a:r>
              <a:rPr lang="en-US" sz="2000" b="1" dirty="0" smtClean="0">
                <a:latin typeface="Aharoni" pitchFamily="2" charset="-79"/>
                <a:cs typeface="Aharoni" pitchFamily="2" charset="-79"/>
              </a:rPr>
              <a:t>Production</a:t>
            </a:r>
            <a:endParaRPr lang="en-US" sz="2000" b="1" dirty="0">
              <a:latin typeface="Aharoni" pitchFamily="2" charset="-79"/>
              <a:cs typeface="Aharoni" pitchFamily="2" charset="-79"/>
            </a:endParaRPr>
          </a:p>
        </p:txBody>
      </p:sp>
      <p:sp>
        <p:nvSpPr>
          <p:cNvPr id="5" name="Rectangle 4"/>
          <p:cNvSpPr/>
          <p:nvPr/>
        </p:nvSpPr>
        <p:spPr>
          <a:xfrm>
            <a:off x="228600" y="990600"/>
            <a:ext cx="8686800" cy="4801314"/>
          </a:xfrm>
          <a:prstGeom prst="rect">
            <a:avLst/>
          </a:prstGeom>
        </p:spPr>
        <p:txBody>
          <a:bodyPr wrap="square">
            <a:spAutoFit/>
          </a:bodyPr>
          <a:lstStyle/>
          <a:p>
            <a:r>
              <a:rPr lang="en-US" dirty="0" smtClean="0"/>
              <a:t>Unit prices and demands for the nested components follow the generic CES structure described above. For instance, total unit prices for a given good X are the sum of intermediate and factor prices (PND and PVA, respectively). Using the formula for unit prices from page 9 and the ND-VA substitution elasticity from the previous page (</a:t>
            </a:r>
            <a:r>
              <a:rPr lang="en-US" dirty="0" smtClean="0">
                <a:sym typeface="Symbol"/>
              </a:rPr>
              <a:t></a:t>
            </a:r>
            <a:r>
              <a:rPr lang="en-US" baseline="30000" dirty="0" smtClean="0">
                <a:sym typeface="Symbol"/>
              </a:rPr>
              <a:t>p</a:t>
            </a:r>
            <a:r>
              <a:rPr lang="en-US" dirty="0" smtClean="0">
                <a:sym typeface="Symbol"/>
              </a:rPr>
              <a:t>)</a:t>
            </a:r>
            <a:r>
              <a:rPr lang="en-US" dirty="0" smtClean="0"/>
              <a:t>, unit prices are</a:t>
            </a:r>
          </a:p>
          <a:p>
            <a:endParaRPr lang="en-US" dirty="0" smtClean="0"/>
          </a:p>
          <a:p>
            <a:endParaRPr lang="en-US" dirty="0" smtClean="0"/>
          </a:p>
          <a:p>
            <a:endParaRPr lang="en-US" dirty="0" smtClean="0"/>
          </a:p>
          <a:p>
            <a:endParaRPr lang="en-US" dirty="0" smtClean="0"/>
          </a:p>
          <a:p>
            <a:r>
              <a:rPr lang="en-US" dirty="0" smtClean="0"/>
              <a:t>Similarly, using the formula for input demands on page 9, demand for total intermediate and factor inputs is</a:t>
            </a:r>
          </a:p>
          <a:p>
            <a:endParaRPr lang="en-US" dirty="0" smtClean="0"/>
          </a:p>
          <a:p>
            <a:endParaRPr lang="en-US" dirty="0" smtClean="0"/>
          </a:p>
          <a:p>
            <a:endParaRPr lang="en-US" dirty="0" smtClean="0"/>
          </a:p>
          <a:p>
            <a:endParaRPr lang="en-US" dirty="0" smtClean="0"/>
          </a:p>
          <a:p>
            <a:endParaRPr lang="en-US" dirty="0" smtClean="0"/>
          </a:p>
          <a:p>
            <a:r>
              <a:rPr lang="en-US" dirty="0" smtClean="0"/>
              <a:t>where XP is total output of the good.</a:t>
            </a:r>
          </a:p>
        </p:txBody>
      </p:sp>
      <p:sp>
        <p:nvSpPr>
          <p:cNvPr id="5939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59393" name="Picture 1"/>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828800" y="2590800"/>
            <a:ext cx="5295900" cy="609600"/>
          </a:xfrm>
          <a:prstGeom prst="rect">
            <a:avLst/>
          </a:prstGeom>
          <a:noFill/>
        </p:spPr>
      </p:pic>
      <p:sp>
        <p:nvSpPr>
          <p:cNvPr id="5939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59398"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pSp>
        <p:nvGrpSpPr>
          <p:cNvPr id="13" name="Group 12"/>
          <p:cNvGrpSpPr/>
          <p:nvPr/>
        </p:nvGrpSpPr>
        <p:grpSpPr>
          <a:xfrm>
            <a:off x="1143000" y="4267200"/>
            <a:ext cx="6858000" cy="885825"/>
            <a:chOff x="914400" y="4219575"/>
            <a:chExt cx="6858000" cy="885825"/>
          </a:xfrm>
        </p:grpSpPr>
        <p:pic>
          <p:nvPicPr>
            <p:cNvPr id="59395" name="Picture 3"/>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4943475" y="4219575"/>
              <a:ext cx="2828925" cy="885825"/>
            </a:xfrm>
            <a:prstGeom prst="rect">
              <a:avLst/>
            </a:prstGeom>
            <a:noFill/>
          </p:spPr>
        </p:pic>
        <p:pic>
          <p:nvPicPr>
            <p:cNvPr id="59397" name="Picture 5"/>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914400" y="4219575"/>
              <a:ext cx="2914650" cy="885825"/>
            </a:xfrm>
            <a:prstGeom prst="rect">
              <a:avLst/>
            </a:prstGeom>
            <a:noFill/>
          </p:spPr>
        </p:pic>
        <p:sp>
          <p:nvSpPr>
            <p:cNvPr id="12" name="Rectangle 11"/>
            <p:cNvSpPr/>
            <p:nvPr/>
          </p:nvSpPr>
          <p:spPr>
            <a:xfrm>
              <a:off x="4038600" y="4583668"/>
              <a:ext cx="570990" cy="369332"/>
            </a:xfrm>
            <a:prstGeom prst="rect">
              <a:avLst/>
            </a:prstGeom>
          </p:spPr>
          <p:txBody>
            <a:bodyPr wrap="none">
              <a:spAutoFit/>
            </a:bodyPr>
            <a:lstStyle/>
            <a:p>
              <a:r>
                <a:rPr lang="en-US" dirty="0" smtClean="0"/>
                <a:t>and</a:t>
              </a:r>
              <a:endParaRPr lang="en-US" dirty="0"/>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2BC1DAC2-77FE-4F0E-9446-32720F574A75}" type="slidenum">
              <a:rPr lang="en-US" smtClean="0"/>
              <a:pPr/>
              <a:t>12</a:t>
            </a:fld>
            <a:endParaRPr lang="en-US"/>
          </a:p>
        </p:txBody>
      </p:sp>
      <p:cxnSp>
        <p:nvCxnSpPr>
          <p:cNvPr id="3" name="Straight Connector 2"/>
          <p:cNvCxnSpPr/>
          <p:nvPr/>
        </p:nvCxnSpPr>
        <p:spPr>
          <a:xfrm>
            <a:off x="152400" y="685800"/>
            <a:ext cx="8839200"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228600" y="228600"/>
            <a:ext cx="1758815" cy="400110"/>
          </a:xfrm>
          <a:prstGeom prst="rect">
            <a:avLst/>
          </a:prstGeom>
          <a:noFill/>
        </p:spPr>
        <p:txBody>
          <a:bodyPr wrap="none" rtlCol="0">
            <a:spAutoFit/>
          </a:bodyPr>
          <a:lstStyle/>
          <a:p>
            <a:r>
              <a:rPr lang="en-US" sz="2000" b="1" dirty="0" smtClean="0">
                <a:latin typeface="Aharoni" pitchFamily="2" charset="-79"/>
                <a:cs typeface="Aharoni" pitchFamily="2" charset="-79"/>
              </a:rPr>
              <a:t>Consumption</a:t>
            </a:r>
            <a:endParaRPr lang="en-US" sz="2000" b="1" dirty="0">
              <a:latin typeface="Aharoni" pitchFamily="2" charset="-79"/>
              <a:cs typeface="Aharoni" pitchFamily="2" charset="-79"/>
            </a:endParaRPr>
          </a:p>
        </p:txBody>
      </p:sp>
      <p:sp>
        <p:nvSpPr>
          <p:cNvPr id="5" name="Rectangle 4"/>
          <p:cNvSpPr/>
          <p:nvPr/>
        </p:nvSpPr>
        <p:spPr>
          <a:xfrm>
            <a:off x="228600" y="990600"/>
            <a:ext cx="8610600" cy="1477328"/>
          </a:xfrm>
          <a:prstGeom prst="rect">
            <a:avLst/>
          </a:prstGeom>
        </p:spPr>
        <p:txBody>
          <a:bodyPr wrap="square">
            <a:spAutoFit/>
          </a:bodyPr>
          <a:lstStyle/>
          <a:p>
            <a:r>
              <a:rPr lang="en-US" dirty="0" smtClean="0"/>
              <a:t>CAPSIM uses an extended linear expenditure system (ELES) function to model household consumption.  The ELES function separates household consumption into a subsistence minimum (</a:t>
            </a:r>
            <a:r>
              <a:rPr lang="en-US" dirty="0" smtClean="0">
                <a:sym typeface="Symbol"/>
              </a:rPr>
              <a:t>) and discretionary spending (total consumption minus the minimum, or C-). In the ELES, households maximize utility from discretionary spending subject to budget and accounting constraints</a:t>
            </a:r>
            <a:endParaRPr lang="en-US" dirty="0"/>
          </a:p>
        </p:txBody>
      </p:sp>
      <p:sp>
        <p:nvSpPr>
          <p:cNvPr id="53253"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53255" name="Rectangle 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2" name="Table 11"/>
          <p:cNvGraphicFramePr>
            <a:graphicFrameLocks noGrp="1"/>
          </p:cNvGraphicFramePr>
          <p:nvPr/>
        </p:nvGraphicFramePr>
        <p:xfrm>
          <a:off x="609600" y="4343400"/>
          <a:ext cx="3886200" cy="2031999"/>
        </p:xfrm>
        <a:graphic>
          <a:graphicData uri="http://schemas.openxmlformats.org/drawingml/2006/table">
            <a:tbl>
              <a:tblPr firstRow="1" bandRow="1">
                <a:tableStyleId>{2D5ABB26-0587-4C30-8999-92F81FD0307C}</a:tableStyleId>
              </a:tblPr>
              <a:tblGrid>
                <a:gridCol w="485775"/>
                <a:gridCol w="3400425"/>
              </a:tblGrid>
              <a:tr h="370840">
                <a:tc>
                  <a:txBody>
                    <a:bodyPr/>
                    <a:lstStyle/>
                    <a:p>
                      <a:r>
                        <a:rPr lang="en-US" dirty="0" smtClean="0"/>
                        <a:t>U</a:t>
                      </a:r>
                      <a:endParaRPr lang="en-US" dirty="0"/>
                    </a:p>
                  </a:txBody>
                  <a:tcPr/>
                </a:tc>
                <a:tc>
                  <a:txBody>
                    <a:bodyPr/>
                    <a:lstStyle/>
                    <a:p>
                      <a:r>
                        <a:rPr lang="en-US" dirty="0" smtClean="0"/>
                        <a:t>Household utility</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ym typeface="Symbol"/>
                        </a:rPr>
                        <a:t></a:t>
                      </a:r>
                      <a:r>
                        <a:rPr lang="en-US" i="0" baseline="-25000" dirty="0" err="1" smtClean="0"/>
                        <a:t>i</a:t>
                      </a:r>
                      <a:endParaRPr lang="en-US" i="0" baseline="-25000" dirty="0" smtClean="0"/>
                    </a:p>
                  </a:txBody>
                  <a:tcPr/>
                </a:tc>
                <a:tc>
                  <a:txBody>
                    <a:bodyPr/>
                    <a:lstStyle/>
                    <a:p>
                      <a:r>
                        <a:rPr lang="en-US" dirty="0" smtClean="0"/>
                        <a:t>Income</a:t>
                      </a:r>
                      <a:r>
                        <a:rPr lang="en-US" baseline="0" dirty="0" smtClean="0"/>
                        <a:t> share of</a:t>
                      </a:r>
                      <a:r>
                        <a:rPr lang="en-US" dirty="0" smtClean="0"/>
                        <a:t> good</a:t>
                      </a:r>
                      <a:r>
                        <a:rPr lang="en-US" baseline="0" dirty="0" smtClean="0"/>
                        <a:t> </a:t>
                      </a:r>
                      <a:r>
                        <a:rPr lang="en-US" baseline="0" dirty="0" err="1" smtClean="0"/>
                        <a:t>i</a:t>
                      </a:r>
                      <a:endParaRPr lang="en-US" dirty="0"/>
                    </a:p>
                  </a:txBody>
                  <a:tcPr/>
                </a:tc>
              </a:tr>
              <a:tr h="370840">
                <a:tc>
                  <a:txBody>
                    <a:bodyPr/>
                    <a:lstStyle/>
                    <a:p>
                      <a:r>
                        <a:rPr lang="en-US" i="0" baseline="0" dirty="0" smtClean="0">
                          <a:sym typeface="Symbol"/>
                        </a:rPr>
                        <a:t>x</a:t>
                      </a:r>
                      <a:r>
                        <a:rPr lang="en-US" i="0" baseline="-25000" dirty="0" smtClean="0">
                          <a:sym typeface="Symbol"/>
                        </a:rPr>
                        <a:t>i</a:t>
                      </a:r>
                      <a:endParaRPr lang="en-US" i="0" baseline="-25000" dirty="0"/>
                    </a:p>
                  </a:txBody>
                  <a:tcPr/>
                </a:tc>
                <a:tc>
                  <a:txBody>
                    <a:bodyPr/>
                    <a:lstStyle/>
                    <a:p>
                      <a:r>
                        <a:rPr lang="en-US" dirty="0" smtClean="0"/>
                        <a:t>Consumption</a:t>
                      </a:r>
                      <a:r>
                        <a:rPr lang="en-US" baseline="0" dirty="0" smtClean="0"/>
                        <a:t> of</a:t>
                      </a:r>
                      <a:r>
                        <a:rPr lang="en-US" dirty="0" smtClean="0"/>
                        <a:t> good I</a:t>
                      </a:r>
                      <a:endParaRPr lang="en-US" dirty="0"/>
                    </a:p>
                  </a:txBody>
                  <a:tcPr/>
                </a:tc>
              </a:tr>
              <a:tr h="370840">
                <a:tc>
                  <a:txBody>
                    <a:bodyPr/>
                    <a:lstStyle/>
                    <a:p>
                      <a:r>
                        <a:rPr lang="en-US" dirty="0" smtClean="0">
                          <a:sym typeface="Symbol"/>
                        </a:rPr>
                        <a:t></a:t>
                      </a:r>
                      <a:r>
                        <a:rPr lang="en-US" baseline="-25000" dirty="0" err="1" smtClean="0">
                          <a:sym typeface="Symbol"/>
                        </a:rPr>
                        <a:t>i</a:t>
                      </a:r>
                      <a:endParaRPr lang="en-US" baseline="-25000" dirty="0"/>
                    </a:p>
                  </a:txBody>
                  <a:tcPr/>
                </a:tc>
                <a:tc>
                  <a:txBody>
                    <a:bodyPr/>
                    <a:lstStyle/>
                    <a:p>
                      <a:r>
                        <a:rPr lang="en-US" dirty="0" smtClean="0"/>
                        <a:t>Minimum consumption, good </a:t>
                      </a:r>
                      <a:r>
                        <a:rPr lang="en-US" dirty="0" err="1" smtClean="0"/>
                        <a:t>i</a:t>
                      </a:r>
                      <a:endParaRPr lang="en-US" dirty="0"/>
                    </a:p>
                  </a:txBody>
                  <a:tcPr/>
                </a:tc>
              </a:tr>
              <a:tr h="370840">
                <a:tc>
                  <a:txBody>
                    <a:bodyPr/>
                    <a:lstStyle/>
                    <a:p>
                      <a:r>
                        <a:rPr lang="en-US" dirty="0" smtClean="0">
                          <a:sym typeface="Symbol"/>
                        </a:rPr>
                        <a:t></a:t>
                      </a:r>
                      <a:r>
                        <a:rPr lang="en-US" i="0" baseline="-25000" dirty="0" smtClean="0"/>
                        <a:t>s</a:t>
                      </a:r>
                      <a:endParaRPr lang="en-US" baseline="-25000" dirty="0"/>
                    </a:p>
                  </a:txBody>
                  <a:tcPr/>
                </a:tc>
                <a:tc>
                  <a:txBody>
                    <a:bodyPr/>
                    <a:lstStyle/>
                    <a:p>
                      <a:r>
                        <a:rPr lang="en-US" dirty="0" smtClean="0"/>
                        <a:t>Savings</a:t>
                      </a:r>
                      <a:r>
                        <a:rPr lang="en-US" baseline="0" dirty="0" smtClean="0"/>
                        <a:t> share of income</a:t>
                      </a:r>
                      <a:endParaRPr lang="en-US" dirty="0"/>
                    </a:p>
                  </a:txBody>
                  <a:tcPr/>
                </a:tc>
              </a:tr>
            </a:tbl>
          </a:graphicData>
        </a:graphic>
      </p:graphicFrame>
      <p:graphicFrame>
        <p:nvGraphicFramePr>
          <p:cNvPr id="13" name="Table 12"/>
          <p:cNvGraphicFramePr>
            <a:graphicFrameLocks noGrp="1"/>
          </p:cNvGraphicFramePr>
          <p:nvPr/>
        </p:nvGraphicFramePr>
        <p:xfrm>
          <a:off x="4876800" y="4343400"/>
          <a:ext cx="3581400" cy="1854200"/>
        </p:xfrm>
        <a:graphic>
          <a:graphicData uri="http://schemas.openxmlformats.org/drawingml/2006/table">
            <a:tbl>
              <a:tblPr firstRow="1" bandRow="1">
                <a:tableStyleId>{2D5ABB26-0587-4C30-8999-92F81FD0307C}</a:tableStyleId>
              </a:tblPr>
              <a:tblGrid>
                <a:gridCol w="447675"/>
                <a:gridCol w="3133725"/>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ym typeface="Symbol"/>
                        </a:rPr>
                        <a:t>S</a:t>
                      </a:r>
                      <a:endParaRPr lang="en-US" dirty="0" smtClean="0"/>
                    </a:p>
                  </a:txBody>
                  <a:tcPr/>
                </a:tc>
                <a:tc>
                  <a:txBody>
                    <a:bodyPr/>
                    <a:lstStyle/>
                    <a:p>
                      <a:r>
                        <a:rPr lang="en-US" dirty="0" smtClean="0"/>
                        <a:t>Value of savings</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P</a:t>
                      </a:r>
                      <a:r>
                        <a:rPr lang="en-US" baseline="-25000" dirty="0" smtClean="0"/>
                        <a:t>s</a:t>
                      </a:r>
                    </a:p>
                  </a:txBody>
                  <a:tcPr/>
                </a:tc>
                <a:tc>
                  <a:txBody>
                    <a:bodyPr/>
                    <a:lstStyle/>
                    <a:p>
                      <a:r>
                        <a:rPr lang="en-US" dirty="0" smtClean="0"/>
                        <a:t>Relative</a:t>
                      </a:r>
                      <a:r>
                        <a:rPr lang="en-US" baseline="0" dirty="0" smtClean="0"/>
                        <a:t> price of savings</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Y</a:t>
                      </a:r>
                    </a:p>
                  </a:txBody>
                  <a:tcPr/>
                </a:tc>
                <a:tc>
                  <a:txBody>
                    <a:bodyPr/>
                    <a:lstStyle/>
                    <a:p>
                      <a:r>
                        <a:rPr lang="en-US" dirty="0" smtClean="0"/>
                        <a:t>Total income</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p</a:t>
                      </a:r>
                      <a:r>
                        <a:rPr lang="en-US" baseline="-25000" dirty="0" smtClean="0"/>
                        <a:t>i</a:t>
                      </a:r>
                    </a:p>
                  </a:txBody>
                  <a:tcPr/>
                </a:tc>
                <a:tc>
                  <a:txBody>
                    <a:bodyPr/>
                    <a:lstStyle/>
                    <a:p>
                      <a:r>
                        <a:rPr lang="en-US" dirty="0" smtClean="0"/>
                        <a:t>Price of</a:t>
                      </a:r>
                      <a:r>
                        <a:rPr lang="en-US" baseline="0" dirty="0" smtClean="0"/>
                        <a:t> good </a:t>
                      </a:r>
                      <a:r>
                        <a:rPr lang="en-US" baseline="0" dirty="0" err="1" smtClean="0"/>
                        <a:t>i</a:t>
                      </a:r>
                      <a:r>
                        <a:rPr lang="en-US" baseline="0" dirty="0" smtClean="0"/>
                        <a:t> </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x</a:t>
                      </a:r>
                      <a:r>
                        <a:rPr lang="en-US" baseline="-25000" dirty="0" smtClean="0"/>
                        <a:t>i</a:t>
                      </a:r>
                    </a:p>
                  </a:txBody>
                  <a:tcPr/>
                </a:tc>
                <a:tc>
                  <a:txBody>
                    <a:bodyPr/>
                    <a:lstStyle/>
                    <a:p>
                      <a:r>
                        <a:rPr lang="en-US" dirty="0" smtClean="0"/>
                        <a:t>Consumption of good </a:t>
                      </a:r>
                      <a:r>
                        <a:rPr lang="en-US" dirty="0" err="1" smtClean="0"/>
                        <a:t>i</a:t>
                      </a:r>
                      <a:endParaRPr lang="en-US" dirty="0"/>
                    </a:p>
                  </a:txBody>
                  <a:tcPr/>
                </a:tc>
              </a:tr>
            </a:tbl>
          </a:graphicData>
        </a:graphic>
      </p:graphicFrame>
      <p:sp>
        <p:nvSpPr>
          <p:cNvPr id="53257" name="Rectangle 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53256" name="Picture 8"/>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6324600" y="3276600"/>
            <a:ext cx="1524000" cy="884208"/>
          </a:xfrm>
          <a:prstGeom prst="rect">
            <a:avLst/>
          </a:prstGeom>
          <a:noFill/>
        </p:spPr>
      </p:pic>
      <p:sp>
        <p:nvSpPr>
          <p:cNvPr id="16" name="Rectangle 15"/>
          <p:cNvSpPr/>
          <p:nvPr/>
        </p:nvSpPr>
        <p:spPr>
          <a:xfrm>
            <a:off x="5486400" y="3059668"/>
            <a:ext cx="489236" cy="369332"/>
          </a:xfrm>
          <a:prstGeom prst="rect">
            <a:avLst/>
          </a:prstGeom>
        </p:spPr>
        <p:txBody>
          <a:bodyPr wrap="none">
            <a:spAutoFit/>
          </a:bodyPr>
          <a:lstStyle/>
          <a:p>
            <a:r>
              <a:rPr lang="en-US" dirty="0" err="1" smtClean="0"/>
              <a:t>s.t</a:t>
            </a:r>
            <a:r>
              <a:rPr lang="en-US" dirty="0" smtClean="0"/>
              <a:t>.</a:t>
            </a:r>
            <a:endParaRPr lang="en-US" dirty="0"/>
          </a:p>
        </p:txBody>
      </p:sp>
      <p:sp>
        <p:nvSpPr>
          <p:cNvPr id="53259" name="Rectangle 1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53261" name="Rectangle 1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53263" name="Rectangle 1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53262" name="Picture 14"/>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381000" y="2667000"/>
            <a:ext cx="4876800" cy="1104690"/>
          </a:xfrm>
          <a:prstGeom prst="rect">
            <a:avLst/>
          </a:prstGeom>
          <a:noFill/>
        </p:spPr>
      </p:pic>
      <p:sp>
        <p:nvSpPr>
          <p:cNvPr id="53265" name="Rectangle 17"/>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53264" name="Picture 16"/>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6248400" y="2401825"/>
            <a:ext cx="1600199" cy="874775"/>
          </a:xfrm>
          <a:prstGeom prst="rect">
            <a:avLst/>
          </a:prstGeom>
          <a:noFill/>
        </p:spPr>
      </p:pic>
      <p:sp>
        <p:nvSpPr>
          <p:cNvPr id="53266" name="Rectangle 18"/>
          <p:cNvSpPr>
            <a:spLocks noChangeArrowheads="1"/>
          </p:cNvSpPr>
          <p:nvPr/>
        </p:nvSpPr>
        <p:spPr bwMode="auto">
          <a:xfrm>
            <a:off x="457200" y="17049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2BC1DAC2-77FE-4F0E-9446-32720F574A75}" type="slidenum">
              <a:rPr lang="en-US" smtClean="0"/>
              <a:pPr/>
              <a:t>13</a:t>
            </a:fld>
            <a:endParaRPr lang="en-US"/>
          </a:p>
        </p:txBody>
      </p:sp>
      <p:cxnSp>
        <p:nvCxnSpPr>
          <p:cNvPr id="3" name="Straight Connector 2"/>
          <p:cNvCxnSpPr/>
          <p:nvPr/>
        </p:nvCxnSpPr>
        <p:spPr>
          <a:xfrm>
            <a:off x="152400" y="685800"/>
            <a:ext cx="8839200"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228600" y="228600"/>
            <a:ext cx="1758815" cy="400110"/>
          </a:xfrm>
          <a:prstGeom prst="rect">
            <a:avLst/>
          </a:prstGeom>
          <a:noFill/>
        </p:spPr>
        <p:txBody>
          <a:bodyPr wrap="none" rtlCol="0">
            <a:spAutoFit/>
          </a:bodyPr>
          <a:lstStyle/>
          <a:p>
            <a:r>
              <a:rPr lang="en-US" sz="2000" b="1" dirty="0" smtClean="0">
                <a:latin typeface="Aharoni" pitchFamily="2" charset="-79"/>
                <a:cs typeface="Aharoni" pitchFamily="2" charset="-79"/>
              </a:rPr>
              <a:t>Consumption</a:t>
            </a:r>
            <a:endParaRPr lang="en-US" sz="2000" b="1" dirty="0">
              <a:latin typeface="Aharoni" pitchFamily="2" charset="-79"/>
              <a:cs typeface="Aharoni" pitchFamily="2" charset="-79"/>
            </a:endParaRPr>
          </a:p>
        </p:txBody>
      </p:sp>
      <p:sp>
        <p:nvSpPr>
          <p:cNvPr id="5" name="Rectangle 4"/>
          <p:cNvSpPr/>
          <p:nvPr/>
        </p:nvSpPr>
        <p:spPr>
          <a:xfrm>
            <a:off x="228600" y="990600"/>
            <a:ext cx="8610600" cy="5078313"/>
          </a:xfrm>
          <a:prstGeom prst="rect">
            <a:avLst/>
          </a:prstGeom>
        </p:spPr>
        <p:txBody>
          <a:bodyPr wrap="square">
            <a:spAutoFit/>
          </a:bodyPr>
          <a:lstStyle/>
          <a:p>
            <a:r>
              <a:rPr lang="en-US" dirty="0" smtClean="0"/>
              <a:t>The </a:t>
            </a:r>
            <a:r>
              <a:rPr lang="en-US" dirty="0" err="1" smtClean="0"/>
              <a:t>Lagrangean</a:t>
            </a:r>
            <a:r>
              <a:rPr lang="en-US" dirty="0" smtClean="0"/>
              <a:t> for the ELES function is</a:t>
            </a:r>
          </a:p>
          <a:p>
            <a:endParaRPr lang="en-US" dirty="0" smtClean="0"/>
          </a:p>
          <a:p>
            <a:endParaRPr lang="en-US" dirty="0" smtClean="0"/>
          </a:p>
          <a:p>
            <a:endParaRPr lang="en-US" dirty="0" smtClean="0"/>
          </a:p>
          <a:p>
            <a:endParaRPr lang="en-US" dirty="0" smtClean="0"/>
          </a:p>
          <a:p>
            <a:endParaRPr lang="en-US" dirty="0" smtClean="0"/>
          </a:p>
          <a:p>
            <a:r>
              <a:rPr lang="en-US" dirty="0" smtClean="0"/>
              <a:t>Finding the partial derivative of L with respect to x</a:t>
            </a:r>
            <a:r>
              <a:rPr lang="en-US" baseline="-25000" dirty="0" smtClean="0"/>
              <a:t>i</a:t>
            </a:r>
            <a:r>
              <a:rPr lang="en-US" dirty="0" smtClean="0"/>
              <a:t> gives the ELES demand function</a:t>
            </a:r>
          </a:p>
          <a:p>
            <a:endParaRPr lang="en-US" dirty="0" smtClean="0"/>
          </a:p>
          <a:p>
            <a:endParaRPr lang="en-US" dirty="0" smtClean="0"/>
          </a:p>
          <a:p>
            <a:endParaRPr lang="en-US" dirty="0" smtClean="0"/>
          </a:p>
          <a:p>
            <a:endParaRPr lang="en-US" dirty="0" smtClean="0"/>
          </a:p>
          <a:p>
            <a:endParaRPr lang="en-US" dirty="0" smtClean="0"/>
          </a:p>
          <a:p>
            <a:r>
              <a:rPr lang="en-US" dirty="0" smtClean="0"/>
              <a:t>and the partial derivative with respect to S gives household demand for saving</a:t>
            </a:r>
          </a:p>
          <a:p>
            <a:endParaRPr lang="en-US" dirty="0" smtClean="0"/>
          </a:p>
          <a:p>
            <a:endParaRPr lang="en-US" dirty="0" smtClean="0"/>
          </a:p>
          <a:p>
            <a:endParaRPr lang="en-US" dirty="0" smtClean="0"/>
          </a:p>
          <a:p>
            <a:endParaRPr lang="en-US" dirty="0" smtClean="0"/>
          </a:p>
        </p:txBody>
      </p:sp>
      <p:sp>
        <p:nvSpPr>
          <p:cNvPr id="6144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144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61443" name="Picture 3"/>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524000" y="1524000"/>
            <a:ext cx="6204857" cy="990600"/>
          </a:xfrm>
          <a:prstGeom prst="rect">
            <a:avLst/>
          </a:prstGeom>
          <a:noFill/>
        </p:spPr>
      </p:pic>
      <p:sp>
        <p:nvSpPr>
          <p:cNvPr id="61448"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61447" name="Picture 7"/>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3857625" y="3352800"/>
            <a:ext cx="1628775" cy="781050"/>
          </a:xfrm>
          <a:prstGeom prst="rect">
            <a:avLst/>
          </a:prstGeom>
          <a:noFill/>
        </p:spPr>
      </p:pic>
      <p:sp>
        <p:nvSpPr>
          <p:cNvPr id="61450"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61449" name="Picture 9"/>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4200525" y="5257800"/>
            <a:ext cx="828675" cy="723900"/>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152400" y="685800"/>
            <a:ext cx="8839200" cy="0"/>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9" name="Table 8"/>
          <p:cNvGraphicFramePr>
            <a:graphicFrameLocks noGrp="1"/>
          </p:cNvGraphicFramePr>
          <p:nvPr/>
        </p:nvGraphicFramePr>
        <p:xfrm>
          <a:off x="609600" y="1219200"/>
          <a:ext cx="6096000" cy="2966720"/>
        </p:xfrm>
        <a:graphic>
          <a:graphicData uri="http://schemas.openxmlformats.org/drawingml/2006/table">
            <a:tbl>
              <a:tblPr firstRow="1" bandRow="1">
                <a:tableStyleId>{2D5ABB26-0587-4C30-8999-92F81FD0307C}</a:tableStyleId>
              </a:tblPr>
              <a:tblGrid>
                <a:gridCol w="1143000"/>
                <a:gridCol w="4953000"/>
              </a:tblGrid>
              <a:tr h="370840">
                <a:tc>
                  <a:txBody>
                    <a:bodyPr/>
                    <a:lstStyle/>
                    <a:p>
                      <a:r>
                        <a:rPr lang="en-US" b="1" dirty="0" smtClean="0"/>
                        <a:t>Pages</a:t>
                      </a:r>
                      <a:endParaRPr lang="en-US" b="1" dirty="0"/>
                    </a:p>
                  </a:txBody>
                  <a:tcPr/>
                </a:tc>
                <a:tc>
                  <a:txBody>
                    <a:bodyPr/>
                    <a:lstStyle/>
                    <a:p>
                      <a:r>
                        <a:rPr lang="en-US" b="1" dirty="0" smtClean="0"/>
                        <a:t>Section</a:t>
                      </a:r>
                      <a:endParaRPr lang="en-US" b="1" dirty="0"/>
                    </a:p>
                  </a:txBody>
                  <a:tcPr/>
                </a:tc>
              </a:tr>
              <a:tr h="370840">
                <a:tc>
                  <a:txBody>
                    <a:bodyPr/>
                    <a:lstStyle/>
                    <a:p>
                      <a:r>
                        <a:rPr lang="en-US" dirty="0" smtClean="0"/>
                        <a:t>3-4</a:t>
                      </a:r>
                      <a:endParaRPr lang="en-US" dirty="0"/>
                    </a:p>
                  </a:txBody>
                  <a:tcPr/>
                </a:tc>
                <a:tc>
                  <a:txBody>
                    <a:bodyPr/>
                    <a:lstStyle/>
                    <a:p>
                      <a:r>
                        <a:rPr lang="en-US" dirty="0" smtClean="0"/>
                        <a:t>Model</a:t>
                      </a:r>
                      <a:r>
                        <a:rPr lang="en-US" baseline="0" dirty="0" smtClean="0"/>
                        <a:t> Background</a:t>
                      </a:r>
                      <a:endParaRPr lang="en-US" dirty="0"/>
                    </a:p>
                  </a:txBody>
                  <a:tcPr/>
                </a:tc>
              </a:tr>
              <a:tr h="370840">
                <a:tc>
                  <a:txBody>
                    <a:bodyPr/>
                    <a:lstStyle/>
                    <a:p>
                      <a:r>
                        <a:rPr lang="en-US" dirty="0" smtClean="0"/>
                        <a:t>5-11</a:t>
                      </a:r>
                      <a:endParaRPr lang="en-US" dirty="0"/>
                    </a:p>
                  </a:txBody>
                  <a:tcPr/>
                </a:tc>
                <a:tc>
                  <a:txBody>
                    <a:bodyPr/>
                    <a:lstStyle/>
                    <a:p>
                      <a:pPr>
                        <a:buNone/>
                      </a:pPr>
                      <a:r>
                        <a:rPr lang="en-US" dirty="0" smtClean="0"/>
                        <a:t>Production</a:t>
                      </a:r>
                      <a:endParaRPr lang="en-US" dirty="0"/>
                    </a:p>
                  </a:txBody>
                  <a:tcPr/>
                </a:tc>
              </a:tr>
              <a:tr h="370840">
                <a:tc>
                  <a:txBody>
                    <a:bodyPr/>
                    <a:lstStyle/>
                    <a:p>
                      <a:r>
                        <a:rPr lang="en-US" dirty="0" smtClean="0"/>
                        <a:t>11-13</a:t>
                      </a:r>
                      <a:endParaRPr lang="en-US" dirty="0"/>
                    </a:p>
                  </a:txBody>
                  <a:tcPr/>
                </a:tc>
                <a:tc>
                  <a:txBody>
                    <a:bodyPr/>
                    <a:lstStyle/>
                    <a:p>
                      <a:r>
                        <a:rPr lang="en-US" dirty="0" smtClean="0"/>
                        <a:t>Household Consumption</a:t>
                      </a:r>
                      <a:endParaRPr lang="en-US" dirty="0"/>
                    </a:p>
                  </a:txBody>
                  <a:tcPr/>
                </a:tc>
              </a:tr>
              <a:tr h="370840">
                <a:tc>
                  <a:txBody>
                    <a:bodyPr/>
                    <a:lstStyle/>
                    <a:p>
                      <a:endParaRPr lang="en-US" dirty="0"/>
                    </a:p>
                  </a:txBody>
                  <a:tcPr/>
                </a:tc>
                <a:tc>
                  <a:txBody>
                    <a:bodyPr/>
                    <a:lstStyle/>
                    <a:p>
                      <a:pPr>
                        <a:buNone/>
                      </a:pPr>
                      <a:r>
                        <a:rPr lang="en-US" dirty="0" smtClean="0"/>
                        <a:t>Government</a:t>
                      </a:r>
                      <a:endParaRPr lang="en-US" dirty="0"/>
                    </a:p>
                  </a:txBody>
                  <a:tcPr/>
                </a:tc>
              </a:tr>
              <a:tr h="370840">
                <a:tc>
                  <a:txBody>
                    <a:bodyPr/>
                    <a:lstStyle/>
                    <a:p>
                      <a:endParaRPr lang="en-US"/>
                    </a:p>
                  </a:txBody>
                  <a:tcPr/>
                </a:tc>
                <a:tc>
                  <a:txBody>
                    <a:bodyPr/>
                    <a:lstStyle/>
                    <a:p>
                      <a:r>
                        <a:rPr lang="en-US" dirty="0" smtClean="0"/>
                        <a:t>Savings-Investment </a:t>
                      </a:r>
                      <a:endParaRPr lang="en-US" dirty="0"/>
                    </a:p>
                  </a:txBody>
                  <a:tcPr/>
                </a:tc>
              </a:tr>
              <a:tr h="370840">
                <a:tc>
                  <a:txBody>
                    <a:bodyPr/>
                    <a:lstStyle/>
                    <a:p>
                      <a:endParaRPr lang="en-US"/>
                    </a:p>
                  </a:txBody>
                  <a:tcPr/>
                </a:tc>
                <a:tc>
                  <a:txBody>
                    <a:bodyPr/>
                    <a:lstStyle/>
                    <a:p>
                      <a:pPr>
                        <a:buNone/>
                      </a:pPr>
                      <a:r>
                        <a:rPr lang="en-US" dirty="0" smtClean="0"/>
                        <a:t>Trade</a:t>
                      </a:r>
                      <a:endParaRPr lang="en-US" dirty="0"/>
                    </a:p>
                  </a:txBody>
                  <a:tcPr/>
                </a:tc>
              </a:tr>
              <a:tr h="370840">
                <a:tc>
                  <a:txBody>
                    <a:bodyPr/>
                    <a:lstStyle/>
                    <a:p>
                      <a:endParaRPr lang="en-US" dirty="0"/>
                    </a:p>
                  </a:txBody>
                  <a:tcPr/>
                </a:tc>
                <a:tc>
                  <a:txBody>
                    <a:bodyPr/>
                    <a:lstStyle/>
                    <a:p>
                      <a:r>
                        <a:rPr lang="en-US" dirty="0" smtClean="0"/>
                        <a:t>Model</a:t>
                      </a:r>
                      <a:r>
                        <a:rPr lang="en-US" baseline="0" dirty="0" smtClean="0"/>
                        <a:t> Closure</a:t>
                      </a:r>
                      <a:endParaRPr lang="en-US" dirty="0"/>
                    </a:p>
                  </a:txBody>
                  <a:tcPr/>
                </a:tc>
              </a:tr>
            </a:tbl>
          </a:graphicData>
        </a:graphic>
      </p:graphicFrame>
      <p:sp>
        <p:nvSpPr>
          <p:cNvPr id="7" name="TextBox 6"/>
          <p:cNvSpPr txBox="1"/>
          <p:nvPr/>
        </p:nvSpPr>
        <p:spPr>
          <a:xfrm>
            <a:off x="228600" y="228600"/>
            <a:ext cx="1228221" cy="400110"/>
          </a:xfrm>
          <a:prstGeom prst="rect">
            <a:avLst/>
          </a:prstGeom>
          <a:noFill/>
        </p:spPr>
        <p:txBody>
          <a:bodyPr wrap="none" rtlCol="0">
            <a:spAutoFit/>
          </a:bodyPr>
          <a:lstStyle/>
          <a:p>
            <a:r>
              <a:rPr lang="en-US" sz="2000" b="1" dirty="0" smtClean="0">
                <a:latin typeface="Aharoni" pitchFamily="2" charset="-79"/>
                <a:cs typeface="Aharoni" pitchFamily="2" charset="-79"/>
              </a:rPr>
              <a:t>Contents</a:t>
            </a:r>
            <a:endParaRPr lang="en-US" sz="2000" b="1" dirty="0">
              <a:latin typeface="Aharoni" pitchFamily="2" charset="-79"/>
              <a:cs typeface="Aharoni" pitchFamily="2" charset="-79"/>
            </a:endParaRPr>
          </a:p>
        </p:txBody>
      </p:sp>
      <p:sp>
        <p:nvSpPr>
          <p:cNvPr id="8" name="Slide Number Placeholder 7"/>
          <p:cNvSpPr>
            <a:spLocks noGrp="1"/>
          </p:cNvSpPr>
          <p:nvPr>
            <p:ph type="sldNum" sz="quarter" idx="12"/>
          </p:nvPr>
        </p:nvSpPr>
        <p:spPr/>
        <p:txBody>
          <a:bodyPr/>
          <a:lstStyle/>
          <a:p>
            <a:fld id="{2BC1DAC2-77FE-4F0E-9446-32720F574A75}" type="slidenum">
              <a:rPr lang="en-US" smtClean="0"/>
              <a:pPr/>
              <a:t>2</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28600" y="990600"/>
            <a:ext cx="8610600" cy="5078314"/>
          </a:xfrm>
          <a:prstGeom prst="rect">
            <a:avLst/>
          </a:prstGeom>
        </p:spPr>
        <p:txBody>
          <a:bodyPr wrap="square">
            <a:spAutoFit/>
          </a:bodyPr>
          <a:lstStyle/>
          <a:p>
            <a:r>
              <a:rPr lang="en-US" dirty="0"/>
              <a:t>The </a:t>
            </a:r>
            <a:r>
              <a:rPr lang="en-US" cap="small" dirty="0" smtClean="0"/>
              <a:t>CAPSIM</a:t>
            </a:r>
            <a:r>
              <a:rPr lang="en-US" dirty="0" smtClean="0"/>
              <a:t> model </a:t>
            </a:r>
            <a:r>
              <a:rPr lang="en-US" dirty="0"/>
              <a:t>is a </a:t>
            </a:r>
            <a:r>
              <a:rPr lang="en-US" dirty="0" smtClean="0"/>
              <a:t>regional/global computable </a:t>
            </a:r>
            <a:r>
              <a:rPr lang="en-US" dirty="0"/>
              <a:t>general equilibrium </a:t>
            </a:r>
            <a:r>
              <a:rPr lang="en-US" dirty="0" smtClean="0"/>
              <a:t>(CGE</a:t>
            </a:r>
            <a:r>
              <a:rPr lang="en-US" dirty="0"/>
              <a:t>) </a:t>
            </a:r>
            <a:r>
              <a:rPr lang="en-US" dirty="0" smtClean="0"/>
              <a:t>model, a descendant of the LINKAGE model developed by Dominique van der </a:t>
            </a:r>
            <a:r>
              <a:rPr lang="en-US" dirty="0" err="1" smtClean="0"/>
              <a:t>Mensbrugghe</a:t>
            </a:r>
            <a:r>
              <a:rPr lang="en-US" dirty="0" smtClean="0"/>
              <a:t> while at the World Bank. Its development dates back to the 1980s, when early versions of the model were used to study global trade reform. Since then, the model has been used to analyze a variety of policy questions, including, more recently, energy and climate policies.</a:t>
            </a:r>
          </a:p>
          <a:p>
            <a:endParaRPr lang="en-US" dirty="0"/>
          </a:p>
          <a:p>
            <a:r>
              <a:rPr lang="en-US" dirty="0" smtClean="0"/>
              <a:t>CAPSIM is a multi-country, multi-sector model, combining a recursive, dynamic modeling framework with a comprehensive, consistent economic database. CAPSIM is implemented in the GAMS programming language and calibrated to national data and the Global Trade and Analysis Project (GTAP) database.</a:t>
            </a:r>
          </a:p>
          <a:p>
            <a:endParaRPr lang="en-US" dirty="0"/>
          </a:p>
          <a:p>
            <a:r>
              <a:rPr lang="en-US" dirty="0" smtClean="0"/>
              <a:t>CAPSIM uses a 20 country/region framework and 10 sector aggregation. To make the model tractable for online use, CAPSIM is a comparative static model.</a:t>
            </a:r>
          </a:p>
          <a:p>
            <a:endParaRPr lang="en-US" dirty="0"/>
          </a:p>
          <a:p>
            <a:r>
              <a:rPr lang="en-US" dirty="0" smtClean="0"/>
              <a:t>The remainder of this document provides a generic overview of the CAPSIM model, focusing on basic model structure and function. For more detailed documentation, contact David Roland-Holst at </a:t>
            </a:r>
            <a:r>
              <a:rPr lang="en-US" dirty="0" err="1" smtClean="0"/>
              <a:t>dwrh@berkeley.edu</a:t>
            </a:r>
            <a:r>
              <a:rPr lang="en-US" dirty="0" smtClean="0"/>
              <a:t>.</a:t>
            </a:r>
            <a:endParaRPr lang="en-US" dirty="0"/>
          </a:p>
        </p:txBody>
      </p:sp>
      <p:cxnSp>
        <p:nvCxnSpPr>
          <p:cNvPr id="7" name="Straight Connector 6"/>
          <p:cNvCxnSpPr/>
          <p:nvPr/>
        </p:nvCxnSpPr>
        <p:spPr>
          <a:xfrm>
            <a:off x="152400" y="685800"/>
            <a:ext cx="8839200"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228600" y="228600"/>
            <a:ext cx="2494594" cy="400110"/>
          </a:xfrm>
          <a:prstGeom prst="rect">
            <a:avLst/>
          </a:prstGeom>
          <a:noFill/>
        </p:spPr>
        <p:txBody>
          <a:bodyPr wrap="none" rtlCol="0">
            <a:spAutoFit/>
          </a:bodyPr>
          <a:lstStyle/>
          <a:p>
            <a:r>
              <a:rPr lang="en-US" sz="2000" b="1" dirty="0" smtClean="0">
                <a:latin typeface="Aharoni" pitchFamily="2" charset="-79"/>
                <a:cs typeface="Aharoni" pitchFamily="2" charset="-79"/>
              </a:rPr>
              <a:t>Model Background</a:t>
            </a:r>
            <a:endParaRPr lang="en-US" sz="2000" b="1" dirty="0">
              <a:latin typeface="Aharoni" pitchFamily="2" charset="-79"/>
              <a:cs typeface="Aharoni" pitchFamily="2" charset="-79"/>
            </a:endParaRPr>
          </a:p>
        </p:txBody>
      </p:sp>
      <p:sp>
        <p:nvSpPr>
          <p:cNvPr id="5" name="Slide Number Placeholder 4"/>
          <p:cNvSpPr>
            <a:spLocks noGrp="1"/>
          </p:cNvSpPr>
          <p:nvPr>
            <p:ph type="sldNum" sz="quarter" idx="12"/>
          </p:nvPr>
        </p:nvSpPr>
        <p:spPr/>
        <p:txBody>
          <a:bodyPr/>
          <a:lstStyle/>
          <a:p>
            <a:fld id="{2BC1DAC2-77FE-4F0E-9446-32720F574A75}" type="slidenum">
              <a:rPr lang="en-US" smtClean="0"/>
              <a:pPr/>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990600"/>
            <a:ext cx="8610600" cy="369332"/>
          </a:xfrm>
          <a:prstGeom prst="rect">
            <a:avLst/>
          </a:prstGeom>
        </p:spPr>
        <p:txBody>
          <a:bodyPr wrap="square">
            <a:spAutoFit/>
          </a:bodyPr>
          <a:lstStyle/>
          <a:p>
            <a:r>
              <a:rPr lang="en-US" dirty="0" smtClean="0"/>
              <a:t>CAPSIM divides national economies into five main, interactive components:</a:t>
            </a:r>
          </a:p>
        </p:txBody>
      </p:sp>
      <p:cxnSp>
        <p:nvCxnSpPr>
          <p:cNvPr id="3" name="Straight Connector 2"/>
          <p:cNvCxnSpPr/>
          <p:nvPr/>
        </p:nvCxnSpPr>
        <p:spPr>
          <a:xfrm>
            <a:off x="152400" y="685800"/>
            <a:ext cx="8839200"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228600" y="228600"/>
            <a:ext cx="2494594" cy="400110"/>
          </a:xfrm>
          <a:prstGeom prst="rect">
            <a:avLst/>
          </a:prstGeom>
          <a:noFill/>
        </p:spPr>
        <p:txBody>
          <a:bodyPr wrap="none" rtlCol="0">
            <a:spAutoFit/>
          </a:bodyPr>
          <a:lstStyle/>
          <a:p>
            <a:r>
              <a:rPr lang="en-US" sz="2000" b="1" dirty="0" smtClean="0">
                <a:latin typeface="Aharoni" pitchFamily="2" charset="-79"/>
                <a:cs typeface="Aharoni" pitchFamily="2" charset="-79"/>
              </a:rPr>
              <a:t>Model Background</a:t>
            </a:r>
            <a:endParaRPr lang="en-US" sz="2000" b="1" dirty="0">
              <a:latin typeface="Aharoni" pitchFamily="2" charset="-79"/>
              <a:cs typeface="Aharoni" pitchFamily="2" charset="-79"/>
            </a:endParaRPr>
          </a:p>
        </p:txBody>
      </p:sp>
      <p:sp>
        <p:nvSpPr>
          <p:cNvPr id="5" name="TextBox 4"/>
          <p:cNvSpPr txBox="1"/>
          <p:nvPr/>
        </p:nvSpPr>
        <p:spPr>
          <a:xfrm>
            <a:off x="3505200" y="1611868"/>
            <a:ext cx="1981200" cy="369332"/>
          </a:xfrm>
          <a:prstGeom prst="rect">
            <a:avLst/>
          </a:prstGeom>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dirty="0" smtClean="0">
                <a:solidFill>
                  <a:sysClr val="windowText" lastClr="000000"/>
                </a:solidFill>
              </a:rPr>
              <a:t>Production</a:t>
            </a:r>
          </a:p>
        </p:txBody>
      </p:sp>
      <p:sp>
        <p:nvSpPr>
          <p:cNvPr id="6" name="TextBox 5"/>
          <p:cNvSpPr txBox="1"/>
          <p:nvPr/>
        </p:nvSpPr>
        <p:spPr>
          <a:xfrm>
            <a:off x="3505200" y="2221468"/>
            <a:ext cx="1981199" cy="369332"/>
          </a:xfrm>
          <a:prstGeom prst="rect">
            <a:avLst/>
          </a:prstGeom>
          <a:ln>
            <a:solidFill>
              <a:schemeClr val="tx1"/>
            </a:solidFill>
            <a:prstDash val="solid"/>
          </a:ln>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pPr algn="ctr"/>
            <a:r>
              <a:rPr lang="en-US" dirty="0" smtClean="0">
                <a:solidFill>
                  <a:sysClr val="windowText" lastClr="000000"/>
                </a:solidFill>
              </a:rPr>
              <a:t>Consumption</a:t>
            </a:r>
            <a:endParaRPr lang="en-US" dirty="0">
              <a:solidFill>
                <a:sysClr val="windowText" lastClr="000000"/>
              </a:solidFill>
            </a:endParaRPr>
          </a:p>
        </p:txBody>
      </p:sp>
      <p:sp>
        <p:nvSpPr>
          <p:cNvPr id="7" name="Slide Number Placeholder 6"/>
          <p:cNvSpPr>
            <a:spLocks noGrp="1"/>
          </p:cNvSpPr>
          <p:nvPr>
            <p:ph type="sldNum" sz="quarter" idx="12"/>
          </p:nvPr>
        </p:nvSpPr>
        <p:spPr/>
        <p:txBody>
          <a:bodyPr/>
          <a:lstStyle/>
          <a:p>
            <a:fld id="{2BC1DAC2-77FE-4F0E-9446-32720F574A75}" type="slidenum">
              <a:rPr lang="en-US" smtClean="0"/>
              <a:pPr/>
              <a:t>4</a:t>
            </a:fld>
            <a:endParaRPr lang="en-US"/>
          </a:p>
        </p:txBody>
      </p:sp>
      <p:sp>
        <p:nvSpPr>
          <p:cNvPr id="8" name="Rectangle 7"/>
          <p:cNvSpPr/>
          <p:nvPr/>
        </p:nvSpPr>
        <p:spPr>
          <a:xfrm>
            <a:off x="228600" y="4694872"/>
            <a:ext cx="8610600" cy="1477328"/>
          </a:xfrm>
          <a:prstGeom prst="rect">
            <a:avLst/>
          </a:prstGeom>
        </p:spPr>
        <p:txBody>
          <a:bodyPr wrap="square">
            <a:spAutoFit/>
          </a:bodyPr>
          <a:lstStyle/>
          <a:p>
            <a:r>
              <a:rPr lang="en-US" dirty="0" smtClean="0"/>
              <a:t>Because these components are all interlinked — for instance, how much producers produce depends on demand, but how much consumers demand depends on producer prices — CAPSIM must find a solution that simultaneously satisfies the requirements of each component.  The remainder of this document describes the mathematical notation used to represent each component and its requirements.</a:t>
            </a:r>
          </a:p>
        </p:txBody>
      </p:sp>
      <p:sp>
        <p:nvSpPr>
          <p:cNvPr id="10" name="TextBox 9"/>
          <p:cNvSpPr txBox="1"/>
          <p:nvPr/>
        </p:nvSpPr>
        <p:spPr>
          <a:xfrm>
            <a:off x="3505200" y="3288268"/>
            <a:ext cx="1981199" cy="646331"/>
          </a:xfrm>
          <a:prstGeom prst="rect">
            <a:avLst/>
          </a:prstGeom>
          <a:ln>
            <a:solidFill>
              <a:schemeClr val="tx1"/>
            </a:solidFill>
            <a:prstDash val="solid"/>
          </a:ln>
        </p:spPr>
        <p:style>
          <a:lnRef idx="2">
            <a:schemeClr val="accent4">
              <a:shade val="50000"/>
            </a:schemeClr>
          </a:lnRef>
          <a:fillRef idx="1">
            <a:schemeClr val="accent4"/>
          </a:fillRef>
          <a:effectRef idx="0">
            <a:schemeClr val="accent4"/>
          </a:effectRef>
          <a:fontRef idx="minor">
            <a:schemeClr val="lt1"/>
          </a:fontRef>
        </p:style>
        <p:txBody>
          <a:bodyPr wrap="square" rtlCol="0">
            <a:spAutoFit/>
          </a:bodyPr>
          <a:lstStyle/>
          <a:p>
            <a:pPr algn="ctr"/>
            <a:r>
              <a:rPr lang="en-US" dirty="0" smtClean="0">
                <a:solidFill>
                  <a:sysClr val="windowText" lastClr="000000"/>
                </a:solidFill>
              </a:rPr>
              <a:t>Savings-Investment</a:t>
            </a:r>
            <a:endParaRPr lang="en-US" dirty="0">
              <a:solidFill>
                <a:sysClr val="windowText" lastClr="000000"/>
              </a:solidFill>
            </a:endParaRPr>
          </a:p>
        </p:txBody>
      </p:sp>
      <p:sp>
        <p:nvSpPr>
          <p:cNvPr id="11" name="TextBox 10"/>
          <p:cNvSpPr txBox="1"/>
          <p:nvPr/>
        </p:nvSpPr>
        <p:spPr>
          <a:xfrm>
            <a:off x="3505200" y="4126468"/>
            <a:ext cx="1981199" cy="369332"/>
          </a:xfrm>
          <a:prstGeom prst="rect">
            <a:avLst/>
          </a:prstGeom>
          <a:ln>
            <a:solidFill>
              <a:schemeClr val="tx1"/>
            </a:solidFill>
            <a:prstDash val="solid"/>
          </a:ln>
        </p:spPr>
        <p:style>
          <a:lnRef idx="2">
            <a:schemeClr val="accent5">
              <a:shade val="50000"/>
            </a:schemeClr>
          </a:lnRef>
          <a:fillRef idx="1">
            <a:schemeClr val="accent5"/>
          </a:fillRef>
          <a:effectRef idx="0">
            <a:schemeClr val="accent5"/>
          </a:effectRef>
          <a:fontRef idx="minor">
            <a:schemeClr val="lt1"/>
          </a:fontRef>
        </p:style>
        <p:txBody>
          <a:bodyPr wrap="square" rtlCol="0">
            <a:spAutoFit/>
          </a:bodyPr>
          <a:lstStyle/>
          <a:p>
            <a:pPr algn="ctr"/>
            <a:r>
              <a:rPr lang="en-US" dirty="0" smtClean="0">
                <a:solidFill>
                  <a:sysClr val="windowText" lastClr="000000"/>
                </a:solidFill>
              </a:rPr>
              <a:t>Trade</a:t>
            </a:r>
            <a:endParaRPr lang="en-US" dirty="0">
              <a:solidFill>
                <a:sysClr val="windowText" lastClr="000000"/>
              </a:solidFill>
            </a:endParaRPr>
          </a:p>
        </p:txBody>
      </p:sp>
      <p:sp>
        <p:nvSpPr>
          <p:cNvPr id="12" name="TextBox 11"/>
          <p:cNvSpPr txBox="1"/>
          <p:nvPr/>
        </p:nvSpPr>
        <p:spPr>
          <a:xfrm>
            <a:off x="3505200" y="2754868"/>
            <a:ext cx="1981199" cy="369332"/>
          </a:xfrm>
          <a:prstGeom prst="rect">
            <a:avLst/>
          </a:prstGeom>
          <a:ln>
            <a:solidFill>
              <a:schemeClr val="tx1"/>
            </a:solidFill>
            <a:prstDash val="solid"/>
          </a:ln>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pPr algn="ctr"/>
            <a:r>
              <a:rPr lang="en-US" dirty="0" smtClean="0">
                <a:solidFill>
                  <a:sysClr val="windowText" lastClr="000000"/>
                </a:solidFill>
              </a:rPr>
              <a:t>Government</a:t>
            </a:r>
            <a:endParaRPr lang="en-US" dirty="0">
              <a:solidFill>
                <a:sysClr val="windowText" lastClr="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2BC1DAC2-77FE-4F0E-9446-32720F574A75}" type="slidenum">
              <a:rPr lang="en-US" smtClean="0"/>
              <a:pPr/>
              <a:t>5</a:t>
            </a:fld>
            <a:endParaRPr lang="en-US"/>
          </a:p>
        </p:txBody>
      </p:sp>
      <p:cxnSp>
        <p:nvCxnSpPr>
          <p:cNvPr id="3" name="Straight Connector 2"/>
          <p:cNvCxnSpPr/>
          <p:nvPr/>
        </p:nvCxnSpPr>
        <p:spPr>
          <a:xfrm>
            <a:off x="152400" y="685800"/>
            <a:ext cx="8839200"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228600" y="228600"/>
            <a:ext cx="1487908" cy="400110"/>
          </a:xfrm>
          <a:prstGeom prst="rect">
            <a:avLst/>
          </a:prstGeom>
          <a:noFill/>
        </p:spPr>
        <p:txBody>
          <a:bodyPr wrap="none" rtlCol="0">
            <a:spAutoFit/>
          </a:bodyPr>
          <a:lstStyle/>
          <a:p>
            <a:r>
              <a:rPr lang="en-US" sz="2000" b="1" dirty="0" smtClean="0">
                <a:latin typeface="Aharoni" pitchFamily="2" charset="-79"/>
                <a:cs typeface="Aharoni" pitchFamily="2" charset="-79"/>
              </a:rPr>
              <a:t>Production</a:t>
            </a:r>
            <a:endParaRPr lang="en-US" sz="2000" b="1" dirty="0">
              <a:latin typeface="Aharoni" pitchFamily="2" charset="-79"/>
              <a:cs typeface="Aharoni" pitchFamily="2" charset="-79"/>
            </a:endParaRPr>
          </a:p>
        </p:txBody>
      </p:sp>
      <p:sp>
        <p:nvSpPr>
          <p:cNvPr id="5" name="Rectangle 4"/>
          <p:cNvSpPr/>
          <p:nvPr/>
        </p:nvSpPr>
        <p:spPr>
          <a:xfrm>
            <a:off x="228600" y="990600"/>
            <a:ext cx="8610600" cy="923330"/>
          </a:xfrm>
          <a:prstGeom prst="rect">
            <a:avLst/>
          </a:prstGeom>
        </p:spPr>
        <p:txBody>
          <a:bodyPr wrap="square">
            <a:spAutoFit/>
          </a:bodyPr>
          <a:lstStyle/>
          <a:p>
            <a:r>
              <a:rPr lang="en-US" dirty="0" smtClean="0"/>
              <a:t>The producer’s problem is to choose inputs to minimize total costs subject to production constraints. For n inputs, this problem can be represented mathematically as</a:t>
            </a:r>
            <a:endParaRPr lang="en-US" dirty="0"/>
          </a:p>
        </p:txBody>
      </p:sp>
      <p:sp>
        <p:nvSpPr>
          <p:cNvPr id="2867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867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pSp>
        <p:nvGrpSpPr>
          <p:cNvPr id="18" name="Group 17"/>
          <p:cNvGrpSpPr/>
          <p:nvPr/>
        </p:nvGrpSpPr>
        <p:grpSpPr>
          <a:xfrm>
            <a:off x="2819400" y="1828800"/>
            <a:ext cx="3657600" cy="1074521"/>
            <a:chOff x="2819400" y="1752600"/>
            <a:chExt cx="3657600" cy="1074521"/>
          </a:xfrm>
        </p:grpSpPr>
        <p:pic>
          <p:nvPicPr>
            <p:cNvPr id="28673" name="Picture 1"/>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2819400" y="1752600"/>
              <a:ext cx="1476375" cy="1074521"/>
            </a:xfrm>
            <a:prstGeom prst="rect">
              <a:avLst/>
            </a:prstGeom>
            <a:noFill/>
          </p:spPr>
        </p:pic>
        <p:pic>
          <p:nvPicPr>
            <p:cNvPr id="28675" name="Picture 3"/>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5191125" y="2085975"/>
              <a:ext cx="1285875" cy="476583"/>
            </a:xfrm>
            <a:prstGeom prst="rect">
              <a:avLst/>
            </a:prstGeom>
            <a:noFill/>
          </p:spPr>
        </p:pic>
        <p:sp>
          <p:nvSpPr>
            <p:cNvPr id="10" name="TextBox 9"/>
            <p:cNvSpPr txBox="1"/>
            <p:nvPr/>
          </p:nvSpPr>
          <p:spPr>
            <a:xfrm>
              <a:off x="4505325" y="2133600"/>
              <a:ext cx="489236" cy="369332"/>
            </a:xfrm>
            <a:prstGeom prst="rect">
              <a:avLst/>
            </a:prstGeom>
            <a:noFill/>
          </p:spPr>
          <p:txBody>
            <a:bodyPr wrap="none" rtlCol="0">
              <a:spAutoFit/>
            </a:bodyPr>
            <a:lstStyle/>
            <a:p>
              <a:r>
                <a:rPr lang="en-US" dirty="0" err="1" smtClean="0"/>
                <a:t>s.t</a:t>
              </a:r>
              <a:r>
                <a:rPr lang="en-US" dirty="0" smtClean="0"/>
                <a:t>.</a:t>
              </a:r>
              <a:endParaRPr lang="en-US" dirty="0"/>
            </a:p>
          </p:txBody>
        </p:sp>
      </p:grpSp>
      <p:sp>
        <p:nvSpPr>
          <p:cNvPr id="13" name="Rectangle 12"/>
          <p:cNvSpPr/>
          <p:nvPr/>
        </p:nvSpPr>
        <p:spPr>
          <a:xfrm>
            <a:off x="228600" y="4572000"/>
            <a:ext cx="8610600" cy="369332"/>
          </a:xfrm>
          <a:prstGeom prst="rect">
            <a:avLst/>
          </a:prstGeom>
        </p:spPr>
        <p:txBody>
          <a:bodyPr wrap="square">
            <a:spAutoFit/>
          </a:bodyPr>
          <a:lstStyle/>
          <a:p>
            <a:r>
              <a:rPr lang="en-US" dirty="0" smtClean="0"/>
              <a:t>The </a:t>
            </a:r>
            <a:r>
              <a:rPr lang="en-US" dirty="0" err="1" smtClean="0"/>
              <a:t>Langragean</a:t>
            </a:r>
            <a:r>
              <a:rPr lang="en-US" dirty="0" smtClean="0"/>
              <a:t> for the producer’s cost minimization problem is</a:t>
            </a:r>
          </a:p>
        </p:txBody>
      </p:sp>
      <p:sp>
        <p:nvSpPr>
          <p:cNvPr id="28678"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28677" name="Picture 5"/>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2743200" y="5029200"/>
            <a:ext cx="3733800" cy="1103984"/>
          </a:xfrm>
          <a:prstGeom prst="rect">
            <a:avLst/>
          </a:prstGeom>
          <a:noFill/>
        </p:spPr>
      </p:pic>
      <p:graphicFrame>
        <p:nvGraphicFramePr>
          <p:cNvPr id="17" name="Table 16"/>
          <p:cNvGraphicFramePr>
            <a:graphicFrameLocks noGrp="1"/>
          </p:cNvGraphicFramePr>
          <p:nvPr/>
        </p:nvGraphicFramePr>
        <p:xfrm>
          <a:off x="3200400" y="3162401"/>
          <a:ext cx="2895600" cy="1112520"/>
        </p:xfrm>
        <a:graphic>
          <a:graphicData uri="http://schemas.openxmlformats.org/drawingml/2006/table">
            <a:tbl>
              <a:tblPr firstRow="1" bandRow="1">
                <a:tableStyleId>{2D5ABB26-0587-4C30-8999-92F81FD0307C}</a:tableStyleId>
              </a:tblPr>
              <a:tblGrid>
                <a:gridCol w="413657"/>
                <a:gridCol w="2481943"/>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X</a:t>
                      </a:r>
                      <a:r>
                        <a:rPr lang="en-US" baseline="-25000" dirty="0" smtClean="0"/>
                        <a:t>i</a:t>
                      </a:r>
                    </a:p>
                  </a:txBody>
                  <a:tcPr/>
                </a:tc>
                <a:tc>
                  <a:txBody>
                    <a:bodyPr/>
                    <a:lstStyle/>
                    <a:p>
                      <a:r>
                        <a:rPr lang="en-US" dirty="0" smtClean="0"/>
                        <a:t>Input I</a:t>
                      </a:r>
                      <a:endParaRPr lang="en-US" dirty="0"/>
                    </a:p>
                  </a:txBody>
                  <a:tcPr/>
                </a:tc>
              </a:tr>
              <a:tr h="370840">
                <a:tc>
                  <a:txBody>
                    <a:bodyPr/>
                    <a:lstStyle/>
                    <a:p>
                      <a:r>
                        <a:rPr lang="en-US" dirty="0" smtClean="0">
                          <a:sym typeface="Symbol"/>
                        </a:rPr>
                        <a:t>P</a:t>
                      </a:r>
                      <a:r>
                        <a:rPr lang="en-US" baseline="-25000" dirty="0" smtClean="0">
                          <a:sym typeface="Symbol"/>
                        </a:rPr>
                        <a:t>i</a:t>
                      </a:r>
                      <a:endParaRPr lang="en-US" baseline="-25000" dirty="0"/>
                    </a:p>
                  </a:txBody>
                  <a:tcPr/>
                </a:tc>
                <a:tc>
                  <a:txBody>
                    <a:bodyPr/>
                    <a:lstStyle/>
                    <a:p>
                      <a:r>
                        <a:rPr lang="en-US" dirty="0" smtClean="0"/>
                        <a:t>Price </a:t>
                      </a:r>
                      <a:r>
                        <a:rPr lang="en-US" dirty="0" err="1" smtClean="0"/>
                        <a:t>i</a:t>
                      </a:r>
                      <a:endParaRPr lang="en-US" dirty="0"/>
                    </a:p>
                  </a:txBody>
                  <a:tcPr/>
                </a:tc>
              </a:tr>
              <a:tr h="370840">
                <a:tc>
                  <a:txBody>
                    <a:bodyPr/>
                    <a:lstStyle/>
                    <a:p>
                      <a:r>
                        <a:rPr lang="en-US" dirty="0" smtClean="0"/>
                        <a:t>V</a:t>
                      </a:r>
                      <a:endParaRPr lang="en-US" dirty="0"/>
                    </a:p>
                  </a:txBody>
                  <a:tcPr/>
                </a:tc>
                <a:tc>
                  <a:txBody>
                    <a:bodyPr/>
                    <a:lstStyle/>
                    <a:p>
                      <a:r>
                        <a:rPr lang="en-US" dirty="0" smtClean="0"/>
                        <a:t>Production function</a:t>
                      </a:r>
                      <a:endParaRPr lang="en-US" dirty="0"/>
                    </a:p>
                  </a:txBody>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28600" y="990600"/>
            <a:ext cx="8610600" cy="646331"/>
          </a:xfrm>
          <a:prstGeom prst="rect">
            <a:avLst/>
          </a:prstGeom>
        </p:spPr>
        <p:txBody>
          <a:bodyPr wrap="square">
            <a:spAutoFit/>
          </a:bodyPr>
          <a:lstStyle/>
          <a:p>
            <a:r>
              <a:rPr lang="en-US" dirty="0" smtClean="0"/>
              <a:t>CAPSIM uses a constant elasticity of substitution (CES) production.  This CES production function has the generic form</a:t>
            </a:r>
            <a:endParaRPr lang="en-US" dirty="0"/>
          </a:p>
        </p:txBody>
      </p:sp>
      <p:cxnSp>
        <p:nvCxnSpPr>
          <p:cNvPr id="7" name="Straight Connector 6"/>
          <p:cNvCxnSpPr/>
          <p:nvPr/>
        </p:nvCxnSpPr>
        <p:spPr>
          <a:xfrm>
            <a:off x="152400" y="685800"/>
            <a:ext cx="8839200"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228600" y="228600"/>
            <a:ext cx="1487908" cy="400110"/>
          </a:xfrm>
          <a:prstGeom prst="rect">
            <a:avLst/>
          </a:prstGeom>
          <a:noFill/>
        </p:spPr>
        <p:txBody>
          <a:bodyPr wrap="none" rtlCol="0">
            <a:spAutoFit/>
          </a:bodyPr>
          <a:lstStyle/>
          <a:p>
            <a:r>
              <a:rPr lang="en-US" sz="2000" b="1" dirty="0" smtClean="0">
                <a:latin typeface="Aharoni" pitchFamily="2" charset="-79"/>
                <a:cs typeface="Aharoni" pitchFamily="2" charset="-79"/>
              </a:rPr>
              <a:t>Production</a:t>
            </a:r>
            <a:endParaRPr lang="en-US" sz="2000" b="1" dirty="0">
              <a:latin typeface="Aharoni" pitchFamily="2" charset="-79"/>
              <a:cs typeface="Aharoni" pitchFamily="2" charset="-79"/>
            </a:endParaRPr>
          </a:p>
        </p:txBody>
      </p:sp>
      <p:sp>
        <p:nvSpPr>
          <p:cNvPr id="10" name="Slide Number Placeholder 9"/>
          <p:cNvSpPr>
            <a:spLocks noGrp="1"/>
          </p:cNvSpPr>
          <p:nvPr>
            <p:ph type="sldNum" sz="quarter" idx="12"/>
          </p:nvPr>
        </p:nvSpPr>
        <p:spPr/>
        <p:txBody>
          <a:bodyPr/>
          <a:lstStyle/>
          <a:p>
            <a:fld id="{2BC1DAC2-77FE-4F0E-9446-32720F574A75}" type="slidenum">
              <a:rPr lang="en-US" smtClean="0"/>
              <a:pPr/>
              <a:t>6</a:t>
            </a:fld>
            <a:endParaRPr lang="en-US"/>
          </a:p>
        </p:txBody>
      </p:sp>
      <p:graphicFrame>
        <p:nvGraphicFramePr>
          <p:cNvPr id="11" name="Table 10"/>
          <p:cNvGraphicFramePr>
            <a:graphicFrameLocks noGrp="1"/>
          </p:cNvGraphicFramePr>
          <p:nvPr/>
        </p:nvGraphicFramePr>
        <p:xfrm>
          <a:off x="2819400" y="3261360"/>
          <a:ext cx="3581400" cy="2402839"/>
        </p:xfrm>
        <a:graphic>
          <a:graphicData uri="http://schemas.openxmlformats.org/drawingml/2006/table">
            <a:tbl>
              <a:tblPr firstRow="1" bandRow="1">
                <a:tableStyleId>{2D5ABB26-0587-4C30-8999-92F81FD0307C}</a:tableStyleId>
              </a:tblPr>
              <a:tblGrid>
                <a:gridCol w="447675"/>
                <a:gridCol w="3133725"/>
              </a:tblGrid>
              <a:tr h="370840">
                <a:tc>
                  <a:txBody>
                    <a:bodyPr/>
                    <a:lstStyle/>
                    <a:p>
                      <a:r>
                        <a:rPr lang="en-US" dirty="0" smtClean="0"/>
                        <a:t>V</a:t>
                      </a:r>
                      <a:endParaRPr lang="en-US" dirty="0"/>
                    </a:p>
                  </a:txBody>
                  <a:tcPr/>
                </a:tc>
                <a:tc>
                  <a:txBody>
                    <a:bodyPr/>
                    <a:lstStyle/>
                    <a:p>
                      <a:r>
                        <a:rPr lang="en-US" dirty="0" smtClean="0"/>
                        <a:t>Production function</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a:t>
                      </a:r>
                    </a:p>
                  </a:txBody>
                  <a:tcPr/>
                </a:tc>
                <a:tc>
                  <a:txBody>
                    <a:bodyPr/>
                    <a:lstStyle/>
                    <a:p>
                      <a:r>
                        <a:rPr lang="en-US" dirty="0" smtClean="0"/>
                        <a:t>Shift parameter (all inputs)</a:t>
                      </a:r>
                      <a:endParaRPr lang="en-US" dirty="0"/>
                    </a:p>
                  </a:txBody>
                  <a:tcPr/>
                </a:tc>
              </a:tr>
              <a:tr h="370840">
                <a:tc>
                  <a:txBody>
                    <a:bodyPr/>
                    <a:lstStyle/>
                    <a:p>
                      <a:r>
                        <a:rPr lang="en-US" dirty="0" err="1" smtClean="0">
                          <a:sym typeface="Symbol"/>
                        </a:rPr>
                        <a:t>a</a:t>
                      </a:r>
                      <a:r>
                        <a:rPr lang="en-US" baseline="-25000" dirty="0" err="1" smtClean="0">
                          <a:sym typeface="Symbol"/>
                        </a:rPr>
                        <a:t>i</a:t>
                      </a:r>
                      <a:endParaRPr lang="en-US" baseline="-25000" dirty="0"/>
                    </a:p>
                  </a:txBody>
                  <a:tcPr/>
                </a:tc>
                <a:tc>
                  <a:txBody>
                    <a:bodyPr/>
                    <a:lstStyle/>
                    <a:p>
                      <a:r>
                        <a:rPr lang="en-US" dirty="0" smtClean="0"/>
                        <a:t>Share</a:t>
                      </a:r>
                      <a:r>
                        <a:rPr lang="en-US" baseline="0" dirty="0" smtClean="0"/>
                        <a:t> parameter (input </a:t>
                      </a:r>
                      <a:r>
                        <a:rPr lang="en-US" baseline="0" dirty="0" err="1" smtClean="0"/>
                        <a:t>i</a:t>
                      </a:r>
                      <a:r>
                        <a:rPr lang="en-US" baseline="0" dirty="0" smtClean="0"/>
                        <a:t>)</a:t>
                      </a:r>
                      <a:endParaRPr lang="en-US" dirty="0"/>
                    </a:p>
                  </a:txBody>
                  <a:tcPr/>
                </a:tc>
              </a:tr>
              <a:tr h="370840">
                <a:tc>
                  <a:txBody>
                    <a:bodyPr/>
                    <a:lstStyle/>
                    <a:p>
                      <a:r>
                        <a:rPr lang="en-US" dirty="0" smtClean="0">
                          <a:sym typeface="Symbol"/>
                        </a:rPr>
                        <a:t></a:t>
                      </a:r>
                      <a:r>
                        <a:rPr lang="en-US" baseline="-25000" dirty="0" err="1" smtClean="0">
                          <a:sym typeface="Symbol"/>
                        </a:rPr>
                        <a:t>i</a:t>
                      </a:r>
                      <a:endParaRPr lang="en-US" baseline="-25000" dirty="0"/>
                    </a:p>
                  </a:txBody>
                  <a:tcPr/>
                </a:tc>
                <a:tc>
                  <a:txBody>
                    <a:bodyPr/>
                    <a:lstStyle/>
                    <a:p>
                      <a:r>
                        <a:rPr lang="en-US" dirty="0" smtClean="0"/>
                        <a:t>Shift parameter (input </a:t>
                      </a:r>
                      <a:r>
                        <a:rPr lang="en-US" dirty="0" err="1" smtClean="0"/>
                        <a:t>i</a:t>
                      </a:r>
                      <a:r>
                        <a:rPr lang="en-US" dirty="0" smtClean="0"/>
                        <a:t>)</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X</a:t>
                      </a:r>
                      <a:r>
                        <a:rPr lang="en-US" baseline="-25000" dirty="0" smtClean="0"/>
                        <a:t>i</a:t>
                      </a:r>
                      <a:endParaRPr lang="en-US" dirty="0" smtClean="0"/>
                    </a:p>
                  </a:txBody>
                  <a:tcPr/>
                </a:tc>
                <a:tc>
                  <a:txBody>
                    <a:bodyPr/>
                    <a:lstStyle/>
                    <a:p>
                      <a:r>
                        <a:rPr lang="en-US" dirty="0" smtClean="0"/>
                        <a:t>Input </a:t>
                      </a:r>
                      <a:r>
                        <a:rPr lang="en-US" dirty="0" err="1" smtClean="0"/>
                        <a:t>i</a:t>
                      </a:r>
                      <a:endParaRPr lang="en-US" baseline="-25000"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ym typeface="Symbol"/>
                        </a:rPr>
                        <a:t></a:t>
                      </a:r>
                      <a:endParaRPr lang="en-US" dirty="0" smtClean="0"/>
                    </a:p>
                  </a:txBody>
                  <a:tcPr/>
                </a:tc>
                <a:tc>
                  <a:txBody>
                    <a:bodyPr/>
                    <a:lstStyle/>
                    <a:p>
                      <a:r>
                        <a:rPr lang="en-US" dirty="0" smtClean="0"/>
                        <a:t>CES exponent</a:t>
                      </a:r>
                      <a:endParaRPr lang="en-US" dirty="0"/>
                    </a:p>
                  </a:txBody>
                  <a:tcPr/>
                </a:tc>
              </a:tr>
            </a:tbl>
          </a:graphicData>
        </a:graphic>
      </p:graphicFrame>
      <p:sp>
        <p:nvSpPr>
          <p:cNvPr id="1029" name="Rectangle 5"/>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028" name="Picture 4"/>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2819400" y="1676400"/>
            <a:ext cx="3267075" cy="1314450"/>
          </a:xfrm>
          <a:prstGeom prst="rect">
            <a:avLst/>
          </a:prstGeom>
          <a:noFill/>
        </p:spPr>
      </p:pic>
      <p:sp>
        <p:nvSpPr>
          <p:cNvPr id="1030" name="Rectangle 6"/>
          <p:cNvSpPr>
            <a:spLocks noChangeArrowheads="1"/>
          </p:cNvSpPr>
          <p:nvPr/>
        </p:nvSpPr>
        <p:spPr bwMode="auto">
          <a:xfrm>
            <a:off x="0" y="18478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228600" y="2070080"/>
            <a:ext cx="8610600" cy="2585323"/>
          </a:xfrm>
          <a:prstGeom prst="rect">
            <a:avLst/>
          </a:prstGeom>
        </p:spPr>
        <p:txBody>
          <a:bodyPr wrap="square">
            <a:spAutoFit/>
          </a:bodyPr>
          <a:lstStyle/>
          <a:p>
            <a:r>
              <a:rPr lang="en-US" dirty="0" smtClean="0"/>
              <a:t>The shift parameters A and </a:t>
            </a:r>
            <a:r>
              <a:rPr lang="en-US" dirty="0" smtClean="0">
                <a:sym typeface="Symbol"/>
              </a:rPr>
              <a:t></a:t>
            </a:r>
            <a:r>
              <a:rPr lang="en-US" baseline="-25000" dirty="0" err="1" smtClean="0">
                <a:sym typeface="Symbol"/>
              </a:rPr>
              <a:t>i</a:t>
            </a:r>
            <a:r>
              <a:rPr lang="en-US" baseline="-25000" dirty="0" smtClean="0">
                <a:sym typeface="Symbol"/>
              </a:rPr>
              <a:t> </a:t>
            </a:r>
            <a:r>
              <a:rPr lang="en-US" dirty="0" smtClean="0"/>
              <a:t>capture uniform and input-specific changes in productivity. For instance, an A value of 0.99 would mean that good V could be produced with 1% less of </a:t>
            </a:r>
            <a:r>
              <a:rPr lang="en-US" i="1" dirty="0" smtClean="0"/>
              <a:t>all</a:t>
            </a:r>
            <a:r>
              <a:rPr lang="en-US" dirty="0" smtClean="0"/>
              <a:t> inputs, whereas a </a:t>
            </a:r>
            <a:r>
              <a:rPr lang="en-US" dirty="0" smtClean="0">
                <a:sym typeface="Symbol"/>
              </a:rPr>
              <a:t></a:t>
            </a:r>
            <a:r>
              <a:rPr lang="en-US" baseline="-25000" dirty="0" smtClean="0">
                <a:sym typeface="Symbol"/>
              </a:rPr>
              <a:t> </a:t>
            </a:r>
            <a:r>
              <a:rPr lang="en-US" dirty="0" smtClean="0"/>
              <a:t>value of 0.99 for petroleum inputs would mean that producing good V would require 1% less petroleum. </a:t>
            </a:r>
          </a:p>
          <a:p>
            <a:endParaRPr lang="en-US" dirty="0" smtClean="0"/>
          </a:p>
          <a:p>
            <a:r>
              <a:rPr lang="en-US" dirty="0" smtClean="0"/>
              <a:t>The share parameter </a:t>
            </a:r>
            <a:r>
              <a:rPr lang="en-US" dirty="0" err="1" smtClean="0"/>
              <a:t>a</a:t>
            </a:r>
            <a:r>
              <a:rPr lang="en-US" baseline="-25000" dirty="0" err="1" smtClean="0"/>
              <a:t>i</a:t>
            </a:r>
            <a:r>
              <a:rPr lang="en-US" dirty="0" smtClean="0"/>
              <a:t> is the share of input </a:t>
            </a:r>
            <a:r>
              <a:rPr lang="en-US" dirty="0" err="1" smtClean="0"/>
              <a:t>i</a:t>
            </a:r>
            <a:r>
              <a:rPr lang="en-US" dirty="0" smtClean="0"/>
              <a:t> used to produce V. For instance, if A and </a:t>
            </a:r>
            <a:r>
              <a:rPr lang="en-US" dirty="0" smtClean="0">
                <a:sym typeface="Symbol"/>
              </a:rPr>
              <a:t></a:t>
            </a:r>
            <a:r>
              <a:rPr lang="en-US" baseline="-25000" dirty="0" err="1" smtClean="0">
                <a:sym typeface="Symbol"/>
              </a:rPr>
              <a:t>i</a:t>
            </a:r>
            <a:r>
              <a:rPr lang="en-US" baseline="-25000" dirty="0" smtClean="0">
                <a:sym typeface="Symbol"/>
              </a:rPr>
              <a:t> </a:t>
            </a:r>
            <a:r>
              <a:rPr lang="en-US" dirty="0" smtClean="0">
                <a:sym typeface="Symbol"/>
              </a:rPr>
              <a:t>are 1, </a:t>
            </a:r>
            <a:r>
              <a:rPr lang="en-US" dirty="0" err="1" smtClean="0">
                <a:sym typeface="Symbol"/>
              </a:rPr>
              <a:t>a</a:t>
            </a:r>
            <a:r>
              <a:rPr lang="en-US" baseline="-25000" dirty="0" err="1" smtClean="0">
                <a:sym typeface="Symbol"/>
              </a:rPr>
              <a:t>i</a:t>
            </a:r>
            <a:r>
              <a:rPr lang="en-US" dirty="0" smtClean="0">
                <a:sym typeface="Symbol"/>
              </a:rPr>
              <a:t> is equal to</a:t>
            </a:r>
            <a:endParaRPr lang="en-US" baseline="-25000" dirty="0" smtClean="0"/>
          </a:p>
          <a:p>
            <a:endParaRPr lang="en-US" dirty="0" smtClean="0"/>
          </a:p>
          <a:p>
            <a:endParaRPr lang="en-US" dirty="0"/>
          </a:p>
        </p:txBody>
      </p:sp>
      <p:sp>
        <p:nvSpPr>
          <p:cNvPr id="2" name="Slide Number Placeholder 1"/>
          <p:cNvSpPr>
            <a:spLocks noGrp="1"/>
          </p:cNvSpPr>
          <p:nvPr>
            <p:ph type="sldNum" sz="quarter" idx="12"/>
          </p:nvPr>
        </p:nvSpPr>
        <p:spPr/>
        <p:txBody>
          <a:bodyPr/>
          <a:lstStyle/>
          <a:p>
            <a:fld id="{2BC1DAC2-77FE-4F0E-9446-32720F574A75}" type="slidenum">
              <a:rPr lang="en-US" smtClean="0"/>
              <a:pPr/>
              <a:t>7</a:t>
            </a:fld>
            <a:endParaRPr lang="en-US"/>
          </a:p>
        </p:txBody>
      </p:sp>
      <p:cxnSp>
        <p:nvCxnSpPr>
          <p:cNvPr id="5" name="Straight Connector 4"/>
          <p:cNvCxnSpPr/>
          <p:nvPr/>
        </p:nvCxnSpPr>
        <p:spPr>
          <a:xfrm>
            <a:off x="152400" y="685800"/>
            <a:ext cx="8839200"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228600" y="228600"/>
            <a:ext cx="1487908" cy="400110"/>
          </a:xfrm>
          <a:prstGeom prst="rect">
            <a:avLst/>
          </a:prstGeom>
          <a:noFill/>
        </p:spPr>
        <p:txBody>
          <a:bodyPr wrap="none" rtlCol="0">
            <a:spAutoFit/>
          </a:bodyPr>
          <a:lstStyle/>
          <a:p>
            <a:r>
              <a:rPr lang="en-US" sz="2000" b="1" dirty="0" smtClean="0">
                <a:latin typeface="Aharoni" pitchFamily="2" charset="-79"/>
                <a:cs typeface="Aharoni" pitchFamily="2" charset="-79"/>
              </a:rPr>
              <a:t>Production</a:t>
            </a:r>
            <a:endParaRPr lang="en-US" sz="2000" b="1" dirty="0">
              <a:latin typeface="Aharoni" pitchFamily="2" charset="-79"/>
              <a:cs typeface="Aharoni" pitchFamily="2" charset="-79"/>
            </a:endParaRPr>
          </a:p>
        </p:txBody>
      </p:sp>
      <p:pic>
        <p:nvPicPr>
          <p:cNvPr id="9" name="Picture 4"/>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3124200" y="785549"/>
            <a:ext cx="2971800" cy="1195651"/>
          </a:xfrm>
          <a:prstGeom prst="rect">
            <a:avLst/>
          </a:prstGeom>
          <a:noFill/>
        </p:spPr>
      </p:pic>
      <p:sp>
        <p:nvSpPr>
          <p:cNvPr id="21512"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21511" name="Picture 7"/>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4048125" y="4038600"/>
            <a:ext cx="981075" cy="847725"/>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2BC1DAC2-77FE-4F0E-9446-32720F574A75}" type="slidenum">
              <a:rPr lang="en-US" smtClean="0"/>
              <a:pPr/>
              <a:t>8</a:t>
            </a:fld>
            <a:endParaRPr lang="en-US"/>
          </a:p>
        </p:txBody>
      </p:sp>
      <p:sp>
        <p:nvSpPr>
          <p:cNvPr id="3" name="Rectangle 2"/>
          <p:cNvSpPr/>
          <p:nvPr/>
        </p:nvSpPr>
        <p:spPr>
          <a:xfrm>
            <a:off x="228600" y="990600"/>
            <a:ext cx="8686800" cy="2862322"/>
          </a:xfrm>
          <a:prstGeom prst="rect">
            <a:avLst/>
          </a:prstGeom>
        </p:spPr>
        <p:txBody>
          <a:bodyPr wrap="square">
            <a:spAutoFit/>
          </a:bodyPr>
          <a:lstStyle/>
          <a:p>
            <a:r>
              <a:rPr lang="en-US" dirty="0" smtClean="0"/>
              <a:t>The CES exponent </a:t>
            </a:r>
            <a:r>
              <a:rPr lang="en-US" dirty="0" smtClean="0">
                <a:sym typeface="Symbol"/>
              </a:rPr>
              <a:t> </a:t>
            </a:r>
            <a:r>
              <a:rPr lang="en-US" dirty="0" smtClean="0"/>
              <a:t>is related to the CES substitution elasticity </a:t>
            </a:r>
            <a:r>
              <a:rPr lang="en-US" dirty="0" smtClean="0">
                <a:sym typeface="Symbol"/>
              </a:rPr>
              <a:t> </a:t>
            </a:r>
            <a:r>
              <a:rPr lang="en-US" dirty="0" smtClean="0"/>
              <a:t>by</a:t>
            </a:r>
          </a:p>
          <a:p>
            <a:endParaRPr lang="en-US" dirty="0" smtClean="0"/>
          </a:p>
          <a:p>
            <a:endParaRPr lang="en-US" dirty="0" smtClean="0"/>
          </a:p>
          <a:p>
            <a:endParaRPr lang="en-US" dirty="0" smtClean="0"/>
          </a:p>
          <a:p>
            <a:endParaRPr lang="en-US" dirty="0" smtClean="0"/>
          </a:p>
          <a:p>
            <a:r>
              <a:rPr lang="en-US" dirty="0" smtClean="0"/>
              <a:t>Substitution </a:t>
            </a:r>
            <a:r>
              <a:rPr lang="en-US" dirty="0" err="1" smtClean="0"/>
              <a:t>elasticities</a:t>
            </a:r>
            <a:r>
              <a:rPr lang="en-US" dirty="0" smtClean="0"/>
              <a:t> determine how much the use of one input changes with a change in the price of another. As its name suggests, the CES function assumes that the elasticity of substitution (</a:t>
            </a:r>
            <a:r>
              <a:rPr lang="en-US" dirty="0" smtClean="0">
                <a:sym typeface="Symbol"/>
              </a:rPr>
              <a:t>) </a:t>
            </a:r>
            <a:r>
              <a:rPr lang="en-US" dirty="0" smtClean="0"/>
              <a:t>between inputs is constant.  </a:t>
            </a:r>
          </a:p>
          <a:p>
            <a:endParaRPr lang="en-US" dirty="0" smtClean="0"/>
          </a:p>
          <a:p>
            <a:r>
              <a:rPr lang="en-US" dirty="0" smtClean="0"/>
              <a:t>When raised to the power of </a:t>
            </a:r>
            <a:r>
              <a:rPr lang="en-US" dirty="0" smtClean="0">
                <a:sym typeface="Symbol"/>
              </a:rPr>
              <a:t></a:t>
            </a:r>
            <a:r>
              <a:rPr lang="en-US" dirty="0" smtClean="0"/>
              <a:t>, the share parameter </a:t>
            </a:r>
            <a:r>
              <a:rPr lang="en-US" dirty="0" err="1" smtClean="0"/>
              <a:t>a</a:t>
            </a:r>
            <a:r>
              <a:rPr lang="en-US" baseline="-25000" dirty="0" err="1" smtClean="0"/>
              <a:t>i</a:t>
            </a:r>
            <a:r>
              <a:rPr lang="en-US" dirty="0" smtClean="0"/>
              <a:t> can be rewritten as</a:t>
            </a:r>
          </a:p>
        </p:txBody>
      </p:sp>
      <p:cxnSp>
        <p:nvCxnSpPr>
          <p:cNvPr id="6" name="Straight Connector 5"/>
          <p:cNvCxnSpPr/>
          <p:nvPr/>
        </p:nvCxnSpPr>
        <p:spPr>
          <a:xfrm>
            <a:off x="152400" y="685800"/>
            <a:ext cx="8839200"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228600" y="228600"/>
            <a:ext cx="1487908" cy="400110"/>
          </a:xfrm>
          <a:prstGeom prst="rect">
            <a:avLst/>
          </a:prstGeom>
          <a:noFill/>
        </p:spPr>
        <p:txBody>
          <a:bodyPr wrap="none" rtlCol="0">
            <a:spAutoFit/>
          </a:bodyPr>
          <a:lstStyle/>
          <a:p>
            <a:r>
              <a:rPr lang="en-US" sz="2000" b="1" dirty="0" smtClean="0">
                <a:latin typeface="Aharoni" pitchFamily="2" charset="-79"/>
                <a:cs typeface="Aharoni" pitchFamily="2" charset="-79"/>
              </a:rPr>
              <a:t>Production</a:t>
            </a:r>
            <a:endParaRPr lang="en-US" sz="2000" b="1" dirty="0">
              <a:latin typeface="Aharoni" pitchFamily="2" charset="-79"/>
              <a:cs typeface="Aharoni" pitchFamily="2" charset="-79"/>
            </a:endParaRPr>
          </a:p>
        </p:txBody>
      </p:sp>
      <p:sp>
        <p:nvSpPr>
          <p:cNvPr id="34821"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34820" name="Picture 4"/>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2819400" y="1447800"/>
            <a:ext cx="1238250" cy="790575"/>
          </a:xfrm>
          <a:prstGeom prst="rect">
            <a:avLst/>
          </a:prstGeom>
          <a:noFill/>
        </p:spPr>
      </p:pic>
      <p:sp>
        <p:nvSpPr>
          <p:cNvPr id="34823" name="Rectangle 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34822" name="Picture 6"/>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5010150" y="1371600"/>
            <a:ext cx="1238250" cy="847725"/>
          </a:xfrm>
          <a:prstGeom prst="rect">
            <a:avLst/>
          </a:prstGeom>
          <a:noFill/>
        </p:spPr>
      </p:pic>
      <p:sp>
        <p:nvSpPr>
          <p:cNvPr id="34825" name="Rectangle 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34824" name="Picture 8"/>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3195320" y="3962400"/>
            <a:ext cx="2519680" cy="609600"/>
          </a:xfrm>
          <a:prstGeom prst="rect">
            <a:avLst/>
          </a:prstGeom>
          <a:noFill/>
        </p:spPr>
      </p:pic>
      <p:sp>
        <p:nvSpPr>
          <p:cNvPr id="14" name="TextBox 13"/>
          <p:cNvSpPr txBox="1"/>
          <p:nvPr/>
        </p:nvSpPr>
        <p:spPr>
          <a:xfrm>
            <a:off x="4343400" y="1676400"/>
            <a:ext cx="404278" cy="369332"/>
          </a:xfrm>
          <a:prstGeom prst="rect">
            <a:avLst/>
          </a:prstGeom>
          <a:noFill/>
        </p:spPr>
        <p:txBody>
          <a:bodyPr wrap="none" rtlCol="0">
            <a:spAutoFit/>
          </a:bodyPr>
          <a:lstStyle/>
          <a:p>
            <a:r>
              <a:rPr lang="en-US" dirty="0" smtClean="0"/>
              <a:t>or</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28600" y="990600"/>
            <a:ext cx="8610600" cy="2308324"/>
          </a:xfrm>
          <a:prstGeom prst="rect">
            <a:avLst/>
          </a:prstGeom>
        </p:spPr>
        <p:txBody>
          <a:bodyPr wrap="square">
            <a:spAutoFit/>
          </a:bodyPr>
          <a:lstStyle/>
          <a:p>
            <a:r>
              <a:rPr lang="en-US" dirty="0" smtClean="0"/>
              <a:t>Substituting the CES production function into the </a:t>
            </a:r>
            <a:r>
              <a:rPr lang="en-US" dirty="0" err="1" smtClean="0"/>
              <a:t>Lagrangean</a:t>
            </a:r>
            <a:r>
              <a:rPr lang="en-US" dirty="0" smtClean="0"/>
              <a:t> from page 5 gives us</a:t>
            </a:r>
          </a:p>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t>Finding the partial derivatives of L with respect to P and X</a:t>
            </a:r>
            <a:r>
              <a:rPr lang="en-US" baseline="-25000" dirty="0" smtClean="0"/>
              <a:t>i</a:t>
            </a:r>
            <a:r>
              <a:rPr lang="en-US" dirty="0" smtClean="0"/>
              <a:t> gives us unit prices</a:t>
            </a:r>
            <a:endParaRPr lang="en-US" dirty="0"/>
          </a:p>
        </p:txBody>
      </p:sp>
      <p:sp>
        <p:nvSpPr>
          <p:cNvPr id="2" name="Slide Number Placeholder 1"/>
          <p:cNvSpPr>
            <a:spLocks noGrp="1"/>
          </p:cNvSpPr>
          <p:nvPr>
            <p:ph type="sldNum" sz="quarter" idx="12"/>
          </p:nvPr>
        </p:nvSpPr>
        <p:spPr/>
        <p:txBody>
          <a:bodyPr/>
          <a:lstStyle/>
          <a:p>
            <a:fld id="{2BC1DAC2-77FE-4F0E-9446-32720F574A75}" type="slidenum">
              <a:rPr lang="en-US" smtClean="0"/>
              <a:pPr/>
              <a:t>9</a:t>
            </a:fld>
            <a:endParaRPr lang="en-US"/>
          </a:p>
        </p:txBody>
      </p:sp>
      <p:cxnSp>
        <p:nvCxnSpPr>
          <p:cNvPr id="7" name="Straight Connector 6"/>
          <p:cNvCxnSpPr/>
          <p:nvPr/>
        </p:nvCxnSpPr>
        <p:spPr>
          <a:xfrm>
            <a:off x="152400" y="685800"/>
            <a:ext cx="8839200"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228600" y="228600"/>
            <a:ext cx="1487908" cy="400110"/>
          </a:xfrm>
          <a:prstGeom prst="rect">
            <a:avLst/>
          </a:prstGeom>
          <a:noFill/>
        </p:spPr>
        <p:txBody>
          <a:bodyPr wrap="none" rtlCol="0">
            <a:spAutoFit/>
          </a:bodyPr>
          <a:lstStyle/>
          <a:p>
            <a:r>
              <a:rPr lang="en-US" sz="2000" b="1" dirty="0" smtClean="0">
                <a:latin typeface="Aharoni" pitchFamily="2" charset="-79"/>
                <a:cs typeface="Aharoni" pitchFamily="2" charset="-79"/>
              </a:rPr>
              <a:t>Production</a:t>
            </a:r>
            <a:endParaRPr lang="en-US" sz="2000" b="1" dirty="0">
              <a:latin typeface="Aharoni" pitchFamily="2" charset="-79"/>
              <a:cs typeface="Aharoni" pitchFamily="2" charset="-79"/>
            </a:endParaRPr>
          </a:p>
        </p:txBody>
      </p:sp>
      <p:sp>
        <p:nvSpPr>
          <p:cNvPr id="22533"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22532" name="Picture 4"/>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828800" y="1491843"/>
            <a:ext cx="5410200" cy="1217073"/>
          </a:xfrm>
          <a:prstGeom prst="rect">
            <a:avLst/>
          </a:prstGeom>
          <a:noFill/>
        </p:spPr>
      </p:pic>
      <p:sp>
        <p:nvSpPr>
          <p:cNvPr id="10" name="Rectangle 9"/>
          <p:cNvSpPr/>
          <p:nvPr/>
        </p:nvSpPr>
        <p:spPr>
          <a:xfrm>
            <a:off x="312038" y="4800600"/>
            <a:ext cx="2972289" cy="369332"/>
          </a:xfrm>
          <a:prstGeom prst="rect">
            <a:avLst/>
          </a:prstGeom>
        </p:spPr>
        <p:txBody>
          <a:bodyPr wrap="none">
            <a:spAutoFit/>
          </a:bodyPr>
          <a:lstStyle/>
          <a:p>
            <a:r>
              <a:rPr lang="en-US" dirty="0" smtClean="0"/>
              <a:t>and optimal input amounts</a:t>
            </a:r>
            <a:endParaRPr lang="en-US" dirty="0"/>
          </a:p>
        </p:txBody>
      </p:sp>
      <p:sp>
        <p:nvSpPr>
          <p:cNvPr id="3"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4" name="Picture 4"/>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2895600" y="3429000"/>
            <a:ext cx="3352800" cy="1171575"/>
          </a:xfrm>
          <a:prstGeom prst="rect">
            <a:avLst/>
          </a:prstGeom>
          <a:noFill/>
        </p:spPr>
      </p:pic>
      <p:sp>
        <p:nvSpPr>
          <p:cNvPr id="22535" name="Rectangle 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22534" name="Picture 6"/>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3276600" y="5257800"/>
            <a:ext cx="2590800" cy="876300"/>
          </a:xfrm>
          <a:prstGeom prst="rect">
            <a:avLst/>
          </a:prstGeom>
          <a:noFill/>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2847</TotalTime>
  <Words>1011</Words>
  <Application>Microsoft Macintosh PowerPoint</Application>
  <PresentationFormat>On-screen Show (4:3)</PresentationFormat>
  <Paragraphs>184</Paragraphs>
  <Slides>13</Slides>
  <Notes>13</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Civic</vt:lpstr>
      <vt:lpstr>Central Asian Policy Simulation Model (CAPSIM)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CAPSIM</dc:title>
  <dc:subject/>
  <dc:creator>dwrh</dc:creator>
  <cp:keywords/>
  <dc:description/>
  <cp:lastModifiedBy>DAVID ROLAND-HOLST</cp:lastModifiedBy>
  <cp:revision>44</cp:revision>
  <cp:lastPrinted>2011-10-02T16:56:46Z</cp:lastPrinted>
  <dcterms:created xsi:type="dcterms:W3CDTF">2011-02-17T21:13:51Z</dcterms:created>
  <dcterms:modified xsi:type="dcterms:W3CDTF">2013-07-17T02:46:26Z</dcterms:modified>
  <cp:category/>
</cp:coreProperties>
</file>