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7" r:id="rId1"/>
  </p:sldMasterIdLst>
  <p:notesMasterIdLst>
    <p:notesMasterId r:id="rId29"/>
  </p:notesMasterIdLst>
  <p:sldIdLst>
    <p:sldId id="256" r:id="rId2"/>
    <p:sldId id="610" r:id="rId3"/>
    <p:sldId id="590" r:id="rId4"/>
    <p:sldId id="591" r:id="rId5"/>
    <p:sldId id="595" r:id="rId6"/>
    <p:sldId id="596" r:id="rId7"/>
    <p:sldId id="572" r:id="rId8"/>
    <p:sldId id="576" r:id="rId9"/>
    <p:sldId id="573" r:id="rId10"/>
    <p:sldId id="574" r:id="rId11"/>
    <p:sldId id="575" r:id="rId12"/>
    <p:sldId id="611" r:id="rId13"/>
    <p:sldId id="612" r:id="rId14"/>
    <p:sldId id="613" r:id="rId15"/>
    <p:sldId id="601" r:id="rId16"/>
    <p:sldId id="602" r:id="rId17"/>
    <p:sldId id="615" r:id="rId18"/>
    <p:sldId id="616" r:id="rId19"/>
    <p:sldId id="625" r:id="rId20"/>
    <p:sldId id="618" r:id="rId21"/>
    <p:sldId id="580" r:id="rId22"/>
    <p:sldId id="607" r:id="rId23"/>
    <p:sldId id="626" r:id="rId24"/>
    <p:sldId id="627" r:id="rId25"/>
    <p:sldId id="621" r:id="rId26"/>
    <p:sldId id="587" r:id="rId27"/>
    <p:sldId id="608" r:id="rId28"/>
  </p:sldIdLst>
  <p:sldSz cx="9144000" cy="6858000" type="screen4x3"/>
  <p:notesSz cx="6881813" cy="91678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rgbClr val="0033CC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rgbClr val="0033CC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rgbClr val="0033CC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rgbClr val="0033CC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rgbClr val="0033CC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33CC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33CC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33CC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33CC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3300"/>
    <a:srgbClr val="FFFFFF"/>
    <a:srgbClr val="0033CC"/>
    <a:srgbClr val="3366FF"/>
    <a:srgbClr val="00E2A7"/>
    <a:srgbClr val="FFCC00"/>
    <a:srgbClr val="000000"/>
    <a:srgbClr val="3366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2333" autoAdjust="0"/>
  </p:normalViewPr>
  <p:slideViewPr>
    <p:cSldViewPr>
      <p:cViewPr varScale="1">
        <p:scale>
          <a:sx n="105" d="100"/>
          <a:sy n="105" d="100"/>
        </p:scale>
        <p:origin x="-7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5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5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0"/>
            <a:ext cx="2982119" cy="45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87388"/>
            <a:ext cx="4584700" cy="3438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0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354711"/>
            <a:ext cx="5505450" cy="412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0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7831"/>
            <a:ext cx="2982119" cy="45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0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707831"/>
            <a:ext cx="2982119" cy="45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8B6185A-3861-40AE-9D7F-F314085FF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86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rgbClr val="0033CC"/>
                </a:solidFill>
                <a:latin typeface="Arial" charset="0"/>
              </a:defRPr>
            </a:lvl1pPr>
            <a:lvl2pPr marL="704794" indent="-271075">
              <a:defRPr sz="2300">
                <a:solidFill>
                  <a:srgbClr val="0033CC"/>
                </a:solidFill>
                <a:latin typeface="Arial" charset="0"/>
              </a:defRPr>
            </a:lvl2pPr>
            <a:lvl3pPr marL="1084299" indent="-216860">
              <a:defRPr sz="2300">
                <a:solidFill>
                  <a:srgbClr val="0033CC"/>
                </a:solidFill>
                <a:latin typeface="Arial" charset="0"/>
              </a:defRPr>
            </a:lvl3pPr>
            <a:lvl4pPr marL="1518019" indent="-216860">
              <a:defRPr sz="2300">
                <a:solidFill>
                  <a:srgbClr val="0033CC"/>
                </a:solidFill>
                <a:latin typeface="Arial" charset="0"/>
              </a:defRPr>
            </a:lvl4pPr>
            <a:lvl5pPr marL="1951739" indent="-216860">
              <a:defRPr sz="2300">
                <a:solidFill>
                  <a:srgbClr val="0033CC"/>
                </a:solidFill>
                <a:latin typeface="Arial" charset="0"/>
              </a:defRPr>
            </a:lvl5pPr>
            <a:lvl6pPr marL="2385458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6pPr>
            <a:lvl7pPr marL="2819178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7pPr>
            <a:lvl8pPr marL="3252897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8pPr>
            <a:lvl9pPr marL="3686617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9pPr>
          </a:lstStyle>
          <a:p>
            <a:fld id="{AFE26D89-1E14-42D6-98B9-D0D315403F8E}" type="slidenum">
              <a:rPr lang="en-US" sz="1200">
                <a:solidFill>
                  <a:schemeClr val="tx1"/>
                </a:solidFill>
              </a:rPr>
              <a:pPr/>
              <a:t>17</a:t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rgbClr val="0033CC"/>
                </a:solidFill>
                <a:latin typeface="Arial" charset="0"/>
              </a:defRPr>
            </a:lvl1pPr>
            <a:lvl2pPr marL="704794" indent="-271075">
              <a:defRPr sz="2300">
                <a:solidFill>
                  <a:srgbClr val="0033CC"/>
                </a:solidFill>
                <a:latin typeface="Arial" charset="0"/>
              </a:defRPr>
            </a:lvl2pPr>
            <a:lvl3pPr marL="1084299" indent="-216860">
              <a:defRPr sz="2300">
                <a:solidFill>
                  <a:srgbClr val="0033CC"/>
                </a:solidFill>
                <a:latin typeface="Arial" charset="0"/>
              </a:defRPr>
            </a:lvl3pPr>
            <a:lvl4pPr marL="1518019" indent="-216860">
              <a:defRPr sz="2300">
                <a:solidFill>
                  <a:srgbClr val="0033CC"/>
                </a:solidFill>
                <a:latin typeface="Arial" charset="0"/>
              </a:defRPr>
            </a:lvl4pPr>
            <a:lvl5pPr marL="1951739" indent="-216860">
              <a:defRPr sz="2300">
                <a:solidFill>
                  <a:srgbClr val="0033CC"/>
                </a:solidFill>
                <a:latin typeface="Arial" charset="0"/>
              </a:defRPr>
            </a:lvl5pPr>
            <a:lvl6pPr marL="2385458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6pPr>
            <a:lvl7pPr marL="2819178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7pPr>
            <a:lvl8pPr marL="3252897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8pPr>
            <a:lvl9pPr marL="3686617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9pPr>
          </a:lstStyle>
          <a:p>
            <a:fld id="{FF4D2967-CCAD-4E58-89B0-4DA66FD37B7E}" type="slidenum">
              <a:rPr lang="en-US" sz="1200">
                <a:solidFill>
                  <a:schemeClr val="tx1"/>
                </a:solidFill>
              </a:rPr>
              <a:pPr/>
              <a:t>18</a:t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525" y="4681538"/>
            <a:ext cx="5561013" cy="827087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9275" y="5645150"/>
            <a:ext cx="4448175" cy="550863"/>
          </a:xfrm>
        </p:spPr>
        <p:txBody>
          <a:bodyPr/>
          <a:lstStyle>
            <a:lvl1pPr marL="0" indent="9525" algn="r">
              <a:buFont typeface="Wingdings" pitchFamily="2" charset="2"/>
              <a:buNone/>
              <a:defRPr sz="2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3760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583363"/>
            <a:ext cx="1905000" cy="23336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537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83363"/>
            <a:ext cx="1905000" cy="233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11C5D29-05E2-4E59-900E-D58B764906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2 Dec 2010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6600" y="6324600"/>
            <a:ext cx="2057400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Roland-Holst    </a:t>
            </a:r>
            <a:fld id="{B5F1F437-67B2-406D-A0B0-7F35176094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250" y="68263"/>
            <a:ext cx="2139950" cy="6027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38" y="68263"/>
            <a:ext cx="6272212" cy="6027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2 Dec 2010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6600" y="6324600"/>
            <a:ext cx="2057400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Roland-Holst    </a:t>
            </a:r>
            <a:fld id="{412FC81F-90CD-4CCA-B3F4-22368916AC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1905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400" b="1" i="1"/>
            </a:lvl1pPr>
          </a:lstStyle>
          <a:p>
            <a:pPr>
              <a:buFontTx/>
              <a:buNone/>
              <a:defRPr/>
            </a:pPr>
            <a:r>
              <a:rPr lang="en-US" altLang="en-US" dirty="0" smtClean="0"/>
              <a:t>2 March 2015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6600" y="6324600"/>
            <a:ext cx="2057400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Roland-Holst    </a:t>
            </a:r>
            <a:fld id="{451AFE27-7702-4E56-94FB-DA60C20BDD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98613"/>
            <a:ext cx="4191000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191000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04800" y="6400800"/>
            <a:ext cx="1905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400" b="1" i="1"/>
            </a:lvl1pPr>
          </a:lstStyle>
          <a:p>
            <a:pPr>
              <a:buFontTx/>
              <a:buNone/>
              <a:defRPr/>
            </a:pPr>
            <a:r>
              <a:rPr lang="en-US" altLang="en-US" dirty="0" smtClean="0"/>
              <a:t>2 March 2015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r>
              <a:rPr lang="en-US" altLang="en-US" smtClean="0"/>
              <a:t>2 Dec 2010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086600" y="6324600"/>
            <a:ext cx="2057400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Roland-Holst    </a:t>
            </a:r>
            <a:fld id="{C8A41B67-9145-495D-8FD1-D90E32705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1905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400" b="1" i="1"/>
            </a:lvl1pPr>
          </a:lstStyle>
          <a:p>
            <a:pPr>
              <a:buFontTx/>
              <a:buNone/>
              <a:defRPr/>
            </a:pPr>
            <a:r>
              <a:rPr lang="en-US" altLang="en-US" dirty="0" smtClean="0"/>
              <a:t>2 March 2015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2 Dec 2010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086600" y="6324600"/>
            <a:ext cx="2057400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Roland-Holst    </a:t>
            </a:r>
            <a:fld id="{9C5DC088-1634-4CB7-8B20-9102D83F10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2 Dec 2010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6600" y="6324600"/>
            <a:ext cx="2057400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Roland-Holst    </a:t>
            </a:r>
            <a:fld id="{C6E4ABDA-6949-4613-B97C-5B454348A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2 Dec 2010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6600" y="6324600"/>
            <a:ext cx="2057400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Roland-Holst    </a:t>
            </a:r>
            <a:fld id="{58CD9A15-2EFF-41CD-AC2A-79E2BC896A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638" y="68263"/>
            <a:ext cx="7688262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98613"/>
            <a:ext cx="8534400" cy="449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80175"/>
            <a:ext cx="1905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400" b="1" i="1"/>
            </a:lvl1pPr>
          </a:lstStyle>
          <a:p>
            <a:pPr>
              <a:buFontTx/>
              <a:buNone/>
              <a:defRPr/>
            </a:pPr>
            <a:r>
              <a:rPr lang="en-US" altLang="en-US" dirty="0" smtClean="0"/>
              <a:t>2 March 2015</a:t>
            </a:r>
            <a:endParaRPr lang="en-US" altLang="en-US" dirty="0"/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6477000" y="647700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Roland-</a:t>
            </a:r>
            <a:r>
              <a:rPr lang="en-US" altLang="en-US" sz="1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Holst</a:t>
            </a:r>
            <a:r>
              <a:rPr lang="en-US" altLang="en-US" sz="1400" b="1" i="1" baseline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  <a:fld id="{BE9DB519-7197-4421-8BAE-6D909619F687}" type="slidenum">
              <a:rPr lang="en-US" altLang="en-US" sz="14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pPr algn="ctr"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altLang="en-US" sz="1400" b="1" i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9pPr>
    </p:titleStyle>
    <p:bodyStyle>
      <a:lvl1pPr marL="352425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62013" indent="-285750" algn="l" rtl="0" eaLnBrk="1" fontAlgn="base" hangingPunct="1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204913" indent="-228600" algn="l" rtl="0" eaLnBrk="1" fontAlgn="base" hangingPunct="1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wrh@berkeley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76200" y="4051280"/>
            <a:ext cx="8915400" cy="343478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 i="1" dirty="0">
                <a:ea typeface="ＭＳ Ｐゴシック" pitchFamily="34" charset="-128"/>
              </a:rPr>
              <a:t>David Roland-Holst, </a:t>
            </a:r>
            <a:r>
              <a:rPr lang="en-US" b="1" i="1" dirty="0" smtClean="0">
                <a:ea typeface="ＭＳ Ｐゴシック" pitchFamily="34" charset="-128"/>
              </a:rPr>
              <a:t>UC Berkeley</a:t>
            </a:r>
          </a:p>
          <a:p>
            <a:pPr>
              <a:buNone/>
            </a:pPr>
            <a:endParaRPr lang="en-GB" sz="1800" b="1" dirty="0" smtClean="0"/>
          </a:p>
          <a:p>
            <a:pPr>
              <a:buNone/>
            </a:pPr>
            <a:r>
              <a:rPr lang="en-GB" sz="1800" b="1" dirty="0" smtClean="0"/>
              <a:t>Central </a:t>
            </a:r>
            <a:r>
              <a:rPr lang="en-GB" sz="1800" b="1" dirty="0"/>
              <a:t>Asia’s Economic Opportunities:</a:t>
            </a:r>
            <a:endParaRPr lang="en-US" sz="1800" b="1" dirty="0"/>
          </a:p>
          <a:p>
            <a:pPr>
              <a:buNone/>
            </a:pPr>
            <a:r>
              <a:rPr lang="en-GB" sz="1800" b="1" dirty="0"/>
              <a:t>Economic Corridors and Global Value Chains  </a:t>
            </a:r>
            <a:endParaRPr lang="en-US" sz="1800" b="1" dirty="0"/>
          </a:p>
          <a:p>
            <a:pPr>
              <a:buNone/>
            </a:pPr>
            <a:r>
              <a:rPr lang="en-US" sz="1600" dirty="0"/>
              <a:t>Inaugural </a:t>
            </a:r>
            <a:r>
              <a:rPr lang="en-GB" sz="1600" dirty="0"/>
              <a:t>Knowledge Sharing Workshop of the </a:t>
            </a:r>
            <a:r>
              <a:rPr lang="en-GB" sz="1600" dirty="0" smtClean="0"/>
              <a:t>CAREC </a:t>
            </a:r>
            <a:r>
              <a:rPr lang="en-GB" sz="1600" dirty="0"/>
              <a:t>Institute </a:t>
            </a:r>
            <a:endParaRPr lang="en-US" sz="1600" dirty="0"/>
          </a:p>
          <a:p>
            <a:pPr>
              <a:buNone/>
            </a:pPr>
            <a:r>
              <a:rPr lang="en-GB" sz="1600" dirty="0"/>
              <a:t>Urumqi, People’s Republic of </a:t>
            </a:r>
            <a:r>
              <a:rPr lang="en-GB" sz="1600" dirty="0" smtClean="0"/>
              <a:t>China, 2</a:t>
            </a:r>
            <a:r>
              <a:rPr lang="en-GB" sz="1600" dirty="0"/>
              <a:t>–3 March </a:t>
            </a:r>
            <a:r>
              <a:rPr lang="en-GB" sz="1600" dirty="0" smtClean="0"/>
              <a:t>2015</a:t>
            </a:r>
            <a:endParaRPr lang="en-US" sz="1600" i="1" dirty="0" smtClean="0">
              <a:hlinkClick r:id="rId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400" i="1" dirty="0" smtClean="0">
              <a:hlinkClick r:id="rId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400" i="1" dirty="0">
              <a:hlinkClick r:id="rId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400" b="1" i="1" dirty="0" smtClean="0">
                <a:hlinkClick r:id="rId2"/>
              </a:rPr>
              <a:t>dwrh</a:t>
            </a:r>
            <a:r>
              <a:rPr lang="en-US" sz="1400" b="1" i="1" dirty="0">
                <a:hlinkClick r:id="rId2"/>
              </a:rPr>
              <a:t>@</a:t>
            </a:r>
            <a:r>
              <a:rPr lang="en-US" sz="1400" b="1" i="1" dirty="0" smtClean="0">
                <a:hlinkClick r:id="rId2"/>
              </a:rPr>
              <a:t>berkeley.edu</a:t>
            </a:r>
            <a:r>
              <a:rPr lang="en-US" sz="1400" b="1" i="1" dirty="0" smtClean="0"/>
              <a:t> </a:t>
            </a:r>
            <a:endParaRPr lang="en-US" sz="1400" b="1" i="1" dirty="0"/>
          </a:p>
          <a:p>
            <a:pPr algn="r">
              <a:spcBef>
                <a:spcPct val="0"/>
              </a:spcBef>
              <a:buFontTx/>
              <a:buNone/>
            </a:pPr>
            <a:endParaRPr lang="en-US" sz="1600" b="1" i="1" dirty="0"/>
          </a:p>
          <a:p>
            <a:pPr>
              <a:spcBef>
                <a:spcPct val="0"/>
              </a:spcBef>
              <a:buFontTx/>
              <a:buNone/>
            </a:pPr>
            <a:endParaRPr lang="en-US" sz="1600" b="1" i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 i="1" dirty="0"/>
              <a:t>				</a:t>
            </a:r>
            <a:endParaRPr lang="en-US" sz="1400" b="1" i="1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27325"/>
            <a:ext cx="8915400" cy="3477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b="1" i="1" dirty="0"/>
              <a:t>Decision </a:t>
            </a:r>
            <a:r>
              <a:rPr lang="en-US" sz="4400" b="1" i="1" dirty="0" smtClean="0"/>
              <a:t>Support for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400" b="1" i="1" dirty="0" smtClean="0"/>
              <a:t>National </a:t>
            </a:r>
            <a:r>
              <a:rPr lang="en-US" sz="4400" b="1" i="1" dirty="0"/>
              <a:t>Development Strategies and Policy Dialog </a:t>
            </a:r>
            <a:endParaRPr lang="en-US" sz="4400" b="1" i="1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sz="4400" b="1" i="1" dirty="0" smtClean="0"/>
              <a:t>in </a:t>
            </a:r>
            <a:r>
              <a:rPr lang="en-US" sz="4400" b="1" i="1" dirty="0"/>
              <a:t>the </a:t>
            </a:r>
            <a:endParaRPr lang="en-US" sz="4400" b="1" i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4400" b="1" i="1" dirty="0" smtClean="0"/>
              <a:t>CAREC </a:t>
            </a:r>
            <a:r>
              <a:rPr lang="en-US" sz="4400" b="1" i="1" dirty="0"/>
              <a:t>Region</a:t>
            </a:r>
            <a:endParaRPr lang="en-US" sz="4400" b="1" i="1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74650" y="1563688"/>
            <a:ext cx="9894888" cy="5675312"/>
          </a:xfrm>
          <a:prstGeom prst="rect">
            <a:avLst/>
          </a:prstGeom>
          <a:noFill/>
          <a:ln w="12700" cmpd="sng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11430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Sectoral Output Growth</a:t>
            </a:r>
            <a:br>
              <a:rPr lang="en-US" sz="3600" dirty="0" smtClean="0"/>
            </a:br>
            <a:r>
              <a:rPr lang="en-US" sz="2800" dirty="0" smtClean="0"/>
              <a:t>(Multiple of Baseline in 2030)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762000" y="1447800"/>
            <a:ext cx="815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alibri" pitchFamily="34" charset="0"/>
              </a:rPr>
              <a:t>Sectoral benefits are </a:t>
            </a:r>
            <a:r>
              <a:rPr lang="en-US" sz="1600" b="1" dirty="0" err="1" smtClean="0">
                <a:solidFill>
                  <a:schemeClr val="accent2"/>
                </a:solidFill>
                <a:latin typeface="Calibri" pitchFamily="34" charset="0"/>
              </a:rPr>
              <a:t>relativey</a:t>
            </a:r>
            <a:r>
              <a:rPr lang="en-US" sz="1600" b="1" dirty="0" smtClean="0">
                <a:solidFill>
                  <a:schemeClr val="accent2"/>
                </a:solidFill>
                <a:latin typeface="Calibri" pitchFamily="34" charset="0"/>
              </a:rPr>
              <a:t> uniform for local economies, more varied for trading partners.</a:t>
            </a:r>
            <a:endParaRPr lang="en-US" sz="16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400800"/>
            <a:ext cx="1905000" cy="30162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 smtClean="0"/>
              <a:t>2 March 2015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8014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17563" y="1557338"/>
            <a:ext cx="10875963" cy="5681662"/>
          </a:xfrm>
          <a:prstGeom prst="rect">
            <a:avLst/>
          </a:prstGeom>
          <a:noFill/>
          <a:ln w="12700" cmpd="sng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11430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Sectoral Output Growth</a:t>
            </a:r>
            <a:br>
              <a:rPr lang="en-US" sz="3600" dirty="0" smtClean="0"/>
            </a:br>
            <a:r>
              <a:rPr lang="en-US" sz="2800" dirty="0" smtClean="0"/>
              <a:t>(USD 2010 Millions </a:t>
            </a:r>
            <a:r>
              <a:rPr lang="en-US" sz="2800" dirty="0" err="1" smtClean="0"/>
              <a:t>wrt</a:t>
            </a:r>
            <a:r>
              <a:rPr lang="en-US" sz="2800" dirty="0" smtClean="0"/>
              <a:t> Baseline in 2030)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762000" y="1447800"/>
            <a:ext cx="7772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alibri" pitchFamily="34" charset="0"/>
              </a:rPr>
              <a:t>Nominal gains are much more varied, depending on initial scale and trade shares.</a:t>
            </a:r>
            <a:endParaRPr lang="en-US" sz="16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400800"/>
            <a:ext cx="1905000" cy="30162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 smtClean="0"/>
              <a:t>2 March 2015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8903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evidence-based forecasting can help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7630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 ante perspective: look before you leap</a:t>
            </a:r>
          </a:p>
          <a:p>
            <a:r>
              <a:rPr lang="en-US" dirty="0" smtClean="0"/>
              <a:t>Identify/quantify real impacts: - how much and for whom? </a:t>
            </a:r>
          </a:p>
          <a:p>
            <a:pPr lvl="1"/>
            <a:r>
              <a:rPr lang="en-US" dirty="0" smtClean="0"/>
              <a:t>Reduced costs (TTT, VOC, time, etc.)</a:t>
            </a:r>
          </a:p>
          <a:p>
            <a:pPr lvl="1"/>
            <a:r>
              <a:rPr lang="en-US" dirty="0" smtClean="0"/>
              <a:t>Expanded investment horizons</a:t>
            </a:r>
          </a:p>
          <a:p>
            <a:pPr lvl="1"/>
            <a:r>
              <a:rPr lang="en-US" dirty="0" smtClean="0"/>
              <a:t>Larger markets</a:t>
            </a:r>
            <a:endParaRPr lang="en-US" dirty="0"/>
          </a:p>
          <a:p>
            <a:r>
              <a:rPr lang="en-US" dirty="0" smtClean="0"/>
              <a:t>Transport vs. </a:t>
            </a:r>
            <a:r>
              <a:rPr lang="en-US" u="sng" dirty="0" smtClean="0"/>
              <a:t>Development</a:t>
            </a:r>
            <a:r>
              <a:rPr lang="en-US" dirty="0" smtClean="0"/>
              <a:t> – capture </a:t>
            </a:r>
            <a:r>
              <a:rPr lang="en-US" u="sng" dirty="0" smtClean="0"/>
              <a:t>integrated,</a:t>
            </a:r>
            <a:r>
              <a:rPr lang="en-US" dirty="0" smtClean="0"/>
              <a:t> </a:t>
            </a:r>
            <a:r>
              <a:rPr lang="en-US" u="sng" dirty="0" smtClean="0"/>
              <a:t>indirect</a:t>
            </a:r>
            <a:r>
              <a:rPr lang="en-US" dirty="0" smtClean="0"/>
              <a:t>, and  </a:t>
            </a:r>
            <a:r>
              <a:rPr lang="en-US" u="sng" dirty="0" smtClean="0"/>
              <a:t>longer term</a:t>
            </a:r>
            <a:r>
              <a:rPr lang="en-US" dirty="0" smtClean="0"/>
              <a:t> impacts</a:t>
            </a:r>
          </a:p>
          <a:p>
            <a:r>
              <a:rPr lang="en-US" dirty="0" smtClean="0"/>
              <a:t>Second</a:t>
            </a:r>
            <a:r>
              <a:rPr lang="en-US" dirty="0" smtClean="0"/>
              <a:t>-generation infrastructure – find the next level</a:t>
            </a:r>
          </a:p>
          <a:p>
            <a:r>
              <a:rPr lang="en-US" dirty="0" smtClean="0"/>
              <a:t>Adjustment assistance</a:t>
            </a:r>
          </a:p>
          <a:p>
            <a:pPr lvl="1"/>
            <a:r>
              <a:rPr lang="en-US" dirty="0" smtClean="0"/>
              <a:t>Identify adjustment needs </a:t>
            </a:r>
            <a:r>
              <a:rPr lang="en-US" u="sng" dirty="0" smtClean="0"/>
              <a:t>before</a:t>
            </a:r>
            <a:r>
              <a:rPr lang="en-US" dirty="0" smtClean="0"/>
              <a:t> they lead to problems</a:t>
            </a:r>
          </a:p>
          <a:p>
            <a:r>
              <a:rPr lang="en-US" dirty="0" smtClean="0"/>
              <a:t>Support dialog</a:t>
            </a:r>
          </a:p>
          <a:p>
            <a:pPr lvl="1"/>
            <a:r>
              <a:rPr lang="en-US" dirty="0" smtClean="0"/>
              <a:t>Public: local, national, regional coherence/coordination</a:t>
            </a:r>
          </a:p>
          <a:p>
            <a:pPr lvl="1"/>
            <a:r>
              <a:rPr lang="en-US" dirty="0" smtClean="0"/>
              <a:t>Private: arouse private stakeholders to complete the Commitment Game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77000"/>
            <a:ext cx="1905000" cy="30321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 smtClean="0"/>
              <a:t>2 March 2015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228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8113"/>
            <a:ext cx="8001000" cy="1143000"/>
          </a:xfrm>
        </p:spPr>
        <p:txBody>
          <a:bodyPr/>
          <a:lstStyle/>
          <a:p>
            <a:r>
              <a:rPr lang="en-US" dirty="0" smtClean="0"/>
              <a:t>CARGO:</a:t>
            </a:r>
            <a:br>
              <a:rPr lang="en-US" dirty="0" smtClean="0"/>
            </a:br>
            <a:r>
              <a:rPr lang="en-US" sz="3200" dirty="0" smtClean="0"/>
              <a:t>Central Asian Policy Simulation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76800"/>
          </a:xfrm>
        </p:spPr>
        <p:txBody>
          <a:bodyPr>
            <a:noAutofit/>
          </a:bodyPr>
          <a:lstStyle/>
          <a:p>
            <a:r>
              <a:rPr lang="en-US" sz="2800" dirty="0"/>
              <a:t>The basic architecture of this regional modeling facility </a:t>
            </a:r>
            <a:r>
              <a:rPr lang="en-US" sz="2800" dirty="0" smtClean="0"/>
              <a:t>is </a:t>
            </a:r>
            <a:r>
              <a:rPr lang="en-US" sz="2800" dirty="0"/>
              <a:t>based on a global </a:t>
            </a:r>
            <a:r>
              <a:rPr lang="en-US" sz="2800" dirty="0" smtClean="0"/>
              <a:t>prototype designed at the University of California, Berkeley. </a:t>
            </a:r>
          </a:p>
          <a:p>
            <a:r>
              <a:rPr lang="en-US" sz="2800" dirty="0" smtClean="0"/>
              <a:t>This combines a multi</a:t>
            </a:r>
            <a:r>
              <a:rPr lang="en-US" sz="2800" dirty="0"/>
              <a:t>-country </a:t>
            </a:r>
            <a:r>
              <a:rPr lang="en-US" sz="2800" dirty="0" smtClean="0"/>
              <a:t>Computable General </a:t>
            </a:r>
            <a:r>
              <a:rPr lang="en-US" sz="2800" dirty="0"/>
              <a:t>Equilibrium (CGE) forecasting model with </a:t>
            </a:r>
            <a:r>
              <a:rPr lang="en-US" sz="2800" dirty="0" smtClean="0"/>
              <a:t>an interactive, user-friendly, browser-based “dashboard” for decision makers. </a:t>
            </a:r>
          </a:p>
          <a:p>
            <a:r>
              <a:rPr lang="en-US" sz="2800" dirty="0" smtClean="0"/>
              <a:t>These </a:t>
            </a:r>
            <a:r>
              <a:rPr lang="en-US" sz="2800" dirty="0"/>
              <a:t>tools </a:t>
            </a:r>
            <a:r>
              <a:rPr lang="en-US" sz="2800" dirty="0" smtClean="0"/>
              <a:t>are designed to be </a:t>
            </a:r>
            <a:r>
              <a:rPr lang="en-US" sz="2800" dirty="0"/>
              <a:t>implemented on local </a:t>
            </a:r>
            <a:r>
              <a:rPr lang="en-US" sz="2800" dirty="0" smtClean="0"/>
              <a:t>computers/tablets with a browser interface.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13513"/>
            <a:ext cx="1905000" cy="30321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 smtClean="0"/>
              <a:t>2 March 2015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73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10668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Basic CARGO Ingredients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 marL="9525" indent="0">
              <a:buNone/>
            </a:pPr>
            <a:r>
              <a:rPr lang="en-US" dirty="0" smtClean="0"/>
              <a:t>Like all good economic policy, CARGO stands on two legs, highest quality data and analytical methods:</a:t>
            </a:r>
          </a:p>
          <a:p>
            <a:r>
              <a:rPr lang="en-US" dirty="0" smtClean="0"/>
              <a:t>Data: A country-by-country, integrated database for assessing economic </a:t>
            </a:r>
            <a:r>
              <a:rPr lang="en-US" dirty="0"/>
              <a:t>l</a:t>
            </a:r>
            <a:r>
              <a:rPr lang="en-US" dirty="0" smtClean="0"/>
              <a:t>inkages, policy and market outcomes, energy flows, and environmental impacts</a:t>
            </a:r>
          </a:p>
          <a:p>
            <a:pPr lvl="1"/>
            <a:r>
              <a:rPr lang="en-US" dirty="0"/>
              <a:t>Calibrated to GTAP-8, plus estimated </a:t>
            </a:r>
            <a:r>
              <a:rPr lang="en-US" dirty="0" smtClean="0"/>
              <a:t>Social Accounting Matrices for </a:t>
            </a:r>
            <a:r>
              <a:rPr lang="en-US" dirty="0"/>
              <a:t>other CAREC economies</a:t>
            </a:r>
          </a:p>
          <a:p>
            <a:pPr lvl="1"/>
            <a:r>
              <a:rPr lang="en-US" dirty="0"/>
              <a:t>Up to 57 sectors/commodities</a:t>
            </a:r>
          </a:p>
          <a:p>
            <a:pPr lvl="1"/>
            <a:r>
              <a:rPr lang="en-US" dirty="0"/>
              <a:t>Annual projections to </a:t>
            </a:r>
            <a:r>
              <a:rPr lang="en-US" dirty="0" smtClean="0"/>
              <a:t>2050</a:t>
            </a:r>
            <a:endParaRPr lang="en-US" dirty="0"/>
          </a:p>
          <a:p>
            <a:r>
              <a:rPr lang="en-US" dirty="0" smtClean="0"/>
              <a:t>Model: </a:t>
            </a:r>
            <a:r>
              <a:rPr lang="en-US" dirty="0" smtClean="0"/>
              <a:t>A state-of-the-art, economic scenario forecasting tool – downscaled from a global CGE developed at UC Berkeley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0" y="6478588"/>
            <a:ext cx="2155825" cy="37941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pitchFamily="34" charset="0"/>
              </a:rPr>
              <a:t>2 March 2015</a:t>
            </a:r>
          </a:p>
        </p:txBody>
      </p:sp>
    </p:spTree>
    <p:extLst>
      <p:ext uri="{BB962C8B-B14F-4D97-AF65-F5344CB8AC3E}">
        <p14:creationId xmlns:p14="http://schemas.microsoft.com/office/powerpoint/2010/main" val="386568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Modeling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98613"/>
            <a:ext cx="8991600" cy="48783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new CAREC regional model has been developed as part </a:t>
            </a:r>
            <a:r>
              <a:rPr lang="en-US" dirty="0"/>
              <a:t>of TA-8259, </a:t>
            </a:r>
            <a:r>
              <a:rPr lang="en-US" dirty="0" smtClean="0"/>
              <a:t>Assisting The Central Asia Regional Economic Cooperation Institute Knowledge Program</a:t>
            </a:r>
          </a:p>
          <a:p>
            <a:r>
              <a:rPr lang="en-US" dirty="0" smtClean="0"/>
              <a:t>The most advanced, up-to-date, and detailed model of its kind.</a:t>
            </a:r>
          </a:p>
          <a:p>
            <a:r>
              <a:rPr lang="en-US" dirty="0" smtClean="0"/>
              <a:t>The current version has 19 countries/regions, up to 57 sectors</a:t>
            </a:r>
          </a:p>
          <a:p>
            <a:r>
              <a:rPr lang="en-US" dirty="0" smtClean="0"/>
              <a:t>Could be decomposed into individual member country models </a:t>
            </a:r>
            <a:r>
              <a:rPr lang="en-US" dirty="0" smtClean="0"/>
              <a:t>(e.g. TA</a:t>
            </a:r>
            <a:r>
              <a:rPr lang="en-US" dirty="0" smtClean="0"/>
              <a:t>-8259, Phase II)</a:t>
            </a:r>
          </a:p>
          <a:p>
            <a:r>
              <a:rPr lang="en-US" dirty="0" smtClean="0"/>
              <a:t>Results communication takes two forms:</a:t>
            </a:r>
          </a:p>
          <a:p>
            <a:pPr lvl="1"/>
            <a:r>
              <a:rPr lang="en-US" dirty="0" smtClean="0"/>
              <a:t>Traditional technical reporting</a:t>
            </a:r>
          </a:p>
          <a:p>
            <a:pPr lvl="1"/>
            <a:r>
              <a:rPr lang="en-US" dirty="0" smtClean="0"/>
              <a:t>A user-friendly data/results browsing app for dissemination to decision makers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 smtClean="0"/>
              <a:t>2 March 2015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79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</a:t>
            </a:r>
            <a:r>
              <a:rPr lang="en-US" dirty="0"/>
              <a:t>Asian Regional General equilibrium </a:t>
            </a:r>
            <a:r>
              <a:rPr lang="en-US" dirty="0" err="1"/>
              <a:t>mOdel</a:t>
            </a:r>
            <a:r>
              <a:rPr lang="en-US" dirty="0"/>
              <a:t> (CARGO)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 smtClean="0"/>
              <a:t>2 March 2015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458200" cy="52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8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/>
              <a:t>How we Forecast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13513"/>
            <a:ext cx="1905000" cy="303212"/>
          </a:xfrm>
        </p:spPr>
        <p:txBody>
          <a:bodyPr/>
          <a:lstStyle/>
          <a:p>
            <a:pPr>
              <a:buNone/>
              <a:defRPr/>
            </a:pPr>
            <a:r>
              <a:rPr lang="en-US" altLang="en-US" dirty="0" smtClean="0"/>
              <a:t>2 March 2015</a:t>
            </a:r>
            <a:endParaRPr lang="en-US" dirty="0"/>
          </a:p>
        </p:txBody>
      </p:sp>
      <p:sp>
        <p:nvSpPr>
          <p:cNvPr id="445443" name="AutoShape 3"/>
          <p:cNvSpPr>
            <a:spLocks noChangeArrowheads="1"/>
          </p:cNvSpPr>
          <p:nvPr/>
        </p:nvSpPr>
        <p:spPr bwMode="auto">
          <a:xfrm rot="-5400000">
            <a:off x="4310856" y="1621632"/>
            <a:ext cx="2068513" cy="2178050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5306" tIns="32653" rIns="65306" bIns="32653" anchor="ctr"/>
          <a:lstStyle/>
          <a:p>
            <a:pPr algn="r" eaLnBrk="1" hangingPunct="1">
              <a:spcBef>
                <a:spcPct val="0"/>
              </a:spcBef>
              <a:buFontTx/>
              <a:buNone/>
            </a:pPr>
            <a:endParaRPr lang="en-US" sz="2000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Global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GE Model</a:t>
            </a:r>
          </a:p>
        </p:txBody>
      </p:sp>
      <p:sp>
        <p:nvSpPr>
          <p:cNvPr id="445444" name="AutoShape 4"/>
          <p:cNvSpPr>
            <a:spLocks noChangeArrowheads="1"/>
          </p:cNvSpPr>
          <p:nvPr/>
        </p:nvSpPr>
        <p:spPr bwMode="auto">
          <a:xfrm rot="5400000" flipV="1">
            <a:off x="4310857" y="3690144"/>
            <a:ext cx="2068512" cy="2178050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5306" tIns="32653" rIns="65306" bIns="32653" anchor="t" anchorCtr="0"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Emissions</a:t>
            </a:r>
            <a:endParaRPr lang="en-US" sz="2000" dirty="0"/>
          </a:p>
        </p:txBody>
      </p:sp>
      <p:sp>
        <p:nvSpPr>
          <p:cNvPr id="445445" name="AutoShape 5"/>
          <p:cNvSpPr>
            <a:spLocks noChangeArrowheads="1"/>
          </p:cNvSpPr>
          <p:nvPr/>
        </p:nvSpPr>
        <p:spPr bwMode="auto">
          <a:xfrm rot="5400000">
            <a:off x="6488113" y="3690938"/>
            <a:ext cx="2068512" cy="2176462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65306" tIns="32653" rIns="65306" bIns="32653"/>
          <a:lstStyle/>
          <a:p>
            <a:pPr algn="dist" eaLnBrk="1" hangingPunct="1">
              <a:spcBef>
                <a:spcPct val="50000"/>
              </a:spcBef>
              <a:buFontTx/>
              <a:buNone/>
            </a:pPr>
            <a:r>
              <a:rPr lang="en-US" sz="2000" dirty="0" smtClean="0"/>
              <a:t>Energy</a:t>
            </a:r>
            <a:endParaRPr lang="en-US" sz="2000" dirty="0"/>
          </a:p>
        </p:txBody>
      </p:sp>
      <p:sp>
        <p:nvSpPr>
          <p:cNvPr id="445446" name="AutoShape 6"/>
          <p:cNvSpPr>
            <a:spLocks noChangeArrowheads="1"/>
          </p:cNvSpPr>
          <p:nvPr/>
        </p:nvSpPr>
        <p:spPr bwMode="auto">
          <a:xfrm>
            <a:off x="6434138" y="1676400"/>
            <a:ext cx="2176462" cy="2068513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Transport</a:t>
            </a:r>
            <a:endParaRPr lang="en-US" sz="2000" dirty="0"/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1577975" y="2557463"/>
            <a:ext cx="11430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533400" y="1905000"/>
            <a:ext cx="5060950" cy="83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marL="342900" indent="-342900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500" dirty="0" smtClean="0"/>
              <a:t>The CARGO model has been </a:t>
            </a:r>
            <a:r>
              <a:rPr lang="en-US" sz="2500" dirty="0"/>
              <a:t>developed in </a:t>
            </a:r>
            <a:r>
              <a:rPr lang="en-US" sz="2500" dirty="0" smtClean="0"/>
              <a:t>four components:</a:t>
            </a:r>
            <a:endParaRPr lang="en-US" sz="2500" dirty="0"/>
          </a:p>
        </p:txBody>
      </p:sp>
      <p:sp>
        <p:nvSpPr>
          <p:cNvPr id="445449" name="Text Box 9"/>
          <p:cNvSpPr txBox="1">
            <a:spLocks noChangeArrowheads="1"/>
          </p:cNvSpPr>
          <p:nvPr/>
        </p:nvSpPr>
        <p:spPr bwMode="auto">
          <a:xfrm>
            <a:off x="622300" y="3352800"/>
            <a:ext cx="5060950" cy="38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marL="342900" indent="-342900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100" dirty="0" smtClean="0"/>
              <a:t>1</a:t>
            </a:r>
            <a:r>
              <a:rPr lang="en-US" sz="2100" dirty="0"/>
              <a:t>. Core </a:t>
            </a:r>
            <a:r>
              <a:rPr lang="en-US" sz="2100" dirty="0" smtClean="0"/>
              <a:t>Economic model</a:t>
            </a:r>
            <a:endParaRPr lang="en-US" sz="2100" dirty="0"/>
          </a:p>
        </p:txBody>
      </p:sp>
      <p:sp>
        <p:nvSpPr>
          <p:cNvPr id="445450" name="Text Box 10"/>
          <p:cNvSpPr txBox="1">
            <a:spLocks noChangeArrowheads="1"/>
          </p:cNvSpPr>
          <p:nvPr/>
        </p:nvSpPr>
        <p:spPr bwMode="auto">
          <a:xfrm>
            <a:off x="806450" y="3840162"/>
            <a:ext cx="50609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marL="342900" indent="-342900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100" dirty="0"/>
              <a:t>2. </a:t>
            </a:r>
            <a:r>
              <a:rPr lang="en-US" sz="2100" dirty="0" smtClean="0"/>
              <a:t>Transport module</a:t>
            </a:r>
            <a:endParaRPr lang="en-US" sz="2100" dirty="0"/>
          </a:p>
        </p:txBody>
      </p:sp>
      <p:sp>
        <p:nvSpPr>
          <p:cNvPr id="445451" name="Text Box 11"/>
          <p:cNvSpPr txBox="1">
            <a:spLocks noChangeArrowheads="1"/>
          </p:cNvSpPr>
          <p:nvPr/>
        </p:nvSpPr>
        <p:spPr bwMode="auto">
          <a:xfrm>
            <a:off x="958850" y="4297362"/>
            <a:ext cx="5060950" cy="38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marL="342900" indent="-342900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100" dirty="0"/>
              <a:t>3. </a:t>
            </a:r>
            <a:r>
              <a:rPr lang="en-US" sz="2100" dirty="0" smtClean="0"/>
              <a:t>Energy production/distribution</a:t>
            </a:r>
            <a:endParaRPr lang="en-US" sz="2100" dirty="0"/>
          </a:p>
        </p:txBody>
      </p:sp>
      <p:sp>
        <p:nvSpPr>
          <p:cNvPr id="445452" name="Text Box 12"/>
          <p:cNvSpPr txBox="1">
            <a:spLocks noChangeArrowheads="1"/>
          </p:cNvSpPr>
          <p:nvPr/>
        </p:nvSpPr>
        <p:spPr bwMode="auto">
          <a:xfrm>
            <a:off x="1111250" y="4754562"/>
            <a:ext cx="50609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marL="342900" indent="-342900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100" dirty="0"/>
              <a:t>4. </a:t>
            </a:r>
            <a:r>
              <a:rPr lang="en-US" sz="2100" dirty="0" smtClean="0"/>
              <a:t>Emissions module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434733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5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5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5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5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animBg="1"/>
      <p:bldP spid="445444" grpId="0" animBg="1"/>
      <p:bldP spid="445445" grpId="0" animBg="1"/>
      <p:bldP spid="4454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1066800"/>
          </a:xfrm>
        </p:spPr>
        <p:txBody>
          <a:bodyPr/>
          <a:lstStyle/>
          <a:p>
            <a:r>
              <a:rPr lang="en-US" dirty="0" smtClean="0"/>
              <a:t>Detailed CARGO Framework</a:t>
            </a:r>
          </a:p>
        </p:txBody>
      </p:sp>
      <p:sp>
        <p:nvSpPr>
          <p:cNvPr id="446467" name="AutoShape 3"/>
          <p:cNvSpPr>
            <a:spLocks noChangeArrowheads="1"/>
          </p:cNvSpPr>
          <p:nvPr/>
        </p:nvSpPr>
        <p:spPr bwMode="auto">
          <a:xfrm>
            <a:off x="228600" y="1404938"/>
            <a:ext cx="2547938" cy="804862"/>
          </a:xfrm>
          <a:prstGeom prst="foldedCorner">
            <a:avLst>
              <a:gd name="adj" fmla="val 12500"/>
            </a:avLst>
          </a:prstGeom>
          <a:noFill/>
          <a:ln w="28575">
            <a:solidFill>
              <a:srgbClr val="00E2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National and International</a:t>
            </a:r>
            <a:br>
              <a:rPr lang="en-US" sz="1200" b="1"/>
            </a:br>
            <a:r>
              <a:rPr lang="en-US" sz="1200" b="1"/>
              <a:t>Initial Conditions, Trends,</a:t>
            </a:r>
            <a:br>
              <a:rPr lang="en-US" sz="1200" b="1"/>
            </a:br>
            <a:r>
              <a:rPr lang="en-US" sz="1200" b="1"/>
              <a:t>and External Shocks</a:t>
            </a:r>
            <a:endParaRPr lang="en-US" sz="1200"/>
          </a:p>
        </p:txBody>
      </p:sp>
      <p:sp>
        <p:nvSpPr>
          <p:cNvPr id="446468" name="AutoShape 4"/>
          <p:cNvSpPr>
            <a:spLocks noChangeArrowheads="1"/>
          </p:cNvSpPr>
          <p:nvPr/>
        </p:nvSpPr>
        <p:spPr bwMode="auto">
          <a:xfrm>
            <a:off x="6662738" y="1371600"/>
            <a:ext cx="2252662" cy="838200"/>
          </a:xfrm>
          <a:prstGeom prst="foldedCorner">
            <a:avLst>
              <a:gd name="adj" fmla="val 12500"/>
            </a:avLst>
          </a:prstGeom>
          <a:noFill/>
          <a:ln w="28575">
            <a:solidFill>
              <a:srgbClr val="00E2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Use </a:t>
            </a:r>
            <a:r>
              <a:rPr lang="en-US" sz="1200" b="1" dirty="0"/>
              <a:t>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/>
              <a:t>Engineering Estimates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Infrastructure Data</a:t>
            </a:r>
            <a:endParaRPr lang="en-US" sz="1200" dirty="0"/>
          </a:p>
        </p:txBody>
      </p:sp>
      <p:sp>
        <p:nvSpPr>
          <p:cNvPr id="446469" name="AutoShape 5"/>
          <p:cNvSpPr>
            <a:spLocks noChangeArrowheads="1"/>
          </p:cNvSpPr>
          <p:nvPr/>
        </p:nvSpPr>
        <p:spPr bwMode="auto">
          <a:xfrm>
            <a:off x="3756025" y="1752600"/>
            <a:ext cx="1524000" cy="838200"/>
          </a:xfrm>
          <a:prstGeom prst="flowChartDocument">
            <a:avLst/>
          </a:prstGeom>
          <a:noFill/>
          <a:ln w="28575">
            <a:solidFill>
              <a:srgbClr val="99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Prices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Demand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Sectoral Outputs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Resource Use</a:t>
            </a:r>
          </a:p>
        </p:txBody>
      </p:sp>
      <p:sp>
        <p:nvSpPr>
          <p:cNvPr id="446470" name="AutoShape 6"/>
          <p:cNvSpPr>
            <a:spLocks noChangeArrowheads="1"/>
          </p:cNvSpPr>
          <p:nvPr/>
        </p:nvSpPr>
        <p:spPr bwMode="auto">
          <a:xfrm>
            <a:off x="3624263" y="4560888"/>
            <a:ext cx="1785937" cy="1154112"/>
          </a:xfrm>
          <a:prstGeom prst="flowChartDocument">
            <a:avLst/>
          </a:prstGeom>
          <a:noFill/>
          <a:ln w="28575">
            <a:solidFill>
              <a:srgbClr val="99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Detailed State Output,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Trade, Employment,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Income, Consumption,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Govt. Balance Sheets</a:t>
            </a:r>
          </a:p>
        </p:txBody>
      </p:sp>
      <p:sp>
        <p:nvSpPr>
          <p:cNvPr id="446471" name="AutoShape 7"/>
          <p:cNvSpPr>
            <a:spLocks noChangeArrowheads="1"/>
          </p:cNvSpPr>
          <p:nvPr/>
        </p:nvSpPr>
        <p:spPr bwMode="auto">
          <a:xfrm>
            <a:off x="228600" y="2286000"/>
            <a:ext cx="1795463" cy="838200"/>
          </a:xfrm>
          <a:prstGeom prst="flowChartTerminator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Trade promotion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Financial and labor </a:t>
            </a:r>
            <a:br>
              <a:rPr lang="en-US" sz="1200" b="1" dirty="0" smtClean="0"/>
            </a:br>
            <a:r>
              <a:rPr lang="en-US" sz="1200" b="1" dirty="0" smtClean="0"/>
              <a:t>   reform</a:t>
            </a:r>
            <a:endParaRPr lang="en-US" sz="12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Industrial Policies</a:t>
            </a:r>
            <a:endParaRPr lang="en-US" sz="1200" b="1" dirty="0"/>
          </a:p>
        </p:txBody>
      </p:sp>
      <p:sp>
        <p:nvSpPr>
          <p:cNvPr id="446472" name="AutoShape 8"/>
          <p:cNvSpPr>
            <a:spLocks noChangeArrowheads="1"/>
          </p:cNvSpPr>
          <p:nvPr/>
        </p:nvSpPr>
        <p:spPr bwMode="auto">
          <a:xfrm>
            <a:off x="7227888" y="2438400"/>
            <a:ext cx="1763712" cy="708025"/>
          </a:xfrm>
          <a:prstGeom prst="flowChartTerminator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Investment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TT Policies</a:t>
            </a:r>
            <a:endParaRPr lang="en-US" sz="1200" b="1" dirty="0"/>
          </a:p>
        </p:txBody>
      </p:sp>
      <p:sp>
        <p:nvSpPr>
          <p:cNvPr id="19466" name="AutoShape 9"/>
          <p:cNvSpPr>
            <a:spLocks noChangeArrowheads="1"/>
          </p:cNvSpPr>
          <p:nvPr/>
        </p:nvSpPr>
        <p:spPr bwMode="auto">
          <a:xfrm rot="-5400000">
            <a:off x="1714500" y="1768476"/>
            <a:ext cx="1633537" cy="1687512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5306" tIns="32653" rIns="65306" bIns="32653" anchor="ctr"/>
          <a:lstStyle/>
          <a:p>
            <a:pPr algn="r" eaLnBrk="1" hangingPunct="1">
              <a:spcBef>
                <a:spcPct val="0"/>
              </a:spcBef>
              <a:buFontTx/>
              <a:buNone/>
            </a:pPr>
            <a:endParaRPr lang="en-US" sz="1500" b="1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sz="1500" b="1" dirty="0" smtClean="0"/>
              <a:t>Global</a:t>
            </a:r>
            <a:r>
              <a:rPr lang="en-US" sz="1500" b="1" dirty="0"/>
              <a:t/>
            </a:r>
            <a:br>
              <a:rPr lang="en-US" sz="1500" b="1" dirty="0"/>
            </a:br>
            <a:r>
              <a:rPr lang="en-US" sz="1500" b="1" dirty="0"/>
              <a:t>GE Model</a:t>
            </a:r>
          </a:p>
        </p:txBody>
      </p:sp>
      <p:sp>
        <p:nvSpPr>
          <p:cNvPr id="19468" name="AutoShape 11"/>
          <p:cNvSpPr>
            <a:spLocks noChangeArrowheads="1"/>
          </p:cNvSpPr>
          <p:nvPr/>
        </p:nvSpPr>
        <p:spPr bwMode="auto">
          <a:xfrm rot="5400000">
            <a:off x="5688013" y="4468812"/>
            <a:ext cx="1633538" cy="1687513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65306" tIns="32653" rIns="65306" bIns="32653" anchor="ctr"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400" b="1" dirty="0" smtClean="0"/>
              <a:t>Energy</a:t>
            </a:r>
            <a:r>
              <a:rPr lang="en-US" sz="1400" b="1" dirty="0"/>
              <a:t/>
            </a:r>
            <a:br>
              <a:rPr lang="en-US" sz="1400" b="1" dirty="0"/>
            </a:br>
            <a:endParaRPr lang="en-US" sz="14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sz="1400" b="1" dirty="0"/>
          </a:p>
        </p:txBody>
      </p:sp>
      <p:sp>
        <p:nvSpPr>
          <p:cNvPr id="19469" name="AutoShape 12"/>
          <p:cNvSpPr>
            <a:spLocks noChangeArrowheads="1"/>
          </p:cNvSpPr>
          <p:nvPr/>
        </p:nvSpPr>
        <p:spPr bwMode="auto">
          <a:xfrm>
            <a:off x="5661025" y="1795463"/>
            <a:ext cx="1687513" cy="1633537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500" dirty="0"/>
              <a:t/>
            </a:r>
            <a:br>
              <a:rPr lang="en-US" sz="1500" dirty="0"/>
            </a:br>
            <a:r>
              <a:rPr lang="en-US" sz="1500" b="1" dirty="0" smtClean="0"/>
              <a:t>Transport</a:t>
            </a:r>
            <a:endParaRPr lang="en-US" sz="1500" b="1" dirty="0"/>
          </a:p>
        </p:txBody>
      </p:sp>
      <p:cxnSp>
        <p:nvCxnSpPr>
          <p:cNvPr id="446477" name="AutoShape 13"/>
          <p:cNvCxnSpPr>
            <a:cxnSpLocks noChangeShapeType="1"/>
            <a:stCxn id="19466" idx="3"/>
            <a:endCxn id="446469" idx="1"/>
          </p:cNvCxnSpPr>
          <p:nvPr/>
        </p:nvCxnSpPr>
        <p:spPr bwMode="auto">
          <a:xfrm flipV="1">
            <a:off x="3376613" y="2171700"/>
            <a:ext cx="365125" cy="442913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6478" name="AutoShape 14"/>
          <p:cNvCxnSpPr>
            <a:cxnSpLocks noChangeShapeType="1"/>
            <a:stCxn id="19469" idx="1"/>
            <a:endCxn id="446489" idx="3"/>
          </p:cNvCxnSpPr>
          <p:nvPr/>
        </p:nvCxnSpPr>
        <p:spPr bwMode="auto">
          <a:xfrm flipH="1">
            <a:off x="5348288" y="2611438"/>
            <a:ext cx="312737" cy="530225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6479" name="AutoShape 15"/>
          <p:cNvCxnSpPr>
            <a:cxnSpLocks noChangeShapeType="1"/>
            <a:stCxn id="19466" idx="2"/>
            <a:endCxn id="446470" idx="1"/>
          </p:cNvCxnSpPr>
          <p:nvPr/>
        </p:nvCxnSpPr>
        <p:spPr bwMode="auto">
          <a:xfrm>
            <a:off x="3376613" y="3432175"/>
            <a:ext cx="233362" cy="1706563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6480" name="AutoShape 16"/>
          <p:cNvCxnSpPr>
            <a:cxnSpLocks noChangeShapeType="1"/>
            <a:stCxn id="446469" idx="3"/>
            <a:endCxn id="19469" idx="1"/>
          </p:cNvCxnSpPr>
          <p:nvPr/>
        </p:nvCxnSpPr>
        <p:spPr bwMode="auto">
          <a:xfrm>
            <a:off x="5294313" y="2171700"/>
            <a:ext cx="366712" cy="439738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6481" name="AutoShape 17"/>
          <p:cNvCxnSpPr>
            <a:cxnSpLocks noChangeShapeType="1"/>
            <a:stCxn id="446467" idx="3"/>
            <a:endCxn id="19466" idx="4"/>
          </p:cNvCxnSpPr>
          <p:nvPr/>
        </p:nvCxnSpPr>
        <p:spPr bwMode="auto">
          <a:xfrm flipV="1">
            <a:off x="2790825" y="1798638"/>
            <a:ext cx="585788" cy="9525"/>
          </a:xfrm>
          <a:prstGeom prst="straightConnector1">
            <a:avLst/>
          </a:prstGeom>
          <a:noFill/>
          <a:ln w="50800">
            <a:solidFill>
              <a:srgbClr val="00CC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6482" name="AutoShape 18"/>
          <p:cNvCxnSpPr>
            <a:cxnSpLocks noChangeShapeType="1"/>
            <a:stCxn id="446468" idx="1"/>
            <a:endCxn id="19469" idx="0"/>
          </p:cNvCxnSpPr>
          <p:nvPr/>
        </p:nvCxnSpPr>
        <p:spPr bwMode="auto">
          <a:xfrm flipH="1">
            <a:off x="5661025" y="1790700"/>
            <a:ext cx="987425" cy="3175"/>
          </a:xfrm>
          <a:prstGeom prst="straightConnector1">
            <a:avLst/>
          </a:prstGeom>
          <a:noFill/>
          <a:ln w="50800">
            <a:solidFill>
              <a:srgbClr val="00CC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6483" name="AutoShape 19"/>
          <p:cNvCxnSpPr>
            <a:cxnSpLocks noChangeShapeType="1"/>
            <a:stCxn id="446471" idx="2"/>
            <a:endCxn id="19466" idx="0"/>
          </p:cNvCxnSpPr>
          <p:nvPr/>
        </p:nvCxnSpPr>
        <p:spPr bwMode="auto">
          <a:xfrm>
            <a:off x="1127125" y="3138488"/>
            <a:ext cx="561975" cy="293687"/>
          </a:xfrm>
          <a:prstGeom prst="straightConnector1">
            <a:avLst/>
          </a:prstGeom>
          <a:noFill/>
          <a:ln w="50800">
            <a:solidFill>
              <a:srgbClr val="FFCC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6484" name="AutoShape 20"/>
          <p:cNvCxnSpPr>
            <a:cxnSpLocks noChangeShapeType="1"/>
            <a:stCxn id="446472" idx="2"/>
            <a:endCxn id="19469" idx="4"/>
          </p:cNvCxnSpPr>
          <p:nvPr/>
        </p:nvCxnSpPr>
        <p:spPr bwMode="auto">
          <a:xfrm flipH="1">
            <a:off x="7348538" y="3160713"/>
            <a:ext cx="762000" cy="268287"/>
          </a:xfrm>
          <a:prstGeom prst="straightConnector1">
            <a:avLst/>
          </a:prstGeom>
          <a:noFill/>
          <a:ln w="50800">
            <a:solidFill>
              <a:srgbClr val="FFCC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6485" name="AutoShape 21"/>
          <p:cNvSpPr>
            <a:spLocks noChangeArrowheads="1"/>
          </p:cNvSpPr>
          <p:nvPr/>
        </p:nvSpPr>
        <p:spPr bwMode="auto">
          <a:xfrm>
            <a:off x="6858000" y="5692775"/>
            <a:ext cx="2057400" cy="860425"/>
          </a:xfrm>
          <a:prstGeom prst="foldedCorner">
            <a:avLst>
              <a:gd name="adj" fmla="val 12500"/>
            </a:avLst>
          </a:prstGeom>
          <a:noFill/>
          <a:ln w="28575">
            <a:solidFill>
              <a:srgbClr val="00E2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IEA </a:t>
            </a:r>
            <a:r>
              <a:rPr lang="en-US" sz="1200" b="1" dirty="0"/>
              <a:t>Energy Balances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Elect </a:t>
            </a:r>
            <a:r>
              <a:rPr lang="en-US" sz="1200" b="1" dirty="0"/>
              <a:t>Generation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/>
              <a:t>Engineering Estimates</a:t>
            </a:r>
          </a:p>
        </p:txBody>
      </p:sp>
      <p:cxnSp>
        <p:nvCxnSpPr>
          <p:cNvPr id="446486" name="AutoShape 22"/>
          <p:cNvCxnSpPr>
            <a:cxnSpLocks noChangeShapeType="1"/>
            <a:stCxn id="446485" idx="1"/>
            <a:endCxn id="19468" idx="4"/>
          </p:cNvCxnSpPr>
          <p:nvPr/>
        </p:nvCxnSpPr>
        <p:spPr bwMode="auto">
          <a:xfrm rot="10800000" flipV="1">
            <a:off x="5661025" y="6122988"/>
            <a:ext cx="1196975" cy="6350"/>
          </a:xfrm>
          <a:prstGeom prst="straightConnector1">
            <a:avLst/>
          </a:prstGeom>
          <a:noFill/>
          <a:ln w="50800">
            <a:solidFill>
              <a:srgbClr val="00CC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6487" name="AutoShape 23"/>
          <p:cNvSpPr>
            <a:spLocks noChangeArrowheads="1"/>
          </p:cNvSpPr>
          <p:nvPr/>
        </p:nvSpPr>
        <p:spPr bwMode="auto">
          <a:xfrm>
            <a:off x="6021388" y="3386138"/>
            <a:ext cx="271462" cy="1165225"/>
          </a:xfrm>
          <a:prstGeom prst="curvedRightArrow">
            <a:avLst>
              <a:gd name="adj1" fmla="val 40162"/>
              <a:gd name="adj2" fmla="val 126010"/>
              <a:gd name="adj3" fmla="val 33333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88" name="AutoShape 24"/>
          <p:cNvSpPr>
            <a:spLocks noChangeArrowheads="1"/>
          </p:cNvSpPr>
          <p:nvPr/>
        </p:nvSpPr>
        <p:spPr bwMode="auto">
          <a:xfrm rot="10637042">
            <a:off x="6508750" y="3276600"/>
            <a:ext cx="273050" cy="1165225"/>
          </a:xfrm>
          <a:prstGeom prst="curvedRightArrow">
            <a:avLst>
              <a:gd name="adj1" fmla="val 39928"/>
              <a:gd name="adj2" fmla="val 125277"/>
              <a:gd name="adj3" fmla="val 33333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89" name="AutoShape 25"/>
          <p:cNvSpPr>
            <a:spLocks noChangeArrowheads="1"/>
          </p:cNvSpPr>
          <p:nvPr/>
        </p:nvSpPr>
        <p:spPr bwMode="auto">
          <a:xfrm>
            <a:off x="3700463" y="2776538"/>
            <a:ext cx="1633537" cy="728662"/>
          </a:xfrm>
          <a:prstGeom prst="flowChartDocument">
            <a:avLst/>
          </a:prstGeom>
          <a:noFill/>
          <a:ln w="28575">
            <a:solidFill>
              <a:srgbClr val="99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Innovation: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  Production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  Consumer Demand</a:t>
            </a:r>
          </a:p>
        </p:txBody>
      </p:sp>
      <p:sp>
        <p:nvSpPr>
          <p:cNvPr id="446490" name="AutoShape 26"/>
          <p:cNvSpPr>
            <a:spLocks noChangeArrowheads="1"/>
          </p:cNvSpPr>
          <p:nvPr/>
        </p:nvSpPr>
        <p:spPr bwMode="auto">
          <a:xfrm>
            <a:off x="7335838" y="4876800"/>
            <a:ext cx="1579562" cy="708025"/>
          </a:xfrm>
          <a:prstGeom prst="flowChartTerminator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/>
              <a:t>Energy </a:t>
            </a:r>
            <a:r>
              <a:rPr lang="en-US" sz="1200" b="1" dirty="0" smtClean="0"/>
              <a:t>Regulation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Oil Market</a:t>
            </a:r>
            <a:endParaRPr lang="en-US" sz="1200" b="1" dirty="0"/>
          </a:p>
        </p:txBody>
      </p:sp>
      <p:cxnSp>
        <p:nvCxnSpPr>
          <p:cNvPr id="446491" name="AutoShape 27"/>
          <p:cNvCxnSpPr>
            <a:cxnSpLocks noChangeShapeType="1"/>
            <a:stCxn id="446490" idx="0"/>
            <a:endCxn id="19468" idx="0"/>
          </p:cNvCxnSpPr>
          <p:nvPr/>
        </p:nvCxnSpPr>
        <p:spPr bwMode="auto">
          <a:xfrm flipH="1" flipV="1">
            <a:off x="7351713" y="4497388"/>
            <a:ext cx="774700" cy="365125"/>
          </a:xfrm>
          <a:prstGeom prst="straightConnector1">
            <a:avLst/>
          </a:prstGeom>
          <a:noFill/>
          <a:ln w="50800">
            <a:solidFill>
              <a:srgbClr val="FFCC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6492" name="Rectangle 28"/>
          <p:cNvSpPr>
            <a:spLocks noChangeArrowheads="1"/>
          </p:cNvSpPr>
          <p:nvPr/>
        </p:nvSpPr>
        <p:spPr bwMode="auto">
          <a:xfrm>
            <a:off x="2438400" y="6338888"/>
            <a:ext cx="304800" cy="1524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6493" name="Text Box 29"/>
          <p:cNvSpPr txBox="1">
            <a:spLocks noChangeArrowheads="1"/>
          </p:cNvSpPr>
          <p:nvPr/>
        </p:nvSpPr>
        <p:spPr bwMode="auto">
          <a:xfrm>
            <a:off x="2743200" y="6262688"/>
            <a:ext cx="1295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79525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 defTabSz="1279525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300" b="1"/>
              <a:t>- Data</a:t>
            </a:r>
          </a:p>
        </p:txBody>
      </p:sp>
      <p:sp>
        <p:nvSpPr>
          <p:cNvPr id="446494" name="Rectangle 30"/>
          <p:cNvSpPr>
            <a:spLocks noChangeArrowheads="1"/>
          </p:cNvSpPr>
          <p:nvPr/>
        </p:nvSpPr>
        <p:spPr bwMode="auto">
          <a:xfrm>
            <a:off x="3505200" y="6338888"/>
            <a:ext cx="304800" cy="1524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6495" name="Text Box 31"/>
          <p:cNvSpPr txBox="1">
            <a:spLocks noChangeArrowheads="1"/>
          </p:cNvSpPr>
          <p:nvPr/>
        </p:nvSpPr>
        <p:spPr bwMode="auto">
          <a:xfrm>
            <a:off x="3810000" y="6262688"/>
            <a:ext cx="1295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79525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 defTabSz="1279525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300" b="1"/>
              <a:t>- Results</a:t>
            </a:r>
          </a:p>
        </p:txBody>
      </p:sp>
      <p:sp>
        <p:nvSpPr>
          <p:cNvPr id="446496" name="Rectangle 32"/>
          <p:cNvSpPr>
            <a:spLocks noChangeArrowheads="1"/>
          </p:cNvSpPr>
          <p:nvPr/>
        </p:nvSpPr>
        <p:spPr bwMode="auto">
          <a:xfrm>
            <a:off x="4800600" y="6338888"/>
            <a:ext cx="304800" cy="152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6497" name="Text Box 33"/>
          <p:cNvSpPr txBox="1">
            <a:spLocks noChangeArrowheads="1"/>
          </p:cNvSpPr>
          <p:nvPr/>
        </p:nvSpPr>
        <p:spPr bwMode="auto">
          <a:xfrm>
            <a:off x="5105400" y="6262688"/>
            <a:ext cx="2057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79525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 defTabSz="1279525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300" b="1"/>
              <a:t>- Policy Intervention</a:t>
            </a:r>
          </a:p>
        </p:txBody>
      </p:sp>
      <p:sp>
        <p:nvSpPr>
          <p:cNvPr id="446498" name="AutoShape 34"/>
          <p:cNvSpPr>
            <a:spLocks noChangeArrowheads="1"/>
          </p:cNvSpPr>
          <p:nvPr/>
        </p:nvSpPr>
        <p:spPr bwMode="auto">
          <a:xfrm>
            <a:off x="304800" y="5638800"/>
            <a:ext cx="1295400" cy="914400"/>
          </a:xfrm>
          <a:prstGeom prst="foldedCorner">
            <a:avLst>
              <a:gd name="adj" fmla="val 12500"/>
            </a:avLst>
          </a:prstGeom>
          <a:noFill/>
          <a:ln w="28575">
            <a:solidFill>
              <a:srgbClr val="00E2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Detailed</a:t>
            </a:r>
            <a:br>
              <a:rPr lang="en-US" sz="1200" b="1" dirty="0" smtClean="0"/>
            </a:br>
            <a:r>
              <a:rPr lang="en-US" sz="1200" b="1" dirty="0" smtClean="0"/>
              <a:t>Emission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Database</a:t>
            </a:r>
            <a:endParaRPr lang="en-US" sz="1200" dirty="0"/>
          </a:p>
        </p:txBody>
      </p:sp>
      <p:cxnSp>
        <p:nvCxnSpPr>
          <p:cNvPr id="446499" name="AutoShape 35"/>
          <p:cNvCxnSpPr>
            <a:cxnSpLocks noChangeShapeType="1"/>
            <a:stCxn id="446498" idx="3"/>
          </p:cNvCxnSpPr>
          <p:nvPr/>
        </p:nvCxnSpPr>
        <p:spPr bwMode="auto">
          <a:xfrm>
            <a:off x="1614488" y="6096000"/>
            <a:ext cx="1762125" cy="34925"/>
          </a:xfrm>
          <a:prstGeom prst="straightConnector1">
            <a:avLst/>
          </a:prstGeom>
          <a:noFill/>
          <a:ln w="50800">
            <a:solidFill>
              <a:srgbClr val="00CC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6500" name="AutoShape 36"/>
          <p:cNvSpPr>
            <a:spLocks noChangeArrowheads="1"/>
          </p:cNvSpPr>
          <p:nvPr/>
        </p:nvSpPr>
        <p:spPr bwMode="auto">
          <a:xfrm>
            <a:off x="228600" y="4800600"/>
            <a:ext cx="1795463" cy="685800"/>
          </a:xfrm>
          <a:prstGeom prst="flowChartTerminator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Efficiency incentives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Emissions standards</a:t>
            </a:r>
            <a:endParaRPr lang="en-US" sz="1200" b="1" dirty="0"/>
          </a:p>
        </p:txBody>
      </p:sp>
      <p:cxnSp>
        <p:nvCxnSpPr>
          <p:cNvPr id="446501" name="AutoShape 37"/>
          <p:cNvCxnSpPr>
            <a:cxnSpLocks noChangeShapeType="1"/>
            <a:stCxn id="446500" idx="0"/>
          </p:cNvCxnSpPr>
          <p:nvPr/>
        </p:nvCxnSpPr>
        <p:spPr bwMode="auto">
          <a:xfrm flipV="1">
            <a:off x="1127125" y="4497388"/>
            <a:ext cx="561975" cy="288925"/>
          </a:xfrm>
          <a:prstGeom prst="straightConnector1">
            <a:avLst/>
          </a:prstGeom>
          <a:noFill/>
          <a:ln w="50800">
            <a:solidFill>
              <a:srgbClr val="FFCC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6502" name="AutoShape 38"/>
          <p:cNvCxnSpPr>
            <a:cxnSpLocks noChangeShapeType="1"/>
            <a:stCxn id="446489" idx="1"/>
            <a:endCxn id="19466" idx="3"/>
          </p:cNvCxnSpPr>
          <p:nvPr/>
        </p:nvCxnSpPr>
        <p:spPr bwMode="auto">
          <a:xfrm flipH="1" flipV="1">
            <a:off x="3376613" y="2614613"/>
            <a:ext cx="309562" cy="527050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6503" name="AutoShape 39"/>
          <p:cNvSpPr>
            <a:spLocks noChangeArrowheads="1"/>
          </p:cNvSpPr>
          <p:nvPr/>
        </p:nvSpPr>
        <p:spPr bwMode="auto">
          <a:xfrm>
            <a:off x="2211388" y="3386138"/>
            <a:ext cx="271462" cy="1165225"/>
          </a:xfrm>
          <a:prstGeom prst="curvedRightArrow">
            <a:avLst>
              <a:gd name="adj1" fmla="val 40162"/>
              <a:gd name="adj2" fmla="val 126010"/>
              <a:gd name="adj3" fmla="val 33333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504" name="AutoShape 40"/>
          <p:cNvSpPr>
            <a:spLocks noChangeArrowheads="1"/>
          </p:cNvSpPr>
          <p:nvPr/>
        </p:nvSpPr>
        <p:spPr bwMode="auto">
          <a:xfrm rot="10637042">
            <a:off x="2698750" y="3276600"/>
            <a:ext cx="273050" cy="1165225"/>
          </a:xfrm>
          <a:prstGeom prst="curvedRightArrow">
            <a:avLst>
              <a:gd name="adj1" fmla="val 39928"/>
              <a:gd name="adj2" fmla="val 125277"/>
              <a:gd name="adj3" fmla="val 33333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505" name="AutoShape 41"/>
          <p:cNvSpPr>
            <a:spLocks noChangeArrowheads="1"/>
          </p:cNvSpPr>
          <p:nvPr/>
        </p:nvSpPr>
        <p:spPr bwMode="auto">
          <a:xfrm>
            <a:off x="3700463" y="3657600"/>
            <a:ext cx="1633537" cy="728663"/>
          </a:xfrm>
          <a:prstGeom prst="flowChartDocument">
            <a:avLst/>
          </a:prstGeom>
          <a:noFill/>
          <a:ln w="28575">
            <a:solidFill>
              <a:srgbClr val="99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Detailed Emissions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 of C02 and non-C02</a:t>
            </a:r>
          </a:p>
        </p:txBody>
      </p:sp>
      <p:cxnSp>
        <p:nvCxnSpPr>
          <p:cNvPr id="446506" name="AutoShape 42"/>
          <p:cNvCxnSpPr>
            <a:cxnSpLocks noChangeShapeType="1"/>
            <a:endCxn id="446505" idx="1"/>
          </p:cNvCxnSpPr>
          <p:nvPr/>
        </p:nvCxnSpPr>
        <p:spPr bwMode="auto">
          <a:xfrm flipV="1">
            <a:off x="3376613" y="4022725"/>
            <a:ext cx="309562" cy="474663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6507" name="AutoShape 43"/>
          <p:cNvCxnSpPr>
            <a:cxnSpLocks noChangeShapeType="1"/>
            <a:stCxn id="19469" idx="2"/>
            <a:endCxn id="446505" idx="3"/>
          </p:cNvCxnSpPr>
          <p:nvPr/>
        </p:nvCxnSpPr>
        <p:spPr bwMode="auto">
          <a:xfrm flipH="1">
            <a:off x="5348288" y="3427413"/>
            <a:ext cx="311150" cy="595312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6508" name="AutoShape 44"/>
          <p:cNvCxnSpPr>
            <a:cxnSpLocks noChangeShapeType="1"/>
            <a:stCxn id="19466" idx="2"/>
            <a:endCxn id="446505" idx="1"/>
          </p:cNvCxnSpPr>
          <p:nvPr/>
        </p:nvCxnSpPr>
        <p:spPr bwMode="auto">
          <a:xfrm>
            <a:off x="3376613" y="3432175"/>
            <a:ext cx="309562" cy="590550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6509" name="AutoShape 45"/>
          <p:cNvCxnSpPr>
            <a:cxnSpLocks noChangeShapeType="1"/>
            <a:stCxn id="19468" idx="2"/>
            <a:endCxn id="446505" idx="3"/>
          </p:cNvCxnSpPr>
          <p:nvPr/>
        </p:nvCxnSpPr>
        <p:spPr bwMode="auto">
          <a:xfrm flipH="1" flipV="1">
            <a:off x="5348288" y="4022725"/>
            <a:ext cx="315912" cy="474663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AutoShape 4"/>
          <p:cNvSpPr>
            <a:spLocks noChangeArrowheads="1"/>
          </p:cNvSpPr>
          <p:nvPr/>
        </p:nvSpPr>
        <p:spPr bwMode="auto">
          <a:xfrm rot="5400000" flipV="1">
            <a:off x="1681957" y="4490244"/>
            <a:ext cx="1698625" cy="1709738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5306" tIns="32653" rIns="65306" bIns="32653" anchor="t" anchorCtr="0"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sz="1400" b="1" dirty="0" smtClean="0"/>
              <a:t>Emissions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6083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6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6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6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6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6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6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6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6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6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6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4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6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46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6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6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6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46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4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4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46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6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46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46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46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46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6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6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46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46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6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6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46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46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4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4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4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4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4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4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animBg="1"/>
      <p:bldP spid="446468" grpId="0" animBg="1"/>
      <p:bldP spid="446469" grpId="0" animBg="1"/>
      <p:bldP spid="446470" grpId="0" animBg="1"/>
      <p:bldP spid="446471" grpId="0" animBg="1"/>
      <p:bldP spid="446472" grpId="0" animBg="1"/>
      <p:bldP spid="446485" grpId="0" animBg="1"/>
      <p:bldP spid="446487" grpId="0" animBg="1"/>
      <p:bldP spid="446488" grpId="0" animBg="1"/>
      <p:bldP spid="446489" grpId="0" animBg="1"/>
      <p:bldP spid="446490" grpId="0" animBg="1"/>
      <p:bldP spid="446492" grpId="0" animBg="1"/>
      <p:bldP spid="446493" grpId="0"/>
      <p:bldP spid="446494" grpId="0" animBg="1"/>
      <p:bldP spid="446494" grpId="1" animBg="1"/>
      <p:bldP spid="446495" grpId="0"/>
      <p:bldP spid="446495" grpId="1"/>
      <p:bldP spid="446496" grpId="0" animBg="1"/>
      <p:bldP spid="446497" grpId="0"/>
      <p:bldP spid="446498" grpId="0" animBg="1"/>
      <p:bldP spid="446500" grpId="0" animBg="1"/>
      <p:bldP spid="446503" grpId="0" animBg="1"/>
      <p:bldP spid="446504" grpId="0" animBg="1"/>
      <p:bldP spid="4465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804" y="2943017"/>
            <a:ext cx="2095500" cy="236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3" y="2741647"/>
            <a:ext cx="3060700" cy="2654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489" y="2281937"/>
            <a:ext cx="1409450" cy="12223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489" y="4623657"/>
            <a:ext cx="1409450" cy="12223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1119" y="3706955"/>
            <a:ext cx="15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FFCC00"/>
                </a:solidFill>
                <a:latin typeface="+mn-lt"/>
              </a:rPr>
              <a:t>CAREC</a:t>
            </a:r>
            <a:endParaRPr lang="en-US" dirty="0">
              <a:solidFill>
                <a:srgbClr val="FFCC0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3093" y="2633243"/>
            <a:ext cx="1548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dirty="0" smtClean="0">
                <a:solidFill>
                  <a:srgbClr val="FFCC00"/>
                </a:solidFill>
                <a:latin typeface="+mn-lt"/>
              </a:rPr>
              <a:t>Afghanistan</a:t>
            </a:r>
            <a:endParaRPr lang="en-US" sz="1400" dirty="0">
              <a:solidFill>
                <a:srgbClr val="FFCC0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23163" y="5000618"/>
            <a:ext cx="1548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dirty="0" smtClean="0">
                <a:solidFill>
                  <a:srgbClr val="FFCC00"/>
                </a:solidFill>
                <a:latin typeface="+mn-lt"/>
              </a:rPr>
              <a:t>Xinjiang</a:t>
            </a:r>
            <a:endParaRPr lang="en-US" sz="1400" dirty="0">
              <a:solidFill>
                <a:srgbClr val="FFCC00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7329" y="2664211"/>
            <a:ext cx="1538883" cy="213798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>
              <a:buNone/>
            </a:pPr>
            <a:r>
              <a:rPr lang="en-US" sz="8800" dirty="0" smtClean="0"/>
              <a:t>.…</a:t>
            </a:r>
            <a:endParaRPr lang="en-US" sz="8800" dirty="0"/>
          </a:p>
        </p:txBody>
      </p:sp>
      <p:sp>
        <p:nvSpPr>
          <p:cNvPr id="17" name="TextBox 16"/>
          <p:cNvSpPr txBox="1"/>
          <p:nvPr/>
        </p:nvSpPr>
        <p:spPr>
          <a:xfrm>
            <a:off x="7031752" y="1845718"/>
            <a:ext cx="1951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008000"/>
                </a:solidFill>
                <a:latin typeface="+mn-lt"/>
              </a:rPr>
              <a:t>Graphic User Interface</a:t>
            </a:r>
            <a:endParaRPr lang="en-US" sz="20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4161" y="1676400"/>
            <a:ext cx="1951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008000"/>
                </a:solidFill>
                <a:latin typeface="+mn-lt"/>
              </a:rPr>
              <a:t>National Models</a:t>
            </a:r>
            <a:endParaRPr lang="en-US" sz="20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7816" y="1905000"/>
            <a:ext cx="1951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008000"/>
                </a:solidFill>
                <a:latin typeface="+mn-lt"/>
              </a:rPr>
              <a:t>Regional Model</a:t>
            </a:r>
            <a:endParaRPr lang="en-US" sz="20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9272" y="5777678"/>
            <a:ext cx="1951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Policy Makers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81681" y="5777678"/>
            <a:ext cx="1951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National Capitals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5336" y="5777678"/>
            <a:ext cx="1951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ADB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25" name="Straight Arrow Connector 24"/>
          <p:cNvCxnSpPr>
            <a:stCxn id="10" idx="3"/>
          </p:cNvCxnSpPr>
          <p:nvPr/>
        </p:nvCxnSpPr>
        <p:spPr bwMode="auto">
          <a:xfrm flipV="1">
            <a:off x="3190623" y="2663212"/>
            <a:ext cx="883155" cy="1405585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2" idx="1"/>
          </p:cNvCxnSpPr>
          <p:nvPr/>
        </p:nvCxnSpPr>
        <p:spPr bwMode="auto">
          <a:xfrm>
            <a:off x="3190623" y="4068797"/>
            <a:ext cx="851866" cy="1166012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9" idx="1"/>
          </p:cNvCxnSpPr>
          <p:nvPr/>
        </p:nvCxnSpPr>
        <p:spPr bwMode="auto">
          <a:xfrm>
            <a:off x="3190623" y="4068797"/>
            <a:ext cx="3730181" cy="5532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 bwMode="auto">
          <a:xfrm>
            <a:off x="427038" y="220663"/>
            <a:ext cx="7688262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None/>
            </a:pPr>
            <a:r>
              <a:rPr lang="en-US" smtClean="0"/>
              <a:t>CARGO System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6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324350"/>
          </a:xfrm>
        </p:spPr>
        <p:txBody>
          <a:bodyPr>
            <a:noAutofit/>
          </a:bodyPr>
          <a:lstStyle/>
          <a:p>
            <a:pPr marL="623887" indent="-514350"/>
            <a:r>
              <a:rPr lang="en-US" sz="2400" dirty="0"/>
              <a:t>Regional economic integration is accelerating in Central Asia, </a:t>
            </a:r>
            <a:r>
              <a:rPr lang="en-US" sz="2400" dirty="0" smtClean="0"/>
              <a:t>significantly because of </a:t>
            </a:r>
            <a:r>
              <a:rPr lang="en-US" sz="2400" dirty="0"/>
              <a:t>determined national and international commitments to infrastructure and other investments. </a:t>
            </a:r>
            <a:endParaRPr lang="en-US" sz="2400" dirty="0" smtClean="0"/>
          </a:p>
          <a:p>
            <a:pPr marL="623887" indent="-514350"/>
            <a:r>
              <a:rPr lang="en-US" sz="2400" dirty="0" smtClean="0"/>
              <a:t>This </a:t>
            </a:r>
            <a:r>
              <a:rPr lang="en-US" sz="2400" dirty="0"/>
              <a:t>has been </a:t>
            </a:r>
            <a:r>
              <a:rPr lang="en-US" sz="2400" dirty="0" smtClean="0"/>
              <a:t>complemented </a:t>
            </a:r>
            <a:r>
              <a:rPr lang="en-US" sz="2400" dirty="0"/>
              <a:t>by substantial progress on the institutional side, promoting a more open multilateral trade and investment environment. </a:t>
            </a:r>
            <a:endParaRPr lang="en-US" sz="2400" dirty="0" smtClean="0"/>
          </a:p>
          <a:p>
            <a:pPr marL="623887" indent="-514350"/>
            <a:r>
              <a:rPr lang="en-US" sz="2400" dirty="0" smtClean="0"/>
              <a:t>In </a:t>
            </a:r>
            <a:r>
              <a:rPr lang="en-US" sz="2400" dirty="0"/>
              <a:t>a rapidly evolving regional economy, however, decision makers need support for more </a:t>
            </a:r>
            <a:r>
              <a:rPr lang="en-US" sz="2400" dirty="0" smtClean="0"/>
              <a:t>evidence-based </a:t>
            </a:r>
            <a:r>
              <a:rPr lang="en-US" sz="2400" dirty="0"/>
              <a:t>strategic planning and engagement. </a:t>
            </a:r>
            <a:endParaRPr lang="en-US" sz="2400" dirty="0" smtClean="0"/>
          </a:p>
          <a:p>
            <a:pPr marL="623887" indent="-514350"/>
            <a:r>
              <a:rPr lang="en-US" sz="2400" dirty="0" smtClean="0"/>
              <a:t>This </a:t>
            </a:r>
            <a:r>
              <a:rPr lang="en-US" sz="2400" dirty="0"/>
              <a:t>project </a:t>
            </a:r>
            <a:r>
              <a:rPr lang="en-US" sz="2400" dirty="0" smtClean="0"/>
              <a:t>develops a </a:t>
            </a:r>
            <a:r>
              <a:rPr lang="en-US" sz="2400" dirty="0"/>
              <a:t>new generation of decision tools for </a:t>
            </a:r>
            <a:r>
              <a:rPr lang="en-US" sz="2400" dirty="0" smtClean="0"/>
              <a:t>economic assessment and </a:t>
            </a:r>
            <a:r>
              <a:rPr lang="en-US" sz="2400" dirty="0"/>
              <a:t>policy dialog, nationally, </a:t>
            </a:r>
            <a:r>
              <a:rPr lang="en-US" sz="2400" dirty="0" smtClean="0"/>
              <a:t>regionally, </a:t>
            </a:r>
            <a:r>
              <a:rPr lang="en-US" sz="2400" dirty="0"/>
              <a:t>and with international development partners. </a:t>
            </a:r>
            <a:endParaRPr lang="en-US" sz="2400" dirty="0" smtClean="0"/>
          </a:p>
          <a:p>
            <a:pPr marL="623887" indent="-514350"/>
            <a:endParaRPr lang="en-US" sz="2400" dirty="0" smtClean="0"/>
          </a:p>
          <a:p>
            <a:pPr marL="623887" indent="-514350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0" y="6478588"/>
            <a:ext cx="2155825" cy="37941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pitchFamily="34" charset="0"/>
              </a:rPr>
              <a:t>2 March 2015</a:t>
            </a:r>
          </a:p>
        </p:txBody>
      </p:sp>
    </p:spTree>
    <p:extLst>
      <p:ext uri="{BB962C8B-B14F-4D97-AF65-F5344CB8AC3E}">
        <p14:creationId xmlns:p14="http://schemas.microsoft.com/office/powerpoint/2010/main" val="3610019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Model Inputs:</a:t>
            </a:r>
            <a:br>
              <a:rPr lang="en-US" dirty="0" smtClean="0"/>
            </a:br>
            <a:r>
              <a:rPr lang="en-US" dirty="0" smtClean="0"/>
              <a:t>CAREC </a:t>
            </a:r>
            <a:r>
              <a:rPr lang="en-US" dirty="0"/>
              <a:t>Modeling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13513"/>
            <a:ext cx="1905000" cy="30321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 smtClean="0"/>
              <a:t>2 March 2015</a:t>
            </a:r>
            <a:endParaRPr lang="en-US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14400" y="3217026"/>
            <a:ext cx="7543800" cy="2329306"/>
            <a:chOff x="381000" y="1301196"/>
            <a:chExt cx="8001000" cy="2658346"/>
          </a:xfrm>
        </p:grpSpPr>
        <p:sp>
          <p:nvSpPr>
            <p:cNvPr id="6" name="Rectangle 5"/>
            <p:cNvSpPr/>
            <p:nvPr/>
          </p:nvSpPr>
          <p:spPr>
            <a:xfrm>
              <a:off x="381000" y="1301196"/>
              <a:ext cx="8001000" cy="1981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1" y="1325142"/>
              <a:ext cx="5257800" cy="263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b="1" dirty="0" smtClean="0"/>
                <a:t>Trade Facilitation and Trade Policies</a:t>
              </a:r>
            </a:p>
            <a:p>
              <a:pPr>
                <a:buNone/>
              </a:pPr>
              <a:r>
                <a:rPr lang="en-US" sz="1800" dirty="0" smtClean="0"/>
                <a:t>Asian regional integration – national, regional, 	and global implications</a:t>
              </a:r>
              <a:endParaRPr lang="en-US" sz="1800" dirty="0"/>
            </a:p>
            <a:p>
              <a:pPr>
                <a:buNone/>
              </a:pPr>
              <a:r>
                <a:rPr lang="en-US" sz="1800" dirty="0" smtClean="0"/>
                <a:t>Bilateral and regional TT measures</a:t>
              </a:r>
            </a:p>
            <a:p>
              <a:pPr>
                <a:buNone/>
              </a:pPr>
              <a:r>
                <a:rPr lang="en-US" sz="1800" dirty="0" smtClean="0"/>
                <a:t>Integrated Trade Facilitation</a:t>
              </a:r>
            </a:p>
            <a:p>
              <a:pPr>
                <a:buNone/>
              </a:pPr>
              <a:endParaRPr lang="en-US" sz="1800" dirty="0" smtClean="0"/>
            </a:p>
            <a:p>
              <a:pPr>
                <a:buNone/>
              </a:pPr>
              <a:endParaRPr lang="en-US" sz="1800" dirty="0" smtClean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400" y="5029200"/>
            <a:ext cx="7543800" cy="1735975"/>
            <a:chOff x="381000" y="1066800"/>
            <a:chExt cx="8001000" cy="1981200"/>
          </a:xfrm>
        </p:grpSpPr>
        <p:sp>
          <p:nvSpPr>
            <p:cNvPr id="9" name="Rectangle 8"/>
            <p:cNvSpPr/>
            <p:nvPr/>
          </p:nvSpPr>
          <p:spPr>
            <a:xfrm>
              <a:off x="381000" y="1066800"/>
              <a:ext cx="8001000" cy="1981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1" y="1066800"/>
              <a:ext cx="5257800" cy="1875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b="1" dirty="0" smtClean="0"/>
                <a:t>Energy Policies</a:t>
              </a:r>
            </a:p>
            <a:p>
              <a:pPr>
                <a:buNone/>
              </a:pPr>
              <a:r>
                <a:rPr lang="en-US" sz="1800" dirty="0" smtClean="0"/>
                <a:t>Strategy </a:t>
              </a:r>
              <a:r>
                <a:rPr lang="en-US" sz="1800" dirty="0"/>
                <a:t>for Regional Cooperation in the </a:t>
              </a:r>
              <a:r>
                <a:rPr lang="en-US" sz="1800" dirty="0" smtClean="0"/>
                <a:t>	Energy Sector</a:t>
              </a:r>
            </a:p>
            <a:p>
              <a:pPr>
                <a:buNone/>
              </a:pPr>
              <a:r>
                <a:rPr lang="en-US" sz="1800" dirty="0" smtClean="0"/>
                <a:t>Energy </a:t>
              </a:r>
              <a:r>
                <a:rPr lang="en-US" sz="1800" dirty="0"/>
                <a:t>Action Plan Framework </a:t>
              </a:r>
              <a:endParaRPr lang="en-US" sz="1800" dirty="0" smtClean="0"/>
            </a:p>
            <a:p>
              <a:pPr>
                <a:buNone/>
              </a:pPr>
              <a:r>
                <a:rPr lang="en-US" sz="1800" dirty="0" smtClean="0"/>
                <a:t>Regional energy security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4400" y="1404473"/>
            <a:ext cx="7543800" cy="1735975"/>
            <a:chOff x="381000" y="1066800"/>
            <a:chExt cx="8001000" cy="1981200"/>
          </a:xfrm>
        </p:grpSpPr>
        <p:sp>
          <p:nvSpPr>
            <p:cNvPr id="12" name="Rectangle 11"/>
            <p:cNvSpPr/>
            <p:nvPr/>
          </p:nvSpPr>
          <p:spPr>
            <a:xfrm>
              <a:off x="381000" y="1066800"/>
              <a:ext cx="8001000" cy="1981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8001" y="1066800"/>
              <a:ext cx="5257800" cy="1875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b="1" dirty="0" smtClean="0"/>
                <a:t>Transport and Infrastructure Policies</a:t>
              </a:r>
            </a:p>
            <a:p>
              <a:pPr>
                <a:buNone/>
              </a:pPr>
              <a:r>
                <a:rPr lang="en-US" sz="1800" dirty="0" smtClean="0"/>
                <a:t>Regional corridor schemes for national,    	regional, and global perspectives</a:t>
              </a:r>
            </a:p>
            <a:p>
              <a:pPr>
                <a:buNone/>
              </a:pPr>
              <a:r>
                <a:rPr lang="en-US" sz="1800" dirty="0" smtClean="0"/>
                <a:t>Regional implications of national investments</a:t>
              </a:r>
            </a:p>
            <a:p>
              <a:pPr>
                <a:buNone/>
              </a:pPr>
              <a:r>
                <a:rPr lang="en-US" sz="1800" dirty="0" smtClean="0"/>
                <a:t>Motorization and urbanization</a:t>
              </a:r>
              <a:endParaRPr lang="en-US" sz="18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1524000"/>
            <a:ext cx="2275114" cy="13770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352800"/>
            <a:ext cx="2275114" cy="13770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486" y="5176157"/>
            <a:ext cx="2275114" cy="13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7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Model </a:t>
            </a:r>
            <a:r>
              <a:rPr lang="en-US" dirty="0" smtClean="0"/>
              <a:t>Outputs:</a:t>
            </a:r>
            <a:br>
              <a:rPr lang="en-US" dirty="0" smtClean="0"/>
            </a:br>
            <a:r>
              <a:rPr lang="en-US" dirty="0" smtClean="0"/>
              <a:t>What we forecast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05117"/>
              </p:ext>
            </p:extLst>
          </p:nvPr>
        </p:nvGraphicFramePr>
        <p:xfrm>
          <a:off x="685800" y="1524000"/>
          <a:ext cx="7848600" cy="5024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2691"/>
                <a:gridCol w="5945909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Economic Structure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Sectoral output, demand</a:t>
                      </a:r>
                      <a:r>
                        <a:rPr lang="en-US" baseline="0" dirty="0" smtClean="0"/>
                        <a:t>, imports, and exports for each country.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and per capita GDP by region</a:t>
                      </a:r>
                    </a:p>
                    <a:p>
                      <a:r>
                        <a:rPr lang="en-US" dirty="0" smtClean="0"/>
                        <a:t>Value added and employment by sector and country</a:t>
                      </a:r>
                    </a:p>
                    <a:p>
                      <a:r>
                        <a:rPr lang="en-US" dirty="0" smtClean="0"/>
                        <a:t>Household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income by household category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employment</a:t>
                      </a:r>
                      <a:r>
                        <a:rPr lang="en-US" baseline="0" dirty="0" smtClean="0"/>
                        <a:t> by sector and country</a:t>
                      </a:r>
                    </a:p>
                    <a:p>
                      <a:r>
                        <a:rPr lang="en-US" baseline="0" dirty="0" smtClean="0"/>
                        <a:t>Employment rates by household category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 energy</a:t>
                      </a:r>
                      <a:r>
                        <a:rPr lang="en-US" baseline="0" dirty="0" smtClean="0"/>
                        <a:t> use by sector and country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Energy trade, production and usage mix by country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Energy use by household type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Emissions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GHG</a:t>
                      </a:r>
                      <a:r>
                        <a:rPr lang="en-US" baseline="0" dirty="0" smtClean="0"/>
                        <a:t> emissions (CO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, CH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baseline="0" dirty="0" smtClean="0"/>
                        <a:t>, N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O) by source, use, and region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0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410200"/>
          </a:xfrm>
        </p:spPr>
        <p:txBody>
          <a:bodyPr>
            <a:normAutofit fontScale="85000" lnSpcReduction="20000"/>
          </a:bodyPr>
          <a:lstStyle/>
          <a:p>
            <a:pPr marL="523875" lvl="0" indent="-514350">
              <a:buFont typeface="+mj-lt"/>
              <a:buAutoNum type="arabicPeriod"/>
            </a:pPr>
            <a:r>
              <a:rPr lang="en-US" dirty="0"/>
              <a:t>Regional assessment of trade and investment </a:t>
            </a:r>
            <a:r>
              <a:rPr lang="en-US" dirty="0" smtClean="0"/>
              <a:t>potential. </a:t>
            </a:r>
            <a:endParaRPr lang="en-US" dirty="0"/>
          </a:p>
          <a:p>
            <a:pPr marL="523875" lvl="0" indent="-514350">
              <a:buFont typeface="+mj-lt"/>
              <a:buAutoNum type="arabicPeriod"/>
            </a:pPr>
            <a:r>
              <a:rPr lang="en-US" dirty="0"/>
              <a:t>Transport pathways: Detailed regional </a:t>
            </a:r>
            <a:r>
              <a:rPr lang="en-US" dirty="0" smtClean="0"/>
              <a:t>impact evaluation.</a:t>
            </a:r>
            <a:endParaRPr lang="en-US" dirty="0"/>
          </a:p>
          <a:p>
            <a:pPr marL="523875" lvl="0" indent="-514350">
              <a:buFont typeface="+mj-lt"/>
              <a:buAutoNum type="arabicPeriod"/>
            </a:pPr>
            <a:r>
              <a:rPr lang="en-US" dirty="0"/>
              <a:t>Energy pathways: Detailed regional </a:t>
            </a:r>
            <a:r>
              <a:rPr lang="en-US" dirty="0" smtClean="0"/>
              <a:t>impact evaluation.</a:t>
            </a:r>
            <a:endParaRPr lang="en-US" dirty="0"/>
          </a:p>
          <a:p>
            <a:pPr marL="523875" lvl="0" indent="-514350">
              <a:buFont typeface="+mj-lt"/>
              <a:buAutoNum type="arabicPeriod"/>
            </a:pPr>
            <a:r>
              <a:rPr lang="en-US" dirty="0"/>
              <a:t>Dynamics of regional growth and poverty reduction.</a:t>
            </a:r>
          </a:p>
          <a:p>
            <a:pPr marL="523875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olicy </a:t>
            </a:r>
            <a:r>
              <a:rPr lang="en-US" dirty="0"/>
              <a:t>impacts on development indicators, MDG’s, </a:t>
            </a:r>
            <a:r>
              <a:rPr lang="en-US" dirty="0" smtClean="0"/>
              <a:t>etc.</a:t>
            </a:r>
            <a:endParaRPr lang="en-US" dirty="0"/>
          </a:p>
          <a:p>
            <a:pPr marL="523875" lvl="0" indent="-514350">
              <a:buFont typeface="+mj-lt"/>
              <a:buAutoNum type="arabicPeriod"/>
            </a:pPr>
            <a:r>
              <a:rPr lang="en-US" dirty="0" smtClean="0"/>
              <a:t>Trends </a:t>
            </a:r>
            <a:r>
              <a:rPr lang="en-US" dirty="0"/>
              <a:t>in urbanization and rural development.</a:t>
            </a:r>
          </a:p>
          <a:p>
            <a:pPr marL="523875" lvl="0" indent="-514350">
              <a:buFont typeface="+mj-lt"/>
              <a:buAutoNum type="arabicPeriod"/>
            </a:pPr>
            <a:r>
              <a:rPr lang="en-US" dirty="0"/>
              <a:t>Resource development, public investment, and fiscal </a:t>
            </a:r>
            <a:r>
              <a:rPr lang="en-US" dirty="0" smtClean="0"/>
              <a:t>impacts.</a:t>
            </a:r>
            <a:endParaRPr lang="en-US" dirty="0"/>
          </a:p>
          <a:p>
            <a:pPr marL="523875" lvl="0" indent="-514350">
              <a:buFont typeface="+mj-lt"/>
              <a:buAutoNum type="arabicPeriod"/>
            </a:pPr>
            <a:r>
              <a:rPr lang="en-US" dirty="0"/>
              <a:t>Demographic assessment, including </a:t>
            </a:r>
            <a:r>
              <a:rPr lang="en-US" dirty="0" smtClean="0"/>
              <a:t>migration</a:t>
            </a:r>
            <a:r>
              <a:rPr lang="en-US" dirty="0"/>
              <a:t>, labor force development and employment patterns, and other socioeconomic trends.</a:t>
            </a:r>
          </a:p>
          <a:p>
            <a:pPr marL="523875" lvl="0" indent="-514350">
              <a:buFont typeface="+mj-lt"/>
              <a:buAutoNum type="arabicPeriod"/>
            </a:pPr>
            <a:r>
              <a:rPr lang="en-US" dirty="0" smtClean="0"/>
              <a:t>More detailed </a:t>
            </a:r>
            <a:r>
              <a:rPr lang="en-US" dirty="0"/>
              <a:t>agent-based GIS modeling to improve policy targeting and impact evaluation.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 smtClean="0"/>
              <a:t>2 March 2015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737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38" y="76200"/>
            <a:ext cx="8069262" cy="1144587"/>
          </a:xfrm>
        </p:spPr>
        <p:txBody>
          <a:bodyPr/>
          <a:lstStyle/>
          <a:p>
            <a:r>
              <a:rPr lang="en-US" dirty="0" smtClean="0"/>
              <a:t>Sample CARGO Map 1:</a:t>
            </a:r>
            <a:br>
              <a:rPr lang="en-US" dirty="0" smtClean="0"/>
            </a:br>
            <a:r>
              <a:rPr lang="en-US" sz="2400" dirty="0" smtClean="0"/>
              <a:t>CAREC </a:t>
            </a:r>
            <a:r>
              <a:rPr lang="en-US" sz="2400" dirty="0"/>
              <a:t>Corridor Shipments by Country and </a:t>
            </a:r>
            <a:r>
              <a:rPr lang="en-US" sz="2400" dirty="0" smtClean="0"/>
              <a:t>Commodity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 smtClean="0"/>
              <a:t>2 March 2015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012"/>
            <a:ext cx="7620000" cy="533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6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183562" cy="1144587"/>
          </a:xfrm>
        </p:spPr>
        <p:txBody>
          <a:bodyPr/>
          <a:lstStyle/>
          <a:p>
            <a:r>
              <a:rPr lang="en-US" dirty="0" smtClean="0"/>
              <a:t>Sample CARGO Map 2: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Kazakhstan - Oblast </a:t>
            </a:r>
            <a:r>
              <a:rPr lang="en-US" sz="2800" dirty="0"/>
              <a:t>GRP and Income per Capita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 smtClean="0"/>
              <a:t>2 March 2015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23372"/>
            <a:ext cx="7620000" cy="53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Policy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CARGO represents a new generation of policy simulation models, combining</a:t>
            </a:r>
          </a:p>
          <a:p>
            <a:pPr lvl="1"/>
            <a:r>
              <a:rPr lang="en-US" dirty="0" smtClean="0"/>
              <a:t>Detailed structural data</a:t>
            </a:r>
          </a:p>
          <a:p>
            <a:pPr lvl="1"/>
            <a:r>
              <a:rPr lang="en-US" dirty="0" smtClean="0"/>
              <a:t>State-of-the-art forecasting model</a:t>
            </a:r>
          </a:p>
          <a:p>
            <a:pPr marL="9525" indent="0">
              <a:buNone/>
            </a:pPr>
            <a:endParaRPr lang="en-US" dirty="0" smtClean="0"/>
          </a:p>
          <a:p>
            <a:r>
              <a:rPr lang="en-US" dirty="0" smtClean="0"/>
              <a:t>The Policy Dashboard </a:t>
            </a:r>
            <a:r>
              <a:rPr lang="en-US" dirty="0"/>
              <a:t>is a </a:t>
            </a:r>
            <a:r>
              <a:rPr lang="en-US" dirty="0" smtClean="0"/>
              <a:t>user</a:t>
            </a:r>
            <a:r>
              <a:rPr lang="en-US" dirty="0"/>
              <a:t>-friendly, </a:t>
            </a:r>
            <a:r>
              <a:rPr lang="en-US" dirty="0" smtClean="0"/>
              <a:t>graphic </a:t>
            </a:r>
            <a:r>
              <a:rPr lang="en-US" dirty="0"/>
              <a:t>interface </a:t>
            </a:r>
            <a:r>
              <a:rPr lang="en-US" dirty="0" smtClean="0"/>
              <a:t>that allows visualization of policy impacts.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13513"/>
            <a:ext cx="1905000" cy="30321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 smtClean="0"/>
              <a:t>2 March 2015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4887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switch to a browser.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 smtClean="0"/>
              <a:t>2 March 2015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6075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391400" cy="43434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endParaRPr lang="en-US" sz="3600" i="1" dirty="0" smtClean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r>
              <a:rPr lang="en-US" sz="6000" i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4318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9525" indent="0">
              <a:buNone/>
            </a:pPr>
            <a:r>
              <a:rPr lang="en-US" dirty="0" smtClean="0"/>
              <a:t>At our last </a:t>
            </a:r>
            <a:r>
              <a:rPr lang="en-US" dirty="0" smtClean="0"/>
              <a:t>ADB meeting on this subject, an </a:t>
            </a:r>
            <a:r>
              <a:rPr lang="en-US" dirty="0" smtClean="0"/>
              <a:t>expert group proposed a four-part information services </a:t>
            </a:r>
            <a:r>
              <a:rPr lang="en-US" dirty="0" smtClean="0"/>
              <a:t>strategy:</a:t>
            </a:r>
            <a:endParaRPr lang="en-US" dirty="0" smtClean="0"/>
          </a:p>
          <a:p>
            <a:pPr marL="523875" lvl="0" indent="-514350">
              <a:buFont typeface="+mj-lt"/>
              <a:buAutoNum type="arabicPeriod"/>
            </a:pPr>
            <a:r>
              <a:rPr lang="en-US" sz="3200" dirty="0" smtClean="0"/>
              <a:t>Host </a:t>
            </a:r>
            <a:r>
              <a:rPr lang="en-US" sz="3200" dirty="0"/>
              <a:t>an online </a:t>
            </a:r>
            <a:r>
              <a:rPr lang="en-US" sz="3200" dirty="0" smtClean="0"/>
              <a:t>data portal covering trade</a:t>
            </a:r>
            <a:r>
              <a:rPr lang="en-US" sz="3200" dirty="0"/>
              <a:t>, infrastructure, and related economic activity. </a:t>
            </a:r>
            <a:endParaRPr lang="en-US" sz="3200" dirty="0" smtClean="0"/>
          </a:p>
          <a:p>
            <a:pPr marL="523875" lvl="0" indent="-514350">
              <a:buFont typeface="+mj-lt"/>
              <a:buAutoNum type="arabicPeriod"/>
            </a:pPr>
            <a:r>
              <a:rPr lang="en-US" sz="3200" dirty="0" smtClean="0"/>
              <a:t>Develop indicators </a:t>
            </a:r>
            <a:r>
              <a:rPr lang="en-US" sz="3200" dirty="0"/>
              <a:t>related to </a:t>
            </a:r>
            <a:r>
              <a:rPr lang="en-US" sz="3200" dirty="0" smtClean="0"/>
              <a:t>trade, corridors, </a:t>
            </a:r>
            <a:r>
              <a:rPr lang="en-US" sz="3200" dirty="0"/>
              <a:t>and infrastructure generally. </a:t>
            </a:r>
            <a:endParaRPr lang="en-US" sz="3200" dirty="0" smtClean="0"/>
          </a:p>
          <a:p>
            <a:pPr marL="523875" lvl="0" indent="-514350">
              <a:buFont typeface="+mj-lt"/>
              <a:buAutoNum type="arabicPeriod"/>
            </a:pPr>
            <a:r>
              <a:rPr lang="en-US" sz="3200" dirty="0" smtClean="0"/>
              <a:t>Develop </a:t>
            </a:r>
            <a:r>
              <a:rPr lang="en-US" sz="3200" dirty="0"/>
              <a:t>decision tools that make effective use of the first two </a:t>
            </a:r>
            <a:r>
              <a:rPr lang="en-US" sz="3200" dirty="0" smtClean="0"/>
              <a:t>resources. </a:t>
            </a:r>
            <a:endParaRPr lang="en-US" sz="3200" dirty="0"/>
          </a:p>
          <a:p>
            <a:pPr marL="523875" lvl="0" indent="-514350">
              <a:buFont typeface="+mj-lt"/>
              <a:buAutoNum type="arabicPeriod"/>
            </a:pPr>
            <a:r>
              <a:rPr lang="en-US" sz="3200" dirty="0" smtClean="0"/>
              <a:t>Disseminate </a:t>
            </a:r>
            <a:r>
              <a:rPr lang="en-US" sz="3200" dirty="0"/>
              <a:t>these data, indicators, and decision tools across the </a:t>
            </a:r>
            <a:r>
              <a:rPr lang="en-US" sz="3200" dirty="0" smtClean="0"/>
              <a:t>regional </a:t>
            </a:r>
            <a:r>
              <a:rPr lang="en-US" sz="3200" dirty="0"/>
              <a:t>policy </a:t>
            </a:r>
            <a:r>
              <a:rPr lang="en-US" sz="3200" dirty="0" smtClean="0"/>
              <a:t>community, </a:t>
            </a:r>
            <a:r>
              <a:rPr lang="en-US" sz="3200" dirty="0"/>
              <a:t>with </a:t>
            </a:r>
            <a:r>
              <a:rPr lang="en-US" sz="3200" dirty="0" smtClean="0"/>
              <a:t>emphasis </a:t>
            </a:r>
            <a:r>
              <a:rPr lang="en-US" sz="3200" dirty="0"/>
              <a:t>on capacity </a:t>
            </a:r>
            <a:r>
              <a:rPr lang="en-US" sz="3200" dirty="0" smtClean="0"/>
              <a:t>building.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 smtClean="0"/>
              <a:t>2 March 2015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362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</a:t>
            </a:r>
            <a:br>
              <a:rPr lang="en-US" dirty="0" smtClean="0"/>
            </a:br>
            <a:r>
              <a:rPr lang="en-US" dirty="0" smtClean="0"/>
              <a:t>Indicators 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4813"/>
            <a:ext cx="8839200" cy="4497387"/>
          </a:xfrm>
        </p:spPr>
        <p:txBody>
          <a:bodyPr/>
          <a:lstStyle/>
          <a:p>
            <a:pPr marL="109537" indent="0">
              <a:buNone/>
            </a:pPr>
            <a:r>
              <a:rPr lang="en-US" sz="3200" dirty="0"/>
              <a:t>System performance - how </a:t>
            </a:r>
            <a:r>
              <a:rPr lang="en-US" sz="3200" dirty="0" smtClean="0"/>
              <a:t>effective are regional commitments/</a:t>
            </a:r>
            <a:r>
              <a:rPr lang="en-US" sz="3200" dirty="0"/>
              <a:t>investments</a:t>
            </a:r>
            <a:r>
              <a:rPr lang="en-US" sz="3200" dirty="0" smtClean="0"/>
              <a:t>?</a:t>
            </a:r>
          </a:p>
          <a:p>
            <a:pPr marL="109537" indent="0">
              <a:buNone/>
            </a:pPr>
            <a:r>
              <a:rPr lang="en-US" sz="3200" dirty="0" smtClean="0"/>
              <a:t> </a:t>
            </a:r>
            <a:endParaRPr lang="en-US" sz="3200" dirty="0"/>
          </a:p>
          <a:p>
            <a:pPr marL="623887" indent="-514350"/>
            <a:r>
              <a:rPr lang="en-US" sz="3200" dirty="0" smtClean="0"/>
              <a:t>Public Agency: Metrics </a:t>
            </a:r>
            <a:r>
              <a:rPr lang="en-US" sz="3200" dirty="0"/>
              <a:t>and </a:t>
            </a:r>
            <a:r>
              <a:rPr lang="en-US" sz="3200" dirty="0" smtClean="0"/>
              <a:t>indicators </a:t>
            </a:r>
          </a:p>
          <a:p>
            <a:pPr marL="1133475" lvl="1" indent="-514350"/>
            <a:r>
              <a:rPr lang="en-US" sz="3200" dirty="0" smtClean="0"/>
              <a:t>Trade Facilitation</a:t>
            </a:r>
            <a:endParaRPr lang="en-US" sz="3200" dirty="0" smtClean="0"/>
          </a:p>
          <a:p>
            <a:pPr marL="1133475" lvl="1" indent="-514350"/>
            <a:r>
              <a:rPr lang="en-US" sz="3200" dirty="0" smtClean="0"/>
              <a:t>I</a:t>
            </a:r>
            <a:r>
              <a:rPr lang="en-US" sz="3200" dirty="0" smtClean="0"/>
              <a:t>nfrastructure and logistics performance</a:t>
            </a:r>
            <a:endParaRPr lang="en-US" sz="3200" dirty="0"/>
          </a:p>
          <a:p>
            <a:pPr marL="623887" indent="-514350"/>
            <a:r>
              <a:rPr lang="en-US" sz="3200" dirty="0" smtClean="0"/>
              <a:t>Private Agency: Investment </a:t>
            </a:r>
            <a:r>
              <a:rPr lang="en-US" sz="3200" dirty="0" smtClean="0"/>
              <a:t>climate, </a:t>
            </a:r>
            <a:r>
              <a:rPr lang="en-US" sz="3200" dirty="0"/>
              <a:t>standards and indicators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 smtClean="0"/>
              <a:t>2 March 2015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487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sz="2800" dirty="0" smtClean="0"/>
              <a:t>How </a:t>
            </a:r>
            <a:r>
              <a:rPr lang="en-US" sz="2800" dirty="0"/>
              <a:t>are </a:t>
            </a:r>
            <a:r>
              <a:rPr lang="en-US" sz="2800" dirty="0" smtClean="0"/>
              <a:t>economic activities </a:t>
            </a:r>
            <a:r>
              <a:rPr lang="en-US" sz="2800" dirty="0"/>
              <a:t>and livelihoods changed by </a:t>
            </a:r>
            <a:r>
              <a:rPr lang="en-US" sz="2800" dirty="0" smtClean="0"/>
              <a:t>regional integration?</a:t>
            </a:r>
            <a:endParaRPr lang="en-US" sz="2800" dirty="0"/>
          </a:p>
          <a:p>
            <a:pPr marL="623887" indent="-514350"/>
            <a:r>
              <a:rPr lang="en-US" sz="2800" dirty="0" smtClean="0"/>
              <a:t>Need </a:t>
            </a:r>
            <a:r>
              <a:rPr lang="en-US" sz="2800" dirty="0"/>
              <a:t>to capture heterogeneity and </a:t>
            </a:r>
            <a:r>
              <a:rPr lang="en-US" sz="2800" dirty="0" smtClean="0"/>
              <a:t>net </a:t>
            </a:r>
            <a:r>
              <a:rPr lang="en-US" sz="2800" dirty="0"/>
              <a:t>benefits across </a:t>
            </a:r>
            <a:r>
              <a:rPr lang="en-US" sz="2800" dirty="0" smtClean="0"/>
              <a:t>diverse stakeholder </a:t>
            </a:r>
            <a:r>
              <a:rPr lang="en-US" sz="2800" dirty="0"/>
              <a:t>groups</a:t>
            </a:r>
          </a:p>
          <a:p>
            <a:pPr marL="623887" indent="-514350"/>
            <a:r>
              <a:rPr lang="en-US" sz="2800" dirty="0" smtClean="0"/>
              <a:t>Beyond macro </a:t>
            </a:r>
            <a:r>
              <a:rPr lang="en-US" sz="2800" dirty="0"/>
              <a:t>aggregates - Explicitly spatial and more detailed</a:t>
            </a:r>
          </a:p>
          <a:p>
            <a:pPr marL="623887" indent="-514350"/>
            <a:r>
              <a:rPr lang="en-US" sz="2800" dirty="0" smtClean="0"/>
              <a:t>Beyond </a:t>
            </a:r>
            <a:r>
              <a:rPr lang="en-US" sz="2800" dirty="0"/>
              <a:t>point estimates - </a:t>
            </a:r>
            <a:r>
              <a:rPr lang="en-US" sz="2800" dirty="0" smtClean="0"/>
              <a:t>Need </a:t>
            </a:r>
            <a:r>
              <a:rPr lang="en-US" sz="2800" dirty="0"/>
              <a:t>to recognize and </a:t>
            </a:r>
            <a:r>
              <a:rPr lang="en-US" sz="2800" dirty="0" smtClean="0"/>
              <a:t>estimate </a:t>
            </a:r>
            <a:r>
              <a:rPr lang="en-US" sz="2800" dirty="0" smtClean="0"/>
              <a:t>the </a:t>
            </a:r>
            <a:r>
              <a:rPr lang="en-US" sz="2800" dirty="0"/>
              <a:t>role of risk and uncertainty</a:t>
            </a:r>
          </a:p>
          <a:p>
            <a:pPr marL="623887" indent="-514350"/>
            <a:endParaRPr lang="en-US" sz="2800" dirty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 smtClean="0"/>
              <a:t>2 March 2015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438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28750"/>
            <a:ext cx="71628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>
          <a:xfrm>
            <a:off x="0" y="138113"/>
            <a:ext cx="8763000" cy="1143000"/>
          </a:xfrm>
        </p:spPr>
        <p:txBody>
          <a:bodyPr/>
          <a:lstStyle/>
          <a:p>
            <a:r>
              <a:rPr lang="en-US" sz="3200" dirty="0" smtClean="0"/>
              <a:t>Example 1: Pakistan Northern Corridor</a:t>
            </a:r>
            <a:br>
              <a:rPr lang="en-US" sz="3200" dirty="0" smtClean="0"/>
            </a:br>
            <a:r>
              <a:rPr lang="en-US" sz="2400" dirty="0" smtClean="0"/>
              <a:t>Household Total Real Income Growth</a:t>
            </a:r>
            <a:br>
              <a:rPr lang="en-US" sz="2400" dirty="0" smtClean="0"/>
            </a:br>
            <a:r>
              <a:rPr lang="en-US" sz="2400" dirty="0" smtClean="0"/>
              <a:t>Cumulative Over Baseline, 2006-2030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1676400" y="1752600"/>
            <a:ext cx="6781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1400" b="1" dirty="0">
                <a:solidFill>
                  <a:srgbClr val="003399"/>
                </a:solidFill>
                <a:latin typeface="Helvetica"/>
                <a:ea typeface="Tahoma" pitchFamily="34" charset="0"/>
                <a:cs typeface="Helvetica"/>
              </a:rPr>
              <a:t>Punjab has more transport-intensive agricultural products.</a:t>
            </a: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1676400" y="2143125"/>
            <a:ext cx="6781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1400" b="1" dirty="0">
                <a:solidFill>
                  <a:srgbClr val="003399"/>
                </a:solidFill>
                <a:latin typeface="Helvetica"/>
                <a:ea typeface="Tahoma" pitchFamily="34" charset="0"/>
                <a:cs typeface="Helvetica"/>
              </a:rPr>
              <a:t>For the Urban Non-poor, income and expenditure effects </a:t>
            </a:r>
            <a:br>
              <a:rPr lang="en-US" sz="1400" b="1" dirty="0">
                <a:solidFill>
                  <a:srgbClr val="003399"/>
                </a:solidFill>
                <a:latin typeface="Helvetica"/>
                <a:ea typeface="Tahoma" pitchFamily="34" charset="0"/>
                <a:cs typeface="Helvetica"/>
              </a:rPr>
            </a:br>
            <a:r>
              <a:rPr lang="en-US" sz="1400" b="1" dirty="0">
                <a:solidFill>
                  <a:srgbClr val="003399"/>
                </a:solidFill>
                <a:latin typeface="Helvetica"/>
                <a:ea typeface="Tahoma" pitchFamily="34" charset="0"/>
                <a:cs typeface="Helvetica"/>
              </a:rPr>
              <a:t>    combine to confer transport benefits.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400800"/>
            <a:ext cx="1905000" cy="30162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 smtClean="0"/>
              <a:t>2 March 2015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68195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138" y="1431925"/>
            <a:ext cx="8069262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Household Income Growth as a </a:t>
            </a:r>
            <a:r>
              <a:rPr lang="en-US" dirty="0" err="1" smtClean="0"/>
              <a:t>Percentof</a:t>
            </a:r>
            <a:r>
              <a:rPr lang="en-US" dirty="0" smtClean="0"/>
              <a:t> 2006 </a:t>
            </a:r>
            <a:r>
              <a:rPr lang="en-US" dirty="0" smtClean="0"/>
              <a:t>Income</a:t>
            </a:r>
            <a:endParaRPr lang="en-US" dirty="0" smtClean="0"/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2209800" y="1524000"/>
            <a:ext cx="6781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1400" b="1" dirty="0">
                <a:solidFill>
                  <a:srgbClr val="4608E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project is generally pro-poor, with small and landless rural farm households gaining more than Non-poor Non-farm and Urbanites.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400800"/>
            <a:ext cx="1905000" cy="30162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 smtClean="0"/>
              <a:t>2 March 2015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11088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Kazakhstan Corridor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42" name="Rectangle 9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17966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400800"/>
            <a:ext cx="1905000" cy="30162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 smtClean="0"/>
              <a:t>2 March 2015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3645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1371600"/>
            <a:ext cx="10356851" cy="577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52400" y="138113"/>
            <a:ext cx="8991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Real GDP Growth </a:t>
            </a:r>
            <a:br>
              <a:rPr lang="en-US" dirty="0" smtClean="0"/>
            </a:br>
            <a:r>
              <a:rPr lang="en-US" sz="2400" dirty="0" smtClean="0"/>
              <a:t>(Percent of 2010, annual with respect to Baseline)</a:t>
            </a:r>
          </a:p>
        </p:txBody>
      </p:sp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762000" y="1447800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accent2"/>
                </a:solidFill>
                <a:latin typeface="Calibri" pitchFamily="34" charset="0"/>
              </a:rPr>
              <a:t>The main beneficiaries </a:t>
            </a:r>
            <a:r>
              <a:rPr lang="en-US" sz="1600" b="1" dirty="0" smtClean="0">
                <a:solidFill>
                  <a:schemeClr val="accent2"/>
                </a:solidFill>
                <a:latin typeface="Calibri" pitchFamily="34" charset="0"/>
              </a:rPr>
              <a:t>in relative growth terms are Kazakhstan and proximate economies.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762000" y="1718846"/>
            <a:ext cx="7772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alibri" pitchFamily="34" charset="0"/>
              </a:rPr>
              <a:t>Regional spillovers are quite significant.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400800"/>
            <a:ext cx="1905000" cy="30162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 smtClean="0"/>
              <a:t>2 March 2015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7536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Globes">
  <a:themeElements>
    <a:clrScheme name="Custom 3">
      <a:dk1>
        <a:srgbClr val="000000"/>
      </a:dk1>
      <a:lt1>
        <a:srgbClr val="C0C0C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CC"/>
      </a:hlink>
      <a:folHlink>
        <a:srgbClr val="B2B2B2"/>
      </a:folHlink>
    </a:clrScheme>
    <a:fontScheme name="PPP_SGLOB_PRT_Corner_Globes_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PP_SGLOB_PRT_Corner_Globes_Blu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GLOB_PRT_Corner_Globes_Blu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GLOB_PRT_Corner_Globes_Blu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GLOB_PRT_Corner_Globes_Blu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GLOB_PRT_Corner_Globes_Blu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GLOB_PRT_Corner_Globes_Blu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GLOB_PRT_Corner_Globes_Blu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Thai_Global_Green_OAE.thmx</Template>
  <TotalTime>55318</TotalTime>
  <Words>1317</Words>
  <Application>Microsoft Macintosh PowerPoint</Application>
  <PresentationFormat>On-screen Show (4:3)</PresentationFormat>
  <Paragraphs>225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BlueGlobes</vt:lpstr>
      <vt:lpstr>PowerPoint Presentation</vt:lpstr>
      <vt:lpstr>Overview</vt:lpstr>
      <vt:lpstr>Information Sharing</vt:lpstr>
      <vt:lpstr>Monitoring: Indicators and Metrics</vt:lpstr>
      <vt:lpstr>Impact Evaluation</vt:lpstr>
      <vt:lpstr>Example 1: Pakistan Northern Corridor Household Total Real Income Growth Cumulative Over Baseline, 2006-2030</vt:lpstr>
      <vt:lpstr>Household Income Growth as a Percentof 2006 Income</vt:lpstr>
      <vt:lpstr>Example 2: Kazakhstan Corridor</vt:lpstr>
      <vt:lpstr>Real GDP Growth  (Percent of 2010, annual with respect to Baseline)</vt:lpstr>
      <vt:lpstr>Sectoral Output Growth (Multiple of Baseline in 2030)</vt:lpstr>
      <vt:lpstr>Sectoral Output Growth (USD 2010 Millions wrt Baseline in 2030)</vt:lpstr>
      <vt:lpstr>How evidence-based forecasting can help policy</vt:lpstr>
      <vt:lpstr>CARGO: Central Asian Policy Simulation Model</vt:lpstr>
      <vt:lpstr>Basic CARGO Ingredients</vt:lpstr>
      <vt:lpstr>Regional Modeling Capacity</vt:lpstr>
      <vt:lpstr>Central Asian Regional General equilibrium mOdel (CARGO) </vt:lpstr>
      <vt:lpstr>How we Forecast</vt:lpstr>
      <vt:lpstr>Detailed CARGO Framework</vt:lpstr>
      <vt:lpstr> </vt:lpstr>
      <vt:lpstr>Sample Model Inputs: CAREC Modeling Scenarios</vt:lpstr>
      <vt:lpstr>Sample Model Outputs: What we forecast</vt:lpstr>
      <vt:lpstr>Extensions</vt:lpstr>
      <vt:lpstr>Sample CARGO Map 1: CAREC Corridor Shipments by Country and Commodity</vt:lpstr>
      <vt:lpstr>Sample CARGO Map 2: Kazakhstan - Oblast GRP and Income per Capita</vt:lpstr>
      <vt:lpstr>The Policy Dashboard</vt:lpstr>
      <vt:lpstr>Demonstration </vt:lpstr>
      <vt:lpstr>PowerPoint Presentation</vt:lpstr>
    </vt:vector>
  </TitlesOfParts>
  <Manager/>
  <Company>UC Berkeley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CAREC Decision Tools</dc:title>
  <dc:subject/>
  <dc:creator>David Roland-Holst</dc:creator>
  <cp:keywords/>
  <dc:description/>
  <cp:lastModifiedBy>Andre Malraux</cp:lastModifiedBy>
  <cp:revision>361</cp:revision>
  <cp:lastPrinted>2013-07-18T08:38:39Z</cp:lastPrinted>
  <dcterms:created xsi:type="dcterms:W3CDTF">2003-06-22T04:04:59Z</dcterms:created>
  <dcterms:modified xsi:type="dcterms:W3CDTF">2015-03-02T09:53:55Z</dcterms:modified>
  <cp:category/>
</cp:coreProperties>
</file>