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9" r:id="rId4"/>
    <p:sldId id="336" r:id="rId5"/>
    <p:sldId id="337" r:id="rId6"/>
    <p:sldId id="338" r:id="rId7"/>
    <p:sldId id="339" r:id="rId9"/>
    <p:sldId id="340" r:id="rId10"/>
    <p:sldId id="257" r:id="rId11"/>
    <p:sldId id="258" r:id="rId12"/>
    <p:sldId id="265" r:id="rId13"/>
    <p:sldId id="272" r:id="rId14"/>
    <p:sldId id="367" r:id="rId15"/>
    <p:sldId id="260" r:id="rId16"/>
    <p:sldId id="259" r:id="rId17"/>
    <p:sldId id="293" r:id="rId18"/>
    <p:sldId id="294" r:id="rId19"/>
    <p:sldId id="264" r:id="rId20"/>
    <p:sldId id="321" r:id="rId21"/>
    <p:sldId id="322" r:id="rId22"/>
    <p:sldId id="268" r:id="rId23"/>
    <p:sldId id="271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274" r:id="rId36"/>
    <p:sldId id="270" r:id="rId37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20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10.png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4.xml"/><Relationship Id="rId16" Type="http://schemas.openxmlformats.org/officeDocument/2006/relationships/image" Target="../media/image14.png"/><Relationship Id="rId15" Type="http://schemas.openxmlformats.org/officeDocument/2006/relationships/tags" Target="../tags/tag13.xml"/><Relationship Id="rId14" Type="http://schemas.openxmlformats.org/officeDocument/2006/relationships/image" Target="../media/image13.png"/><Relationship Id="rId13" Type="http://schemas.openxmlformats.org/officeDocument/2006/relationships/tags" Target="../tags/tag12.xml"/><Relationship Id="rId12" Type="http://schemas.openxmlformats.org/officeDocument/2006/relationships/image" Target="../media/image12.png"/><Relationship Id="rId11" Type="http://schemas.openxmlformats.org/officeDocument/2006/relationships/tags" Target="../tags/tag11.xml"/><Relationship Id="rId10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46960" y="2829560"/>
            <a:ext cx="7498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卓越平台售后手册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9535" y="114300"/>
            <a:ext cx="30657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平台架构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个别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8040" y="2132330"/>
            <a:ext cx="1169670" cy="99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715375" y="2067560"/>
            <a:ext cx="1169670" cy="99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12315" y="3225165"/>
            <a:ext cx="1340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坐席系统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呼叫中心）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23605" y="3225165"/>
            <a:ext cx="1905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线路供应商平台</a:t>
            </a:r>
            <a:endParaRPr lang="zh-CN" altLang="en-US"/>
          </a:p>
          <a:p>
            <a:r>
              <a:rPr lang="zh-CN" altLang="en-US"/>
              <a:t>第三方平台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600450" y="2602230"/>
            <a:ext cx="4843145" cy="17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799330" y="1343025"/>
            <a:ext cx="172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外呼或呼入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337050" y="2953385"/>
            <a:ext cx="3517900" cy="209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0" y="1198880"/>
            <a:ext cx="1005776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线路属性或叫线路规则：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频次：24小时</a:t>
            </a:r>
            <a:r>
              <a:rPr lang="en-US" altLang="zh-CN"/>
              <a:t>3</a:t>
            </a:r>
            <a:r>
              <a:rPr lang="zh-CN" altLang="en-US"/>
              <a:t>次</a:t>
            </a:r>
            <a:r>
              <a:rPr lang="en-US" altLang="zh-CN"/>
              <a:t>   </a:t>
            </a:r>
            <a:r>
              <a:rPr lang="zh-CN" altLang="en-US"/>
              <a:t>（指同一被叫</a:t>
            </a:r>
            <a:r>
              <a:rPr lang="en-US" altLang="zh-CN"/>
              <a:t>24</a:t>
            </a:r>
            <a:r>
              <a:rPr lang="zh-CN" altLang="en-US"/>
              <a:t>小时只能打</a:t>
            </a:r>
            <a:r>
              <a:rPr lang="en-US" altLang="zh-CN"/>
              <a:t>3</a:t>
            </a:r>
            <a:r>
              <a:rPr lang="zh-CN" altLang="en-US"/>
              <a:t>次）</a:t>
            </a:r>
            <a:endParaRPr lang="zh-CN" altLang="en-US"/>
          </a:p>
          <a:p>
            <a:r>
              <a:rPr lang="zh-CN" altLang="en-US"/>
              <a:t>盲区：新疆、西藏</a:t>
            </a:r>
            <a:r>
              <a:rPr lang="en-US" altLang="zh-CN"/>
              <a:t> </a:t>
            </a:r>
            <a:r>
              <a:rPr lang="zh-CN" altLang="en-US"/>
              <a:t>（指这两个地区的号码拨打不通）</a:t>
            </a:r>
            <a:endParaRPr lang="zh-CN" altLang="en-US"/>
          </a:p>
          <a:p>
            <a:r>
              <a:rPr lang="zh-CN" altLang="en-US"/>
              <a:t>靓号（尾号）：AAAA、ABCD、DCBA</a:t>
            </a:r>
            <a:r>
              <a:rPr lang="en-US" altLang="zh-CN"/>
              <a:t>  </a:t>
            </a:r>
            <a:r>
              <a:rPr lang="zh-CN" altLang="en-US"/>
              <a:t>（被叫号码尾号为此排列的拦截）</a:t>
            </a:r>
            <a:endParaRPr lang="zh-CN" altLang="en-US"/>
          </a:p>
          <a:p>
            <a:r>
              <a:rPr lang="zh-CN" altLang="en-US"/>
              <a:t>黑名单：2级</a:t>
            </a:r>
            <a:r>
              <a:rPr lang="en-US" altLang="zh-CN"/>
              <a:t>  </a:t>
            </a:r>
            <a:r>
              <a:rPr lang="zh-CN" altLang="en-US"/>
              <a:t>（线路商自己的等级划分）</a:t>
            </a:r>
            <a:endParaRPr lang="zh-CN" altLang="en-US"/>
          </a:p>
          <a:p>
            <a:r>
              <a:rPr lang="zh-CN" altLang="en-US"/>
              <a:t>时间段：早</a:t>
            </a:r>
            <a:r>
              <a:rPr lang="en-US" altLang="zh-CN"/>
              <a:t>8</a:t>
            </a:r>
            <a:r>
              <a:rPr lang="zh-CN" altLang="en-US"/>
              <a:t>晚</a:t>
            </a:r>
            <a:r>
              <a:rPr lang="en-US" altLang="zh-CN"/>
              <a:t>9   </a:t>
            </a:r>
            <a:r>
              <a:rPr lang="zh-CN" altLang="en-US"/>
              <a:t>（指在此时间内可以呼叫，其它时间段禁止任何呼叫）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超频：</a:t>
            </a:r>
            <a:r>
              <a:rPr lang="zh-CN" altLang="en-US"/>
              <a:t>就是被叫呼叫次数太多拦截了</a:t>
            </a:r>
            <a:endParaRPr lang="zh-CN" altLang="en-US"/>
          </a:p>
          <a:p>
            <a:r>
              <a:rPr lang="zh-CN" altLang="en-US" b="1"/>
              <a:t>黑名单拦截：</a:t>
            </a:r>
            <a:r>
              <a:rPr lang="zh-CN" altLang="en-US"/>
              <a:t>就是被叫是黑名单，拦截了，不让呼叫</a:t>
            </a:r>
            <a:endParaRPr lang="zh-CN" altLang="en-US"/>
          </a:p>
          <a:p>
            <a:r>
              <a:rPr lang="zh-CN" altLang="en-US" b="1"/>
              <a:t>投诉：</a:t>
            </a:r>
            <a:r>
              <a:rPr lang="zh-CN" altLang="en-US"/>
              <a:t>出了投诉，就是被叫投诉到工信部了，一般是说给他打骚扰电话了</a:t>
            </a:r>
            <a:endParaRPr lang="zh-CN" altLang="en-US"/>
          </a:p>
          <a:p>
            <a:r>
              <a:rPr lang="zh-CN" altLang="en-US" b="1"/>
              <a:t>质检：</a:t>
            </a:r>
            <a:r>
              <a:rPr lang="zh-CN" altLang="en-US"/>
              <a:t>线路商一般开的有通话质检功能，如果有骂人或不正常的沟通出现时，会被质检出来</a:t>
            </a:r>
            <a:endParaRPr lang="zh-CN" altLang="en-US"/>
          </a:p>
          <a:p>
            <a:r>
              <a:rPr lang="zh-CN" altLang="en-US" b="1"/>
              <a:t>被叫运营商拦截：</a:t>
            </a:r>
            <a:r>
              <a:rPr lang="zh-CN" altLang="en-US"/>
              <a:t>就是我们的线路正常，呼叫到被叫运营商了，比如被叫号码是中国移动的，就是呼叫到移动了，但是移动拦截了，不是线路拦截</a:t>
            </a:r>
            <a:endParaRPr lang="zh-CN" altLang="en-US"/>
          </a:p>
          <a:p>
            <a:r>
              <a:rPr lang="zh-CN" altLang="en-US" b="1"/>
              <a:t>接听率：</a:t>
            </a:r>
            <a:r>
              <a:rPr lang="zh-CN" altLang="en-US"/>
              <a:t>呼叫总数除以接听总数，接听率高代表线路资源好或客户资料资源好</a:t>
            </a:r>
            <a:endParaRPr lang="zh-CN" altLang="en-US"/>
          </a:p>
          <a:p>
            <a:r>
              <a:rPr lang="zh-CN" altLang="en-US" b="1"/>
              <a:t>标记：</a:t>
            </a:r>
            <a:r>
              <a:rPr lang="zh-CN" altLang="en-US"/>
              <a:t>骚扰、诈骗、广告推销标记，是指用户手机上的手机管家对来电号码的标记，不同品牌的手机，手机管家不同，标记会分多个平台分布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61360" y="100330"/>
            <a:ext cx="56692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线路上的专用语和特性解读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632960" y="100330"/>
            <a:ext cx="2926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客户特性解读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1760" y="869315"/>
            <a:ext cx="984123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终端客户：</a:t>
            </a:r>
            <a:r>
              <a:rPr lang="en-US" altLang="zh-CN"/>
              <a:t>  </a:t>
            </a:r>
            <a:r>
              <a:rPr lang="zh-CN" altLang="en-US"/>
              <a:t>销售直接签订的客户</a:t>
            </a:r>
            <a:endParaRPr lang="zh-CN" altLang="en-US"/>
          </a:p>
          <a:p>
            <a:r>
              <a:rPr lang="zh-CN" altLang="en-US"/>
              <a:t>渠道客户：销售的渠道或代理商签订的的客户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客户归属的销售人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线路提供者：使用的线路是谁提供的</a:t>
            </a:r>
            <a:endParaRPr lang="zh-CN" altLang="en-US"/>
          </a:p>
          <a:p>
            <a:r>
              <a:rPr lang="zh-CN" altLang="en-US"/>
              <a:t>线路最终提供者：最终线路商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、线路提供者是渠道商时，线路问题直接在客户群里</a:t>
            </a:r>
            <a:r>
              <a:rPr lang="en-US" altLang="zh-CN"/>
              <a:t>@</a:t>
            </a:r>
            <a:r>
              <a:rPr lang="zh-CN" altLang="en-US"/>
              <a:t>渠道的线路负责人处理即可，客户在群里的说的话要感觉和线路的人是同事，而不是两家公司，关闭或开通帐号牵涉线路时，要让线路方确认，没问题我们再操作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、卓越或浩驰提供线路时，查到是线路问题后，找我们的线路供应商群去处理问题，完事后回复客户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、线路提供者是客户自己时，我们只负责查记录判断故障点，为线路时，让客户解决线路问题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在了解客户时，一定要了解客户归属、终端</a:t>
            </a:r>
            <a:r>
              <a:rPr lang="en-US" altLang="zh-CN" b="1"/>
              <a:t>/</a:t>
            </a:r>
            <a:r>
              <a:rPr lang="zh-CN" altLang="en-US" b="1"/>
              <a:t>渠道、线路提供者这三方面的信息</a:t>
            </a:r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0990" y="71755"/>
            <a:ext cx="2926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呼入故障处理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66260" y="182245"/>
            <a:ext cx="2544445" cy="454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43780" y="267970"/>
            <a:ext cx="201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外呼</a:t>
            </a:r>
            <a:r>
              <a:rPr lang="zh-CN" altLang="en-US"/>
              <a:t>拨打不了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16095" y="1096010"/>
            <a:ext cx="2544445" cy="454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68215" y="1181735"/>
            <a:ext cx="1639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用被叫号码查</a:t>
            </a:r>
            <a:r>
              <a:rPr lang="en-US" altLang="zh-CN" sz="1200"/>
              <a:t>td</a:t>
            </a:r>
            <a:r>
              <a:rPr lang="zh-CN" altLang="en-US" sz="1200"/>
              <a:t>记录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1645285" y="2421255"/>
            <a:ext cx="2544445" cy="454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14855" y="2447290"/>
            <a:ext cx="1801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用被叫查外呼记录（坐席系统），看呼叫状态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7467600" y="2361565"/>
            <a:ext cx="2544445" cy="454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56245" y="2447290"/>
            <a:ext cx="12566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分析</a:t>
            </a:r>
            <a:r>
              <a:rPr lang="en-US" altLang="zh-CN" sz="1200"/>
              <a:t>td</a:t>
            </a:r>
            <a:r>
              <a:rPr lang="zh-CN" altLang="en-US" sz="1200"/>
              <a:t>呼叫记录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1927860" y="1720215"/>
            <a:ext cx="2337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无记录时，坐席系统平台问题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49540" y="1804670"/>
            <a:ext cx="2397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有记录时，</a:t>
            </a:r>
            <a:r>
              <a:rPr lang="en-US" altLang="zh-CN" sz="1200">
                <a:solidFill>
                  <a:srgbClr val="FF0000"/>
                </a:solidFill>
              </a:rPr>
              <a:t>td</a:t>
            </a:r>
            <a:r>
              <a:rPr lang="zh-CN" altLang="en-US" sz="1200">
                <a:solidFill>
                  <a:srgbClr val="FF0000"/>
                </a:solidFill>
              </a:rPr>
              <a:t>平台或线路商问题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285" y="3598545"/>
            <a:ext cx="1134110" cy="31045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5285" y="3733165"/>
            <a:ext cx="11652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无呼叫记录时</a:t>
            </a:r>
            <a:r>
              <a:rPr lang="zh-CN" altLang="en-US" sz="1200"/>
              <a:t>，</a:t>
            </a:r>
            <a:endParaRPr lang="zh-CN" altLang="en-US" sz="1200"/>
          </a:p>
          <a:p>
            <a:r>
              <a:rPr lang="zh-CN" altLang="en-US" sz="1200"/>
              <a:t>是客户端问题，</a:t>
            </a:r>
            <a:endParaRPr lang="zh-CN" altLang="en-US" sz="1200"/>
          </a:p>
          <a:p>
            <a:r>
              <a:rPr lang="zh-CN" altLang="en-US" sz="1200"/>
              <a:t>检查坐席的注册状态、客户端配置数据、</a:t>
            </a:r>
            <a:endParaRPr lang="zh-CN" altLang="en-US" sz="1200"/>
          </a:p>
          <a:p>
            <a:r>
              <a:rPr lang="zh-CN" altLang="en-US" sz="1200"/>
              <a:t>重启终端设备等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2376170" y="3598545"/>
            <a:ext cx="1134110" cy="31045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376170" y="3733165"/>
            <a:ext cx="1165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呼叫状态为主叫未接时</a:t>
            </a:r>
            <a:r>
              <a:rPr lang="zh-CN" altLang="en-US" sz="1200"/>
              <a:t>，一般是api呼叫或在系统里发起呼叫，客户端没有接听，排查客户端注册状态、配置数据和注册周期、保活、传输协议等参数，还可以查使用的坐度web帐号与软电话的sip帐号是否对应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4032250" y="3604260"/>
            <a:ext cx="1134110" cy="31045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32250" y="3738880"/>
            <a:ext cx="11652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呼叫状态为被叫未接时</a:t>
            </a:r>
            <a:r>
              <a:rPr lang="zh-CN" altLang="en-US" sz="1200"/>
              <a:t>，</a:t>
            </a:r>
            <a:r>
              <a:rPr lang="en-US" altLang="zh-CN" sz="1200"/>
              <a:t>td</a:t>
            </a:r>
            <a:r>
              <a:rPr lang="zh-CN" altLang="en-US" sz="1200"/>
              <a:t>平台又没有收到记录，说明是坐席系统和</a:t>
            </a:r>
            <a:r>
              <a:rPr lang="en-US" altLang="zh-CN" sz="1200"/>
              <a:t>td</a:t>
            </a:r>
            <a:r>
              <a:rPr lang="zh-CN" altLang="en-US" sz="1200"/>
              <a:t>平台之间的对接出了问题，可以查下坐席系统的路由</a:t>
            </a:r>
            <a:r>
              <a:rPr lang="en-US" altLang="zh-CN" sz="1200"/>
              <a:t>xml</a:t>
            </a:r>
            <a:r>
              <a:rPr lang="zh-CN" altLang="en-US" sz="1200"/>
              <a:t>配置，数据是否正常，是否</a:t>
            </a:r>
            <a:r>
              <a:rPr lang="en-US" altLang="zh-CN" sz="1200"/>
              <a:t>reloadxml</a:t>
            </a:r>
            <a:endParaRPr lang="en-US" altLang="zh-CN" sz="1200"/>
          </a:p>
        </p:txBody>
      </p:sp>
      <p:sp>
        <p:nvSpPr>
          <p:cNvPr id="22" name="矩形 21"/>
          <p:cNvSpPr/>
          <p:nvPr/>
        </p:nvSpPr>
        <p:spPr>
          <a:xfrm>
            <a:off x="7037705" y="3484245"/>
            <a:ext cx="659130" cy="31045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037705" y="3618865"/>
            <a:ext cx="6584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td</a:t>
            </a:r>
            <a:r>
              <a:rPr lang="zh-CN" altLang="en-US" sz="1200">
                <a:solidFill>
                  <a:srgbClr val="FF0000"/>
                </a:solidFill>
              </a:rPr>
              <a:t>记录结果为非</a:t>
            </a:r>
            <a:r>
              <a:rPr lang="zh-CN" altLang="en-US" sz="1200">
                <a:solidFill>
                  <a:srgbClr val="FF0000"/>
                </a:solidFill>
              </a:rPr>
              <a:t>通过或改写主被叫、出局网关异常时，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en-US" altLang="zh-CN" sz="1200"/>
              <a:t>td</a:t>
            </a:r>
            <a:r>
              <a:rPr lang="zh-CN" altLang="en-US" sz="1200"/>
              <a:t>平台问题，检查</a:t>
            </a:r>
            <a:r>
              <a:rPr lang="en-US" altLang="zh-CN" sz="1200"/>
              <a:t>td</a:t>
            </a:r>
            <a:r>
              <a:rPr lang="zh-CN" altLang="en-US" sz="1200"/>
              <a:t>路由和网关的配置数据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8423910" y="3484245"/>
            <a:ext cx="521335" cy="31045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423910" y="3618865"/>
            <a:ext cx="5213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配置正常，</a:t>
            </a:r>
            <a:r>
              <a:rPr lang="zh-CN" altLang="en-US" sz="1200">
                <a:solidFill>
                  <a:srgbClr val="FF0000"/>
                </a:solidFill>
              </a:rPr>
              <a:t>总时长为</a:t>
            </a:r>
            <a:r>
              <a:rPr lang="en-US" altLang="zh-CN" sz="1200">
                <a:solidFill>
                  <a:srgbClr val="FF0000"/>
                </a:solidFill>
              </a:rPr>
              <a:t>0</a:t>
            </a:r>
            <a:r>
              <a:rPr lang="zh-CN" altLang="en-US" sz="1200">
                <a:solidFill>
                  <a:srgbClr val="FF0000"/>
                </a:solidFill>
              </a:rPr>
              <a:t>时</a:t>
            </a:r>
            <a:r>
              <a:rPr lang="zh-CN" altLang="en-US" sz="1200"/>
              <a:t>，基本是线路拦截了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9271635" y="3489960"/>
            <a:ext cx="636905" cy="31045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271635" y="3624580"/>
            <a:ext cx="7321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总时长很多为</a:t>
            </a:r>
            <a:r>
              <a:rPr lang="en-US" altLang="zh-CN" sz="1200"/>
              <a:t>10</a:t>
            </a:r>
            <a:r>
              <a:rPr lang="zh-CN" altLang="en-US" sz="1200"/>
              <a:t>、</a:t>
            </a:r>
            <a:r>
              <a:rPr lang="en-US" altLang="zh-CN" sz="1200"/>
              <a:t>15</a:t>
            </a:r>
            <a:r>
              <a:rPr lang="zh-CN" altLang="en-US" sz="1200"/>
              <a:t>秒，挂断码为</a:t>
            </a:r>
            <a:r>
              <a:rPr lang="en-US" altLang="zh-CN" sz="1200"/>
              <a:t>408</a:t>
            </a:r>
            <a:r>
              <a:rPr lang="zh-CN" altLang="en-US" sz="1200"/>
              <a:t>时，一般是线路商超时未处理</a:t>
            </a:r>
            <a:endParaRPr lang="zh-CN" altLang="en-US" sz="1200"/>
          </a:p>
        </p:txBody>
      </p:sp>
      <p:sp>
        <p:nvSpPr>
          <p:cNvPr id="28" name="矩形 27"/>
          <p:cNvSpPr/>
          <p:nvPr/>
        </p:nvSpPr>
        <p:spPr>
          <a:xfrm>
            <a:off x="10099675" y="3489960"/>
            <a:ext cx="2005330" cy="336804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093960" y="3456940"/>
            <a:ext cx="2060575" cy="3400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还可以以主叫、路由名称、网关名称查对应类型呼叫的多个记录呼叫情况来辅助判断问题：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此类型近期呼叫都不行，那就是此分类的整体故障</a:t>
            </a:r>
            <a:endParaRPr lang="zh-CN" altLang="en-US" sz="1200"/>
          </a:p>
          <a:p>
            <a:r>
              <a:rPr lang="zh-CN" altLang="en-US" sz="1200"/>
              <a:t>整体故障在</a:t>
            </a:r>
            <a:r>
              <a:rPr lang="en-US" altLang="zh-CN" sz="1200"/>
              <a:t>td</a:t>
            </a:r>
            <a:r>
              <a:rPr lang="zh-CN" altLang="en-US" sz="1200"/>
              <a:t>配置正常时，就是线路问题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接通率问题，部分呼叫的挂断码和总时长一样，应该是线路的规则，可以让线路查原因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外显号码标记问题，处理方法下掉外显号码、定期清洗标记</a:t>
            </a:r>
            <a:endParaRPr lang="zh-CN" altLang="en-US" sz="120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5636895" y="636270"/>
            <a:ext cx="3810" cy="335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0800000" flipV="1">
            <a:off x="2837815" y="1247775"/>
            <a:ext cx="1294130" cy="11137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>
            <a:off x="6910705" y="1237615"/>
            <a:ext cx="1757680" cy="11239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814705" y="2743835"/>
            <a:ext cx="687705" cy="801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2"/>
            <a:endCxn id="18" idx="0"/>
          </p:cNvCxnSpPr>
          <p:nvPr/>
        </p:nvCxnSpPr>
        <p:spPr>
          <a:xfrm>
            <a:off x="2915920" y="2907665"/>
            <a:ext cx="27305" cy="69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061460" y="2942590"/>
            <a:ext cx="52451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7251065" y="2857500"/>
            <a:ext cx="25527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548370" y="2843530"/>
            <a:ext cx="219710" cy="581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9448165" y="2871470"/>
            <a:ext cx="205740" cy="560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0043795" y="2807970"/>
            <a:ext cx="893445" cy="616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684010" y="3027045"/>
            <a:ext cx="948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td</a:t>
            </a:r>
            <a:r>
              <a:rPr lang="zh-CN" altLang="en-US" sz="1200">
                <a:solidFill>
                  <a:srgbClr val="FF0000"/>
                </a:solidFill>
              </a:rPr>
              <a:t>平台问题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382000" y="2952115"/>
            <a:ext cx="2337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此三项基本为线路商平台的问题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0990" y="71755"/>
            <a:ext cx="2926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来电故障处理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66260" y="182245"/>
            <a:ext cx="2544445" cy="454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43780" y="267970"/>
            <a:ext cx="201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来电</a:t>
            </a:r>
            <a:r>
              <a:rPr lang="zh-CN" altLang="en-US"/>
              <a:t>接不到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16095" y="1096010"/>
            <a:ext cx="2544445" cy="454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68215" y="1181735"/>
            <a:ext cx="1639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用主叫号码查</a:t>
            </a:r>
            <a:r>
              <a:rPr lang="en-US" altLang="zh-CN" sz="1200"/>
              <a:t>td</a:t>
            </a:r>
            <a:r>
              <a:rPr lang="zh-CN" altLang="en-US" sz="1200"/>
              <a:t>记录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06375" y="4519930"/>
            <a:ext cx="2544445" cy="454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5945" y="4545965"/>
            <a:ext cx="18014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直接找线路商查询解决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5788025" y="2361565"/>
            <a:ext cx="4224020" cy="454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74560" y="2409190"/>
            <a:ext cx="1029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看结果的值</a:t>
            </a:r>
            <a:endParaRPr 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1794510" y="2080260"/>
            <a:ext cx="2337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无记录时，线路商问题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49540" y="1804670"/>
            <a:ext cx="2594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有记录时，</a:t>
            </a:r>
            <a:r>
              <a:rPr lang="en-US" altLang="zh-CN" sz="1200">
                <a:solidFill>
                  <a:srgbClr val="FF0000"/>
                </a:solidFill>
              </a:rPr>
              <a:t>td</a:t>
            </a:r>
            <a:r>
              <a:rPr lang="zh-CN" altLang="en-US" sz="1200">
                <a:solidFill>
                  <a:srgbClr val="FF0000"/>
                </a:solidFill>
              </a:rPr>
              <a:t>平台或坐席系统问题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38140" y="3484245"/>
            <a:ext cx="659130" cy="31045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38140" y="3618865"/>
            <a:ext cx="658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td</a:t>
            </a:r>
            <a:r>
              <a:rPr lang="zh-CN" altLang="en-US" sz="1200"/>
              <a:t>平台配置问题，检查</a:t>
            </a:r>
            <a:r>
              <a:rPr lang="en-US" altLang="zh-CN" sz="1200"/>
              <a:t>td</a:t>
            </a:r>
            <a:r>
              <a:rPr lang="zh-CN" altLang="en-US" sz="1200"/>
              <a:t>路由配置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8563610" y="4392295"/>
            <a:ext cx="521335" cy="19037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63610" y="4526915"/>
            <a:ext cx="521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无来电记录，检查</a:t>
            </a:r>
            <a:r>
              <a:rPr lang="en-US" altLang="zh-CN" sz="1200"/>
              <a:t>xml</a:t>
            </a:r>
            <a:r>
              <a:rPr lang="zh-CN" altLang="en-US" sz="1200"/>
              <a:t>配置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9411335" y="4398010"/>
            <a:ext cx="636905" cy="19399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411335" y="4532630"/>
            <a:ext cx="7321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有来电记录，无转接坐席，检查坐席的转接配置、转接规则</a:t>
            </a:r>
            <a:endParaRPr lang="en-US" altLang="zh-CN" sz="1200"/>
          </a:p>
        </p:txBody>
      </p:sp>
      <p:sp>
        <p:nvSpPr>
          <p:cNvPr id="28" name="矩形 27"/>
          <p:cNvSpPr/>
          <p:nvPr/>
        </p:nvSpPr>
        <p:spPr>
          <a:xfrm>
            <a:off x="10239375" y="4398010"/>
            <a:ext cx="1076325" cy="207264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233660" y="4364990"/>
            <a:ext cx="1005205" cy="2008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平台有多种来电</a:t>
            </a:r>
            <a:r>
              <a:rPr lang="en-US" altLang="zh-CN" sz="1200"/>
              <a:t>xml</a:t>
            </a:r>
            <a:r>
              <a:rPr lang="zh-CN" altLang="en-US" sz="1200"/>
              <a:t>配置，请按用户需求做对应来电的</a:t>
            </a:r>
            <a:r>
              <a:rPr lang="en-US" altLang="zh-CN" sz="1200"/>
              <a:t>xml</a:t>
            </a:r>
            <a:r>
              <a:rPr lang="zh-CN" altLang="en-US" sz="1200"/>
              <a:t>配置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5636895" y="636270"/>
            <a:ext cx="3810" cy="335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8" idx="1"/>
          </p:cNvCxnSpPr>
          <p:nvPr/>
        </p:nvCxnSpPr>
        <p:spPr>
          <a:xfrm rot="10800000" flipV="1">
            <a:off x="1125855" y="1323340"/>
            <a:ext cx="3189605" cy="3114040"/>
          </a:xfrm>
          <a:prstGeom prst="curvedConnector3">
            <a:avLst>
              <a:gd name="adj1" fmla="val 499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>
            <a:off x="6910705" y="1237615"/>
            <a:ext cx="1757680" cy="11239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651500" y="2857500"/>
            <a:ext cx="25527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548370" y="3751580"/>
            <a:ext cx="219710" cy="581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9448165" y="3779520"/>
            <a:ext cx="205740" cy="560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0043795" y="3716020"/>
            <a:ext cx="893445" cy="616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652010" y="3012440"/>
            <a:ext cx="1444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solidFill>
                  <a:srgbClr val="FF0000"/>
                </a:solidFill>
              </a:rPr>
              <a:t>结果为非通过时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304530" y="2826385"/>
            <a:ext cx="2337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结果为通过，且出局网关是对应坐席平台时，坐席系统的问题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36030" y="3486150"/>
            <a:ext cx="659130" cy="31045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36030" y="3620770"/>
            <a:ext cx="658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td</a:t>
            </a:r>
            <a:r>
              <a:rPr lang="zh-CN" altLang="en-US" sz="1200"/>
              <a:t>平台配置问题，检查</a:t>
            </a:r>
            <a:r>
              <a:rPr lang="en-US" altLang="zh-CN" sz="1200"/>
              <a:t>td</a:t>
            </a:r>
            <a:r>
              <a:rPr lang="zh-CN" altLang="en-US" sz="1200"/>
              <a:t>路由和网关配置</a:t>
            </a:r>
            <a:endParaRPr lang="zh-CN" altLang="en-US" sz="120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6549390" y="2859405"/>
            <a:ext cx="25527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014085" y="3013075"/>
            <a:ext cx="1444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solidFill>
                  <a:srgbClr val="FF0000"/>
                </a:solidFill>
              </a:rPr>
              <a:t>结果为通过但出局网关不正常时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201025" y="3306445"/>
            <a:ext cx="2544445" cy="454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653145" y="3392170"/>
            <a:ext cx="1865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查坐席系统中的来电</a:t>
            </a:r>
            <a:r>
              <a:rPr lang="zh-CN" altLang="en-US" sz="1200"/>
              <a:t>记录</a:t>
            </a:r>
            <a:endParaRPr lang="zh-CN" alt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03835" y="1617345"/>
            <a:ext cx="1165733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1、听不到声音要有问题的被叫号码，查询通话记录，听录音，看看录音里主叫和被叫的声音是否正常，a如坐席的声音没有，检查坐席耳麦和软电话配置，b如用户的声音没有，说明线路侧都没有把声音送过来，让线路供应商检查，c如果录音里声音都有，客户侧有问题让线路查，坐席侧有问题让坐席查耳麦和配置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2、声音断断续续要问题的被叫号码，查询通话记录，听录音，看看录音里主叫和被叫的声音是否正常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b="0">
                <a:ea typeface="宋体" panose="02010600030101010101" pitchFamily="2" charset="-122"/>
              </a:rPr>
              <a:t>a如坐席的声音有问题，检查坐席网络（网络要求单个坐席带宽为100K上下行对称）、调整语音编码为729试下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b如用户的声音有问题，说明线路侧送来的声音就断断续续的，让线路供应商检查。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4、通话中断要问题的被叫号码，查询通话记录，看挂断方，如果是被叫挂断，说明是线路或客户挂断了，还可以听录音，听下录时场景，是不是用户不愿意接听电话或当时忙就给挂断了的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5、接听就断要问题的被叫号码，查询通话记录，查看挂断原因，如果是488，说明是语音编码问题，调整软电话语音编码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3460" y="128270"/>
            <a:ext cx="7498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通话中的问题排查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16630" y="0"/>
            <a:ext cx="5669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系统操作问题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30020" y="1573530"/>
            <a:ext cx="1013396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1、登录不了web系统密码是否正确、我们是否可以正常登录、帐号状态是否正常2、打开菜单报错角色配置是否正常、数据字典配置是否正确（表头、检索项、字段详情）3、操作某个功能报错哪个功能在什么场景下报错？我们本地测试是否报错</a:t>
            </a:r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4、批量下载录音出问题是否安装迅雷11？下载的录音里是否是历史录音，不含今天，当天的录音批量下载不了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5、客户资料导入、导出问题我们在本地导入他的资料是否有问题，打开浏览器log查看报错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6、自定义字段、检索项、表头、菜单需要配置数据字典实现，一般1个工作日，然后按用户需求配置对应数据并测试</a:t>
            </a:r>
            <a:endParaRPr lang="zh-CN" altLang="en-US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87040" y="390525"/>
            <a:ext cx="52120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售后人员的基本要求</a:t>
            </a:r>
            <a:endParaRPr lang="zh-CN" alt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2340" y="1316355"/>
            <a:ext cx="88773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、要有</a:t>
            </a:r>
            <a:r>
              <a:rPr lang="zh-CN" altLang="en-US">
                <a:solidFill>
                  <a:srgbClr val="FF0000"/>
                </a:solidFill>
              </a:rPr>
              <a:t>服务意识</a:t>
            </a:r>
            <a:r>
              <a:rPr lang="zh-CN" altLang="en-US"/>
              <a:t>，服务态度要求温和、礼貌、乐观、乐意服务，正常的礼貌用语</a:t>
            </a:r>
            <a:r>
              <a:rPr lang="zh-CN" altLang="en-US">
                <a:sym typeface="+mn-ea"/>
              </a:rPr>
              <a:t>不可少</a:t>
            </a:r>
            <a:r>
              <a:rPr lang="en-US" altLang="zh-CN"/>
              <a:t> “</a:t>
            </a:r>
            <a:r>
              <a:rPr lang="zh-CN" altLang="en-US"/>
              <a:t>您稍等、谢谢、不客气，应该的，</a:t>
            </a:r>
            <a:r>
              <a:rPr lang="en-US" altLang="zh-CN"/>
              <a:t>”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、响应速度要快，一般收到消息后，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分钟内</a:t>
            </a:r>
            <a:r>
              <a:rPr lang="zh-CN" altLang="en-US"/>
              <a:t>回复</a:t>
            </a:r>
            <a:r>
              <a:rPr lang="en-US" altLang="zh-CN"/>
              <a:t> “</a:t>
            </a:r>
            <a:r>
              <a:rPr lang="zh-CN" altLang="en-US"/>
              <a:t>稍等、收到、好的、稍等我们查下、稍等我们看下</a:t>
            </a:r>
            <a:r>
              <a:rPr lang="en-US" altLang="zh-CN"/>
              <a:t> ”   </a:t>
            </a:r>
            <a:r>
              <a:rPr lang="zh-CN" altLang="en-US"/>
              <a:t>等这种快速接待语，然后再去按流程处理问题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、当同时有多个客户有问题时，要先回复快速接待语先响应客户，然后再一个个去处理，处理的优先给是：整体故障、单个故障、拨打不了、注册不了、修改帐号、调整配置</a:t>
            </a:r>
            <a:r>
              <a:rPr lang="en-US" altLang="zh-CN"/>
              <a:t> </a:t>
            </a:r>
            <a:r>
              <a:rPr lang="zh-CN" altLang="en-US"/>
              <a:t>、</a:t>
            </a:r>
            <a:r>
              <a:rPr lang="en-US" altLang="zh-CN"/>
              <a:t> </a:t>
            </a:r>
            <a:r>
              <a:rPr lang="zh-CN" altLang="en-US"/>
              <a:t>其它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、当遇到开户、关户、删除帐号时，一定要先和对应客户的销售确认后再操作，其它删除帐号的先操作关闭，删除需要由上级审批后才可按删除流程执行删除，</a:t>
            </a:r>
            <a:r>
              <a:rPr lang="zh-CN" altLang="en-US">
                <a:solidFill>
                  <a:srgbClr val="FF0000"/>
                </a:solidFill>
              </a:rPr>
              <a:t>未得到审批的禁止删除。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、每周五下班时发邮件</a:t>
            </a:r>
            <a:r>
              <a:rPr lang="zh-CN" altLang="en-US">
                <a:solidFill>
                  <a:srgbClr val="FF0000"/>
                </a:solidFill>
              </a:rPr>
              <a:t>提交周报</a:t>
            </a:r>
            <a:r>
              <a:rPr lang="zh-CN" altLang="en-US">
                <a:solidFill>
                  <a:schemeClr val="tx1"/>
                </a:solidFill>
              </a:rPr>
              <a:t>给上级，周报内容应包含这周的工作内容、学习内容，下周的学习计划、计划完成的工作（可计划的部分），提交自己的工作总结文档（问题处理步骤、问答、学习心得、客户统计情况等）。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6</a:t>
            </a:r>
            <a:r>
              <a:rPr lang="zh-CN" altLang="en-US">
                <a:solidFill>
                  <a:schemeClr val="tx1"/>
                </a:solidFill>
              </a:rPr>
              <a:t>、对于安排的学习任务、工作任务要</a:t>
            </a:r>
            <a:r>
              <a:rPr lang="en-US" altLang="zh-CN">
                <a:solidFill>
                  <a:schemeClr val="tx1"/>
                </a:solidFill>
              </a:rPr>
              <a:t>100%</a:t>
            </a:r>
            <a:r>
              <a:rPr lang="zh-CN" altLang="en-US">
                <a:solidFill>
                  <a:schemeClr val="tx1"/>
                </a:solidFill>
              </a:rPr>
              <a:t>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74708" y="2145030"/>
            <a:ext cx="52292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路由详解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2535" y="3952240"/>
            <a:ext cx="514350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005070" y="59690"/>
            <a:ext cx="270637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外呼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新增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" y="1070610"/>
            <a:ext cx="5836285" cy="53479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721100" y="3180080"/>
            <a:ext cx="1023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此时选外呼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6720" y="1408430"/>
            <a:ext cx="50685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被叫前缀：正常使用对应公司中继号码中的前缀，如果不经过我们</a:t>
            </a:r>
            <a:r>
              <a:rPr lang="en-US" altLang="zh-CN" sz="1200">
                <a:sym typeface="+mn-ea"/>
              </a:rPr>
              <a:t>td</a:t>
            </a:r>
            <a:r>
              <a:rPr lang="zh-CN" altLang="en-US" sz="1200">
                <a:sym typeface="+mn-ea"/>
              </a:rPr>
              <a:t>平台，直接与线路商对接，配置线路商要求的被叫前缀，如果对方说无前缀，那就不写</a:t>
            </a:r>
            <a:endParaRPr lang="zh-CN" altLang="en-US" sz="1200"/>
          </a:p>
          <a:p>
            <a:endParaRPr lang="en-US" altLang="zh-CN" sz="1200">
              <a:sym typeface="+mn-ea"/>
            </a:endParaRPr>
          </a:p>
          <a:p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出局网关，走我们</a:t>
            </a:r>
            <a:r>
              <a:rPr lang="en-US" altLang="zh-CN" sz="1200">
                <a:sym typeface="+mn-ea"/>
              </a:rPr>
              <a:t>td</a:t>
            </a:r>
            <a:r>
              <a:rPr lang="zh-CN" altLang="en-US" sz="1200">
                <a:sym typeface="+mn-ea"/>
              </a:rPr>
              <a:t>平台时，使用我们</a:t>
            </a:r>
            <a:r>
              <a:rPr lang="en-US" altLang="zh-CN" sz="1200">
                <a:sym typeface="+mn-ea"/>
              </a:rPr>
              <a:t>td</a:t>
            </a:r>
            <a:r>
              <a:rPr lang="zh-CN" altLang="en-US" sz="1200">
                <a:sym typeface="+mn-ea"/>
              </a:rPr>
              <a:t>的</a:t>
            </a:r>
            <a:r>
              <a:rPr lang="en-US" altLang="zh-CN" sz="1200">
                <a:sym typeface="+mn-ea"/>
              </a:rPr>
              <a:t>ip</a:t>
            </a:r>
            <a:r>
              <a:rPr lang="zh-CN" altLang="en-US" sz="1200">
                <a:sym typeface="+mn-ea"/>
              </a:rPr>
              <a:t>地址和端口，也就是默认值就行，不使用我们</a:t>
            </a:r>
            <a:r>
              <a:rPr lang="en-US" altLang="zh-CN" sz="1200">
                <a:sym typeface="+mn-ea"/>
              </a:rPr>
              <a:t>td</a:t>
            </a:r>
            <a:r>
              <a:rPr lang="zh-CN" altLang="en-US" sz="1200">
                <a:sym typeface="+mn-ea"/>
              </a:rPr>
              <a:t>时，使用线路商的</a:t>
            </a:r>
            <a:r>
              <a:rPr lang="en-US" altLang="zh-CN" sz="1200">
                <a:sym typeface="+mn-ea"/>
              </a:rPr>
              <a:t>ip</a:t>
            </a:r>
            <a:r>
              <a:rPr lang="zh-CN" altLang="en-US" sz="1200">
                <a:sym typeface="+mn-ea"/>
              </a:rPr>
              <a:t>地址和端口</a:t>
            </a:r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呼叫方式：</a:t>
            </a:r>
            <a:r>
              <a:rPr lang="en-US" altLang="zh-CN" sz="1200">
                <a:sym typeface="+mn-ea"/>
              </a:rPr>
              <a:t>api</a:t>
            </a:r>
            <a:r>
              <a:rPr lang="zh-CN" altLang="en-US" sz="1200">
                <a:sym typeface="+mn-ea"/>
              </a:rPr>
              <a:t>是指</a:t>
            </a:r>
            <a:r>
              <a:rPr lang="en-US" altLang="zh-CN" sz="1200">
                <a:sym typeface="+mn-ea"/>
              </a:rPr>
              <a:t>api</a:t>
            </a:r>
            <a:r>
              <a:rPr lang="zh-CN" altLang="en-US" sz="1200">
                <a:sym typeface="+mn-ea"/>
              </a:rPr>
              <a:t>接口呼叫或系统中发起呼叫，</a:t>
            </a:r>
            <a:r>
              <a:rPr lang="en-US" altLang="zh-CN" sz="1200">
                <a:sym typeface="+mn-ea"/>
              </a:rPr>
              <a:t>sip</a:t>
            </a:r>
            <a:r>
              <a:rPr lang="zh-CN" altLang="en-US" sz="1200">
                <a:sym typeface="+mn-ea"/>
              </a:rPr>
              <a:t>是指软电话、</a:t>
            </a:r>
            <a:r>
              <a:rPr lang="en-US" altLang="zh-CN" sz="1200">
                <a:sym typeface="+mn-ea"/>
              </a:rPr>
              <a:t>IP</a:t>
            </a:r>
            <a:r>
              <a:rPr lang="zh-CN" altLang="en-US" sz="1200">
                <a:sym typeface="+mn-ea"/>
              </a:rPr>
              <a:t>话机等客户端直接发起的呼叫，选择单个，只支持单种呼叫，选择</a:t>
            </a:r>
            <a:r>
              <a:rPr lang="en-US" altLang="zh-CN" sz="1200">
                <a:sym typeface="+mn-ea"/>
              </a:rPr>
              <a:t>api+sip</a:t>
            </a:r>
            <a:r>
              <a:rPr lang="zh-CN" altLang="en-US" sz="1200">
                <a:sym typeface="+mn-ea"/>
              </a:rPr>
              <a:t>时两种方式都支持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55290" y="59690"/>
            <a:ext cx="6805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outcall---xml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详解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8570"/>
            <a:ext cx="12128500" cy="38601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1785" y="5118735"/>
            <a:ext cx="116122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outcall</a:t>
            </a:r>
            <a:r>
              <a:rPr lang="zh-CN" altLang="en-US" sz="1200"/>
              <a:t>：使用软电话或</a:t>
            </a:r>
            <a:r>
              <a:rPr lang="en-US" altLang="zh-CN" sz="1200"/>
              <a:t>ip</a:t>
            </a:r>
            <a:r>
              <a:rPr lang="zh-CN" altLang="en-US" sz="1200"/>
              <a:t>话机等客户端直接发起的呼叫，此时外呼记录中呼叫方式的值为inbound</a:t>
            </a:r>
            <a:endParaRPr lang="zh-CN" altLang="en-US" sz="1200"/>
          </a:p>
          <a:p>
            <a:r>
              <a:rPr lang="zh-CN" altLang="en-US" sz="1200"/>
              <a:t>路由名：名字而已，意义不大</a:t>
            </a:r>
            <a:endParaRPr lang="zh-CN" altLang="en-US" sz="1200"/>
          </a:p>
          <a:p>
            <a:r>
              <a:rPr lang="zh-CN" altLang="en-US" sz="1200"/>
              <a:t>条件：判断哪些条件可以走词路由，</a:t>
            </a:r>
            <a:r>
              <a:rPr lang="en-US" altLang="zh-CN" sz="1200"/>
              <a:t>zysipappid</a:t>
            </a:r>
            <a:r>
              <a:rPr lang="zh-CN" altLang="en-US" sz="1200"/>
              <a:t>，值为对应公司的</a:t>
            </a:r>
            <a:r>
              <a:rPr lang="en-US" altLang="zh-CN" sz="1200"/>
              <a:t>appid</a:t>
            </a:r>
            <a:r>
              <a:rPr lang="zh-CN" altLang="en-US" sz="1200"/>
              <a:t>，别的公司的呼叫不会走到此路由来，</a:t>
            </a:r>
            <a:r>
              <a:rPr lang="en-US" altLang="zh-CN" sz="1200"/>
              <a:t>destination_number</a:t>
            </a:r>
            <a:r>
              <a:rPr lang="zh-CN" altLang="en-US" sz="1200"/>
              <a:t>，被叫号码，也就是用户呼的被叫号码</a:t>
            </a:r>
            <a:endParaRPr lang="zh-CN" altLang="en-US" sz="1200"/>
          </a:p>
          <a:p>
            <a:r>
              <a:rPr lang="zh-CN" altLang="en-US" sz="1200"/>
              <a:t>录音参数，执行录音，回铃声这三部分，基本固定不变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桥接出局：</a:t>
            </a:r>
            <a:endParaRPr lang="zh-CN" altLang="en-US" sz="1200"/>
          </a:p>
          <a:p>
            <a:r>
              <a:rPr lang="zh-CN" altLang="en-US" sz="1200"/>
              <a:t>外显号码自动获取，有个性化需求时写固定值，</a:t>
            </a:r>
            <a:endParaRPr lang="zh-CN" altLang="en-US" sz="1200"/>
          </a:p>
          <a:p>
            <a:r>
              <a:rPr lang="zh-CN" altLang="en-US" sz="1200"/>
              <a:t>被叫前缀：正常使用对应公司中继号码中的前缀，如果不经过我们</a:t>
            </a:r>
            <a:r>
              <a:rPr lang="en-US" altLang="zh-CN" sz="1200"/>
              <a:t>td</a:t>
            </a:r>
            <a:r>
              <a:rPr lang="zh-CN" altLang="en-US" sz="1200"/>
              <a:t>平台，直接与线路商对接，配置线路商要求的被叫前缀，如果对方说无前缀，那就不写，如：</a:t>
            </a:r>
            <a:r>
              <a:rPr lang="en-US" altLang="zh-CN" sz="1200"/>
              <a:t>/$1@</a:t>
            </a:r>
            <a:endParaRPr lang="zh-CN" altLang="en-US" sz="1200"/>
          </a:p>
          <a:p>
            <a:r>
              <a:rPr lang="en-US" altLang="zh-CN" sz="1200"/>
              <a:t>ip</a:t>
            </a:r>
            <a:r>
              <a:rPr lang="zh-CN" altLang="en-US" sz="1200"/>
              <a:t>地址和端口，走我们</a:t>
            </a:r>
            <a:r>
              <a:rPr lang="en-US" altLang="zh-CN" sz="1200"/>
              <a:t>td</a:t>
            </a:r>
            <a:r>
              <a:rPr lang="zh-CN" altLang="en-US" sz="1200"/>
              <a:t>平台时，使用我们</a:t>
            </a:r>
            <a:r>
              <a:rPr lang="en-US" altLang="zh-CN" sz="1200"/>
              <a:t>td</a:t>
            </a:r>
            <a:r>
              <a:rPr lang="zh-CN" altLang="en-US" sz="1200"/>
              <a:t>的</a:t>
            </a:r>
            <a:r>
              <a:rPr lang="en-US" altLang="zh-CN" sz="1200"/>
              <a:t>ip</a:t>
            </a:r>
            <a:r>
              <a:rPr lang="zh-CN" altLang="en-US" sz="1200"/>
              <a:t>地址和端口，不使用我们</a:t>
            </a:r>
            <a:r>
              <a:rPr lang="en-US" altLang="zh-CN" sz="1200"/>
              <a:t>td</a:t>
            </a:r>
            <a:r>
              <a:rPr lang="zh-CN" altLang="en-US" sz="1200"/>
              <a:t>时，使用线路商的</a:t>
            </a:r>
            <a:r>
              <a:rPr lang="en-US" altLang="zh-CN" sz="1200"/>
              <a:t>ip</a:t>
            </a:r>
            <a:r>
              <a:rPr lang="zh-CN" altLang="en-US" sz="1200"/>
              <a:t>地址和端口</a:t>
            </a:r>
            <a:endParaRPr lang="zh-CN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147445"/>
            <a:ext cx="11963400" cy="37414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61373" y="192405"/>
            <a:ext cx="507301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呼叫与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相比的区别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7345" y="5069205"/>
            <a:ext cx="115887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api</a:t>
            </a:r>
            <a:r>
              <a:rPr lang="zh-CN" altLang="en-US" sz="1200">
                <a:sym typeface="+mn-ea"/>
              </a:rPr>
              <a:t>呼叫：使用系统发起呼叫或使用</a:t>
            </a:r>
            <a:r>
              <a:rPr lang="en-US" altLang="zh-CN" sz="1200">
                <a:sym typeface="+mn-ea"/>
              </a:rPr>
              <a:t>api</a:t>
            </a:r>
            <a:r>
              <a:rPr lang="zh-CN" altLang="en-US" sz="1200">
                <a:sym typeface="+mn-ea"/>
              </a:rPr>
              <a:t>接口发起的呼叫，发起后，平台会先呼客户端，客户端接听后，再呼叫被叫号码，外呼记录中呼叫方式的值为outbound，</a:t>
            </a:r>
            <a:r>
              <a:rPr lang="en-US" altLang="zh-CN" sz="1200">
                <a:sym typeface="+mn-ea"/>
              </a:rPr>
              <a:t>api</a:t>
            </a:r>
            <a:r>
              <a:rPr lang="zh-CN" altLang="en-US" sz="1200">
                <a:sym typeface="+mn-ea"/>
              </a:rPr>
              <a:t>的值为调的哪个呼叫接口方式</a:t>
            </a:r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执行录音：使用的是脚本，</a:t>
            </a:r>
            <a:r>
              <a:rPr lang="en-US" altLang="zh-CN" sz="1200">
                <a:sym typeface="+mn-ea"/>
              </a:rPr>
              <a:t>api</a:t>
            </a:r>
            <a:r>
              <a:rPr lang="zh-CN" altLang="en-US" sz="1200">
                <a:sym typeface="+mn-ea"/>
              </a:rPr>
              <a:t>呼叫时的固定写法，不会变</a:t>
            </a:r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桥接出局：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外显号码自动获取，有个性化需求时写固定值，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被叫前缀：正常使用对应公司中继号码中的前缀，如果不经过我们</a:t>
            </a:r>
            <a:r>
              <a:rPr lang="en-US" altLang="zh-CN" sz="1200">
                <a:sym typeface="+mn-ea"/>
              </a:rPr>
              <a:t>td</a:t>
            </a:r>
            <a:r>
              <a:rPr lang="zh-CN" altLang="en-US" sz="1200">
                <a:sym typeface="+mn-ea"/>
              </a:rPr>
              <a:t>平台，直接与线路商对接，配置线路商要求的被叫前缀，如果对方说无前缀，那就不写，如：</a:t>
            </a:r>
            <a:r>
              <a:rPr lang="en-US" altLang="zh-CN" sz="1200">
                <a:sym typeface="+mn-ea"/>
              </a:rPr>
              <a:t>/$1@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ip</a:t>
            </a:r>
            <a:r>
              <a:rPr lang="zh-CN" altLang="en-US" sz="1200">
                <a:sym typeface="+mn-ea"/>
              </a:rPr>
              <a:t>地址和端口，走我们</a:t>
            </a:r>
            <a:r>
              <a:rPr lang="en-US" altLang="zh-CN" sz="1200">
                <a:sym typeface="+mn-ea"/>
              </a:rPr>
              <a:t>td</a:t>
            </a:r>
            <a:r>
              <a:rPr lang="zh-CN" altLang="en-US" sz="1200">
                <a:sym typeface="+mn-ea"/>
              </a:rPr>
              <a:t>平台时，使用我们</a:t>
            </a:r>
            <a:r>
              <a:rPr lang="en-US" altLang="zh-CN" sz="1200">
                <a:sym typeface="+mn-ea"/>
              </a:rPr>
              <a:t>td</a:t>
            </a:r>
            <a:r>
              <a:rPr lang="zh-CN" altLang="en-US" sz="1200">
                <a:sym typeface="+mn-ea"/>
              </a:rPr>
              <a:t>的</a:t>
            </a:r>
            <a:r>
              <a:rPr lang="en-US" altLang="zh-CN" sz="1200">
                <a:sym typeface="+mn-ea"/>
              </a:rPr>
              <a:t>ip</a:t>
            </a:r>
            <a:r>
              <a:rPr lang="zh-CN" altLang="en-US" sz="1200">
                <a:sym typeface="+mn-ea"/>
              </a:rPr>
              <a:t>地址和端口，不使用我们</a:t>
            </a:r>
            <a:r>
              <a:rPr lang="en-US" altLang="zh-CN" sz="1200">
                <a:sym typeface="+mn-ea"/>
              </a:rPr>
              <a:t>td</a:t>
            </a:r>
            <a:r>
              <a:rPr lang="zh-CN" altLang="en-US" sz="1200">
                <a:sym typeface="+mn-ea"/>
              </a:rPr>
              <a:t>时，使用线路商的</a:t>
            </a:r>
            <a:r>
              <a:rPr lang="en-US" altLang="zh-CN" sz="1200">
                <a:sym typeface="+mn-ea"/>
              </a:rPr>
              <a:t>ip</a:t>
            </a:r>
            <a:r>
              <a:rPr lang="zh-CN" altLang="en-US" sz="1200">
                <a:sym typeface="+mn-ea"/>
              </a:rPr>
              <a:t>地址和端口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351020" y="57785"/>
            <a:ext cx="316357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个性化外呼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875" y="3451225"/>
            <a:ext cx="117729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在条件中再加一条判断条件，一定要加在中间，此时增加的是</a:t>
            </a:r>
            <a:r>
              <a:rPr lang="zh-CN" altLang="en-US">
                <a:sym typeface="+mn-ea"/>
              </a:rPr>
              <a:t>caller_id_number主叫号码，就是按</a:t>
            </a:r>
            <a:r>
              <a:rPr lang="en-US" altLang="zh-CN">
                <a:sym typeface="+mn-ea"/>
              </a:rPr>
              <a:t>sip</a:t>
            </a:r>
            <a:r>
              <a:rPr lang="zh-CN" altLang="en-US">
                <a:sym typeface="+mn-ea"/>
              </a:rPr>
              <a:t>号分类不同的路由走向，也可以加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地址等等，按需个性化调整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主叫号码（</a:t>
            </a:r>
            <a:r>
              <a:rPr lang="en-US" altLang="zh-CN"/>
              <a:t>sip</a:t>
            </a:r>
            <a:r>
              <a:rPr lang="zh-CN" altLang="en-US"/>
              <a:t>号分流），</a:t>
            </a:r>
            <a:r>
              <a:rPr lang="en-US" altLang="zh-CN"/>
              <a:t>outcall</a:t>
            </a:r>
            <a:r>
              <a:rPr lang="zh-CN" altLang="en-US"/>
              <a:t>呼叫使用以下条件：</a:t>
            </a:r>
            <a:endParaRPr lang="zh-CN" altLang="en-US"/>
          </a:p>
          <a:p>
            <a:r>
              <a:rPr lang="zh-CN" altLang="en-US"/>
              <a:t>&lt;condition field="caller_id_number" expression="^(812228|831713)$"/&gt;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api</a:t>
            </a:r>
            <a:r>
              <a:rPr lang="zh-CN" altLang="en-US"/>
              <a:t>呼叫使用以下：</a:t>
            </a:r>
            <a:endParaRPr lang="zh-CN" altLang="en-US"/>
          </a:p>
          <a:p>
            <a:r>
              <a:rPr lang="zh-CN" altLang="en-US">
                <a:sym typeface="+mn-ea"/>
              </a:rPr>
              <a:t>&lt;condition field="</a:t>
            </a:r>
            <a:r>
              <a:rPr lang="zh-CN" altLang="en-US">
                <a:sym typeface="+mn-ea"/>
              </a:rPr>
              <a:t>${caller}" expression="^(812228|831713)$"/&gt;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7715" y="1513840"/>
            <a:ext cx="5250180" cy="11506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460308" y="2230120"/>
            <a:ext cx="7058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来电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路由详解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" y="524510"/>
            <a:ext cx="10670540" cy="5562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19320" y="0"/>
            <a:ext cx="24688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来电一对一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9555" y="6005195"/>
            <a:ext cx="11868150" cy="852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olidFill>
                  <a:srgbClr val="FF0000"/>
                </a:solidFill>
              </a:rPr>
              <a:t>来电一对一</a:t>
            </a:r>
            <a:r>
              <a:rPr lang="zh-CN" altLang="en-US" sz="1200"/>
              <a:t>：有的客户的外显号码和坐席是一对一的，就是一个坐席一个外显号码，此时当用户来电时，呼叫的哪个外显号码，要把来电转接到对应的坐席，所以配置此类型的来电</a:t>
            </a:r>
            <a:r>
              <a:rPr lang="en-US" altLang="zh-CN" sz="1200"/>
              <a:t>xml</a:t>
            </a:r>
            <a:r>
              <a:rPr lang="zh-CN" altLang="en-US" sz="1200"/>
              <a:t>路由，来实现此功能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olidFill>
                  <a:srgbClr val="FF0000"/>
                </a:solidFill>
              </a:rPr>
              <a:t>中继号码</a:t>
            </a:r>
            <a:r>
              <a:rPr lang="zh-CN" altLang="en-US" sz="1200"/>
              <a:t>：此列要把所有的外显号码都填进来，多个以</a:t>
            </a:r>
            <a:r>
              <a:rPr lang="en-US" altLang="zh-CN" sz="1200"/>
              <a:t> “|” </a:t>
            </a:r>
            <a:r>
              <a:rPr lang="zh-CN" altLang="en-US" sz="1200"/>
              <a:t>分隔，格式见上图，客户使用中外显号码有变动时，都要更新这里的外显号码，其它内容基本不用变化</a:t>
            </a:r>
            <a:endParaRPr lang="zh-CN" altLang="en-US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457575" y="0"/>
            <a:ext cx="499237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来电一对一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新增说明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0" y="750570"/>
            <a:ext cx="6250305" cy="57391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92893" y="2780030"/>
            <a:ext cx="40062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sip</a:t>
            </a:r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号注册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645160"/>
            <a:ext cx="6684645" cy="61182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86175" y="0"/>
            <a:ext cx="453517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来电记忆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新增说明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46060" y="1797685"/>
            <a:ext cx="40640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来电记忆：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有的客户外呼时，所有中继号码是轮询显示的，此时用户如果来电，此来电转给哪个坐席？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为了合理解决此问题，使用来电记忆配置，当有来电时，平台会在外呼记录中查询哪个坐席拨打过此用户号码，就会将此来电转接给对应坐席，用此方法解决此来电问题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中继号码：外显号码变动时，要求同步更新</a:t>
            </a:r>
            <a:r>
              <a:rPr lang="en-US" altLang="zh-CN"/>
              <a:t>xml</a:t>
            </a:r>
            <a:r>
              <a:rPr lang="zh-CN" altLang="en-US"/>
              <a:t>中的中继号码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1281430"/>
            <a:ext cx="6017260" cy="5576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56865" y="8699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来电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ivr--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xml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新增说明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22490" y="1642110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来电</a:t>
            </a:r>
            <a:r>
              <a:rPr lang="en-US" altLang="zh-CN"/>
              <a:t>ivr: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固定对外的服务热线，也就是中继号码，此号码可能是固话，也可能是</a:t>
            </a:r>
            <a:r>
              <a:rPr lang="en-US" altLang="zh-CN"/>
              <a:t>400</a:t>
            </a:r>
            <a:r>
              <a:rPr lang="zh-CN" altLang="en-US"/>
              <a:t>或</a:t>
            </a:r>
            <a:r>
              <a:rPr lang="en-US" altLang="zh-CN"/>
              <a:t>95</a:t>
            </a:r>
            <a:r>
              <a:rPr lang="zh-CN" altLang="en-US"/>
              <a:t>等，当有用户呼入时，先进入</a:t>
            </a:r>
            <a:r>
              <a:rPr lang="en-US" altLang="zh-CN"/>
              <a:t>ivr</a:t>
            </a:r>
            <a:r>
              <a:rPr lang="zh-CN" altLang="en-US"/>
              <a:t>流程，通过用户的选择，进到队列，把来电按规则分配给坐席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此处需要提前配置好</a:t>
            </a:r>
            <a:r>
              <a:rPr lang="en-US" altLang="zh-CN"/>
              <a:t>ivr</a:t>
            </a:r>
            <a:r>
              <a:rPr lang="zh-CN" altLang="en-US"/>
              <a:t>，也要完成</a:t>
            </a:r>
            <a:r>
              <a:rPr lang="en-US" altLang="zh-CN"/>
              <a:t>ivr</a:t>
            </a:r>
            <a:r>
              <a:rPr lang="zh-CN" altLang="en-US"/>
              <a:t>与中继号码、时间的绑定（步骤详见语音导航配置教程）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923290"/>
            <a:ext cx="6714490" cy="5835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56865" y="8699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来电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acd--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xml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新增说明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4135" y="227584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来电</a:t>
            </a:r>
            <a:r>
              <a:rPr lang="en-US" altLang="zh-CN"/>
              <a:t>acd: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用户拨打对应中继号码后，将来电直接加到队列中，按队列规则将来电分配给坐席人员接待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中继号码：中继号码变动时，此处要同步更新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39215" y="358140"/>
            <a:ext cx="1014603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功能模块：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帐号管理：公司开户、坐席开户、中继号码、队列、部门、</a:t>
            </a:r>
            <a:r>
              <a:rPr lang="en-US" altLang="zh-CN"/>
              <a:t>xml</a:t>
            </a:r>
            <a:r>
              <a:rPr lang="zh-CN" altLang="en-US"/>
              <a:t>管理等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td</a:t>
            </a:r>
            <a:r>
              <a:rPr lang="zh-CN" altLang="en-US"/>
              <a:t>平台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0070C0"/>
                </a:solidFill>
              </a:rPr>
              <a:t>ivr</a:t>
            </a:r>
            <a:r>
              <a:rPr lang="zh-CN" altLang="en-US">
                <a:solidFill>
                  <a:srgbClr val="0070C0"/>
                </a:solidFill>
              </a:rPr>
              <a:t>配置</a:t>
            </a:r>
            <a:r>
              <a:rPr lang="zh-CN" altLang="en-US"/>
              <a:t>：</a:t>
            </a:r>
            <a:r>
              <a:rPr lang="en-US" altLang="zh-CN"/>
              <a:t>ivr</a:t>
            </a:r>
            <a:r>
              <a:rPr lang="zh-CN" altLang="en-US"/>
              <a:t>流程、中继号时间</a:t>
            </a:r>
            <a:r>
              <a:rPr lang="en-US" altLang="zh-CN"/>
              <a:t>ivr</a:t>
            </a:r>
            <a:r>
              <a:rPr lang="zh-CN" altLang="en-US"/>
              <a:t>绑定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语音机器人配置</a:t>
            </a:r>
            <a:r>
              <a:rPr lang="zh-CN" altLang="en-US"/>
              <a:t>：机器人流程、意图识别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外呼任务</a:t>
            </a:r>
            <a:r>
              <a:rPr lang="zh-CN" altLang="en-US"/>
              <a:t>：批量外呼、预测式外呼、机器人外呼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数据字典配置：角色、表头、检索项、详情字段、模型等配置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外显规则配置</a:t>
            </a:r>
            <a:endParaRPr lang="zh-CN" altLang="en-US">
              <a:solidFill>
                <a:srgbClr val="0070C0"/>
              </a:solidFill>
            </a:endParaRPr>
          </a:p>
          <a:p>
            <a:endParaRPr lang="zh-CN" altLang="en-US"/>
          </a:p>
          <a:p>
            <a:r>
              <a:rPr lang="zh-CN" altLang="en-US"/>
              <a:t>智能质检配置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录音预约批量下载配置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小号平台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36880" y="990600"/>
            <a:ext cx="11572875" cy="1332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zh-CN" b="1">
                <a:ea typeface="宋体" panose="02010600030101010101" pitchFamily="2" charset="-122"/>
              </a:rPr>
              <a:t>终端类型介绍：</a:t>
            </a:r>
            <a:r>
              <a:rPr lang="zh-CN" b="0">
                <a:ea typeface="宋体" panose="02010600030101010101" pitchFamily="2" charset="-122"/>
              </a:rPr>
              <a:t>软电话、websip、IP话机、IAD网关（软电话还有其它类型，IP话机、IAD网关为硬件sip终端，详见对应厂家操作手册）</a:t>
            </a:r>
            <a:endParaRPr lang="zh-CN" altLang="en-US" b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2865120"/>
            <a:ext cx="2110740" cy="38207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70" y="3125470"/>
            <a:ext cx="2165985" cy="3152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695" y="2778760"/>
            <a:ext cx="2019300" cy="1463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18405"/>
            <a:ext cx="5598160" cy="9315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32025" y="2907030"/>
            <a:ext cx="12496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软电话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52853" y="2865120"/>
            <a:ext cx="117792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话机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9668" y="4580255"/>
            <a:ext cx="142811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IAD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网关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6525" y="65108"/>
            <a:ext cx="11947525" cy="6645572"/>
            <a:chOff x="263352" y="-339339"/>
            <a:chExt cx="11928647" cy="7197339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263352" y="-339339"/>
              <a:ext cx="5827697" cy="1032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chemeClr val="tx1"/>
                  </a:solidFill>
                  <a:cs typeface="+mn-ea"/>
                  <a:sym typeface="+mn-ea"/>
                </a:rPr>
                <a:t>SIP</a:t>
              </a:r>
              <a:r>
                <a:rPr lang="zh-CN" altLang="en-US" sz="2800" b="1" dirty="0">
                  <a:solidFill>
                    <a:schemeClr val="tx1"/>
                  </a:solidFill>
                  <a:cs typeface="+mn-ea"/>
                  <a:sym typeface="+mn-ea"/>
                </a:rPr>
                <a:t>软电话配置</a:t>
              </a:r>
              <a:endParaRPr lang="zh-CN" altLang="en-US" sz="2800" b="1" dirty="0">
                <a:solidFill>
                  <a:schemeClr val="tx1"/>
                </a:solidFill>
                <a:cs typeface="+mn-ea"/>
                <a:sym typeface="+mn-ea"/>
              </a:endParaRPr>
            </a:p>
            <a:p>
              <a:pPr algn="l"/>
              <a:endParaRPr lang="zh-CN" altLang="en-US" sz="2800" b="1" dirty="0">
                <a:solidFill>
                  <a:schemeClr val="tx1"/>
                </a:solidFill>
                <a:cs typeface="+mn-ea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294637"/>
              <a:ext cx="11745783" cy="45719"/>
              <a:chOff x="3182554" y="3214498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214498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214498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214498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60027" y="908720"/>
            <a:ext cx="4315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打开安装好的软电话</a:t>
            </a:r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---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点击下拉菜单（下图红框所示）</a:t>
            </a:r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---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添加账号</a:t>
            </a:r>
            <a:endParaRPr lang="zh-CN" altLang="en-US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1572620553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58" y="1799165"/>
            <a:ext cx="2894789" cy="1202182"/>
          </a:xfrm>
          <a:prstGeom prst="rect">
            <a:avLst/>
          </a:prstGeom>
        </p:spPr>
      </p:pic>
      <p:sp>
        <p:nvSpPr>
          <p:cNvPr id="18435" name="文本框 3"/>
          <p:cNvSpPr txBox="1">
            <a:spLocks noChangeArrowheads="1"/>
          </p:cNvSpPr>
          <p:nvPr/>
        </p:nvSpPr>
        <p:spPr bwMode="auto">
          <a:xfrm>
            <a:off x="5433317" y="908720"/>
            <a:ext cx="577525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SIP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账号（下图所示），然后点击保存</a:t>
            </a:r>
            <a:endParaRPr lang="en-US" altLang="zh-CN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微信截图_202212192207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2229" y="1316720"/>
            <a:ext cx="2894788" cy="5477878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581390" y="1595120"/>
            <a:ext cx="354203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账号名：坐席</a:t>
            </a:r>
            <a:r>
              <a:rPr lang="en-US" alt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SIP</a:t>
            </a:r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号</a:t>
            </a:r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SIP</a:t>
            </a:r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服务器：分配的服务器IP和端口</a:t>
            </a:r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S</a:t>
            </a:r>
            <a:r>
              <a:rPr lang="en-US" alt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IP</a:t>
            </a:r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代理：留空</a:t>
            </a:r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用户名：</a:t>
            </a:r>
            <a:r>
              <a:rPr lang="zh-CN" sz="1200" b="1" dirty="0">
                <a:solidFill>
                  <a:srgbClr val="FFC000"/>
                </a:solidFill>
                <a:effectLst/>
                <a:sym typeface="+mn-ea"/>
              </a:rPr>
              <a:t>坐席</a:t>
            </a:r>
            <a:r>
              <a:rPr lang="en-US" altLang="zh-CN" sz="1200" b="1" dirty="0">
                <a:solidFill>
                  <a:srgbClr val="FFC000"/>
                </a:solidFill>
                <a:effectLst/>
                <a:sym typeface="+mn-ea"/>
              </a:rPr>
              <a:t>SIP</a:t>
            </a:r>
            <a:r>
              <a:rPr lang="zh-CN" sz="1200" b="1" dirty="0">
                <a:solidFill>
                  <a:srgbClr val="FFC000"/>
                </a:solidFill>
                <a:effectLst/>
                <a:sym typeface="+mn-ea"/>
              </a:rPr>
              <a:t>号</a:t>
            </a:r>
            <a:endParaRPr lang="zh-CN" sz="1200" b="1" dirty="0">
              <a:solidFill>
                <a:srgbClr val="FFC000"/>
              </a:solidFill>
              <a:effectLst/>
              <a:sym typeface="+mn-ea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域    名：同</a:t>
            </a:r>
            <a:r>
              <a:rPr lang="en-US" alt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SIP</a:t>
            </a:r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服务器值</a:t>
            </a:r>
            <a:endParaRPr lang="en-US" sz="1200" b="1" dirty="0">
              <a:solidFill>
                <a:srgbClr val="FFC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/>
            <a:r>
              <a:rPr lang="en-US" sz="1200" b="1" dirty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登录名：坐席</a:t>
            </a:r>
            <a:r>
              <a:rPr lang="en-US" alt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SIP</a:t>
            </a:r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号</a:t>
            </a:r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密</a:t>
            </a:r>
            <a:r>
              <a:rPr lang="en-US" sz="1200" b="1" dirty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码：分配的</a:t>
            </a:r>
            <a:r>
              <a:rPr lang="en-US" alt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SIP</a:t>
            </a:r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密码</a:t>
            </a:r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endParaRPr lang="en-US" alt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显示名称：留空</a:t>
            </a:r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语音信箱号码：留空</a:t>
            </a:r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拨号前缀：留空</a:t>
            </a:r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拨号方案：留空</a:t>
            </a:r>
            <a:endParaRPr lang="en-US" sz="1200" b="1" dirty="0">
              <a:solidFill>
                <a:srgbClr val="FFC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/>
            <a:r>
              <a:rPr lang="en-US" sz="1200" b="1" dirty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sz="1200" b="1" dirty="0">
              <a:solidFill>
                <a:srgbClr val="FFC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/>
            <a:endParaRPr lang="en-US" sz="1200" b="1" dirty="0">
              <a:solidFill>
                <a:srgbClr val="FFC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加密媒体：禁用</a:t>
            </a:r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透       传：优先用</a:t>
            </a:r>
            <a:r>
              <a:rPr lang="en-US" sz="1200" b="1" dirty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1200" b="1" dirty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，如效果不好可改用</a:t>
            </a:r>
            <a:r>
              <a:rPr lang="en-US" altLang="zh-CN" sz="1200" b="1" dirty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公共地址：自动</a:t>
            </a:r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刷新注册：120   保持在线：15</a:t>
            </a:r>
            <a:endParaRPr 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endParaRPr lang="en-US" altLang="zh-CN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  <a:p>
            <a:pPr marL="0" indent="0"/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勾选</a:t>
            </a:r>
            <a:r>
              <a:rPr lang="en-US" sz="1200" b="1" dirty="0">
                <a:solidFill>
                  <a:srgbClr val="FFC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允许</a:t>
            </a:r>
            <a:r>
              <a:rPr lang="en-US" sz="1200" b="1" dirty="0">
                <a:solidFill>
                  <a:srgbClr val="FFC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sz="1200" b="1" dirty="0"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重写        </a:t>
            </a:r>
            <a:endParaRPr lang="zh-CN" altLang="en-US" sz="1200" b="1" dirty="0"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</p:txBody>
      </p:sp>
      <p:pic>
        <p:nvPicPr>
          <p:cNvPr id="7" name="图片 6" descr="微信截图_202212192229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272" y="4280832"/>
            <a:ext cx="2277110" cy="2512060"/>
          </a:xfrm>
          <a:prstGeom prst="rect">
            <a:avLst/>
          </a:prstGeom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15290" y="3456940"/>
            <a:ext cx="523176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注册状态：</a:t>
            </a:r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下图左下角图标为绿色，文字</a:t>
            </a:r>
            <a:endParaRPr lang="en-US" altLang="zh-CN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为在线，说明是正常在线状态，可以开始工作了</a:t>
            </a:r>
            <a:endParaRPr lang="en-US" altLang="zh-CN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6524" y="86995"/>
            <a:ext cx="11947526" cy="6623685"/>
            <a:chOff x="263351" y="-315635"/>
            <a:chExt cx="11928648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263351" y="-283537"/>
              <a:ext cx="5827697" cy="1032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rgbClr val="FF0000"/>
                  </a:solidFill>
                  <a:cs typeface="+mn-ea"/>
                  <a:sym typeface="+mn-ea"/>
                </a:rPr>
                <a:t>SIP</a:t>
              </a:r>
              <a:r>
                <a:rPr lang="zh-CN" altLang="en-US" sz="2800" b="1" dirty="0">
                  <a:solidFill>
                    <a:srgbClr val="FF0000"/>
                  </a:solidFill>
                  <a:cs typeface="+mn-ea"/>
                  <a:sym typeface="+mn-ea"/>
                </a:rPr>
                <a:t>软电话使用注意事项</a:t>
              </a:r>
              <a:endParaRPr lang="zh-CN" altLang="en-US" sz="2800" b="1" dirty="0">
                <a:solidFill>
                  <a:srgbClr val="FF0000"/>
                </a:solidFill>
                <a:cs typeface="+mn-ea"/>
                <a:sym typeface="+mn-ea"/>
              </a:endParaRPr>
            </a:p>
            <a:p>
              <a:pPr algn="l"/>
              <a:endParaRPr lang="zh-CN" altLang="en-US" sz="2800" b="1" dirty="0">
                <a:solidFill>
                  <a:srgbClr val="FF0000"/>
                </a:solidFill>
                <a:cs typeface="+mn-ea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340357"/>
              <a:ext cx="11745783" cy="45719"/>
              <a:chOff x="3182554" y="3260218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260218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260218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260218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360045" y="908685"/>
            <a:ext cx="112064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</a:t>
            </a:r>
            <a:r>
              <a:rPr 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呼叫时如出现</a:t>
            </a:r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             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的提示，软电话未检测到音频设备，可以检查下耳麦设备或插孔，</a:t>
            </a:r>
            <a:endParaRPr lang="zh-CN" altLang="en-US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解除上面提示后，可以在软电话上拨打号码</a:t>
            </a:r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9196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测试音频设备是否正常，拨打后如能听到自己说话的回声为正常</a:t>
            </a:r>
            <a:endParaRPr lang="zh-CN" altLang="en-US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、如果</a:t>
            </a:r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外呼时，不想每次都点接听，需要软电话自动接听，可以点这里设置：</a:t>
            </a:r>
            <a:endParaRPr lang="zh-CN" altLang="en-US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、如出现</a:t>
            </a:r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时，此时无法接听来电和</a:t>
            </a:r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api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外呼来电，需要再次点</a:t>
            </a:r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DND 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按钮恢复正常</a:t>
            </a:r>
            <a:endParaRPr lang="zh-CN" altLang="en-US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、如配置帐号后，状态不是在线的，而是灰色</a:t>
            </a:r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，此时需要检查下帐号配置数据是否正确</a:t>
            </a:r>
            <a:endParaRPr lang="zh-CN" altLang="en-US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、软电话此处可以自行调整扬声器和麦克风音量：</a:t>
            </a:r>
            <a:endParaRPr lang="zh-CN" altLang="en-US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、如要设置音频编解码、回声消除（勾选</a:t>
            </a:r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）等，可以在下拉菜单</a:t>
            </a:r>
            <a:r>
              <a:rPr lang="en-US" altLang="zh-CN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---</a:t>
            </a:r>
            <a:r>
              <a:rPr lang="zh-CN" altLang="en-US" b="1" dirty="0">
                <a:solidFill>
                  <a:srgbClr val="2EA8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设置里进行配置</a:t>
            </a:r>
            <a:endParaRPr lang="zh-CN" altLang="en-US" b="1" dirty="0">
              <a:solidFill>
                <a:srgbClr val="2EA8A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567940" y="836930"/>
            <a:ext cx="1775460" cy="352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688070" y="2132965"/>
            <a:ext cx="1383665" cy="4483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684020" y="2997200"/>
            <a:ext cx="1072515" cy="4514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304155" y="3860800"/>
            <a:ext cx="914400" cy="400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591810" y="4660900"/>
            <a:ext cx="1791970" cy="40513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00">
        <p:blinds dir="vert"/>
      </p:transition>
    </mc:Choice>
    <mc:Fallback>
      <p:transition spd="slow" advTm="66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03171" y="65405"/>
            <a:ext cx="7498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注册不了解决步骤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115185" y="1680210"/>
            <a:ext cx="865251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ea typeface="宋体" panose="02010600030101010101" pitchFamily="2" charset="-122"/>
              </a:rPr>
              <a:t>解决步骤：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1、确保平台里有对应的sip号，并且状态为开通，</a:t>
            </a:r>
            <a:r>
              <a:rPr lang="zh-CN">
                <a:ea typeface="宋体" panose="02010600030101010101" pitchFamily="2" charset="-122"/>
                <a:sym typeface="+mn-ea"/>
              </a:rPr>
              <a:t>平台的</a:t>
            </a:r>
            <a:r>
              <a:rPr lang="zh-CN" b="0">
                <a:ea typeface="宋体" panose="02010600030101010101" pitchFamily="2" charset="-122"/>
              </a:rPr>
              <a:t>密码和帐号无误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2、检查客户注册信息填写的是否正确，帐号和密码与平台是否一致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3、如刚修改为sip密码或状态刚从关闭改为开通，要等</a:t>
            </a:r>
            <a:r>
              <a:rPr lang="en-US" altLang="zh-CN" b="0">
                <a:ea typeface="宋体" panose="02010600030101010101" pitchFamily="2" charset="-122"/>
              </a:rPr>
              <a:t>2</a:t>
            </a:r>
            <a:r>
              <a:rPr lang="zh-CN" b="0">
                <a:ea typeface="宋体" panose="02010600030101010101" pitchFamily="2" charset="-122"/>
              </a:rPr>
              <a:t>分钟左右才会生效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4、切换udp、tcp注册协议测试下，看能否成功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5、自己使用此帐号在本地注册是否可以成功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6、如果是ip话机或IAD网关，开启rport功能或动态NAT功能试下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7、更换终端、网络环境、电脑终端等注册测试下</a:t>
            </a: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8、用客户端电脑ping 我们sip服务器地址，查看联通情况和延时情况</a:t>
            </a:r>
            <a:endParaRPr lang="zh-CN" altLang="en-US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9535" y="114300"/>
            <a:ext cx="30657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平台架构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常用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8040" y="2132330"/>
            <a:ext cx="1169670" cy="99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5164455" y="2132330"/>
            <a:ext cx="1169670" cy="99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8715375" y="2067560"/>
            <a:ext cx="1169670" cy="99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12315" y="3225165"/>
            <a:ext cx="1340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坐席系统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呼叫中心）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74945" y="3178810"/>
            <a:ext cx="1388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td</a:t>
            </a:r>
            <a:r>
              <a:rPr lang="zh-CN" altLang="en-US"/>
              <a:t>调度</a:t>
            </a:r>
            <a:endParaRPr lang="zh-CN" altLang="en-US"/>
          </a:p>
          <a:p>
            <a:r>
              <a:rPr lang="zh-CN" altLang="en-US"/>
              <a:t>中继中转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23605" y="3225165"/>
            <a:ext cx="1905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线路供应商平台</a:t>
            </a:r>
            <a:endParaRPr lang="zh-CN" altLang="en-US"/>
          </a:p>
          <a:p>
            <a:r>
              <a:rPr lang="zh-CN" altLang="en-US"/>
              <a:t>第三方平台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564890" y="2573655"/>
            <a:ext cx="12458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603365" y="2602230"/>
            <a:ext cx="1840230" cy="285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567940" y="1902460"/>
            <a:ext cx="6374130" cy="38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74945" y="134302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外呼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098040" y="2132330"/>
            <a:ext cx="1169670" cy="99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5164455" y="2132330"/>
            <a:ext cx="1169670" cy="99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8715375" y="2067560"/>
            <a:ext cx="1169670" cy="99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12315" y="3225165"/>
            <a:ext cx="1340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坐席系统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呼叫中心）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74945" y="3178810"/>
            <a:ext cx="1388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td</a:t>
            </a:r>
            <a:r>
              <a:rPr lang="zh-CN" altLang="en-US"/>
              <a:t>调度</a:t>
            </a:r>
            <a:endParaRPr lang="zh-CN" altLang="en-US"/>
          </a:p>
          <a:p>
            <a:r>
              <a:rPr lang="zh-CN" altLang="en-US"/>
              <a:t>中继中转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23605" y="3225165"/>
            <a:ext cx="1905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线路供应商平台</a:t>
            </a:r>
            <a:endParaRPr lang="zh-CN" altLang="en-US"/>
          </a:p>
          <a:p>
            <a:r>
              <a:rPr lang="zh-CN" altLang="en-US"/>
              <a:t>第三方平台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465830" y="2594610"/>
            <a:ext cx="1311275" cy="184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6832600" y="2613025"/>
            <a:ext cx="1301750" cy="17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210560" y="1790700"/>
            <a:ext cx="5692140" cy="361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74945" y="134302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呼入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535" y="114300"/>
            <a:ext cx="30657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平台架构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常用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TIMING" val="|0.4|0.9|0.9|0.7|0.5|0.7|0.8|0.6|0.8|0.8|0.9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commondata" val="eyJoZGlkIjoiMTEyZjVjZTUwN2Q4NDA0ZjA1M2JjOWI3OGUyZGZhMGMifQ==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TIMING" val="|0.4|0.9|0.9|0.7|0.5|0.7|0.8|0.6|0.8|0.8|0.9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5609</Words>
  <Application>WPS 演示</Application>
  <PresentationFormat>宽屏</PresentationFormat>
  <Paragraphs>403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dws</dc:creator>
  <cp:lastModifiedBy>范海英</cp:lastModifiedBy>
  <cp:revision>54</cp:revision>
  <dcterms:created xsi:type="dcterms:W3CDTF">2023-08-09T12:44:00Z</dcterms:created>
  <dcterms:modified xsi:type="dcterms:W3CDTF">2025-01-13T03:08:00Z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