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uli Bold" charset="1" panose="00000800000000000000"/>
      <p:regular r:id="rId10"/>
    </p:embeddedFont>
    <p:embeddedFont>
      <p:font typeface="Muli Bold Bold" charset="1" panose="00000900000000000000"/>
      <p:regular r:id="rId11"/>
    </p:embeddedFont>
    <p:embeddedFont>
      <p:font typeface="Muli Bold Italics" charset="1" panose="00000800000000000000"/>
      <p:regular r:id="rId12"/>
    </p:embeddedFont>
    <p:embeddedFont>
      <p:font typeface="Muli Bold Bold Italics" charset="1" panose="00000900000000000000"/>
      <p:regular r:id="rId13"/>
    </p:embeddedFont>
    <p:embeddedFont>
      <p:font typeface="Muli Regular" charset="1" panose="00000500000000000000"/>
      <p:regular r:id="rId14"/>
    </p:embeddedFont>
    <p:embeddedFont>
      <p:font typeface="Muli Regular Bold" charset="1" panose="00000700000000000000"/>
      <p:regular r:id="rId15"/>
    </p:embeddedFont>
    <p:embeddedFont>
      <p:font typeface="Muli Regular Italics" charset="1" panose="00000500000000000000"/>
      <p:regular r:id="rId16"/>
    </p:embeddedFont>
    <p:embeddedFont>
      <p:font typeface="Muli Regular Bold Italics" charset="1" panose="000007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2670239"/>
            <a:ext cx="12443482" cy="6516976"/>
            <a:chOff x="0" y="0"/>
            <a:chExt cx="16591309" cy="8689301"/>
          </a:xfrm>
        </p:grpSpPr>
        <p:sp>
          <p:nvSpPr>
            <p:cNvPr name="TextBox 3" id="3"/>
            <p:cNvSpPr txBox="true"/>
            <p:nvPr/>
          </p:nvSpPr>
          <p:spPr>
            <a:xfrm rot="0">
              <a:off x="0" y="201295"/>
              <a:ext cx="16591309" cy="6148700"/>
            </a:xfrm>
            <a:prstGeom prst="rect">
              <a:avLst/>
            </a:prstGeom>
          </p:spPr>
          <p:txBody>
            <a:bodyPr anchor="t" rtlCol="false" tIns="0" lIns="0" bIns="0" rIns="0">
              <a:spAutoFit/>
            </a:bodyPr>
            <a:lstStyle/>
            <a:p>
              <a:pPr>
                <a:lnSpc>
                  <a:spcPts val="12390"/>
                </a:lnSpc>
              </a:pPr>
              <a:r>
                <a:rPr lang="en-US" sz="8850" spc="-97">
                  <a:solidFill>
                    <a:srgbClr val="000000"/>
                  </a:solidFill>
                  <a:latin typeface="Muli Bold"/>
                </a:rPr>
                <a:t>Đề tài xây dựng website bán đồ ăn nhanh</a:t>
              </a:r>
            </a:p>
          </p:txBody>
        </p:sp>
        <p:sp>
          <p:nvSpPr>
            <p:cNvPr name="TextBox 4" id="4"/>
            <p:cNvSpPr txBox="true"/>
            <p:nvPr/>
          </p:nvSpPr>
          <p:spPr>
            <a:xfrm rot="0">
              <a:off x="0" y="7052271"/>
              <a:ext cx="16591309" cy="1637030"/>
            </a:xfrm>
            <a:prstGeom prst="rect">
              <a:avLst/>
            </a:prstGeom>
          </p:spPr>
          <p:txBody>
            <a:bodyPr anchor="t" rtlCol="false" tIns="0" lIns="0" bIns="0" rIns="0">
              <a:spAutoFit/>
            </a:bodyPr>
            <a:lstStyle/>
            <a:p>
              <a:pPr>
                <a:lnSpc>
                  <a:spcPts val="5039"/>
                </a:lnSpc>
              </a:pPr>
              <a:r>
                <a:rPr lang="en-US" sz="3599">
                  <a:solidFill>
                    <a:srgbClr val="000000"/>
                  </a:solidFill>
                  <a:latin typeface="Muli Regular"/>
                </a:rPr>
                <a:t>Sinh viên thực hiện: Trần Đăng Long - 19CNTT2</a:t>
              </a:r>
            </a:p>
            <a:p>
              <a:pPr>
                <a:lnSpc>
                  <a:spcPts val="5039"/>
                </a:lnSpc>
              </a:pPr>
              <a:r>
                <a:rPr lang="en-US" sz="3599">
                  <a:solidFill>
                    <a:srgbClr val="000000"/>
                  </a:solidFill>
                  <a:latin typeface="Muli Regular"/>
                </a:rPr>
                <a:t>Giáo viên hướng dẫn: ThS. Lê Văn Mỹ</a:t>
              </a: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3737770" y="373605"/>
            <a:ext cx="3799619" cy="3290488"/>
            <a:chOff x="0" y="0"/>
            <a:chExt cx="3619627" cy="3134614"/>
          </a:xfrm>
        </p:grpSpPr>
        <p:sp>
          <p:nvSpPr>
            <p:cNvPr name="Freeform 12" id="12"/>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3" id="13"/>
          <p:cNvGrpSpPr/>
          <p:nvPr/>
        </p:nvGrpSpPr>
        <p:grpSpPr>
          <a:xfrm rot="0">
            <a:off x="1028700" y="933180"/>
            <a:ext cx="4212844" cy="777240"/>
            <a:chOff x="0" y="0"/>
            <a:chExt cx="5617125" cy="1036320"/>
          </a:xfrm>
        </p:grpSpPr>
        <p:sp>
          <p:nvSpPr>
            <p:cNvPr name="TextBox 14" id="14"/>
            <p:cNvSpPr txBox="true"/>
            <p:nvPr/>
          </p:nvSpPr>
          <p:spPr>
            <a:xfrm rot="0">
              <a:off x="1293956" y="-47625"/>
              <a:ext cx="4323169" cy="1083945"/>
            </a:xfrm>
            <a:prstGeom prst="rect">
              <a:avLst/>
            </a:prstGeom>
          </p:spPr>
          <p:txBody>
            <a:bodyPr anchor="t" rtlCol="false" tIns="0" lIns="0" bIns="0" rIns="0">
              <a:spAutoFit/>
            </a:bodyPr>
            <a:lstStyle/>
            <a:p>
              <a:pPr>
                <a:lnSpc>
                  <a:spcPts val="3359"/>
                </a:lnSpc>
                <a:spcBef>
                  <a:spcPct val="0"/>
                </a:spcBef>
              </a:pPr>
              <a:r>
                <a:rPr lang="en-US" sz="2400">
                  <a:solidFill>
                    <a:srgbClr val="000000"/>
                  </a:solidFill>
                  <a:latin typeface="Muli Bold"/>
                </a:rPr>
                <a:t>Báo cáo thực tập tốt nghiệp</a:t>
              </a:r>
            </a:p>
          </p:txBody>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127360"/>
              <a:ext cx="905010" cy="781600"/>
            </a:xfrm>
            <a:prstGeom prst="rect">
              <a:avLst/>
            </a:prstGeom>
          </p:spPr>
        </p:pic>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5512745" cy="3848100"/>
          </a:xfrm>
          <a:prstGeom prst="rect">
            <a:avLst/>
          </a:prstGeom>
        </p:spPr>
        <p:txBody>
          <a:bodyPr anchor="t" rtlCol="false" tIns="0" lIns="0" bIns="0" rIns="0">
            <a:spAutoFit/>
          </a:bodyPr>
          <a:lstStyle/>
          <a:p>
            <a:pPr>
              <a:lnSpc>
                <a:spcPts val="10199"/>
              </a:lnSpc>
              <a:spcBef>
                <a:spcPct val="0"/>
              </a:spcBef>
            </a:pPr>
            <a:r>
              <a:rPr lang="en-US" sz="8499" spc="-84">
                <a:solidFill>
                  <a:srgbClr val="000000"/>
                </a:solidFill>
                <a:latin typeface="Muli Bold"/>
              </a:rPr>
              <a:t>6. Kết luận và hướng phát triển</a:t>
            </a:r>
          </a:p>
        </p:txBody>
      </p:sp>
      <p:grpSp>
        <p:nvGrpSpPr>
          <p:cNvPr name="Group 3" id="3"/>
          <p:cNvGrpSpPr/>
          <p:nvPr/>
        </p:nvGrpSpPr>
        <p:grpSpPr>
          <a:xfrm rot="-10800000">
            <a:off x="3061137" y="7468788"/>
            <a:ext cx="3480308" cy="3013963"/>
            <a:chOff x="0" y="0"/>
            <a:chExt cx="3619627" cy="3134614"/>
          </a:xfrm>
        </p:grpSpPr>
        <p:sp>
          <p:nvSpPr>
            <p:cNvPr name="Freeform 4" id="4"/>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5" id="5"/>
          <p:cNvGrpSpPr/>
          <p:nvPr/>
        </p:nvGrpSpPr>
        <p:grpSpPr>
          <a:xfrm rot="-10800000">
            <a:off x="300983" y="7795449"/>
            <a:ext cx="3378391" cy="2925703"/>
            <a:chOff x="0" y="0"/>
            <a:chExt cx="3619627" cy="3134614"/>
          </a:xfrm>
        </p:grpSpPr>
        <p:sp>
          <p:nvSpPr>
            <p:cNvPr name="Freeform 6" id="6"/>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7909206" y="2035708"/>
            <a:ext cx="9864447" cy="3608987"/>
            <a:chOff x="0" y="0"/>
            <a:chExt cx="13152595" cy="4811983"/>
          </a:xfrm>
        </p:grpSpPr>
        <p:sp>
          <p:nvSpPr>
            <p:cNvPr name="TextBox 8" id="8"/>
            <p:cNvSpPr txBox="true"/>
            <p:nvPr/>
          </p:nvSpPr>
          <p:spPr>
            <a:xfrm rot="0">
              <a:off x="0" y="9525"/>
              <a:ext cx="13152595" cy="71437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Kết quả đạt được</a:t>
              </a:r>
            </a:p>
          </p:txBody>
        </p:sp>
        <p:sp>
          <p:nvSpPr>
            <p:cNvPr name="TextBox 9" id="9"/>
            <p:cNvSpPr txBox="true"/>
            <p:nvPr/>
          </p:nvSpPr>
          <p:spPr>
            <a:xfrm rot="0">
              <a:off x="0" y="1072892"/>
              <a:ext cx="13152595" cy="3739092"/>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000000"/>
                  </a:solidFill>
                  <a:latin typeface="Muli Regular"/>
                </a:rPr>
                <a:t>Phân tích và đánh giá các yêu cầu của website</a:t>
              </a:r>
            </a:p>
            <a:p>
              <a:pPr marL="431801" indent="-215900" lvl="1">
                <a:lnSpc>
                  <a:spcPts val="2800"/>
                </a:lnSpc>
                <a:buFont typeface="Arial"/>
                <a:buChar char="•"/>
              </a:pPr>
              <a:r>
                <a:rPr lang="en-US" sz="2000">
                  <a:solidFill>
                    <a:srgbClr val="000000"/>
                  </a:solidFill>
                  <a:latin typeface="Muli Regular"/>
                </a:rPr>
                <a:t>Sử dụng các công nghệ xây dựng được một website cơ bản</a:t>
              </a:r>
            </a:p>
            <a:p>
              <a:pPr marL="431801" indent="-215900" lvl="1">
                <a:lnSpc>
                  <a:spcPts val="2800"/>
                </a:lnSpc>
                <a:buFont typeface="Arial"/>
                <a:buChar char="•"/>
              </a:pPr>
              <a:r>
                <a:rPr lang="en-US" sz="2000">
                  <a:solidFill>
                    <a:srgbClr val="000000"/>
                  </a:solidFill>
                  <a:latin typeface="Muli Regular"/>
                </a:rPr>
                <a:t>Website có đầy đủ các chức năng cơ bản cho người dùng và người quản lý thao tác</a:t>
              </a:r>
            </a:p>
            <a:p>
              <a:pPr marL="431801" indent="-215900" lvl="1">
                <a:lnSpc>
                  <a:spcPts val="2800"/>
                </a:lnSpc>
                <a:spcBef>
                  <a:spcPct val="0"/>
                </a:spcBef>
                <a:buFont typeface="Arial"/>
                <a:buChar char="•"/>
              </a:pPr>
              <a:r>
                <a:rPr lang="en-US" sz="2000">
                  <a:solidFill>
                    <a:srgbClr val="000000"/>
                  </a:solidFill>
                  <a:latin typeface="Muli Regular"/>
                </a:rPr>
                <a:t>Phần quản trị đã xây dựng được hệ thống quản lý dữ liệu của website, giúp cho những người quản trị dễ dàng quản lý thông tin, dữ liệu, xem, thêm, xóa, cập nhật dữ liệu cho website, cũng như thống kê được thông tin của từng mục quản lý.</a:t>
              </a:r>
            </a:p>
          </p:txBody>
        </p:sp>
      </p:grpSp>
      <p:grpSp>
        <p:nvGrpSpPr>
          <p:cNvPr name="Group 10" id="10"/>
          <p:cNvGrpSpPr/>
          <p:nvPr/>
        </p:nvGrpSpPr>
        <p:grpSpPr>
          <a:xfrm rot="0">
            <a:off x="7909206" y="5861505"/>
            <a:ext cx="9864447" cy="2199287"/>
            <a:chOff x="0" y="0"/>
            <a:chExt cx="13152595" cy="2932383"/>
          </a:xfrm>
        </p:grpSpPr>
        <p:sp>
          <p:nvSpPr>
            <p:cNvPr name="TextBox 11" id="11"/>
            <p:cNvSpPr txBox="true"/>
            <p:nvPr/>
          </p:nvSpPr>
          <p:spPr>
            <a:xfrm rot="0">
              <a:off x="0" y="9525"/>
              <a:ext cx="13152595" cy="71437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Hướng phát triển</a:t>
              </a:r>
            </a:p>
          </p:txBody>
        </p:sp>
        <p:sp>
          <p:nvSpPr>
            <p:cNvPr name="TextBox 12" id="12"/>
            <p:cNvSpPr txBox="true"/>
            <p:nvPr/>
          </p:nvSpPr>
          <p:spPr>
            <a:xfrm rot="0">
              <a:off x="0" y="1072892"/>
              <a:ext cx="13152595" cy="1859492"/>
            </a:xfrm>
            <a:prstGeom prst="rect">
              <a:avLst/>
            </a:prstGeom>
          </p:spPr>
          <p:txBody>
            <a:bodyPr anchor="t" rtlCol="false" tIns="0" lIns="0" bIns="0" rIns="0">
              <a:spAutoFit/>
            </a:bodyPr>
            <a:lstStyle/>
            <a:p>
              <a:pPr>
                <a:lnSpc>
                  <a:spcPts val="2800"/>
                </a:lnSpc>
              </a:pPr>
              <a:r>
                <a:rPr lang="en-US" sz="2000">
                  <a:solidFill>
                    <a:srgbClr val="000000"/>
                  </a:solidFill>
                  <a:latin typeface="Muli Regular"/>
                </a:rPr>
                <a:t> Hướng phát triển là cần hoàn chỉnh các chứ năng đề ra và bổ sung những tính năng mới, công nghệ mới vào đề tài nhằm khắc phục những hạn chế của đề tài và phát triển một hệ thống hoàn chỉnh, thân thiện với người sử dụng.</a:t>
              </a:r>
            </a:p>
            <a:p>
              <a:pPr>
                <a:lnSpc>
                  <a:spcPts val="2800"/>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429771" y="-157947"/>
            <a:ext cx="10138115" cy="10592137"/>
            <a:chOff x="0" y="0"/>
            <a:chExt cx="3619627" cy="3781727"/>
          </a:xfrm>
        </p:grpSpPr>
        <p:sp>
          <p:nvSpPr>
            <p:cNvPr name="Freeform 3" id="3"/>
            <p:cNvSpPr/>
            <p:nvPr/>
          </p:nvSpPr>
          <p:spPr>
            <a:xfrm flipH="false" flipV="false">
              <a:off x="0" y="0"/>
              <a:ext cx="3619627" cy="3781727"/>
            </a:xfrm>
            <a:custGeom>
              <a:avLst/>
              <a:gdLst/>
              <a:ahLst/>
              <a:cxnLst/>
              <a:rect r="r" b="b" t="t" l="l"/>
              <a:pathLst>
                <a:path h="3781727" w="3619627">
                  <a:moveTo>
                    <a:pt x="3619627" y="1890864"/>
                  </a:moveTo>
                  <a:lnTo>
                    <a:pt x="2714752" y="3781727"/>
                  </a:lnTo>
                  <a:lnTo>
                    <a:pt x="904875" y="3781727"/>
                  </a:lnTo>
                  <a:lnTo>
                    <a:pt x="0" y="1890864"/>
                  </a:lnTo>
                  <a:lnTo>
                    <a:pt x="904875" y="0"/>
                  </a:lnTo>
                  <a:lnTo>
                    <a:pt x="2714625" y="0"/>
                  </a:lnTo>
                  <a:lnTo>
                    <a:pt x="3619627" y="1890864"/>
                  </a:lnTo>
                  <a:close/>
                </a:path>
              </a:pathLst>
            </a:custGeom>
            <a:solidFill>
              <a:srgbClr val="00A181"/>
            </a:solidFill>
          </p:spPr>
        </p:sp>
      </p:grpSp>
      <p:sp>
        <p:nvSpPr>
          <p:cNvPr name="TextBox 4" id="4"/>
          <p:cNvSpPr txBox="true"/>
          <p:nvPr/>
        </p:nvSpPr>
        <p:spPr>
          <a:xfrm rot="0">
            <a:off x="367389" y="4685684"/>
            <a:ext cx="7546593" cy="895350"/>
          </a:xfrm>
          <a:prstGeom prst="rect">
            <a:avLst/>
          </a:prstGeom>
        </p:spPr>
        <p:txBody>
          <a:bodyPr anchor="t" rtlCol="false" tIns="0" lIns="0" bIns="0" rIns="0">
            <a:spAutoFit/>
          </a:bodyPr>
          <a:lstStyle/>
          <a:p>
            <a:pPr algn="l" marL="0" indent="0" lvl="0">
              <a:lnSpc>
                <a:spcPts val="7019"/>
              </a:lnSpc>
              <a:spcBef>
                <a:spcPct val="0"/>
              </a:spcBef>
            </a:pPr>
            <a:r>
              <a:rPr lang="en-US" sz="5849" spc="-216">
                <a:solidFill>
                  <a:srgbClr val="F4F4F4"/>
                </a:solidFill>
                <a:latin typeface="Muli Bold"/>
              </a:rPr>
              <a:t>Nội dung báo cáo</a:t>
            </a:r>
          </a:p>
        </p:txBody>
      </p:sp>
      <p:sp>
        <p:nvSpPr>
          <p:cNvPr name="TextBox 5" id="5"/>
          <p:cNvSpPr txBox="true"/>
          <p:nvPr/>
        </p:nvSpPr>
        <p:spPr>
          <a:xfrm rot="0">
            <a:off x="8397134" y="2513818"/>
            <a:ext cx="8771754" cy="602072"/>
          </a:xfrm>
          <a:prstGeom prst="rect">
            <a:avLst/>
          </a:prstGeom>
        </p:spPr>
        <p:txBody>
          <a:bodyPr anchor="t" rtlCol="false" tIns="0" lIns="0" bIns="0" rIns="0">
            <a:spAutoFit/>
          </a:bodyPr>
          <a:lstStyle/>
          <a:p>
            <a:pPr marL="778586" indent="-389293" lvl="1">
              <a:lnSpc>
                <a:spcPts val="5048"/>
              </a:lnSpc>
              <a:buFont typeface="Arial"/>
              <a:buChar char="•"/>
            </a:pPr>
            <a:r>
              <a:rPr lang="en-US" sz="3606">
                <a:solidFill>
                  <a:srgbClr val="F4F4F4"/>
                </a:solidFill>
                <a:latin typeface="Muli Regular"/>
              </a:rPr>
              <a:t>1. Tính cấp thiết</a:t>
            </a:r>
          </a:p>
        </p:txBody>
      </p:sp>
      <p:sp>
        <p:nvSpPr>
          <p:cNvPr name="TextBox 6" id="6"/>
          <p:cNvSpPr txBox="true"/>
          <p:nvPr/>
        </p:nvSpPr>
        <p:spPr>
          <a:xfrm rot="0">
            <a:off x="8397134" y="3433007"/>
            <a:ext cx="8456299" cy="603470"/>
          </a:xfrm>
          <a:prstGeom prst="rect">
            <a:avLst/>
          </a:prstGeom>
        </p:spPr>
        <p:txBody>
          <a:bodyPr anchor="t" rtlCol="false" tIns="0" lIns="0" bIns="0" rIns="0">
            <a:spAutoFit/>
          </a:bodyPr>
          <a:lstStyle/>
          <a:p>
            <a:pPr marL="778587" indent="-389293" lvl="1">
              <a:lnSpc>
                <a:spcPts val="5048"/>
              </a:lnSpc>
              <a:buFont typeface="Arial"/>
              <a:buChar char="•"/>
            </a:pPr>
            <a:r>
              <a:rPr lang="en-US" sz="3606">
                <a:solidFill>
                  <a:srgbClr val="F4F4F4"/>
                </a:solidFill>
                <a:latin typeface="Muli Regular"/>
              </a:rPr>
              <a:t>2. Mục tiêu của đề tài</a:t>
            </a:r>
          </a:p>
        </p:txBody>
      </p:sp>
      <p:sp>
        <p:nvSpPr>
          <p:cNvPr name="TextBox 7" id="7"/>
          <p:cNvSpPr txBox="true"/>
          <p:nvPr/>
        </p:nvSpPr>
        <p:spPr>
          <a:xfrm rot="0">
            <a:off x="8397134" y="4353595"/>
            <a:ext cx="8771754" cy="602072"/>
          </a:xfrm>
          <a:prstGeom prst="rect">
            <a:avLst/>
          </a:prstGeom>
        </p:spPr>
        <p:txBody>
          <a:bodyPr anchor="t" rtlCol="false" tIns="0" lIns="0" bIns="0" rIns="0">
            <a:spAutoFit/>
          </a:bodyPr>
          <a:lstStyle/>
          <a:p>
            <a:pPr marL="778586" indent="-389293" lvl="1">
              <a:lnSpc>
                <a:spcPts val="5048"/>
              </a:lnSpc>
              <a:buFont typeface="Arial"/>
              <a:buChar char="•"/>
            </a:pPr>
            <a:r>
              <a:rPr lang="en-US" sz="3606">
                <a:solidFill>
                  <a:srgbClr val="F4F4F4"/>
                </a:solidFill>
                <a:latin typeface="Muli Regular"/>
              </a:rPr>
              <a:t>3. Giới thiệu về công nghệ sử dụng</a:t>
            </a:r>
          </a:p>
        </p:txBody>
      </p:sp>
      <p:sp>
        <p:nvSpPr>
          <p:cNvPr name="TextBox 8" id="8"/>
          <p:cNvSpPr txBox="true"/>
          <p:nvPr/>
        </p:nvSpPr>
        <p:spPr>
          <a:xfrm rot="0">
            <a:off x="8397134" y="5272785"/>
            <a:ext cx="8456299" cy="603470"/>
          </a:xfrm>
          <a:prstGeom prst="rect">
            <a:avLst/>
          </a:prstGeom>
        </p:spPr>
        <p:txBody>
          <a:bodyPr anchor="t" rtlCol="false" tIns="0" lIns="0" bIns="0" rIns="0">
            <a:spAutoFit/>
          </a:bodyPr>
          <a:lstStyle/>
          <a:p>
            <a:pPr marL="778587" indent="-389293" lvl="1">
              <a:lnSpc>
                <a:spcPts val="5048"/>
              </a:lnSpc>
              <a:buFont typeface="Arial"/>
              <a:buChar char="•"/>
            </a:pPr>
            <a:r>
              <a:rPr lang="en-US" sz="3606">
                <a:solidFill>
                  <a:srgbClr val="F4F4F4"/>
                </a:solidFill>
                <a:latin typeface="Muli Regular"/>
              </a:rPr>
              <a:t>4. Phân tích thiết kế hệ thống</a:t>
            </a:r>
          </a:p>
        </p:txBody>
      </p:sp>
      <p:sp>
        <p:nvSpPr>
          <p:cNvPr name="TextBox 9" id="9"/>
          <p:cNvSpPr txBox="true"/>
          <p:nvPr/>
        </p:nvSpPr>
        <p:spPr>
          <a:xfrm rot="0">
            <a:off x="8397134" y="6192674"/>
            <a:ext cx="9560394" cy="603470"/>
          </a:xfrm>
          <a:prstGeom prst="rect">
            <a:avLst/>
          </a:prstGeom>
        </p:spPr>
        <p:txBody>
          <a:bodyPr anchor="t" rtlCol="false" tIns="0" lIns="0" bIns="0" rIns="0">
            <a:spAutoFit/>
          </a:bodyPr>
          <a:lstStyle/>
          <a:p>
            <a:pPr marL="778587" indent="-389293" lvl="1">
              <a:lnSpc>
                <a:spcPts val="5048"/>
              </a:lnSpc>
              <a:buFont typeface="Arial"/>
              <a:buChar char="•"/>
            </a:pPr>
            <a:r>
              <a:rPr lang="en-US" sz="3606">
                <a:solidFill>
                  <a:srgbClr val="F4F4F4"/>
                </a:solidFill>
                <a:latin typeface="Muli Regular"/>
              </a:rPr>
              <a:t>5. Xây dựng và kết quả của chương trình</a:t>
            </a:r>
          </a:p>
        </p:txBody>
      </p:sp>
      <p:sp>
        <p:nvSpPr>
          <p:cNvPr name="TextBox 10" id="10"/>
          <p:cNvSpPr txBox="true"/>
          <p:nvPr/>
        </p:nvSpPr>
        <p:spPr>
          <a:xfrm rot="0">
            <a:off x="8397134" y="7112562"/>
            <a:ext cx="8456299" cy="603470"/>
          </a:xfrm>
          <a:prstGeom prst="rect">
            <a:avLst/>
          </a:prstGeom>
        </p:spPr>
        <p:txBody>
          <a:bodyPr anchor="t" rtlCol="false" tIns="0" lIns="0" bIns="0" rIns="0">
            <a:spAutoFit/>
          </a:bodyPr>
          <a:lstStyle/>
          <a:p>
            <a:pPr marL="778587" indent="-389293" lvl="1">
              <a:lnSpc>
                <a:spcPts val="5048"/>
              </a:lnSpc>
              <a:buFont typeface="Arial"/>
              <a:buChar char="•"/>
            </a:pPr>
            <a:r>
              <a:rPr lang="en-US" sz="3606">
                <a:solidFill>
                  <a:srgbClr val="F4F4F4"/>
                </a:solidFill>
                <a:latin typeface="Muli Regular"/>
              </a:rPr>
              <a:t>6. Kết luận và hướng phát triển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5512745" cy="2562225"/>
          </a:xfrm>
          <a:prstGeom prst="rect">
            <a:avLst/>
          </a:prstGeom>
        </p:spPr>
        <p:txBody>
          <a:bodyPr anchor="t" rtlCol="false" tIns="0" lIns="0" bIns="0" rIns="0">
            <a:spAutoFit/>
          </a:bodyPr>
          <a:lstStyle/>
          <a:p>
            <a:pPr>
              <a:lnSpc>
                <a:spcPts val="10199"/>
              </a:lnSpc>
              <a:spcBef>
                <a:spcPct val="0"/>
              </a:spcBef>
            </a:pPr>
            <a:r>
              <a:rPr lang="en-US" sz="8499" spc="-84">
                <a:solidFill>
                  <a:srgbClr val="000000"/>
                </a:solidFill>
                <a:latin typeface="Muli Bold"/>
              </a:rPr>
              <a:t>1.Tính cấp thiết</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7909206" y="2035708"/>
            <a:ext cx="9864447" cy="3447062"/>
            <a:chOff x="0" y="0"/>
            <a:chExt cx="13152595" cy="4596083"/>
          </a:xfrm>
        </p:grpSpPr>
        <p:sp>
          <p:nvSpPr>
            <p:cNvPr name="TextBox 12" id="12"/>
            <p:cNvSpPr txBox="true"/>
            <p:nvPr/>
          </p:nvSpPr>
          <p:spPr>
            <a:xfrm rot="0">
              <a:off x="0" y="9525"/>
              <a:ext cx="13152595" cy="143827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Sự phát triển mạnh mẽ của công nghệ thông tin</a:t>
              </a:r>
            </a:p>
          </p:txBody>
        </p:sp>
        <p:sp>
          <p:nvSpPr>
            <p:cNvPr name="TextBox 13" id="13"/>
            <p:cNvSpPr txBox="true"/>
            <p:nvPr/>
          </p:nvSpPr>
          <p:spPr>
            <a:xfrm rot="0">
              <a:off x="0" y="1796792"/>
              <a:ext cx="13152595" cy="2799292"/>
            </a:xfrm>
            <a:prstGeom prst="rect">
              <a:avLst/>
            </a:prstGeom>
          </p:spPr>
          <p:txBody>
            <a:bodyPr anchor="t" rtlCol="false" tIns="0" lIns="0" bIns="0" rIns="0">
              <a:spAutoFit/>
            </a:bodyPr>
            <a:lstStyle/>
            <a:p>
              <a:pPr>
                <a:lnSpc>
                  <a:spcPts val="2800"/>
                </a:lnSpc>
              </a:pPr>
              <a:r>
                <a:rPr lang="en-US" sz="2000">
                  <a:solidFill>
                    <a:srgbClr val="000000"/>
                  </a:solidFill>
                  <a:latin typeface="Muli Regular"/>
                </a:rPr>
                <a:t> Ngày nay, chúng ta đang sống trong một xã hội hiện đại với công nghệ phát triển như vũ bão thì việc đưa nó vào trong đời sống không còn quá xa lạ. Nó đóng vai trò hết sức quan trọng có thể tạo ra những bước đột phá mạnh mẽ. Là một phần của công nghệ thông tin, công nghệ web đang có được sự phát triển mạnh mẽ và phổ biến rất nhanh bởi những lợi ích mà nó mang lại cho cộng đồng là rất lớn.</a:t>
              </a:r>
            </a:p>
            <a:p>
              <a:pPr>
                <a:lnSpc>
                  <a:spcPts val="2800"/>
                </a:lnSpc>
                <a:spcBef>
                  <a:spcPct val="0"/>
                </a:spcBef>
              </a:pPr>
            </a:p>
          </p:txBody>
        </p:sp>
      </p:grpSp>
      <p:grpSp>
        <p:nvGrpSpPr>
          <p:cNvPr name="Group 14" id="14"/>
          <p:cNvGrpSpPr/>
          <p:nvPr/>
        </p:nvGrpSpPr>
        <p:grpSpPr>
          <a:xfrm rot="0">
            <a:off x="7909206" y="5861505"/>
            <a:ext cx="9864447" cy="2389787"/>
            <a:chOff x="0" y="0"/>
            <a:chExt cx="13152595" cy="3186383"/>
          </a:xfrm>
        </p:grpSpPr>
        <p:sp>
          <p:nvSpPr>
            <p:cNvPr name="TextBox 15" id="15"/>
            <p:cNvSpPr txBox="true"/>
            <p:nvPr/>
          </p:nvSpPr>
          <p:spPr>
            <a:xfrm rot="0">
              <a:off x="0" y="9525"/>
              <a:ext cx="13152595" cy="143827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Áp dụng công nghệ thông tin giúp thuận tiện hơn trong việc quản lý </a:t>
              </a:r>
            </a:p>
          </p:txBody>
        </p:sp>
        <p:sp>
          <p:nvSpPr>
            <p:cNvPr name="TextBox 16" id="16"/>
            <p:cNvSpPr txBox="true"/>
            <p:nvPr/>
          </p:nvSpPr>
          <p:spPr>
            <a:xfrm rot="0">
              <a:off x="0" y="1796792"/>
              <a:ext cx="13152595" cy="1389592"/>
            </a:xfrm>
            <a:prstGeom prst="rect">
              <a:avLst/>
            </a:prstGeom>
          </p:spPr>
          <p:txBody>
            <a:bodyPr anchor="t" rtlCol="false" tIns="0" lIns="0" bIns="0" rIns="0">
              <a:spAutoFit/>
            </a:bodyPr>
            <a:lstStyle/>
            <a:p>
              <a:pPr>
                <a:lnSpc>
                  <a:spcPts val="2800"/>
                </a:lnSpc>
                <a:spcBef>
                  <a:spcPct val="0"/>
                </a:spcBef>
              </a:pPr>
              <a:r>
                <a:rPr lang="en-US" sz="2000">
                  <a:solidFill>
                    <a:srgbClr val="000000"/>
                  </a:solidFill>
                  <a:latin typeface="Muli Regular"/>
                </a:rPr>
                <a:t>Hiện nay, hầu hết tại các cửa hàng đồ ăn nhanh đã sử dụng rộng rãi ứng dụng công nghệ thông tin, giúp người dùng dễ dàng đặt mua đồ ăn, dễ dàng quản lí thông tin cá nhân,…</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1028700" y="4152494"/>
            <a:ext cx="10370059" cy="2836546"/>
          </a:xfrm>
          <a:prstGeom prst="rect">
            <a:avLst/>
          </a:prstGeom>
        </p:spPr>
        <p:txBody>
          <a:bodyPr anchor="t" rtlCol="false" tIns="0" lIns="0" bIns="0" rIns="0">
            <a:spAutoFit/>
          </a:bodyPr>
          <a:lstStyle/>
          <a:p>
            <a:pPr marL="550542" indent="-275271" lvl="1">
              <a:lnSpc>
                <a:spcPts val="3824"/>
              </a:lnSpc>
              <a:buFont typeface="Arial"/>
              <a:buChar char="•"/>
            </a:pPr>
            <a:r>
              <a:rPr lang="en-US" sz="2549">
                <a:solidFill>
                  <a:srgbClr val="000000"/>
                </a:solidFill>
                <a:latin typeface="Muli Regular"/>
              </a:rPr>
              <a:t> Mục tiêu của đề tài là tìm ra giải pháp hiệu quả để giải quyết công việc bán đồ ăn nhanh trực tuyến cho các cửa hàng. Các mục tiêu cụ thể của đề tài gồm:</a:t>
            </a:r>
          </a:p>
          <a:p>
            <a:pPr marL="550542" indent="-275271" lvl="1">
              <a:lnSpc>
                <a:spcPts val="3824"/>
              </a:lnSpc>
              <a:buFont typeface="Arial"/>
              <a:buChar char="•"/>
            </a:pPr>
            <a:r>
              <a:rPr lang="en-US" sz="2549">
                <a:solidFill>
                  <a:srgbClr val="000000"/>
                </a:solidFill>
                <a:latin typeface="Muli Regular"/>
              </a:rPr>
              <a:t>Tìm ra phương pháp hiệu quả trong việc đặt đồ ăn nhanh trực tuyến cho khách hàng và việc quản lí thông tin cho người quản lí</a:t>
            </a:r>
          </a:p>
          <a:p>
            <a:pPr marL="550542" indent="-275271" lvl="1">
              <a:lnSpc>
                <a:spcPts val="3824"/>
              </a:lnSpc>
              <a:buFont typeface="Arial"/>
              <a:buChar char="•"/>
            </a:pPr>
            <a:r>
              <a:rPr lang="en-US" sz="2549">
                <a:solidFill>
                  <a:srgbClr val="000000"/>
                </a:solidFill>
                <a:latin typeface="Muli Regular"/>
              </a:rPr>
              <a:t>Ứng dụng Laravel và xây dựng website kinh doanh đồ ăn nhanh.</a:t>
            </a:r>
          </a:p>
        </p:txBody>
      </p:sp>
      <p:sp>
        <p:nvSpPr>
          <p:cNvPr name="TextBox 7" id="7"/>
          <p:cNvSpPr txBox="true"/>
          <p:nvPr/>
        </p:nvSpPr>
        <p:spPr>
          <a:xfrm rot="0">
            <a:off x="1028700" y="2149745"/>
            <a:ext cx="11103445" cy="1276350"/>
          </a:xfrm>
          <a:prstGeom prst="rect">
            <a:avLst/>
          </a:prstGeom>
        </p:spPr>
        <p:txBody>
          <a:bodyPr anchor="t" rtlCol="false" tIns="0" lIns="0" bIns="0" rIns="0">
            <a:spAutoFit/>
          </a:bodyPr>
          <a:lstStyle/>
          <a:p>
            <a:pPr marL="0" indent="0" lvl="0">
              <a:lnSpc>
                <a:spcPts val="10199"/>
              </a:lnSpc>
              <a:spcBef>
                <a:spcPct val="0"/>
              </a:spcBef>
            </a:pPr>
            <a:r>
              <a:rPr lang="en-US" sz="8499" spc="-84">
                <a:solidFill>
                  <a:srgbClr val="000000"/>
                </a:solidFill>
                <a:latin typeface="Muli Bold"/>
              </a:rPr>
              <a:t>2. Mục tiêu của đề tài</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923002" y="1479099"/>
            <a:ext cx="5512745" cy="5133975"/>
          </a:xfrm>
          <a:prstGeom prst="rect">
            <a:avLst/>
          </a:prstGeom>
        </p:spPr>
        <p:txBody>
          <a:bodyPr anchor="t" rtlCol="false" tIns="0" lIns="0" bIns="0" rIns="0">
            <a:spAutoFit/>
          </a:bodyPr>
          <a:lstStyle/>
          <a:p>
            <a:pPr>
              <a:lnSpc>
                <a:spcPts val="10199"/>
              </a:lnSpc>
              <a:spcBef>
                <a:spcPct val="0"/>
              </a:spcBef>
            </a:pPr>
            <a:r>
              <a:rPr lang="en-US" sz="8499" spc="-84">
                <a:solidFill>
                  <a:srgbClr val="000000"/>
                </a:solidFill>
                <a:latin typeface="Muli Bold"/>
              </a:rPr>
              <a:t>3. Giới thiệu về công nghệ sử dụng</a:t>
            </a:r>
          </a:p>
        </p:txBody>
      </p:sp>
      <p:grpSp>
        <p:nvGrpSpPr>
          <p:cNvPr name="Group 3" id="3"/>
          <p:cNvGrpSpPr/>
          <p:nvPr/>
        </p:nvGrpSpPr>
        <p:grpSpPr>
          <a:xfrm rot="-10800000">
            <a:off x="300983" y="7795449"/>
            <a:ext cx="3378391" cy="2925703"/>
            <a:chOff x="0" y="0"/>
            <a:chExt cx="3619627" cy="3134614"/>
          </a:xfrm>
        </p:grpSpPr>
        <p:sp>
          <p:nvSpPr>
            <p:cNvPr name="Freeform 4" id="4"/>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5" id="5"/>
          <p:cNvGrpSpPr/>
          <p:nvPr/>
        </p:nvGrpSpPr>
        <p:grpSpPr>
          <a:xfrm rot="0">
            <a:off x="7737755" y="2061266"/>
            <a:ext cx="9864447" cy="3608987"/>
            <a:chOff x="0" y="0"/>
            <a:chExt cx="13152595" cy="4811983"/>
          </a:xfrm>
        </p:grpSpPr>
        <p:sp>
          <p:nvSpPr>
            <p:cNvPr name="TextBox 6" id="6"/>
            <p:cNvSpPr txBox="true"/>
            <p:nvPr/>
          </p:nvSpPr>
          <p:spPr>
            <a:xfrm rot="0">
              <a:off x="0" y="9525"/>
              <a:ext cx="13152595" cy="71437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HTML, CSS</a:t>
              </a:r>
            </a:p>
          </p:txBody>
        </p:sp>
        <p:sp>
          <p:nvSpPr>
            <p:cNvPr name="TextBox 7" id="7"/>
            <p:cNvSpPr txBox="true"/>
            <p:nvPr/>
          </p:nvSpPr>
          <p:spPr>
            <a:xfrm rot="0">
              <a:off x="0" y="1072892"/>
              <a:ext cx="13152595" cy="3739092"/>
            </a:xfrm>
            <a:prstGeom prst="rect">
              <a:avLst/>
            </a:prstGeom>
          </p:spPr>
          <p:txBody>
            <a:bodyPr anchor="t" rtlCol="false" tIns="0" lIns="0" bIns="0" rIns="0">
              <a:spAutoFit/>
            </a:bodyPr>
            <a:lstStyle/>
            <a:p>
              <a:pPr>
                <a:lnSpc>
                  <a:spcPts val="2800"/>
                </a:lnSpc>
              </a:pPr>
              <a:r>
                <a:rPr lang="en-US" sz="2000">
                  <a:solidFill>
                    <a:srgbClr val="000000"/>
                  </a:solidFill>
                  <a:latin typeface="Muli Regular"/>
                </a:rPr>
                <a:t>HTML (HyperText Markup Language) là ngôn ngữ đánh dấu siêu văn bản được sử dụng để tạo nội dung trên trang web. HTML cho phép bạn định nghĩa các thành phần của trang web như tiêu đề, đoạn văn bản, hình ảnh, liên kết và các phần tử khác bằng cách sử dụng các thẻ HTML.</a:t>
              </a:r>
            </a:p>
            <a:p>
              <a:pPr>
                <a:lnSpc>
                  <a:spcPts val="2800"/>
                </a:lnSpc>
              </a:pPr>
            </a:p>
            <a:p>
              <a:pPr>
                <a:lnSpc>
                  <a:spcPts val="2800"/>
                </a:lnSpc>
                <a:spcBef>
                  <a:spcPct val="0"/>
                </a:spcBef>
              </a:pPr>
              <a:r>
                <a:rPr lang="en-US" sz="2000">
                  <a:solidFill>
                    <a:srgbClr val="000000"/>
                  </a:solidFill>
                  <a:latin typeface="Muli Regular"/>
                </a:rPr>
                <a:t>CSS (Cascading Style Sheets) là ngôn ngữ định dạng được sử dụng để tạo kiểu cho các trang web. CSS cho phép bạn tạo kiểu cho các phần tử HTML bằng cách định nghĩa các thuộc tính như màu sắc, phông chữ, kích thước và khoảng cách.</a:t>
              </a:r>
            </a:p>
          </p:txBody>
        </p:sp>
      </p:grpSp>
      <p:grpSp>
        <p:nvGrpSpPr>
          <p:cNvPr name="Group 8" id="8"/>
          <p:cNvGrpSpPr/>
          <p:nvPr/>
        </p:nvGrpSpPr>
        <p:grpSpPr>
          <a:xfrm rot="0">
            <a:off x="7737755" y="6378871"/>
            <a:ext cx="9864447" cy="1846862"/>
            <a:chOff x="0" y="0"/>
            <a:chExt cx="13152595" cy="2462483"/>
          </a:xfrm>
        </p:grpSpPr>
        <p:sp>
          <p:nvSpPr>
            <p:cNvPr name="TextBox 9" id="9"/>
            <p:cNvSpPr txBox="true"/>
            <p:nvPr/>
          </p:nvSpPr>
          <p:spPr>
            <a:xfrm rot="0">
              <a:off x="0" y="9525"/>
              <a:ext cx="13152595" cy="71437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Javascript</a:t>
              </a:r>
            </a:p>
          </p:txBody>
        </p:sp>
        <p:sp>
          <p:nvSpPr>
            <p:cNvPr name="TextBox 10" id="10"/>
            <p:cNvSpPr txBox="true"/>
            <p:nvPr/>
          </p:nvSpPr>
          <p:spPr>
            <a:xfrm rot="0">
              <a:off x="0" y="1072892"/>
              <a:ext cx="13152595" cy="1389592"/>
            </a:xfrm>
            <a:prstGeom prst="rect">
              <a:avLst/>
            </a:prstGeom>
          </p:spPr>
          <p:txBody>
            <a:bodyPr anchor="t" rtlCol="false" tIns="0" lIns="0" bIns="0" rIns="0">
              <a:spAutoFit/>
            </a:bodyPr>
            <a:lstStyle/>
            <a:p>
              <a:pPr>
                <a:lnSpc>
                  <a:spcPts val="2800"/>
                </a:lnSpc>
                <a:spcBef>
                  <a:spcPct val="0"/>
                </a:spcBef>
              </a:pPr>
              <a:r>
                <a:rPr lang="en-US" sz="2000">
                  <a:solidFill>
                    <a:srgbClr val="000000"/>
                  </a:solidFill>
                  <a:latin typeface="Muli Regular"/>
                </a:rPr>
                <a:t>JavaScript là một ngôn ngữ lập trình phía client, chạy trực tiếp trên trình duyệt web của người dùng để thực hiện các tác vụ động trên trang web, tạo ra các hiệu ứng động, kiểm soát hành vi của trang web và cải thiện trải nghiệm người dùng</a:t>
              </a: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479099"/>
            <a:ext cx="5512745" cy="5133975"/>
          </a:xfrm>
          <a:prstGeom prst="rect">
            <a:avLst/>
          </a:prstGeom>
        </p:spPr>
        <p:txBody>
          <a:bodyPr anchor="t" rtlCol="false" tIns="0" lIns="0" bIns="0" rIns="0">
            <a:spAutoFit/>
          </a:bodyPr>
          <a:lstStyle/>
          <a:p>
            <a:pPr>
              <a:lnSpc>
                <a:spcPts val="10199"/>
              </a:lnSpc>
              <a:spcBef>
                <a:spcPct val="0"/>
              </a:spcBef>
            </a:pPr>
            <a:r>
              <a:rPr lang="en-US" sz="8499" spc="-84">
                <a:solidFill>
                  <a:srgbClr val="000000"/>
                </a:solidFill>
                <a:latin typeface="Muli Bold"/>
              </a:rPr>
              <a:t>3. Giới thiệu về công nghệ sử dụng</a:t>
            </a:r>
          </a:p>
        </p:txBody>
      </p:sp>
      <p:grpSp>
        <p:nvGrpSpPr>
          <p:cNvPr name="Group 3" id="3"/>
          <p:cNvGrpSpPr/>
          <p:nvPr/>
        </p:nvGrpSpPr>
        <p:grpSpPr>
          <a:xfrm rot="-10800000">
            <a:off x="300983" y="7795449"/>
            <a:ext cx="3378391" cy="2925703"/>
            <a:chOff x="0" y="0"/>
            <a:chExt cx="3619627" cy="3134614"/>
          </a:xfrm>
        </p:grpSpPr>
        <p:sp>
          <p:nvSpPr>
            <p:cNvPr name="Freeform 4" id="4"/>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5" id="5"/>
          <p:cNvGrpSpPr/>
          <p:nvPr/>
        </p:nvGrpSpPr>
        <p:grpSpPr>
          <a:xfrm rot="0">
            <a:off x="7860220" y="1730092"/>
            <a:ext cx="9864447" cy="3256562"/>
            <a:chOff x="0" y="0"/>
            <a:chExt cx="13152595" cy="4342083"/>
          </a:xfrm>
        </p:grpSpPr>
        <p:sp>
          <p:nvSpPr>
            <p:cNvPr name="TextBox 6" id="6"/>
            <p:cNvSpPr txBox="true"/>
            <p:nvPr/>
          </p:nvSpPr>
          <p:spPr>
            <a:xfrm rot="0">
              <a:off x="0" y="9525"/>
              <a:ext cx="13152595" cy="71437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PHP, Laravel</a:t>
              </a:r>
            </a:p>
          </p:txBody>
        </p:sp>
        <p:sp>
          <p:nvSpPr>
            <p:cNvPr name="TextBox 7" id="7"/>
            <p:cNvSpPr txBox="true"/>
            <p:nvPr/>
          </p:nvSpPr>
          <p:spPr>
            <a:xfrm rot="0">
              <a:off x="0" y="1072892"/>
              <a:ext cx="13152595" cy="3269192"/>
            </a:xfrm>
            <a:prstGeom prst="rect">
              <a:avLst/>
            </a:prstGeom>
          </p:spPr>
          <p:txBody>
            <a:bodyPr anchor="t" rtlCol="false" tIns="0" lIns="0" bIns="0" rIns="0">
              <a:spAutoFit/>
            </a:bodyPr>
            <a:lstStyle/>
            <a:p>
              <a:pPr>
                <a:lnSpc>
                  <a:spcPts val="2800"/>
                </a:lnSpc>
              </a:pPr>
              <a:r>
                <a:rPr lang="en-US" sz="2000">
                  <a:solidFill>
                    <a:srgbClr val="000000"/>
                  </a:solidFill>
                  <a:latin typeface="Muli Regular"/>
                </a:rPr>
                <a:t>PHP là một ngôn ngữ lập trình web phổ biến được sử dụng để phát triển các ứng dụng web động. PHP có thể được sử dụng để thực hiện các tác vụ như xử lý biểu mẫu web, tạo và lưu trữ cookie và session, truy vấn cơ sở dữ liệu và hiển thị nội dung động trên trang web.</a:t>
              </a:r>
            </a:p>
            <a:p>
              <a:pPr>
                <a:lnSpc>
                  <a:spcPts val="2800"/>
                </a:lnSpc>
              </a:pPr>
            </a:p>
            <a:p>
              <a:pPr>
                <a:lnSpc>
                  <a:spcPts val="2800"/>
                </a:lnSpc>
                <a:spcBef>
                  <a:spcPct val="0"/>
                </a:spcBef>
              </a:pPr>
              <a:r>
                <a:rPr lang="en-US" sz="2000">
                  <a:solidFill>
                    <a:srgbClr val="000000"/>
                  </a:solidFill>
                  <a:latin typeface="Muli Regular"/>
                </a:rPr>
                <a:t>Laravel là một framework PHP mã nguồn mở được thiết kế để tạo ra các ứng dụng web chất lượng cao và đáp ứng nhanh chóng.</a:t>
              </a:r>
            </a:p>
          </p:txBody>
        </p:sp>
      </p:grpSp>
      <p:grpSp>
        <p:nvGrpSpPr>
          <p:cNvPr name="Group 8" id="8"/>
          <p:cNvGrpSpPr/>
          <p:nvPr/>
        </p:nvGrpSpPr>
        <p:grpSpPr>
          <a:xfrm rot="0">
            <a:off x="7860220" y="5652770"/>
            <a:ext cx="9864447" cy="2904137"/>
            <a:chOff x="0" y="0"/>
            <a:chExt cx="13152595" cy="3872183"/>
          </a:xfrm>
        </p:grpSpPr>
        <p:sp>
          <p:nvSpPr>
            <p:cNvPr name="TextBox 9" id="9"/>
            <p:cNvSpPr txBox="true"/>
            <p:nvPr/>
          </p:nvSpPr>
          <p:spPr>
            <a:xfrm rot="0">
              <a:off x="0" y="9525"/>
              <a:ext cx="13152595" cy="71437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Bootstrap</a:t>
              </a:r>
            </a:p>
          </p:txBody>
        </p:sp>
        <p:sp>
          <p:nvSpPr>
            <p:cNvPr name="TextBox 10" id="10"/>
            <p:cNvSpPr txBox="true"/>
            <p:nvPr/>
          </p:nvSpPr>
          <p:spPr>
            <a:xfrm rot="0">
              <a:off x="0" y="1072892"/>
              <a:ext cx="13152595" cy="2799292"/>
            </a:xfrm>
            <a:prstGeom prst="rect">
              <a:avLst/>
            </a:prstGeom>
          </p:spPr>
          <p:txBody>
            <a:bodyPr anchor="t" rtlCol="false" tIns="0" lIns="0" bIns="0" rIns="0">
              <a:spAutoFit/>
            </a:bodyPr>
            <a:lstStyle/>
            <a:p>
              <a:pPr>
                <a:lnSpc>
                  <a:spcPts val="2800"/>
                </a:lnSpc>
                <a:spcBef>
                  <a:spcPct val="0"/>
                </a:spcBef>
              </a:pPr>
              <a:r>
                <a:rPr lang="en-US" sz="2000">
                  <a:solidFill>
                    <a:srgbClr val="000000"/>
                  </a:solidFill>
                  <a:latin typeface="Muli Regular"/>
                </a:rPr>
                <a:t>Bootstrap là một framework CSS được phát triển bởi Twitter, giúp cho việc phát triển trang web và ứng dụng web trở nên dễ dàng và nhanh chóng hơn. Bootstrap bao gồm các class CSS và JavaScript để giúp xây dựng các thành phần giao diện như menu, form, button, carousel, modal, tooltip, và nhiều hơn nữa. Bootstrap sử dụng kỹ thuật responsive design giúp trang web có thể hiển thị đẹp và tương thích trên nhiều thiết bị khác nhau như desktop, tablet, điện thoại di động, </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479099"/>
            <a:ext cx="5512745" cy="5133975"/>
          </a:xfrm>
          <a:prstGeom prst="rect">
            <a:avLst/>
          </a:prstGeom>
        </p:spPr>
        <p:txBody>
          <a:bodyPr anchor="t" rtlCol="false" tIns="0" lIns="0" bIns="0" rIns="0">
            <a:spAutoFit/>
          </a:bodyPr>
          <a:lstStyle/>
          <a:p>
            <a:pPr>
              <a:lnSpc>
                <a:spcPts val="10199"/>
              </a:lnSpc>
              <a:spcBef>
                <a:spcPct val="0"/>
              </a:spcBef>
            </a:pPr>
            <a:r>
              <a:rPr lang="en-US" sz="8499" spc="-84">
                <a:solidFill>
                  <a:srgbClr val="000000"/>
                </a:solidFill>
                <a:latin typeface="Muli Bold"/>
              </a:rPr>
              <a:t>3. Giới thiệu về công nghệ sử dụng</a:t>
            </a:r>
          </a:p>
        </p:txBody>
      </p:sp>
      <p:grpSp>
        <p:nvGrpSpPr>
          <p:cNvPr name="Group 3" id="3"/>
          <p:cNvGrpSpPr/>
          <p:nvPr/>
        </p:nvGrpSpPr>
        <p:grpSpPr>
          <a:xfrm rot="-10800000">
            <a:off x="300983" y="7795449"/>
            <a:ext cx="3378391" cy="2925703"/>
            <a:chOff x="0" y="0"/>
            <a:chExt cx="3619627" cy="3134614"/>
          </a:xfrm>
        </p:grpSpPr>
        <p:sp>
          <p:nvSpPr>
            <p:cNvPr name="Freeform 4" id="4"/>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5" id="5"/>
          <p:cNvGrpSpPr/>
          <p:nvPr/>
        </p:nvGrpSpPr>
        <p:grpSpPr>
          <a:xfrm rot="0">
            <a:off x="7909206" y="3691431"/>
            <a:ext cx="9864447" cy="2904137"/>
            <a:chOff x="0" y="0"/>
            <a:chExt cx="13152595" cy="3872183"/>
          </a:xfrm>
        </p:grpSpPr>
        <p:sp>
          <p:nvSpPr>
            <p:cNvPr name="TextBox 6" id="6"/>
            <p:cNvSpPr txBox="true"/>
            <p:nvPr/>
          </p:nvSpPr>
          <p:spPr>
            <a:xfrm rot="0">
              <a:off x="0" y="9525"/>
              <a:ext cx="13152595" cy="71437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Mongodb</a:t>
              </a:r>
            </a:p>
          </p:txBody>
        </p:sp>
        <p:sp>
          <p:nvSpPr>
            <p:cNvPr name="TextBox 7" id="7"/>
            <p:cNvSpPr txBox="true"/>
            <p:nvPr/>
          </p:nvSpPr>
          <p:spPr>
            <a:xfrm rot="0">
              <a:off x="0" y="1072892"/>
              <a:ext cx="13152595" cy="2799292"/>
            </a:xfrm>
            <a:prstGeom prst="rect">
              <a:avLst/>
            </a:prstGeom>
          </p:spPr>
          <p:txBody>
            <a:bodyPr anchor="t" rtlCol="false" tIns="0" lIns="0" bIns="0" rIns="0">
              <a:spAutoFit/>
            </a:bodyPr>
            <a:lstStyle/>
            <a:p>
              <a:pPr>
                <a:lnSpc>
                  <a:spcPts val="2800"/>
                </a:lnSpc>
                <a:spcBef>
                  <a:spcPct val="0"/>
                </a:spcBef>
              </a:pPr>
              <a:r>
                <a:rPr lang="en-US" sz="2000">
                  <a:solidFill>
                    <a:srgbClr val="000000"/>
                  </a:solidFill>
                  <a:latin typeface="Muli Regular"/>
                </a:rPr>
                <a:t>MongoDB là một hệ quản trị cơ sở dữ liệu phi quan hệ (NoSQL) dựa trên lưu trữ dữ liệu theo kiểu JSON-like. Nó được phát triển bởi MongoDB Inc. Và là một phần của phần mềm mã nguồn mở. MongoDB cho phép lưu trữ dữ liệu theo dạng tài liệu có cấu trúc linh hoạt (document-oriented), có khả năng mở rộng, phân tán, và có tính năng đọc/ghi nhanh. Nó là một trong những cơ sở dữ liệu NoSQL phổ biến nhất và được sử dụng rộng rãi trong các ứng dụng web và mobile.</a:t>
              </a: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1028700" y="4040504"/>
            <a:ext cx="10370059" cy="5217796"/>
          </a:xfrm>
          <a:prstGeom prst="rect">
            <a:avLst/>
          </a:prstGeom>
        </p:spPr>
        <p:txBody>
          <a:bodyPr anchor="t" rtlCol="false" tIns="0" lIns="0" bIns="0" rIns="0">
            <a:spAutoFit/>
          </a:bodyPr>
          <a:lstStyle/>
          <a:p>
            <a:pPr marL="550542" indent="-275271" lvl="1">
              <a:lnSpc>
                <a:spcPts val="3824"/>
              </a:lnSpc>
              <a:buFont typeface="Arial"/>
              <a:buChar char="•"/>
            </a:pPr>
            <a:r>
              <a:rPr lang="en-US" sz="2549">
                <a:solidFill>
                  <a:srgbClr val="000000"/>
                </a:solidFill>
                <a:latin typeface="Muli Regular"/>
              </a:rPr>
              <a:t> </a:t>
            </a:r>
            <a:r>
              <a:rPr lang="en-US" sz="2549">
                <a:solidFill>
                  <a:srgbClr val="000000"/>
                </a:solidFill>
                <a:latin typeface="Muli Regular Bold"/>
              </a:rPr>
              <a:t>Người quản lý:</a:t>
            </a:r>
            <a:r>
              <a:rPr lang="en-US" sz="2549">
                <a:solidFill>
                  <a:srgbClr val="000000"/>
                </a:solidFill>
                <a:latin typeface="Muli Regular"/>
              </a:rPr>
              <a:t> Là người có vai trò cao nhất trong hệ thống, người quản lí có thể thêm, sửa, xóa mọi thông tin của hệ thống</a:t>
            </a:r>
          </a:p>
          <a:p>
            <a:pPr>
              <a:lnSpc>
                <a:spcPts val="3824"/>
              </a:lnSpc>
            </a:pPr>
          </a:p>
          <a:p>
            <a:pPr marL="550542" indent="-275271" lvl="1">
              <a:lnSpc>
                <a:spcPts val="3824"/>
              </a:lnSpc>
              <a:buFont typeface="Arial"/>
              <a:buChar char="•"/>
            </a:pPr>
            <a:r>
              <a:rPr lang="en-US" sz="2549">
                <a:solidFill>
                  <a:srgbClr val="000000"/>
                </a:solidFill>
                <a:latin typeface="Muli Regular Bold"/>
              </a:rPr>
              <a:t>Khách hàng không phải thành viên:</a:t>
            </a:r>
            <a:r>
              <a:rPr lang="en-US" sz="2549">
                <a:solidFill>
                  <a:srgbClr val="000000"/>
                </a:solidFill>
                <a:latin typeface="Muli Regular"/>
              </a:rPr>
              <a:t> Thao tác trực tiếp trên hệ thống người dùng, với các chức năng: xem danh sách món ăn, xem khuyến mãi, xem giá, món ăn hiện có, đăng nhập, đăng ký tài khoản</a:t>
            </a:r>
          </a:p>
          <a:p>
            <a:pPr>
              <a:lnSpc>
                <a:spcPts val="3824"/>
              </a:lnSpc>
            </a:pPr>
          </a:p>
          <a:p>
            <a:pPr marL="550542" indent="-275271" lvl="1">
              <a:lnSpc>
                <a:spcPts val="3824"/>
              </a:lnSpc>
              <a:buFont typeface="Arial"/>
              <a:buChar char="•"/>
            </a:pPr>
            <a:r>
              <a:rPr lang="en-US" sz="2549">
                <a:solidFill>
                  <a:srgbClr val="000000"/>
                </a:solidFill>
                <a:latin typeface="Muli Regular Bold"/>
              </a:rPr>
              <a:t>Khách hàng thành viên:</a:t>
            </a:r>
            <a:r>
              <a:rPr lang="en-US" sz="2549">
                <a:solidFill>
                  <a:srgbClr val="000000"/>
                </a:solidFill>
                <a:latin typeface="Muli Regular"/>
              </a:rPr>
              <a:t> Vận hành các chức năng của khách hàng không phải thành viên, ngoài ra khách hàng thành viên có thể bán hàng, đặt hàng, xem và chỉnh sửa thông tin tài khoản</a:t>
            </a:r>
          </a:p>
        </p:txBody>
      </p:sp>
      <p:sp>
        <p:nvSpPr>
          <p:cNvPr name="TextBox 7" id="7"/>
          <p:cNvSpPr txBox="true"/>
          <p:nvPr/>
        </p:nvSpPr>
        <p:spPr>
          <a:xfrm rot="0">
            <a:off x="1028700" y="1038225"/>
            <a:ext cx="11103445" cy="2562225"/>
          </a:xfrm>
          <a:prstGeom prst="rect">
            <a:avLst/>
          </a:prstGeom>
        </p:spPr>
        <p:txBody>
          <a:bodyPr anchor="t" rtlCol="false" tIns="0" lIns="0" bIns="0" rIns="0">
            <a:spAutoFit/>
          </a:bodyPr>
          <a:lstStyle/>
          <a:p>
            <a:pPr marL="0" indent="0" lvl="0">
              <a:lnSpc>
                <a:spcPts val="10199"/>
              </a:lnSpc>
              <a:spcBef>
                <a:spcPct val="0"/>
              </a:spcBef>
            </a:pPr>
            <a:r>
              <a:rPr lang="en-US" sz="8499" spc="-84">
                <a:solidFill>
                  <a:srgbClr val="000000"/>
                </a:solidFill>
                <a:latin typeface="Muli Bold"/>
              </a:rPr>
              <a:t>4. Phân tích thiết kế hệ thống</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1028700" y="1038225"/>
            <a:ext cx="11103445" cy="2562225"/>
          </a:xfrm>
          <a:prstGeom prst="rect">
            <a:avLst/>
          </a:prstGeom>
        </p:spPr>
        <p:txBody>
          <a:bodyPr anchor="t" rtlCol="false" tIns="0" lIns="0" bIns="0" rIns="0">
            <a:spAutoFit/>
          </a:bodyPr>
          <a:lstStyle/>
          <a:p>
            <a:pPr marL="0" indent="0" lvl="0">
              <a:lnSpc>
                <a:spcPts val="10199"/>
              </a:lnSpc>
              <a:spcBef>
                <a:spcPct val="0"/>
              </a:spcBef>
            </a:pPr>
            <a:r>
              <a:rPr lang="en-US" sz="8499" spc="-84">
                <a:solidFill>
                  <a:srgbClr val="000000"/>
                </a:solidFill>
                <a:latin typeface="Muli Bold"/>
              </a:rPr>
              <a:t>5. Xây dựng và kết quả của chương trình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DAFh06egQpI</dc:identifier>
  <dcterms:modified xsi:type="dcterms:W3CDTF">2011-08-01T06:04:30Z</dcterms:modified>
  <cp:revision>1</cp:revision>
  <dc:title>Báo cáo thực tập tốt nghiệp</dc:title>
</cp:coreProperties>
</file>