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3" r:id="rId3"/>
    <p:sldId id="276" r:id="rId4"/>
    <p:sldId id="277" r:id="rId5"/>
    <p:sldId id="262" r:id="rId6"/>
    <p:sldId id="265" r:id="rId7"/>
    <p:sldId id="267" r:id="rId8"/>
    <p:sldId id="266" r:id="rId9"/>
    <p:sldId id="280" r:id="rId10"/>
    <p:sldId id="278" r:id="rId11"/>
    <p:sldId id="279" r:id="rId12"/>
    <p:sldId id="268" r:id="rId13"/>
    <p:sldId id="274" r:id="rId14"/>
    <p:sldId id="275"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30" autoAdjust="0"/>
  </p:normalViewPr>
  <p:slideViewPr>
    <p:cSldViewPr snapToGrid="0" snapToObjects="1">
      <p:cViewPr varScale="1">
        <p:scale>
          <a:sx n="66" d="100"/>
          <a:sy n="66" d="100"/>
        </p:scale>
        <p:origin x="-3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nnmerrell:Documents:Research%20and%20Analysis:Demographics%20With%20Child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773249948571008"/>
          <c:y val="0.0159362549800797"/>
          <c:w val="0.922675005142899"/>
          <c:h val="0.813622564282225"/>
        </c:manualLayout>
      </c:layout>
      <c:barChart>
        <c:barDir val="col"/>
        <c:grouping val="clustered"/>
        <c:varyColors val="0"/>
        <c:ser>
          <c:idx val="0"/>
          <c:order val="0"/>
          <c:tx>
            <c:strRef>
              <c:f>'Impact of Childcare Issues'!$B$8</c:f>
              <c:strCache>
                <c:ptCount val="1"/>
                <c:pt idx="0">
                  <c:v>Females N=21</c:v>
                </c:pt>
              </c:strCache>
            </c:strRef>
          </c:tx>
          <c:spPr>
            <a:solidFill>
              <a:schemeClr val="tx2"/>
            </a:solidFill>
          </c:spPr>
          <c:invertIfNegative val="0"/>
          <c:dLbls>
            <c:txPr>
              <a:bodyPr/>
              <a:lstStyle/>
              <a:p>
                <a:pPr>
                  <a:defRPr sz="2000">
                    <a:latin typeface="Times New Roman"/>
                    <a:cs typeface="Times New Roman"/>
                  </a:defRPr>
                </a:pPr>
                <a:endParaRPr lang="en-US"/>
              </a:p>
            </c:txPr>
            <c:showLegendKey val="0"/>
            <c:showVal val="1"/>
            <c:showCatName val="0"/>
            <c:showSerName val="0"/>
            <c:showPercent val="0"/>
            <c:showBubbleSize val="0"/>
            <c:showLeaderLines val="0"/>
          </c:dLbls>
          <c:cat>
            <c:strRef>
              <c:f>'Impact of Childcare Issues'!$A$9:$A$13</c:f>
              <c:strCache>
                <c:ptCount val="5"/>
                <c:pt idx="0">
                  <c:v>Late to class/work</c:v>
                </c:pt>
                <c:pt idx="1">
                  <c:v>Missed class</c:v>
                </c:pt>
                <c:pt idx="2">
                  <c:v>Missed lab work</c:v>
                </c:pt>
                <c:pt idx="3">
                  <c:v>Missed meeting/lecture</c:v>
                </c:pt>
                <c:pt idx="4">
                  <c:v>Missed job/internship</c:v>
                </c:pt>
              </c:strCache>
            </c:strRef>
          </c:cat>
          <c:val>
            <c:numRef>
              <c:f>'Impact of Childcare Issues'!$B$9:$B$13</c:f>
              <c:numCache>
                <c:formatCode>0%</c:formatCode>
                <c:ptCount val="5"/>
                <c:pt idx="0">
                  <c:v>0.71</c:v>
                </c:pt>
                <c:pt idx="1">
                  <c:v>0.38</c:v>
                </c:pt>
                <c:pt idx="2">
                  <c:v>0.29</c:v>
                </c:pt>
                <c:pt idx="3">
                  <c:v>0.57</c:v>
                </c:pt>
                <c:pt idx="4">
                  <c:v>0.33</c:v>
                </c:pt>
              </c:numCache>
            </c:numRef>
          </c:val>
        </c:ser>
        <c:ser>
          <c:idx val="1"/>
          <c:order val="1"/>
          <c:tx>
            <c:strRef>
              <c:f>'Impact of Childcare Issues'!$C$8</c:f>
              <c:strCache>
                <c:ptCount val="1"/>
                <c:pt idx="0">
                  <c:v>Males N=13</c:v>
                </c:pt>
              </c:strCache>
            </c:strRef>
          </c:tx>
          <c:spPr>
            <a:solidFill>
              <a:schemeClr val="accent1"/>
            </a:solidFill>
          </c:spPr>
          <c:invertIfNegative val="0"/>
          <c:dLbls>
            <c:txPr>
              <a:bodyPr/>
              <a:lstStyle/>
              <a:p>
                <a:pPr>
                  <a:defRPr sz="2000">
                    <a:latin typeface="Times New Roman"/>
                    <a:cs typeface="Times New Roman"/>
                  </a:defRPr>
                </a:pPr>
                <a:endParaRPr lang="en-US"/>
              </a:p>
            </c:txPr>
            <c:showLegendKey val="0"/>
            <c:showVal val="1"/>
            <c:showCatName val="0"/>
            <c:showSerName val="0"/>
            <c:showPercent val="0"/>
            <c:showBubbleSize val="0"/>
            <c:showLeaderLines val="0"/>
          </c:dLbls>
          <c:cat>
            <c:strRef>
              <c:f>'Impact of Childcare Issues'!$A$9:$A$13</c:f>
              <c:strCache>
                <c:ptCount val="5"/>
                <c:pt idx="0">
                  <c:v>Late to class/work</c:v>
                </c:pt>
                <c:pt idx="1">
                  <c:v>Missed class</c:v>
                </c:pt>
                <c:pt idx="2">
                  <c:v>Missed lab work</c:v>
                </c:pt>
                <c:pt idx="3">
                  <c:v>Missed meeting/lecture</c:v>
                </c:pt>
                <c:pt idx="4">
                  <c:v>Missed job/internship</c:v>
                </c:pt>
              </c:strCache>
            </c:strRef>
          </c:cat>
          <c:val>
            <c:numRef>
              <c:f>'Impact of Childcare Issues'!$C$9:$C$13</c:f>
              <c:numCache>
                <c:formatCode>0%</c:formatCode>
                <c:ptCount val="5"/>
                <c:pt idx="0">
                  <c:v>0.54</c:v>
                </c:pt>
                <c:pt idx="1">
                  <c:v>0.23</c:v>
                </c:pt>
                <c:pt idx="2">
                  <c:v>0.38</c:v>
                </c:pt>
                <c:pt idx="3">
                  <c:v>0.46</c:v>
                </c:pt>
                <c:pt idx="4">
                  <c:v>0.07</c:v>
                </c:pt>
              </c:numCache>
            </c:numRef>
          </c:val>
        </c:ser>
        <c:dLbls>
          <c:showLegendKey val="0"/>
          <c:showVal val="0"/>
          <c:showCatName val="0"/>
          <c:showSerName val="0"/>
          <c:showPercent val="0"/>
          <c:showBubbleSize val="0"/>
        </c:dLbls>
        <c:gapWidth val="150"/>
        <c:axId val="-2079725528"/>
        <c:axId val="-2095601272"/>
      </c:barChart>
      <c:catAx>
        <c:axId val="-2079725528"/>
        <c:scaling>
          <c:orientation val="minMax"/>
        </c:scaling>
        <c:delete val="0"/>
        <c:axPos val="b"/>
        <c:majorTickMark val="out"/>
        <c:minorTickMark val="none"/>
        <c:tickLblPos val="nextTo"/>
        <c:txPr>
          <a:bodyPr/>
          <a:lstStyle/>
          <a:p>
            <a:pPr>
              <a:defRPr sz="2000">
                <a:latin typeface="Times New Roman"/>
                <a:cs typeface="Times New Roman"/>
              </a:defRPr>
            </a:pPr>
            <a:endParaRPr lang="en-US"/>
          </a:p>
        </c:txPr>
        <c:crossAx val="-2095601272"/>
        <c:crosses val="autoZero"/>
        <c:auto val="1"/>
        <c:lblAlgn val="ctr"/>
        <c:lblOffset val="100"/>
        <c:noMultiLvlLbl val="0"/>
      </c:catAx>
      <c:valAx>
        <c:axId val="-2095601272"/>
        <c:scaling>
          <c:orientation val="minMax"/>
        </c:scaling>
        <c:delete val="0"/>
        <c:axPos val="l"/>
        <c:majorGridlines/>
        <c:numFmt formatCode="0%" sourceLinked="1"/>
        <c:majorTickMark val="out"/>
        <c:minorTickMark val="none"/>
        <c:tickLblPos val="nextTo"/>
        <c:txPr>
          <a:bodyPr/>
          <a:lstStyle/>
          <a:p>
            <a:pPr>
              <a:defRPr sz="2000">
                <a:latin typeface="Times New Roman"/>
                <a:cs typeface="Times New Roman"/>
              </a:defRPr>
            </a:pPr>
            <a:endParaRPr lang="en-US"/>
          </a:p>
        </c:txPr>
        <c:crossAx val="-2079725528"/>
        <c:crosses val="autoZero"/>
        <c:crossBetween val="between"/>
      </c:valAx>
    </c:plotArea>
    <c:legend>
      <c:legendPos val="r"/>
      <c:layout>
        <c:manualLayout>
          <c:xMode val="edge"/>
          <c:yMode val="edge"/>
          <c:x val="0.792812591134442"/>
          <c:y val="0.0485036314186471"/>
          <c:w val="0.18403926071741"/>
          <c:h val="0.209045524299199"/>
        </c:manualLayout>
      </c:layout>
      <c:overlay val="0"/>
      <c:spPr>
        <a:ln>
          <a:solidFill>
            <a:srgbClr val="000000"/>
          </a:solidFill>
        </a:ln>
      </c:spPr>
      <c:txPr>
        <a:bodyPr/>
        <a:lstStyle/>
        <a:p>
          <a:pPr>
            <a:defRPr sz="20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05236-8F06-8A4F-B0FC-9369968B88C2}" type="doc">
      <dgm:prSet loTypeId="urn:microsoft.com/office/officeart/2005/8/layout/vList4" loCatId="" qsTypeId="urn:microsoft.com/office/officeart/2005/8/quickstyle/simple4" qsCatId="simple" csTypeId="urn:microsoft.com/office/officeart/2005/8/colors/accent1_2" csCatId="accent1" phldr="1"/>
      <dgm:spPr/>
      <dgm:t>
        <a:bodyPr/>
        <a:lstStyle/>
        <a:p>
          <a:endParaRPr lang="en-US"/>
        </a:p>
      </dgm:t>
    </dgm:pt>
    <dgm:pt modelId="{F0E1B3D9-54CB-C945-8BA0-4C0D2046FFDF}">
      <dgm:prSet phldrT="[Text]" custT="1">
        <dgm:style>
          <a:lnRef idx="2">
            <a:schemeClr val="accent3"/>
          </a:lnRef>
          <a:fillRef idx="1">
            <a:schemeClr val="lt1"/>
          </a:fillRef>
          <a:effectRef idx="0">
            <a:schemeClr val="accent3"/>
          </a:effectRef>
          <a:fontRef idx="minor">
            <a:schemeClr val="dk1"/>
          </a:fontRef>
        </dgm:style>
      </dgm:prSet>
      <dgm:spPr>
        <a:ln w="57150" cmpd="sng"/>
      </dgm:spPr>
      <dgm:t>
        <a:bodyPr/>
        <a:lstStyle/>
        <a:p>
          <a:r>
            <a:rPr lang="en-US" sz="2300" b="1" dirty="0" smtClean="0"/>
            <a:t>Theories of Work-Family Conflict and Role Strain</a:t>
          </a:r>
          <a:endParaRPr lang="en-US" sz="2300" b="1" dirty="0"/>
        </a:p>
      </dgm:t>
    </dgm:pt>
    <dgm:pt modelId="{7CE7B1F9-2D2E-F346-995F-3F5A0E1FE684}" type="parTrans" cxnId="{10C738E9-5AD5-A24E-988B-2BAC64F425A3}">
      <dgm:prSet/>
      <dgm:spPr/>
      <dgm:t>
        <a:bodyPr/>
        <a:lstStyle/>
        <a:p>
          <a:endParaRPr lang="en-US"/>
        </a:p>
      </dgm:t>
    </dgm:pt>
    <dgm:pt modelId="{67785CFE-1F3F-314D-8C92-0EAAAC299B2C}" type="sibTrans" cxnId="{10C738E9-5AD5-A24E-988B-2BAC64F425A3}">
      <dgm:prSet/>
      <dgm:spPr/>
      <dgm:t>
        <a:bodyPr/>
        <a:lstStyle/>
        <a:p>
          <a:endParaRPr lang="en-US"/>
        </a:p>
      </dgm:t>
    </dgm:pt>
    <dgm:pt modelId="{DC553791-AAC0-4443-9E49-266AA155E399}">
      <dgm:prSet phldrT="[Text]" custT="1">
        <dgm:style>
          <a:lnRef idx="2">
            <a:schemeClr val="accent4"/>
          </a:lnRef>
          <a:fillRef idx="1">
            <a:schemeClr val="lt1"/>
          </a:fillRef>
          <a:effectRef idx="0">
            <a:schemeClr val="accent4"/>
          </a:effectRef>
          <a:fontRef idx="minor">
            <a:schemeClr val="dk1"/>
          </a:fontRef>
        </dgm:style>
      </dgm:prSet>
      <dgm:spPr>
        <a:ln w="57150" cmpd="sng"/>
      </dgm:spPr>
      <dgm:t>
        <a:bodyPr/>
        <a:lstStyle/>
        <a:p>
          <a:r>
            <a:rPr lang="en-US" sz="2300" b="1" dirty="0" smtClean="0"/>
            <a:t>Student Experiences of Mothers and Fathers</a:t>
          </a:r>
          <a:endParaRPr lang="en-US" sz="2300" b="1" dirty="0"/>
        </a:p>
      </dgm:t>
    </dgm:pt>
    <dgm:pt modelId="{10399700-379F-C448-93BC-EBE33B928872}" type="parTrans" cxnId="{C37DEA52-7240-8741-A0B7-36D9652E11DC}">
      <dgm:prSet/>
      <dgm:spPr/>
      <dgm:t>
        <a:bodyPr/>
        <a:lstStyle/>
        <a:p>
          <a:endParaRPr lang="en-US"/>
        </a:p>
      </dgm:t>
    </dgm:pt>
    <dgm:pt modelId="{D38679F6-DF55-334C-B1C9-DACB31486EB5}" type="sibTrans" cxnId="{C37DEA52-7240-8741-A0B7-36D9652E11DC}">
      <dgm:prSet/>
      <dgm:spPr/>
      <dgm:t>
        <a:bodyPr/>
        <a:lstStyle/>
        <a:p>
          <a:endParaRPr lang="en-US"/>
        </a:p>
      </dgm:t>
    </dgm:pt>
    <dgm:pt modelId="{3DBA8F9B-E5E5-994E-BB88-22A2A46E7566}">
      <dgm:prSet phldrT="[Text]" custT="1">
        <dgm:style>
          <a:lnRef idx="2">
            <a:schemeClr val="accent5"/>
          </a:lnRef>
          <a:fillRef idx="1">
            <a:schemeClr val="lt1"/>
          </a:fillRef>
          <a:effectRef idx="0">
            <a:schemeClr val="accent5"/>
          </a:effectRef>
          <a:fontRef idx="minor">
            <a:schemeClr val="dk1"/>
          </a:fontRef>
        </dgm:style>
      </dgm:prSet>
      <dgm:spPr>
        <a:ln w="57150" cmpd="sng"/>
      </dgm:spPr>
      <dgm:t>
        <a:bodyPr/>
        <a:lstStyle/>
        <a:p>
          <a:r>
            <a:rPr lang="en-US" sz="2300" b="1" dirty="0" smtClean="0"/>
            <a:t>International Graduate Students with Children</a:t>
          </a:r>
        </a:p>
      </dgm:t>
    </dgm:pt>
    <dgm:pt modelId="{0A875AAB-DA18-0749-AB92-4AFF377A58AF}" type="parTrans" cxnId="{C2694DFC-B57C-864E-B919-408C256C2FEB}">
      <dgm:prSet/>
      <dgm:spPr/>
      <dgm:t>
        <a:bodyPr/>
        <a:lstStyle/>
        <a:p>
          <a:endParaRPr lang="en-US"/>
        </a:p>
      </dgm:t>
    </dgm:pt>
    <dgm:pt modelId="{F2D40DFA-4BB8-9B4F-81AA-C913E33150B0}" type="sibTrans" cxnId="{C2694DFC-B57C-864E-B919-408C256C2FEB}">
      <dgm:prSet/>
      <dgm:spPr/>
      <dgm:t>
        <a:bodyPr/>
        <a:lstStyle/>
        <a:p>
          <a:endParaRPr lang="en-US"/>
        </a:p>
      </dgm:t>
    </dgm:pt>
    <dgm:pt modelId="{BDCBDF0E-58B2-B549-A29D-71AE81B52D9C}">
      <dgm:prSet custT="1">
        <dgm:style>
          <a:lnRef idx="2">
            <a:schemeClr val="accent2"/>
          </a:lnRef>
          <a:fillRef idx="1">
            <a:schemeClr val="lt1"/>
          </a:fillRef>
          <a:effectRef idx="0">
            <a:schemeClr val="accent2"/>
          </a:effectRef>
          <a:fontRef idx="minor">
            <a:schemeClr val="dk1"/>
          </a:fontRef>
        </dgm:style>
      </dgm:prSet>
      <dgm:spPr>
        <a:ln w="57150" cmpd="sng">
          <a:solidFill>
            <a:srgbClr val="7F7F7F"/>
          </a:solidFill>
        </a:ln>
      </dgm:spPr>
      <dgm:t>
        <a:bodyPr/>
        <a:lstStyle/>
        <a:p>
          <a:endParaRPr lang="en-US" sz="2200" dirty="0" smtClean="0"/>
        </a:p>
        <a:p>
          <a:r>
            <a:rPr lang="en-US" sz="2300" b="1" dirty="0" smtClean="0"/>
            <a:t>Best Practices for Supporting Graduate Students with Children</a:t>
          </a:r>
        </a:p>
        <a:p>
          <a:endParaRPr lang="en-US" sz="2000" dirty="0"/>
        </a:p>
      </dgm:t>
    </dgm:pt>
    <dgm:pt modelId="{25CA10D1-834F-AC42-93F0-6E093CAD375D}" type="sibTrans" cxnId="{BB6EA482-C120-3B45-995E-DC6CEFBEF6ED}">
      <dgm:prSet/>
      <dgm:spPr/>
      <dgm:t>
        <a:bodyPr/>
        <a:lstStyle/>
        <a:p>
          <a:endParaRPr lang="en-US"/>
        </a:p>
      </dgm:t>
    </dgm:pt>
    <dgm:pt modelId="{06EF1554-34EB-FB4A-A31E-7C1A5323E0D0}" type="parTrans" cxnId="{BB6EA482-C120-3B45-995E-DC6CEFBEF6ED}">
      <dgm:prSet/>
      <dgm:spPr/>
      <dgm:t>
        <a:bodyPr/>
        <a:lstStyle/>
        <a:p>
          <a:endParaRPr lang="en-US"/>
        </a:p>
      </dgm:t>
    </dgm:pt>
    <dgm:pt modelId="{96617CA2-9A61-3D48-9E84-DB3890D3EBB8}" type="pres">
      <dgm:prSet presAssocID="{45E05236-8F06-8A4F-B0FC-9369968B88C2}" presName="linear" presStyleCnt="0">
        <dgm:presLayoutVars>
          <dgm:dir/>
          <dgm:resizeHandles val="exact"/>
        </dgm:presLayoutVars>
      </dgm:prSet>
      <dgm:spPr/>
    </dgm:pt>
    <dgm:pt modelId="{B46A26D2-0BCC-FE4A-882E-0EC2712CCB7F}" type="pres">
      <dgm:prSet presAssocID="{F0E1B3D9-54CB-C945-8BA0-4C0D2046FFDF}" presName="comp" presStyleCnt="0"/>
      <dgm:spPr/>
    </dgm:pt>
    <dgm:pt modelId="{908F48C2-447F-6F44-92B0-09A3753B4021}" type="pres">
      <dgm:prSet presAssocID="{F0E1B3D9-54CB-C945-8BA0-4C0D2046FFDF}" presName="box" presStyleLbl="node1" presStyleIdx="0" presStyleCnt="4" custLinFactNeighborX="-2456"/>
      <dgm:spPr/>
      <dgm:t>
        <a:bodyPr/>
        <a:lstStyle/>
        <a:p>
          <a:endParaRPr lang="en-US"/>
        </a:p>
      </dgm:t>
    </dgm:pt>
    <dgm:pt modelId="{113759FF-18BB-034A-9680-4378F8A74054}" type="pres">
      <dgm:prSet presAssocID="{F0E1B3D9-54CB-C945-8BA0-4C0D2046FFDF}" presName="img" presStyleLbl="fgImgPlace1" presStyleIdx="0" presStyleCnt="4">
        <dgm:style>
          <a:lnRef idx="2">
            <a:schemeClr val="accent3"/>
          </a:lnRef>
          <a:fillRef idx="1">
            <a:schemeClr val="lt1"/>
          </a:fillRef>
          <a:effectRef idx="0">
            <a:schemeClr val="accent3"/>
          </a:effectRef>
          <a:fontRef idx="minor">
            <a:schemeClr val="dk1"/>
          </a:fontRef>
        </dgm:style>
      </dgm:prSet>
      <dgm:spPr>
        <a:solidFill>
          <a:srgbClr val="FFFFFF"/>
        </a:solidFill>
      </dgm:spPr>
    </dgm:pt>
    <dgm:pt modelId="{8C88BC29-305E-F749-ABD0-FE1BF3768B70}" type="pres">
      <dgm:prSet presAssocID="{F0E1B3D9-54CB-C945-8BA0-4C0D2046FFDF}" presName="text" presStyleLbl="node1" presStyleIdx="0" presStyleCnt="4">
        <dgm:presLayoutVars>
          <dgm:bulletEnabled val="1"/>
        </dgm:presLayoutVars>
      </dgm:prSet>
      <dgm:spPr/>
      <dgm:t>
        <a:bodyPr/>
        <a:lstStyle/>
        <a:p>
          <a:endParaRPr lang="en-US"/>
        </a:p>
      </dgm:t>
    </dgm:pt>
    <dgm:pt modelId="{F34BFB3E-518E-3D4D-9B1F-37DFD84E1D56}" type="pres">
      <dgm:prSet presAssocID="{67785CFE-1F3F-314D-8C92-0EAAAC299B2C}" presName="spacer" presStyleCnt="0"/>
      <dgm:spPr/>
    </dgm:pt>
    <dgm:pt modelId="{DABE1785-8D4D-4042-8E31-8DDD39F6AA0F}" type="pres">
      <dgm:prSet presAssocID="{DC553791-AAC0-4443-9E49-266AA155E399}" presName="comp" presStyleCnt="0"/>
      <dgm:spPr/>
    </dgm:pt>
    <dgm:pt modelId="{D3F05BC5-7FE5-2B43-B78A-E44A86F599F9}" type="pres">
      <dgm:prSet presAssocID="{DC553791-AAC0-4443-9E49-266AA155E399}" presName="box" presStyleLbl="node1" presStyleIdx="1" presStyleCnt="4" custLinFactNeighborX="-2456"/>
      <dgm:spPr/>
      <dgm:t>
        <a:bodyPr/>
        <a:lstStyle/>
        <a:p>
          <a:endParaRPr lang="en-US"/>
        </a:p>
      </dgm:t>
    </dgm:pt>
    <dgm:pt modelId="{1BE12E66-42E2-B645-96CB-57B749CF2A04}" type="pres">
      <dgm:prSet presAssocID="{DC553791-AAC0-4443-9E49-266AA155E399}" presName="img" presStyleLbl="fgImgPlace1" presStyleIdx="1" presStyleCnt="4">
        <dgm:style>
          <a:lnRef idx="2">
            <a:schemeClr val="accent4"/>
          </a:lnRef>
          <a:fillRef idx="1">
            <a:schemeClr val="lt1"/>
          </a:fillRef>
          <a:effectRef idx="0">
            <a:schemeClr val="accent4"/>
          </a:effectRef>
          <a:fontRef idx="minor">
            <a:schemeClr val="dk1"/>
          </a:fontRef>
        </dgm:style>
      </dgm:prSet>
      <dgm:spPr>
        <a:solidFill>
          <a:srgbClr val="FFFFFF"/>
        </a:solidFill>
      </dgm:spPr>
    </dgm:pt>
    <dgm:pt modelId="{C9451F25-3A21-2A4A-8D89-010C210B1E1C}" type="pres">
      <dgm:prSet presAssocID="{DC553791-AAC0-4443-9E49-266AA155E399}" presName="text" presStyleLbl="node1" presStyleIdx="1" presStyleCnt="4">
        <dgm:presLayoutVars>
          <dgm:bulletEnabled val="1"/>
        </dgm:presLayoutVars>
      </dgm:prSet>
      <dgm:spPr/>
      <dgm:t>
        <a:bodyPr/>
        <a:lstStyle/>
        <a:p>
          <a:endParaRPr lang="en-US"/>
        </a:p>
      </dgm:t>
    </dgm:pt>
    <dgm:pt modelId="{DA19F80A-8012-8D45-97B5-A7A525A8E6DA}" type="pres">
      <dgm:prSet presAssocID="{D38679F6-DF55-334C-B1C9-DACB31486EB5}" presName="spacer" presStyleCnt="0"/>
      <dgm:spPr/>
    </dgm:pt>
    <dgm:pt modelId="{0D0BCC89-75CF-A345-BC14-063376B2DD32}" type="pres">
      <dgm:prSet presAssocID="{3DBA8F9B-E5E5-994E-BB88-22A2A46E7566}" presName="comp" presStyleCnt="0"/>
      <dgm:spPr/>
    </dgm:pt>
    <dgm:pt modelId="{ACDFC873-0A94-4748-8B93-93A99C53541B}" type="pres">
      <dgm:prSet presAssocID="{3DBA8F9B-E5E5-994E-BB88-22A2A46E7566}" presName="box" presStyleLbl="node1" presStyleIdx="2" presStyleCnt="4"/>
      <dgm:spPr/>
      <dgm:t>
        <a:bodyPr/>
        <a:lstStyle/>
        <a:p>
          <a:endParaRPr lang="en-US"/>
        </a:p>
      </dgm:t>
    </dgm:pt>
    <dgm:pt modelId="{5B98D40E-35D7-CE4B-AE3F-8A3E4D1EE69D}" type="pres">
      <dgm:prSet presAssocID="{3DBA8F9B-E5E5-994E-BB88-22A2A46E7566}" presName="img" presStyleLbl="fgImgPlace1" presStyleIdx="2" presStyleCnt="4">
        <dgm:style>
          <a:lnRef idx="2">
            <a:schemeClr val="accent5"/>
          </a:lnRef>
          <a:fillRef idx="1">
            <a:schemeClr val="lt1"/>
          </a:fillRef>
          <a:effectRef idx="0">
            <a:schemeClr val="accent5"/>
          </a:effectRef>
          <a:fontRef idx="minor">
            <a:schemeClr val="dk1"/>
          </a:fontRef>
        </dgm:style>
      </dgm:prSet>
      <dgm:spPr>
        <a:solidFill>
          <a:srgbClr val="FFFFFF"/>
        </a:solidFill>
      </dgm:spPr>
    </dgm:pt>
    <dgm:pt modelId="{DFAEE364-C0EF-B442-A0FE-3E5E746A72F2}" type="pres">
      <dgm:prSet presAssocID="{3DBA8F9B-E5E5-994E-BB88-22A2A46E7566}" presName="text" presStyleLbl="node1" presStyleIdx="2" presStyleCnt="4">
        <dgm:presLayoutVars>
          <dgm:bulletEnabled val="1"/>
        </dgm:presLayoutVars>
      </dgm:prSet>
      <dgm:spPr/>
      <dgm:t>
        <a:bodyPr/>
        <a:lstStyle/>
        <a:p>
          <a:endParaRPr lang="en-US"/>
        </a:p>
      </dgm:t>
    </dgm:pt>
    <dgm:pt modelId="{948A1D88-EDB3-AE47-8DBE-3371B00F40AD}" type="pres">
      <dgm:prSet presAssocID="{F2D40DFA-4BB8-9B4F-81AA-C913E33150B0}" presName="spacer" presStyleCnt="0"/>
      <dgm:spPr/>
    </dgm:pt>
    <dgm:pt modelId="{2C5FA398-AC0D-AB43-B169-8C826142D58E}" type="pres">
      <dgm:prSet presAssocID="{BDCBDF0E-58B2-B549-A29D-71AE81B52D9C}" presName="comp" presStyleCnt="0"/>
      <dgm:spPr/>
    </dgm:pt>
    <dgm:pt modelId="{A513414F-782D-F844-9D67-6B7D818BCF2F}" type="pres">
      <dgm:prSet presAssocID="{BDCBDF0E-58B2-B549-A29D-71AE81B52D9C}" presName="box" presStyleLbl="node1" presStyleIdx="3" presStyleCnt="4" custLinFactNeighborX="-378" custLinFactNeighborY="252"/>
      <dgm:spPr/>
      <dgm:t>
        <a:bodyPr/>
        <a:lstStyle/>
        <a:p>
          <a:endParaRPr lang="en-US"/>
        </a:p>
      </dgm:t>
    </dgm:pt>
    <dgm:pt modelId="{7452259D-7EA1-214F-85A2-8CF5B5CEDAAD}" type="pres">
      <dgm:prSet presAssocID="{BDCBDF0E-58B2-B549-A29D-71AE81B52D9C}" presName="img" presStyleLbl="fgImgPlace1" presStyleIdx="3" presStyleCnt="4">
        <dgm:style>
          <a:lnRef idx="2">
            <a:schemeClr val="accent2"/>
          </a:lnRef>
          <a:fillRef idx="1">
            <a:schemeClr val="lt1"/>
          </a:fillRef>
          <a:effectRef idx="0">
            <a:schemeClr val="accent2"/>
          </a:effectRef>
          <a:fontRef idx="minor">
            <a:schemeClr val="dk1"/>
          </a:fontRef>
        </dgm:style>
      </dgm:prSet>
      <dgm:spPr>
        <a:solidFill>
          <a:srgbClr val="FFFFFF"/>
        </a:solidFill>
        <a:ln>
          <a:solidFill>
            <a:srgbClr val="7F7F7F"/>
          </a:solidFill>
        </a:ln>
      </dgm:spPr>
    </dgm:pt>
    <dgm:pt modelId="{E6D6AAFB-B5DD-3446-B436-D80932E32ACE}" type="pres">
      <dgm:prSet presAssocID="{BDCBDF0E-58B2-B549-A29D-71AE81B52D9C}" presName="text" presStyleLbl="node1" presStyleIdx="3" presStyleCnt="4">
        <dgm:presLayoutVars>
          <dgm:bulletEnabled val="1"/>
        </dgm:presLayoutVars>
      </dgm:prSet>
      <dgm:spPr/>
      <dgm:t>
        <a:bodyPr/>
        <a:lstStyle/>
        <a:p>
          <a:endParaRPr lang="en-US"/>
        </a:p>
      </dgm:t>
    </dgm:pt>
  </dgm:ptLst>
  <dgm:cxnLst>
    <dgm:cxn modelId="{1DB379F3-9448-5048-9B10-65A89538FC69}" type="presOf" srcId="{3DBA8F9B-E5E5-994E-BB88-22A2A46E7566}" destId="{DFAEE364-C0EF-B442-A0FE-3E5E746A72F2}" srcOrd="1" destOrd="0" presId="urn:microsoft.com/office/officeart/2005/8/layout/vList4"/>
    <dgm:cxn modelId="{C37DEA52-7240-8741-A0B7-36D9652E11DC}" srcId="{45E05236-8F06-8A4F-B0FC-9369968B88C2}" destId="{DC553791-AAC0-4443-9E49-266AA155E399}" srcOrd="1" destOrd="0" parTransId="{10399700-379F-C448-93BC-EBE33B928872}" sibTransId="{D38679F6-DF55-334C-B1C9-DACB31486EB5}"/>
    <dgm:cxn modelId="{10C738E9-5AD5-A24E-988B-2BAC64F425A3}" srcId="{45E05236-8F06-8A4F-B0FC-9369968B88C2}" destId="{F0E1B3D9-54CB-C945-8BA0-4C0D2046FFDF}" srcOrd="0" destOrd="0" parTransId="{7CE7B1F9-2D2E-F346-995F-3F5A0E1FE684}" sibTransId="{67785CFE-1F3F-314D-8C92-0EAAAC299B2C}"/>
    <dgm:cxn modelId="{BB6EA482-C120-3B45-995E-DC6CEFBEF6ED}" srcId="{45E05236-8F06-8A4F-B0FC-9369968B88C2}" destId="{BDCBDF0E-58B2-B549-A29D-71AE81B52D9C}" srcOrd="3" destOrd="0" parTransId="{06EF1554-34EB-FB4A-A31E-7C1A5323E0D0}" sibTransId="{25CA10D1-834F-AC42-93F0-6E093CAD375D}"/>
    <dgm:cxn modelId="{C2694DFC-B57C-864E-B919-408C256C2FEB}" srcId="{45E05236-8F06-8A4F-B0FC-9369968B88C2}" destId="{3DBA8F9B-E5E5-994E-BB88-22A2A46E7566}" srcOrd="2" destOrd="0" parTransId="{0A875AAB-DA18-0749-AB92-4AFF377A58AF}" sibTransId="{F2D40DFA-4BB8-9B4F-81AA-C913E33150B0}"/>
    <dgm:cxn modelId="{7E10442C-438A-0C42-8B64-BA99649B03D9}" type="presOf" srcId="{45E05236-8F06-8A4F-B0FC-9369968B88C2}" destId="{96617CA2-9A61-3D48-9E84-DB3890D3EBB8}" srcOrd="0" destOrd="0" presId="urn:microsoft.com/office/officeart/2005/8/layout/vList4"/>
    <dgm:cxn modelId="{DF227E7D-DB57-174C-B565-1EA7AEA481A4}" type="presOf" srcId="{DC553791-AAC0-4443-9E49-266AA155E399}" destId="{C9451F25-3A21-2A4A-8D89-010C210B1E1C}" srcOrd="1" destOrd="0" presId="urn:microsoft.com/office/officeart/2005/8/layout/vList4"/>
    <dgm:cxn modelId="{99DE197D-B68B-9F4D-9469-EF7BBB82A8F1}" type="presOf" srcId="{BDCBDF0E-58B2-B549-A29D-71AE81B52D9C}" destId="{E6D6AAFB-B5DD-3446-B436-D80932E32ACE}" srcOrd="1" destOrd="0" presId="urn:microsoft.com/office/officeart/2005/8/layout/vList4"/>
    <dgm:cxn modelId="{D61CB8DE-5A6F-A14E-B83C-EAB01FD71E93}" type="presOf" srcId="{DC553791-AAC0-4443-9E49-266AA155E399}" destId="{D3F05BC5-7FE5-2B43-B78A-E44A86F599F9}" srcOrd="0" destOrd="0" presId="urn:microsoft.com/office/officeart/2005/8/layout/vList4"/>
    <dgm:cxn modelId="{AA568CC2-20D2-6246-8005-9A05376502D1}" type="presOf" srcId="{BDCBDF0E-58B2-B549-A29D-71AE81B52D9C}" destId="{A513414F-782D-F844-9D67-6B7D818BCF2F}" srcOrd="0" destOrd="0" presId="urn:microsoft.com/office/officeart/2005/8/layout/vList4"/>
    <dgm:cxn modelId="{79486D7E-3CF9-8D49-B865-35914D47CB64}" type="presOf" srcId="{3DBA8F9B-E5E5-994E-BB88-22A2A46E7566}" destId="{ACDFC873-0A94-4748-8B93-93A99C53541B}" srcOrd="0" destOrd="0" presId="urn:microsoft.com/office/officeart/2005/8/layout/vList4"/>
    <dgm:cxn modelId="{DF5D8ECA-D4FC-A446-A122-57542DA97CB9}" type="presOf" srcId="{F0E1B3D9-54CB-C945-8BA0-4C0D2046FFDF}" destId="{8C88BC29-305E-F749-ABD0-FE1BF3768B70}" srcOrd="1" destOrd="0" presId="urn:microsoft.com/office/officeart/2005/8/layout/vList4"/>
    <dgm:cxn modelId="{5A1DB6E9-56F2-CF43-ACDD-5E31E451C62F}" type="presOf" srcId="{F0E1B3D9-54CB-C945-8BA0-4C0D2046FFDF}" destId="{908F48C2-447F-6F44-92B0-09A3753B4021}" srcOrd="0" destOrd="0" presId="urn:microsoft.com/office/officeart/2005/8/layout/vList4"/>
    <dgm:cxn modelId="{A3696C16-5BCC-6C45-B9D2-41E9174DAD70}" type="presParOf" srcId="{96617CA2-9A61-3D48-9E84-DB3890D3EBB8}" destId="{B46A26D2-0BCC-FE4A-882E-0EC2712CCB7F}" srcOrd="0" destOrd="0" presId="urn:microsoft.com/office/officeart/2005/8/layout/vList4"/>
    <dgm:cxn modelId="{6A188D41-6933-8642-B3E3-F7F505550312}" type="presParOf" srcId="{B46A26D2-0BCC-FE4A-882E-0EC2712CCB7F}" destId="{908F48C2-447F-6F44-92B0-09A3753B4021}" srcOrd="0" destOrd="0" presId="urn:microsoft.com/office/officeart/2005/8/layout/vList4"/>
    <dgm:cxn modelId="{C6B69255-77D9-AC43-8DE0-A49ED664B663}" type="presParOf" srcId="{B46A26D2-0BCC-FE4A-882E-0EC2712CCB7F}" destId="{113759FF-18BB-034A-9680-4378F8A74054}" srcOrd="1" destOrd="0" presId="urn:microsoft.com/office/officeart/2005/8/layout/vList4"/>
    <dgm:cxn modelId="{06E36D8B-997A-4B4D-9648-FDD4BB44D78B}" type="presParOf" srcId="{B46A26D2-0BCC-FE4A-882E-0EC2712CCB7F}" destId="{8C88BC29-305E-F749-ABD0-FE1BF3768B70}" srcOrd="2" destOrd="0" presId="urn:microsoft.com/office/officeart/2005/8/layout/vList4"/>
    <dgm:cxn modelId="{54A28676-8205-7F4C-9246-8DD0BCD90791}" type="presParOf" srcId="{96617CA2-9A61-3D48-9E84-DB3890D3EBB8}" destId="{F34BFB3E-518E-3D4D-9B1F-37DFD84E1D56}" srcOrd="1" destOrd="0" presId="urn:microsoft.com/office/officeart/2005/8/layout/vList4"/>
    <dgm:cxn modelId="{2DD43BEE-1A9E-944B-A92A-D7C925A6CFE6}" type="presParOf" srcId="{96617CA2-9A61-3D48-9E84-DB3890D3EBB8}" destId="{DABE1785-8D4D-4042-8E31-8DDD39F6AA0F}" srcOrd="2" destOrd="0" presId="urn:microsoft.com/office/officeart/2005/8/layout/vList4"/>
    <dgm:cxn modelId="{058CE475-800A-9F46-AEF7-757FA685177A}" type="presParOf" srcId="{DABE1785-8D4D-4042-8E31-8DDD39F6AA0F}" destId="{D3F05BC5-7FE5-2B43-B78A-E44A86F599F9}" srcOrd="0" destOrd="0" presId="urn:microsoft.com/office/officeart/2005/8/layout/vList4"/>
    <dgm:cxn modelId="{9D32716C-1A9D-9B41-AE3F-08DA05BBADEA}" type="presParOf" srcId="{DABE1785-8D4D-4042-8E31-8DDD39F6AA0F}" destId="{1BE12E66-42E2-B645-96CB-57B749CF2A04}" srcOrd="1" destOrd="0" presId="urn:microsoft.com/office/officeart/2005/8/layout/vList4"/>
    <dgm:cxn modelId="{1CE5A481-E1B5-764B-9875-9C079AF4F07D}" type="presParOf" srcId="{DABE1785-8D4D-4042-8E31-8DDD39F6AA0F}" destId="{C9451F25-3A21-2A4A-8D89-010C210B1E1C}" srcOrd="2" destOrd="0" presId="urn:microsoft.com/office/officeart/2005/8/layout/vList4"/>
    <dgm:cxn modelId="{41137871-75BB-0940-948B-7769334BE2F3}" type="presParOf" srcId="{96617CA2-9A61-3D48-9E84-DB3890D3EBB8}" destId="{DA19F80A-8012-8D45-97B5-A7A525A8E6DA}" srcOrd="3" destOrd="0" presId="urn:microsoft.com/office/officeart/2005/8/layout/vList4"/>
    <dgm:cxn modelId="{3F8E8228-6B94-6846-81A2-F4409C8F2815}" type="presParOf" srcId="{96617CA2-9A61-3D48-9E84-DB3890D3EBB8}" destId="{0D0BCC89-75CF-A345-BC14-063376B2DD32}" srcOrd="4" destOrd="0" presId="urn:microsoft.com/office/officeart/2005/8/layout/vList4"/>
    <dgm:cxn modelId="{FDAA08E2-962D-2A4F-BF7C-BD2F58BFEC8C}" type="presParOf" srcId="{0D0BCC89-75CF-A345-BC14-063376B2DD32}" destId="{ACDFC873-0A94-4748-8B93-93A99C53541B}" srcOrd="0" destOrd="0" presId="urn:microsoft.com/office/officeart/2005/8/layout/vList4"/>
    <dgm:cxn modelId="{A9E8C5E5-2A16-FF4F-9193-5FF271FA67F5}" type="presParOf" srcId="{0D0BCC89-75CF-A345-BC14-063376B2DD32}" destId="{5B98D40E-35D7-CE4B-AE3F-8A3E4D1EE69D}" srcOrd="1" destOrd="0" presId="urn:microsoft.com/office/officeart/2005/8/layout/vList4"/>
    <dgm:cxn modelId="{1A37BC6C-7364-2A40-A77B-705AAA162BF6}" type="presParOf" srcId="{0D0BCC89-75CF-A345-BC14-063376B2DD32}" destId="{DFAEE364-C0EF-B442-A0FE-3E5E746A72F2}" srcOrd="2" destOrd="0" presId="urn:microsoft.com/office/officeart/2005/8/layout/vList4"/>
    <dgm:cxn modelId="{42AA4245-C281-C84A-A680-0479A2C31C75}" type="presParOf" srcId="{96617CA2-9A61-3D48-9E84-DB3890D3EBB8}" destId="{948A1D88-EDB3-AE47-8DBE-3371B00F40AD}" srcOrd="5" destOrd="0" presId="urn:microsoft.com/office/officeart/2005/8/layout/vList4"/>
    <dgm:cxn modelId="{E6F79C92-2B60-784F-BDB2-2881C8846104}" type="presParOf" srcId="{96617CA2-9A61-3D48-9E84-DB3890D3EBB8}" destId="{2C5FA398-AC0D-AB43-B169-8C826142D58E}" srcOrd="6" destOrd="0" presId="urn:microsoft.com/office/officeart/2005/8/layout/vList4"/>
    <dgm:cxn modelId="{CA2C3522-A785-EC4F-BE0A-15B379B82F2C}" type="presParOf" srcId="{2C5FA398-AC0D-AB43-B169-8C826142D58E}" destId="{A513414F-782D-F844-9D67-6B7D818BCF2F}" srcOrd="0" destOrd="0" presId="urn:microsoft.com/office/officeart/2005/8/layout/vList4"/>
    <dgm:cxn modelId="{EDE1B906-488C-F140-A3D8-BD197B270BEC}" type="presParOf" srcId="{2C5FA398-AC0D-AB43-B169-8C826142D58E}" destId="{7452259D-7EA1-214F-85A2-8CF5B5CEDAAD}" srcOrd="1" destOrd="0" presId="urn:microsoft.com/office/officeart/2005/8/layout/vList4"/>
    <dgm:cxn modelId="{E4D6B7DA-18FE-BC44-9290-EE3C41136355}" type="presParOf" srcId="{2C5FA398-AC0D-AB43-B169-8C826142D58E}" destId="{E6D6AAFB-B5DD-3446-B436-D80932E32ACE}"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2FCFF4-B862-6245-9B3F-D0EBA5B10315}" type="doc">
      <dgm:prSet loTypeId="urn:microsoft.com/office/officeart/2005/8/layout/cycle7" loCatId="" qsTypeId="urn:microsoft.com/office/officeart/2005/8/quickstyle/simple4" qsCatId="simple" csTypeId="urn:microsoft.com/office/officeart/2005/8/colors/accent1_2" csCatId="accent1" phldr="1"/>
      <dgm:spPr/>
      <dgm:t>
        <a:bodyPr/>
        <a:lstStyle/>
        <a:p>
          <a:endParaRPr lang="en-US"/>
        </a:p>
      </dgm:t>
    </dgm:pt>
    <dgm:pt modelId="{A9DA2332-59F8-A545-94F7-8CC15677A3D6}">
      <dgm:prSet phldrT="[Text]" custT="1">
        <dgm:style>
          <a:lnRef idx="2">
            <a:schemeClr val="accent3"/>
          </a:lnRef>
          <a:fillRef idx="1">
            <a:schemeClr val="lt1"/>
          </a:fillRef>
          <a:effectRef idx="0">
            <a:schemeClr val="accent3"/>
          </a:effectRef>
          <a:fontRef idx="minor">
            <a:schemeClr val="dk1"/>
          </a:fontRef>
        </dgm:style>
      </dgm:prSet>
      <dgm:spPr>
        <a:ln w="57150" cmpd="sng"/>
      </dgm:spPr>
      <dgm:t>
        <a:bodyPr/>
        <a:lstStyle/>
        <a:p>
          <a:r>
            <a:rPr lang="en-US" sz="2000" b="1" dirty="0" smtClean="0"/>
            <a:t>Artifact Analysis</a:t>
          </a:r>
        </a:p>
        <a:p>
          <a:r>
            <a:rPr lang="en-US" sz="2000" dirty="0" smtClean="0"/>
            <a:t>Web resources for service/ support &amp;</a:t>
          </a:r>
        </a:p>
        <a:p>
          <a:r>
            <a:rPr lang="en-US" sz="2000" dirty="0" smtClean="0"/>
            <a:t>19 Student Testimonies</a:t>
          </a:r>
          <a:endParaRPr lang="en-US" sz="2000" dirty="0"/>
        </a:p>
      </dgm:t>
    </dgm:pt>
    <dgm:pt modelId="{E5CFDA2F-CF14-C644-9A34-9224525785D8}" type="parTrans" cxnId="{2A4E489A-F928-5241-8618-B3DD9EBFEED8}">
      <dgm:prSet/>
      <dgm:spPr/>
      <dgm:t>
        <a:bodyPr/>
        <a:lstStyle/>
        <a:p>
          <a:endParaRPr lang="en-US"/>
        </a:p>
      </dgm:t>
    </dgm:pt>
    <dgm:pt modelId="{7072EF8C-5FC9-5545-93AC-83464FD818D9}" type="sibTrans" cxnId="{2A4E489A-F928-5241-8618-B3DD9EBFEED8}">
      <dgm:prSet>
        <dgm:style>
          <a:lnRef idx="2">
            <a:schemeClr val="accent3">
              <a:shade val="50000"/>
            </a:schemeClr>
          </a:lnRef>
          <a:fillRef idx="1">
            <a:schemeClr val="accent3"/>
          </a:fillRef>
          <a:effectRef idx="0">
            <a:schemeClr val="accent3"/>
          </a:effectRef>
          <a:fontRef idx="minor">
            <a:schemeClr val="lt1"/>
          </a:fontRef>
        </dgm:style>
      </dgm:prSet>
      <dgm:spPr>
        <a:solidFill>
          <a:srgbClr val="A6A6A6"/>
        </a:solidFill>
        <a:ln>
          <a:solidFill>
            <a:schemeClr val="bg1">
              <a:lumMod val="50000"/>
            </a:schemeClr>
          </a:solidFill>
        </a:ln>
      </dgm:spPr>
      <dgm:t>
        <a:bodyPr/>
        <a:lstStyle/>
        <a:p>
          <a:endParaRPr lang="en-US"/>
        </a:p>
      </dgm:t>
    </dgm:pt>
    <dgm:pt modelId="{A93E89D9-D9EC-1145-8E8A-F65E45272B42}">
      <dgm:prSet phldrT="[Text]" custT="1">
        <dgm:style>
          <a:lnRef idx="2">
            <a:schemeClr val="accent5"/>
          </a:lnRef>
          <a:fillRef idx="1">
            <a:schemeClr val="lt1"/>
          </a:fillRef>
          <a:effectRef idx="0">
            <a:schemeClr val="accent5"/>
          </a:effectRef>
          <a:fontRef idx="minor">
            <a:schemeClr val="dk1"/>
          </a:fontRef>
        </dgm:style>
      </dgm:prSet>
      <dgm:spPr>
        <a:ln w="57150" cmpd="sng"/>
      </dgm:spPr>
      <dgm:t>
        <a:bodyPr/>
        <a:lstStyle/>
        <a:p>
          <a:r>
            <a:rPr lang="en-US" sz="2000" b="1" dirty="0" smtClean="0"/>
            <a:t>Student Interviews</a:t>
          </a:r>
        </a:p>
        <a:p>
          <a:r>
            <a:rPr lang="en-US" sz="2000" b="0" dirty="0" smtClean="0"/>
            <a:t>8 individual interviews with masters/doctoral students</a:t>
          </a:r>
          <a:endParaRPr lang="en-US" sz="2000" b="0" dirty="0"/>
        </a:p>
      </dgm:t>
    </dgm:pt>
    <dgm:pt modelId="{04256051-EAA0-2C41-9123-6DF0A7373103}" type="parTrans" cxnId="{CDCCC67D-5B04-8D4F-A1A8-240A964F4D34}">
      <dgm:prSet/>
      <dgm:spPr/>
      <dgm:t>
        <a:bodyPr/>
        <a:lstStyle/>
        <a:p>
          <a:endParaRPr lang="en-US"/>
        </a:p>
      </dgm:t>
    </dgm:pt>
    <dgm:pt modelId="{87D20893-F42B-0144-AE3C-2029DB0A0B23}" type="sibTrans" cxnId="{CDCCC67D-5B04-8D4F-A1A8-240A964F4D34}">
      <dgm:prSet>
        <dgm:style>
          <a:lnRef idx="2">
            <a:schemeClr val="accent3">
              <a:shade val="50000"/>
            </a:schemeClr>
          </a:lnRef>
          <a:fillRef idx="1">
            <a:schemeClr val="accent3"/>
          </a:fillRef>
          <a:effectRef idx="0">
            <a:schemeClr val="accent3"/>
          </a:effectRef>
          <a:fontRef idx="minor">
            <a:schemeClr val="lt1"/>
          </a:fontRef>
        </dgm:style>
      </dgm:prSet>
      <dgm:spPr>
        <a:solidFill>
          <a:srgbClr val="A6A6A6"/>
        </a:solidFill>
        <a:ln>
          <a:solidFill>
            <a:srgbClr val="7F7F7F"/>
          </a:solidFill>
        </a:ln>
      </dgm:spPr>
      <dgm:t>
        <a:bodyPr/>
        <a:lstStyle/>
        <a:p>
          <a:endParaRPr lang="en-US"/>
        </a:p>
      </dgm:t>
    </dgm:pt>
    <dgm:pt modelId="{C763109C-0C58-A040-98A4-E8DB14993EF5}">
      <dgm:prSet phldrT="[Text]" custT="1">
        <dgm:style>
          <a:lnRef idx="2">
            <a:schemeClr val="accent4"/>
          </a:lnRef>
          <a:fillRef idx="1">
            <a:schemeClr val="lt1"/>
          </a:fillRef>
          <a:effectRef idx="0">
            <a:schemeClr val="accent4"/>
          </a:effectRef>
          <a:fontRef idx="minor">
            <a:schemeClr val="dk1"/>
          </a:fontRef>
        </dgm:style>
      </dgm:prSet>
      <dgm:spPr>
        <a:ln w="57150" cmpd="sng"/>
      </dgm:spPr>
      <dgm:t>
        <a:bodyPr/>
        <a:lstStyle/>
        <a:p>
          <a:r>
            <a:rPr lang="en-US" sz="2000" b="1" dirty="0" smtClean="0"/>
            <a:t>Existing Survey Data</a:t>
          </a:r>
        </a:p>
        <a:p>
          <a:r>
            <a:rPr lang="en-US" sz="2000" dirty="0" smtClean="0"/>
            <a:t>2012 Survey on academics, financial, healthcare, parenting (866 responses)</a:t>
          </a:r>
          <a:endParaRPr lang="en-US" sz="2000" dirty="0"/>
        </a:p>
      </dgm:t>
    </dgm:pt>
    <dgm:pt modelId="{CD067456-6A2F-5D48-AA56-B294E52DABDC}" type="parTrans" cxnId="{8E7F42DC-6EEF-CF42-9D77-EBA741C83B25}">
      <dgm:prSet/>
      <dgm:spPr/>
      <dgm:t>
        <a:bodyPr/>
        <a:lstStyle/>
        <a:p>
          <a:endParaRPr lang="en-US"/>
        </a:p>
      </dgm:t>
    </dgm:pt>
    <dgm:pt modelId="{A414EA16-D1DE-8A4A-825A-61457F27F888}" type="sibTrans" cxnId="{8E7F42DC-6EEF-CF42-9D77-EBA741C83B25}">
      <dgm:prSet>
        <dgm:style>
          <a:lnRef idx="2">
            <a:schemeClr val="accent6"/>
          </a:lnRef>
          <a:fillRef idx="1">
            <a:schemeClr val="lt1"/>
          </a:fillRef>
          <a:effectRef idx="0">
            <a:schemeClr val="accent6"/>
          </a:effectRef>
          <a:fontRef idx="minor">
            <a:schemeClr val="dk1"/>
          </a:fontRef>
        </dgm:style>
      </dgm:prSet>
      <dgm:spPr>
        <a:solidFill>
          <a:schemeClr val="bg1">
            <a:lumMod val="65000"/>
          </a:schemeClr>
        </a:solidFill>
        <a:ln>
          <a:solidFill>
            <a:schemeClr val="bg1">
              <a:lumMod val="50000"/>
            </a:schemeClr>
          </a:solidFill>
        </a:ln>
      </dgm:spPr>
      <dgm:t>
        <a:bodyPr/>
        <a:lstStyle/>
        <a:p>
          <a:endParaRPr lang="en-US"/>
        </a:p>
      </dgm:t>
    </dgm:pt>
    <dgm:pt modelId="{A16596E9-73E8-FC4B-AAE0-A7AAB1C60F58}" type="pres">
      <dgm:prSet presAssocID="{442FCFF4-B862-6245-9B3F-D0EBA5B10315}" presName="Name0" presStyleCnt="0">
        <dgm:presLayoutVars>
          <dgm:dir/>
          <dgm:resizeHandles val="exact"/>
        </dgm:presLayoutVars>
      </dgm:prSet>
      <dgm:spPr/>
    </dgm:pt>
    <dgm:pt modelId="{46E420F9-8FFC-964C-AC5F-9439F756FCB6}" type="pres">
      <dgm:prSet presAssocID="{A9DA2332-59F8-A545-94F7-8CC15677A3D6}" presName="node" presStyleLbl="node1" presStyleIdx="0" presStyleCnt="3" custScaleX="137691" custScaleY="162348" custRadScaleRad="83040">
        <dgm:presLayoutVars>
          <dgm:bulletEnabled val="1"/>
        </dgm:presLayoutVars>
      </dgm:prSet>
      <dgm:spPr/>
      <dgm:t>
        <a:bodyPr/>
        <a:lstStyle/>
        <a:p>
          <a:endParaRPr lang="en-US"/>
        </a:p>
      </dgm:t>
    </dgm:pt>
    <dgm:pt modelId="{A11F6B35-F612-644C-90A2-46EA46C9F678}" type="pres">
      <dgm:prSet presAssocID="{7072EF8C-5FC9-5545-93AC-83464FD818D9}" presName="sibTrans" presStyleLbl="sibTrans2D1" presStyleIdx="0" presStyleCnt="3" custScaleX="103619" custScaleY="100231"/>
      <dgm:spPr/>
    </dgm:pt>
    <dgm:pt modelId="{5EA3430A-AE62-E146-93E3-D07C03FB6A75}" type="pres">
      <dgm:prSet presAssocID="{7072EF8C-5FC9-5545-93AC-83464FD818D9}" presName="connectorText" presStyleLbl="sibTrans2D1" presStyleIdx="0" presStyleCnt="3"/>
      <dgm:spPr/>
    </dgm:pt>
    <dgm:pt modelId="{F3D1F591-5BCA-EF49-8A39-B8D63B4B198D}" type="pres">
      <dgm:prSet presAssocID="{A93E89D9-D9EC-1145-8E8A-F65E45272B42}" presName="node" presStyleLbl="node1" presStyleIdx="1" presStyleCnt="3" custScaleX="131935" custScaleY="188724" custRadScaleRad="118727" custRadScaleInc="-9975">
        <dgm:presLayoutVars>
          <dgm:bulletEnabled val="1"/>
        </dgm:presLayoutVars>
      </dgm:prSet>
      <dgm:spPr/>
      <dgm:t>
        <a:bodyPr/>
        <a:lstStyle/>
        <a:p>
          <a:endParaRPr lang="en-US"/>
        </a:p>
      </dgm:t>
    </dgm:pt>
    <dgm:pt modelId="{B75C047A-0DA7-F842-A4D1-22D8CFC26F09}" type="pres">
      <dgm:prSet presAssocID="{87D20893-F42B-0144-AE3C-2029DB0A0B23}" presName="sibTrans" presStyleLbl="sibTrans2D1" presStyleIdx="1" presStyleCnt="3" custScaleX="127260" custScaleY="115957"/>
      <dgm:spPr/>
    </dgm:pt>
    <dgm:pt modelId="{FA732C67-EED0-7F45-BCB3-ED958E2A749A}" type="pres">
      <dgm:prSet presAssocID="{87D20893-F42B-0144-AE3C-2029DB0A0B23}" presName="connectorText" presStyleLbl="sibTrans2D1" presStyleIdx="1" presStyleCnt="3"/>
      <dgm:spPr/>
    </dgm:pt>
    <dgm:pt modelId="{C13817EF-1D11-D84B-B254-2C8AFC247F01}" type="pres">
      <dgm:prSet presAssocID="{C763109C-0C58-A040-98A4-E8DB14993EF5}" presName="node" presStyleLbl="node1" presStyleIdx="2" presStyleCnt="3" custScaleX="131615" custScaleY="188828" custRadScaleRad="110345" custRadScaleInc="5093">
        <dgm:presLayoutVars>
          <dgm:bulletEnabled val="1"/>
        </dgm:presLayoutVars>
      </dgm:prSet>
      <dgm:spPr/>
      <dgm:t>
        <a:bodyPr/>
        <a:lstStyle/>
        <a:p>
          <a:endParaRPr lang="en-US"/>
        </a:p>
      </dgm:t>
    </dgm:pt>
    <dgm:pt modelId="{FF3F5ED4-F3DE-284C-BD4A-446110A40415}" type="pres">
      <dgm:prSet presAssocID="{A414EA16-D1DE-8A4A-825A-61457F27F888}" presName="sibTrans" presStyleLbl="sibTrans2D1" presStyleIdx="2" presStyleCnt="3" custScaleX="105034" custScaleY="100493"/>
      <dgm:spPr/>
    </dgm:pt>
    <dgm:pt modelId="{D6462C34-27E5-3047-B5C1-68A5F2104D4D}" type="pres">
      <dgm:prSet presAssocID="{A414EA16-D1DE-8A4A-825A-61457F27F888}" presName="connectorText" presStyleLbl="sibTrans2D1" presStyleIdx="2" presStyleCnt="3"/>
      <dgm:spPr/>
    </dgm:pt>
  </dgm:ptLst>
  <dgm:cxnLst>
    <dgm:cxn modelId="{29723AA4-BCD6-6E42-A4E1-67E30C0C75A3}" type="presOf" srcId="{442FCFF4-B862-6245-9B3F-D0EBA5B10315}" destId="{A16596E9-73E8-FC4B-AAE0-A7AAB1C60F58}" srcOrd="0" destOrd="0" presId="urn:microsoft.com/office/officeart/2005/8/layout/cycle7"/>
    <dgm:cxn modelId="{C00F3806-DED9-794C-8C03-AF710F4DF65B}" type="presOf" srcId="{7072EF8C-5FC9-5545-93AC-83464FD818D9}" destId="{A11F6B35-F612-644C-90A2-46EA46C9F678}" srcOrd="0" destOrd="0" presId="urn:microsoft.com/office/officeart/2005/8/layout/cycle7"/>
    <dgm:cxn modelId="{41989C1A-00C3-5948-A72D-7D7A630EF91F}" type="presOf" srcId="{A414EA16-D1DE-8A4A-825A-61457F27F888}" destId="{D6462C34-27E5-3047-B5C1-68A5F2104D4D}" srcOrd="1" destOrd="0" presId="urn:microsoft.com/office/officeart/2005/8/layout/cycle7"/>
    <dgm:cxn modelId="{E12F4632-8640-E543-A76F-37508E6CFB47}" type="presOf" srcId="{A9DA2332-59F8-A545-94F7-8CC15677A3D6}" destId="{46E420F9-8FFC-964C-AC5F-9439F756FCB6}" srcOrd="0" destOrd="0" presId="urn:microsoft.com/office/officeart/2005/8/layout/cycle7"/>
    <dgm:cxn modelId="{8E7F42DC-6EEF-CF42-9D77-EBA741C83B25}" srcId="{442FCFF4-B862-6245-9B3F-D0EBA5B10315}" destId="{C763109C-0C58-A040-98A4-E8DB14993EF5}" srcOrd="2" destOrd="0" parTransId="{CD067456-6A2F-5D48-AA56-B294E52DABDC}" sibTransId="{A414EA16-D1DE-8A4A-825A-61457F27F888}"/>
    <dgm:cxn modelId="{CDCCC67D-5B04-8D4F-A1A8-240A964F4D34}" srcId="{442FCFF4-B862-6245-9B3F-D0EBA5B10315}" destId="{A93E89D9-D9EC-1145-8E8A-F65E45272B42}" srcOrd="1" destOrd="0" parTransId="{04256051-EAA0-2C41-9123-6DF0A7373103}" sibTransId="{87D20893-F42B-0144-AE3C-2029DB0A0B23}"/>
    <dgm:cxn modelId="{4EBB6E7A-C07A-1741-BE23-E1069F9BBFC9}" type="presOf" srcId="{C763109C-0C58-A040-98A4-E8DB14993EF5}" destId="{C13817EF-1D11-D84B-B254-2C8AFC247F01}" srcOrd="0" destOrd="0" presId="urn:microsoft.com/office/officeart/2005/8/layout/cycle7"/>
    <dgm:cxn modelId="{7E12881F-DFD2-3D47-82BB-10BED728F37C}" type="presOf" srcId="{A93E89D9-D9EC-1145-8E8A-F65E45272B42}" destId="{F3D1F591-5BCA-EF49-8A39-B8D63B4B198D}" srcOrd="0" destOrd="0" presId="urn:microsoft.com/office/officeart/2005/8/layout/cycle7"/>
    <dgm:cxn modelId="{0F7DC886-8127-D54E-ACED-031724AEFABE}" type="presOf" srcId="{87D20893-F42B-0144-AE3C-2029DB0A0B23}" destId="{B75C047A-0DA7-F842-A4D1-22D8CFC26F09}" srcOrd="0" destOrd="0" presId="urn:microsoft.com/office/officeart/2005/8/layout/cycle7"/>
    <dgm:cxn modelId="{2A4E489A-F928-5241-8618-B3DD9EBFEED8}" srcId="{442FCFF4-B862-6245-9B3F-D0EBA5B10315}" destId="{A9DA2332-59F8-A545-94F7-8CC15677A3D6}" srcOrd="0" destOrd="0" parTransId="{E5CFDA2F-CF14-C644-9A34-9224525785D8}" sibTransId="{7072EF8C-5FC9-5545-93AC-83464FD818D9}"/>
    <dgm:cxn modelId="{79CDBC26-990B-2444-9F55-258A42482CA7}" type="presOf" srcId="{A414EA16-D1DE-8A4A-825A-61457F27F888}" destId="{FF3F5ED4-F3DE-284C-BD4A-446110A40415}" srcOrd="0" destOrd="0" presId="urn:microsoft.com/office/officeart/2005/8/layout/cycle7"/>
    <dgm:cxn modelId="{A7786106-61F7-474C-A16C-F0A9505209B9}" type="presOf" srcId="{7072EF8C-5FC9-5545-93AC-83464FD818D9}" destId="{5EA3430A-AE62-E146-93E3-D07C03FB6A75}" srcOrd="1" destOrd="0" presId="urn:microsoft.com/office/officeart/2005/8/layout/cycle7"/>
    <dgm:cxn modelId="{678B1453-F205-7343-9880-848365B9F433}" type="presOf" srcId="{87D20893-F42B-0144-AE3C-2029DB0A0B23}" destId="{FA732C67-EED0-7F45-BCB3-ED958E2A749A}" srcOrd="1" destOrd="0" presId="urn:microsoft.com/office/officeart/2005/8/layout/cycle7"/>
    <dgm:cxn modelId="{005614D1-9A70-1E4F-8624-F4168278B4B4}" type="presParOf" srcId="{A16596E9-73E8-FC4B-AAE0-A7AAB1C60F58}" destId="{46E420F9-8FFC-964C-AC5F-9439F756FCB6}" srcOrd="0" destOrd="0" presId="urn:microsoft.com/office/officeart/2005/8/layout/cycle7"/>
    <dgm:cxn modelId="{499D2C16-89BA-9541-BBBA-AA130EBA954E}" type="presParOf" srcId="{A16596E9-73E8-FC4B-AAE0-A7AAB1C60F58}" destId="{A11F6B35-F612-644C-90A2-46EA46C9F678}" srcOrd="1" destOrd="0" presId="urn:microsoft.com/office/officeart/2005/8/layout/cycle7"/>
    <dgm:cxn modelId="{2AF22E68-52BD-9643-A418-0A961208CE98}" type="presParOf" srcId="{A11F6B35-F612-644C-90A2-46EA46C9F678}" destId="{5EA3430A-AE62-E146-93E3-D07C03FB6A75}" srcOrd="0" destOrd="0" presId="urn:microsoft.com/office/officeart/2005/8/layout/cycle7"/>
    <dgm:cxn modelId="{60F13091-5120-3146-86CB-2D3298800AC0}" type="presParOf" srcId="{A16596E9-73E8-FC4B-AAE0-A7AAB1C60F58}" destId="{F3D1F591-5BCA-EF49-8A39-B8D63B4B198D}" srcOrd="2" destOrd="0" presId="urn:microsoft.com/office/officeart/2005/8/layout/cycle7"/>
    <dgm:cxn modelId="{35AF16A7-4DFC-3F4F-92F6-36D6FC59D629}" type="presParOf" srcId="{A16596E9-73E8-FC4B-AAE0-A7AAB1C60F58}" destId="{B75C047A-0DA7-F842-A4D1-22D8CFC26F09}" srcOrd="3" destOrd="0" presId="urn:microsoft.com/office/officeart/2005/8/layout/cycle7"/>
    <dgm:cxn modelId="{380C9CA0-82B5-644D-AA36-9CB0BDCF6E55}" type="presParOf" srcId="{B75C047A-0DA7-F842-A4D1-22D8CFC26F09}" destId="{FA732C67-EED0-7F45-BCB3-ED958E2A749A}" srcOrd="0" destOrd="0" presId="urn:microsoft.com/office/officeart/2005/8/layout/cycle7"/>
    <dgm:cxn modelId="{DE53C264-29BB-4D40-A921-9D34A38DFA38}" type="presParOf" srcId="{A16596E9-73E8-FC4B-AAE0-A7AAB1C60F58}" destId="{C13817EF-1D11-D84B-B254-2C8AFC247F01}" srcOrd="4" destOrd="0" presId="urn:microsoft.com/office/officeart/2005/8/layout/cycle7"/>
    <dgm:cxn modelId="{10D7C020-E4AA-D840-8807-68902BDF744B}" type="presParOf" srcId="{A16596E9-73E8-FC4B-AAE0-A7AAB1C60F58}" destId="{FF3F5ED4-F3DE-284C-BD4A-446110A40415}" srcOrd="5" destOrd="0" presId="urn:microsoft.com/office/officeart/2005/8/layout/cycle7"/>
    <dgm:cxn modelId="{52A67C7D-55FF-BA44-88EE-A0A691BB45DB}" type="presParOf" srcId="{FF3F5ED4-F3DE-284C-BD4A-446110A40415}" destId="{D6462C34-27E5-3047-B5C1-68A5F2104D4D}"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F507D5-A153-CA4F-A059-73A4A9D6E50F}"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8D95806-9693-A24D-A22F-C96687DFE76C}">
      <dgm:prSet>
        <dgm:style>
          <a:lnRef idx="2">
            <a:schemeClr val="accent2"/>
          </a:lnRef>
          <a:fillRef idx="1">
            <a:schemeClr val="lt1"/>
          </a:fillRef>
          <a:effectRef idx="0">
            <a:schemeClr val="accent2"/>
          </a:effectRef>
          <a:fontRef idx="minor">
            <a:schemeClr val="dk1"/>
          </a:fontRef>
        </dgm:style>
      </dgm:prSet>
      <dgm:spPr/>
      <dgm:t>
        <a:bodyPr/>
        <a:lstStyle/>
        <a:p>
          <a:pPr rtl="0"/>
          <a:r>
            <a:rPr lang="en-US" dirty="0" smtClean="0"/>
            <a:t>interview participants spoke of the cost of childcare</a:t>
          </a:r>
          <a:endParaRPr lang="en-US" dirty="0"/>
        </a:p>
      </dgm:t>
    </dgm:pt>
    <dgm:pt modelId="{FB71950A-853A-EF40-8671-06374B83ACCD}" type="parTrans" cxnId="{90C96976-FA00-EA44-814F-E6C3FB9720AE}">
      <dgm:prSet/>
      <dgm:spPr/>
      <dgm:t>
        <a:bodyPr/>
        <a:lstStyle/>
        <a:p>
          <a:endParaRPr lang="en-US"/>
        </a:p>
      </dgm:t>
    </dgm:pt>
    <dgm:pt modelId="{FFF1D389-93F5-3343-8A74-EB348045357B}" type="sibTrans" cxnId="{90C96976-FA00-EA44-814F-E6C3FB9720AE}">
      <dgm:prSet/>
      <dgm:spPr/>
      <dgm:t>
        <a:bodyPr/>
        <a:lstStyle/>
        <a:p>
          <a:endParaRPr lang="en-US"/>
        </a:p>
      </dgm:t>
    </dgm:pt>
    <dgm:pt modelId="{F11750F4-5D69-5C46-A73F-A11DF36F38E7}">
      <dgm:prSet>
        <dgm:style>
          <a:lnRef idx="2">
            <a:schemeClr val="accent2"/>
          </a:lnRef>
          <a:fillRef idx="1">
            <a:schemeClr val="lt1"/>
          </a:fillRef>
          <a:effectRef idx="0">
            <a:schemeClr val="accent2"/>
          </a:effectRef>
          <a:fontRef idx="minor">
            <a:schemeClr val="dk1"/>
          </a:fontRef>
        </dgm:style>
      </dgm:prSet>
      <dgm:spPr/>
      <dgm:t>
        <a:bodyPr/>
        <a:lstStyle/>
        <a:p>
          <a:pPr rtl="0"/>
          <a:r>
            <a:rPr lang="en-US" dirty="0" smtClean="0"/>
            <a:t>student testimonies mentioned issues with paying for childcare</a:t>
          </a:r>
          <a:endParaRPr lang="en-US" dirty="0"/>
        </a:p>
      </dgm:t>
    </dgm:pt>
    <dgm:pt modelId="{E7818190-5989-FC4E-BAAA-79777890DAAC}" type="parTrans" cxnId="{BE31273F-CCEC-AF46-A19E-B5C31840DDBA}">
      <dgm:prSet/>
      <dgm:spPr/>
      <dgm:t>
        <a:bodyPr/>
        <a:lstStyle/>
        <a:p>
          <a:endParaRPr lang="en-US"/>
        </a:p>
      </dgm:t>
    </dgm:pt>
    <dgm:pt modelId="{004391B5-17A6-544E-A2DC-55D6022D54EF}" type="sibTrans" cxnId="{BE31273F-CCEC-AF46-A19E-B5C31840DDBA}">
      <dgm:prSet/>
      <dgm:spPr/>
      <dgm:t>
        <a:bodyPr/>
        <a:lstStyle/>
        <a:p>
          <a:endParaRPr lang="en-US"/>
        </a:p>
      </dgm:t>
    </dgm:pt>
    <dgm:pt modelId="{372F575C-AE8D-0E45-A766-5227FEFE140D}">
      <dgm:prSet>
        <dgm:style>
          <a:lnRef idx="2">
            <a:schemeClr val="accent2"/>
          </a:lnRef>
          <a:fillRef idx="1">
            <a:schemeClr val="lt1"/>
          </a:fillRef>
          <a:effectRef idx="0">
            <a:schemeClr val="accent2"/>
          </a:effectRef>
          <a:fontRef idx="minor">
            <a:schemeClr val="dk1"/>
          </a:fontRef>
        </dgm:style>
      </dgm:prSet>
      <dgm:spPr/>
      <dgm:t>
        <a:bodyPr/>
        <a:lstStyle/>
        <a:p>
          <a:pPr rtl="0"/>
          <a:r>
            <a:rPr lang="en-US" dirty="0" smtClean="0"/>
            <a:t>of survey participants experienced problems paying for childcare</a:t>
          </a:r>
          <a:endParaRPr lang="en-US" dirty="0"/>
        </a:p>
      </dgm:t>
    </dgm:pt>
    <dgm:pt modelId="{9B3FF4DF-2432-7B40-9B3C-F21271B475D1}" type="parTrans" cxnId="{42DFDA07-5045-CB4E-8DD8-5F002E7EA0C9}">
      <dgm:prSet/>
      <dgm:spPr/>
      <dgm:t>
        <a:bodyPr/>
        <a:lstStyle/>
        <a:p>
          <a:endParaRPr lang="en-US"/>
        </a:p>
      </dgm:t>
    </dgm:pt>
    <dgm:pt modelId="{3A05211C-F707-2D46-932D-BBF660A57306}" type="sibTrans" cxnId="{42DFDA07-5045-CB4E-8DD8-5F002E7EA0C9}">
      <dgm:prSet/>
      <dgm:spPr/>
      <dgm:t>
        <a:bodyPr/>
        <a:lstStyle/>
        <a:p>
          <a:endParaRPr lang="en-US">
            <a:solidFill>
              <a:srgbClr val="62234D"/>
            </a:solidFill>
          </a:endParaRPr>
        </a:p>
      </dgm:t>
    </dgm:pt>
    <dgm:pt modelId="{84024870-4753-B64A-8111-7D8B53112944}" type="pres">
      <dgm:prSet presAssocID="{AEF507D5-A153-CA4F-A059-73A4A9D6E50F}" presName="Name0" presStyleCnt="0">
        <dgm:presLayoutVars>
          <dgm:chMax val="7"/>
          <dgm:chPref val="7"/>
          <dgm:dir/>
        </dgm:presLayoutVars>
      </dgm:prSet>
      <dgm:spPr/>
    </dgm:pt>
    <dgm:pt modelId="{1E9A2D8E-257F-ED4A-B474-D860B9D82DED}" type="pres">
      <dgm:prSet presAssocID="{AEF507D5-A153-CA4F-A059-73A4A9D6E50F}" presName="Name1" presStyleCnt="0"/>
      <dgm:spPr/>
    </dgm:pt>
    <dgm:pt modelId="{B5D1BD30-AE0F-8049-BA0D-5C66DD8A25AF}" type="pres">
      <dgm:prSet presAssocID="{AEF507D5-A153-CA4F-A059-73A4A9D6E50F}" presName="cycle" presStyleCnt="0"/>
      <dgm:spPr/>
    </dgm:pt>
    <dgm:pt modelId="{69A1750B-5E4E-514A-8D01-32FC7F44851D}" type="pres">
      <dgm:prSet presAssocID="{AEF507D5-A153-CA4F-A059-73A4A9D6E50F}" presName="srcNode" presStyleLbl="node1" presStyleIdx="0" presStyleCnt="3"/>
      <dgm:spPr/>
    </dgm:pt>
    <dgm:pt modelId="{E830A683-7355-4F46-8FC4-45A5F49641C1}" type="pres">
      <dgm:prSet presAssocID="{AEF507D5-A153-CA4F-A059-73A4A9D6E50F}" presName="conn" presStyleLbl="parChTrans1D2" presStyleIdx="0" presStyleCnt="1"/>
      <dgm:spPr/>
    </dgm:pt>
    <dgm:pt modelId="{589CB55E-5142-F74F-889B-CD3D8953EC9B}" type="pres">
      <dgm:prSet presAssocID="{AEF507D5-A153-CA4F-A059-73A4A9D6E50F}" presName="extraNode" presStyleLbl="node1" presStyleIdx="0" presStyleCnt="3"/>
      <dgm:spPr/>
    </dgm:pt>
    <dgm:pt modelId="{B49B0FA1-E9CE-3242-8634-0ED756C5E2A7}" type="pres">
      <dgm:prSet presAssocID="{AEF507D5-A153-CA4F-A059-73A4A9D6E50F}" presName="dstNode" presStyleLbl="node1" presStyleIdx="0" presStyleCnt="3"/>
      <dgm:spPr/>
    </dgm:pt>
    <dgm:pt modelId="{80DCD68C-8938-7049-AD5C-A47EC4361207}" type="pres">
      <dgm:prSet presAssocID="{372F575C-AE8D-0E45-A766-5227FEFE140D}" presName="text_1" presStyleLbl="node1" presStyleIdx="0" presStyleCnt="3">
        <dgm:presLayoutVars>
          <dgm:bulletEnabled val="1"/>
        </dgm:presLayoutVars>
      </dgm:prSet>
      <dgm:spPr/>
      <dgm:t>
        <a:bodyPr/>
        <a:lstStyle/>
        <a:p>
          <a:endParaRPr lang="en-US"/>
        </a:p>
      </dgm:t>
    </dgm:pt>
    <dgm:pt modelId="{AD0A812F-1555-A94F-807F-E2C436C5F67D}" type="pres">
      <dgm:prSet presAssocID="{372F575C-AE8D-0E45-A766-5227FEFE140D}" presName="accent_1" presStyleCnt="0"/>
      <dgm:spPr/>
    </dgm:pt>
    <dgm:pt modelId="{E4C67791-F8D6-B54F-AB3B-1CD443895A25}" type="pres">
      <dgm:prSet presAssocID="{372F575C-AE8D-0E45-A766-5227FEFE140D}" presName="accentRepeatNode" presStyleLbl="solidFgAcc1" presStyleIdx="0" presStyleCnt="3">
        <dgm:style>
          <a:lnRef idx="2">
            <a:schemeClr val="accent2"/>
          </a:lnRef>
          <a:fillRef idx="1">
            <a:schemeClr val="lt1"/>
          </a:fillRef>
          <a:effectRef idx="0">
            <a:schemeClr val="accent2"/>
          </a:effectRef>
          <a:fontRef idx="minor">
            <a:schemeClr val="dk1"/>
          </a:fontRef>
        </dgm:style>
      </dgm:prSet>
      <dgm:spPr/>
    </dgm:pt>
    <dgm:pt modelId="{F56BEA5C-6F0A-CC43-A839-13E2EC4A51C0}" type="pres">
      <dgm:prSet presAssocID="{F11750F4-5D69-5C46-A73F-A11DF36F38E7}" presName="text_2" presStyleLbl="node1" presStyleIdx="1" presStyleCnt="3">
        <dgm:presLayoutVars>
          <dgm:bulletEnabled val="1"/>
        </dgm:presLayoutVars>
      </dgm:prSet>
      <dgm:spPr/>
      <dgm:t>
        <a:bodyPr/>
        <a:lstStyle/>
        <a:p>
          <a:endParaRPr lang="en-US"/>
        </a:p>
      </dgm:t>
    </dgm:pt>
    <dgm:pt modelId="{B0C5B262-78C9-AD4D-B413-02FA75E26C71}" type="pres">
      <dgm:prSet presAssocID="{F11750F4-5D69-5C46-A73F-A11DF36F38E7}" presName="accent_2" presStyleCnt="0"/>
      <dgm:spPr/>
    </dgm:pt>
    <dgm:pt modelId="{BAFE2035-B9A5-8545-B362-6FCF2D8E8889}" type="pres">
      <dgm:prSet presAssocID="{F11750F4-5D69-5C46-A73F-A11DF36F38E7}" presName="accentRepeatNode" presStyleLbl="solidFgAcc1" presStyleIdx="1" presStyleCnt="3">
        <dgm:style>
          <a:lnRef idx="2">
            <a:schemeClr val="accent2"/>
          </a:lnRef>
          <a:fillRef idx="1">
            <a:schemeClr val="lt1"/>
          </a:fillRef>
          <a:effectRef idx="0">
            <a:schemeClr val="accent2"/>
          </a:effectRef>
          <a:fontRef idx="minor">
            <a:schemeClr val="dk1"/>
          </a:fontRef>
        </dgm:style>
      </dgm:prSet>
      <dgm:spPr/>
    </dgm:pt>
    <dgm:pt modelId="{DD443F47-627F-8646-98D6-FA62624B069B}" type="pres">
      <dgm:prSet presAssocID="{48D95806-9693-A24D-A22F-C96687DFE76C}" presName="text_3" presStyleLbl="node1" presStyleIdx="2" presStyleCnt="3">
        <dgm:presLayoutVars>
          <dgm:bulletEnabled val="1"/>
        </dgm:presLayoutVars>
      </dgm:prSet>
      <dgm:spPr/>
      <dgm:t>
        <a:bodyPr/>
        <a:lstStyle/>
        <a:p>
          <a:endParaRPr lang="en-US"/>
        </a:p>
      </dgm:t>
    </dgm:pt>
    <dgm:pt modelId="{977446C5-C8AC-C741-91EC-9D65A81224D0}" type="pres">
      <dgm:prSet presAssocID="{48D95806-9693-A24D-A22F-C96687DFE76C}" presName="accent_3" presStyleCnt="0"/>
      <dgm:spPr/>
    </dgm:pt>
    <dgm:pt modelId="{5470019E-6C6A-E645-9731-BF0CDBA32CDC}" type="pres">
      <dgm:prSet presAssocID="{48D95806-9693-A24D-A22F-C96687DFE76C}" presName="accentRepeatNode" presStyleLbl="solidFgAcc1" presStyleIdx="2" presStyleCnt="3">
        <dgm:style>
          <a:lnRef idx="2">
            <a:schemeClr val="accent2"/>
          </a:lnRef>
          <a:fillRef idx="1">
            <a:schemeClr val="lt1"/>
          </a:fillRef>
          <a:effectRef idx="0">
            <a:schemeClr val="accent2"/>
          </a:effectRef>
          <a:fontRef idx="minor">
            <a:schemeClr val="dk1"/>
          </a:fontRef>
        </dgm:style>
      </dgm:prSet>
      <dgm:spPr/>
    </dgm:pt>
  </dgm:ptLst>
  <dgm:cxnLst>
    <dgm:cxn modelId="{0E663806-2219-0A45-B6B2-EFBAF1E801AC}" type="presOf" srcId="{AEF507D5-A153-CA4F-A059-73A4A9D6E50F}" destId="{84024870-4753-B64A-8111-7D8B53112944}" srcOrd="0" destOrd="0" presId="urn:microsoft.com/office/officeart/2008/layout/VerticalCurvedList"/>
    <dgm:cxn modelId="{514E61CB-2E9F-864B-87B5-2973591FC01E}" type="presOf" srcId="{F11750F4-5D69-5C46-A73F-A11DF36F38E7}" destId="{F56BEA5C-6F0A-CC43-A839-13E2EC4A51C0}" srcOrd="0" destOrd="0" presId="urn:microsoft.com/office/officeart/2008/layout/VerticalCurvedList"/>
    <dgm:cxn modelId="{7C0CE19A-B703-6A45-BDB5-B0046F78DD19}" type="presOf" srcId="{3A05211C-F707-2D46-932D-BBF660A57306}" destId="{E830A683-7355-4F46-8FC4-45A5F49641C1}" srcOrd="0" destOrd="0" presId="urn:microsoft.com/office/officeart/2008/layout/VerticalCurvedList"/>
    <dgm:cxn modelId="{42DFDA07-5045-CB4E-8DD8-5F002E7EA0C9}" srcId="{AEF507D5-A153-CA4F-A059-73A4A9D6E50F}" destId="{372F575C-AE8D-0E45-A766-5227FEFE140D}" srcOrd="0" destOrd="0" parTransId="{9B3FF4DF-2432-7B40-9B3C-F21271B475D1}" sibTransId="{3A05211C-F707-2D46-932D-BBF660A57306}"/>
    <dgm:cxn modelId="{96AD7D9F-314F-A04A-80A3-F747D2F3D175}" type="presOf" srcId="{372F575C-AE8D-0E45-A766-5227FEFE140D}" destId="{80DCD68C-8938-7049-AD5C-A47EC4361207}" srcOrd="0" destOrd="0" presId="urn:microsoft.com/office/officeart/2008/layout/VerticalCurvedList"/>
    <dgm:cxn modelId="{DBDBE492-665A-644E-96E2-F9571D904751}" type="presOf" srcId="{48D95806-9693-A24D-A22F-C96687DFE76C}" destId="{DD443F47-627F-8646-98D6-FA62624B069B}" srcOrd="0" destOrd="0" presId="urn:microsoft.com/office/officeart/2008/layout/VerticalCurvedList"/>
    <dgm:cxn modelId="{90C96976-FA00-EA44-814F-E6C3FB9720AE}" srcId="{AEF507D5-A153-CA4F-A059-73A4A9D6E50F}" destId="{48D95806-9693-A24D-A22F-C96687DFE76C}" srcOrd="2" destOrd="0" parTransId="{FB71950A-853A-EF40-8671-06374B83ACCD}" sibTransId="{FFF1D389-93F5-3343-8A74-EB348045357B}"/>
    <dgm:cxn modelId="{BE31273F-CCEC-AF46-A19E-B5C31840DDBA}" srcId="{AEF507D5-A153-CA4F-A059-73A4A9D6E50F}" destId="{F11750F4-5D69-5C46-A73F-A11DF36F38E7}" srcOrd="1" destOrd="0" parTransId="{E7818190-5989-FC4E-BAAA-79777890DAAC}" sibTransId="{004391B5-17A6-544E-A2DC-55D6022D54EF}"/>
    <dgm:cxn modelId="{2B3C2178-D169-BB45-8862-905A986D45FB}" type="presParOf" srcId="{84024870-4753-B64A-8111-7D8B53112944}" destId="{1E9A2D8E-257F-ED4A-B474-D860B9D82DED}" srcOrd="0" destOrd="0" presId="urn:microsoft.com/office/officeart/2008/layout/VerticalCurvedList"/>
    <dgm:cxn modelId="{D307C1EC-A748-B946-B52B-DCFB0F1C4A48}" type="presParOf" srcId="{1E9A2D8E-257F-ED4A-B474-D860B9D82DED}" destId="{B5D1BD30-AE0F-8049-BA0D-5C66DD8A25AF}" srcOrd="0" destOrd="0" presId="urn:microsoft.com/office/officeart/2008/layout/VerticalCurvedList"/>
    <dgm:cxn modelId="{033D16D4-2A28-FD46-AE26-D4E22255D53F}" type="presParOf" srcId="{B5D1BD30-AE0F-8049-BA0D-5C66DD8A25AF}" destId="{69A1750B-5E4E-514A-8D01-32FC7F44851D}" srcOrd="0" destOrd="0" presId="urn:microsoft.com/office/officeart/2008/layout/VerticalCurvedList"/>
    <dgm:cxn modelId="{44CC24FE-B37C-9C4D-8867-AC2ED3B624F4}" type="presParOf" srcId="{B5D1BD30-AE0F-8049-BA0D-5C66DD8A25AF}" destId="{E830A683-7355-4F46-8FC4-45A5F49641C1}" srcOrd="1" destOrd="0" presId="urn:microsoft.com/office/officeart/2008/layout/VerticalCurvedList"/>
    <dgm:cxn modelId="{5DC7A226-3568-AE4D-A6BF-9DEF39A8D028}" type="presParOf" srcId="{B5D1BD30-AE0F-8049-BA0D-5C66DD8A25AF}" destId="{589CB55E-5142-F74F-889B-CD3D8953EC9B}" srcOrd="2" destOrd="0" presId="urn:microsoft.com/office/officeart/2008/layout/VerticalCurvedList"/>
    <dgm:cxn modelId="{CF85C481-E71C-EE49-B8A1-513860B51D24}" type="presParOf" srcId="{B5D1BD30-AE0F-8049-BA0D-5C66DD8A25AF}" destId="{B49B0FA1-E9CE-3242-8634-0ED756C5E2A7}" srcOrd="3" destOrd="0" presId="urn:microsoft.com/office/officeart/2008/layout/VerticalCurvedList"/>
    <dgm:cxn modelId="{DB6AB3FF-F5E0-B24B-A321-1097CDDA0A6C}" type="presParOf" srcId="{1E9A2D8E-257F-ED4A-B474-D860B9D82DED}" destId="{80DCD68C-8938-7049-AD5C-A47EC4361207}" srcOrd="1" destOrd="0" presId="urn:microsoft.com/office/officeart/2008/layout/VerticalCurvedList"/>
    <dgm:cxn modelId="{0A233138-EE0F-6C4D-B810-DC190AFD2483}" type="presParOf" srcId="{1E9A2D8E-257F-ED4A-B474-D860B9D82DED}" destId="{AD0A812F-1555-A94F-807F-E2C436C5F67D}" srcOrd="2" destOrd="0" presId="urn:microsoft.com/office/officeart/2008/layout/VerticalCurvedList"/>
    <dgm:cxn modelId="{D5A7D23D-7B7A-9848-97FD-BFB7501FBEBA}" type="presParOf" srcId="{AD0A812F-1555-A94F-807F-E2C436C5F67D}" destId="{E4C67791-F8D6-B54F-AB3B-1CD443895A25}" srcOrd="0" destOrd="0" presId="urn:microsoft.com/office/officeart/2008/layout/VerticalCurvedList"/>
    <dgm:cxn modelId="{01F8191D-1F8C-EA4E-BE75-CE6065857973}" type="presParOf" srcId="{1E9A2D8E-257F-ED4A-B474-D860B9D82DED}" destId="{F56BEA5C-6F0A-CC43-A839-13E2EC4A51C0}" srcOrd="3" destOrd="0" presId="urn:microsoft.com/office/officeart/2008/layout/VerticalCurvedList"/>
    <dgm:cxn modelId="{B1FDB1B2-3AAE-1A4A-8DFE-66313454E7FF}" type="presParOf" srcId="{1E9A2D8E-257F-ED4A-B474-D860B9D82DED}" destId="{B0C5B262-78C9-AD4D-B413-02FA75E26C71}" srcOrd="4" destOrd="0" presId="urn:microsoft.com/office/officeart/2008/layout/VerticalCurvedList"/>
    <dgm:cxn modelId="{97790E5F-FAF8-AF42-B045-895A6E2BA0A9}" type="presParOf" srcId="{B0C5B262-78C9-AD4D-B413-02FA75E26C71}" destId="{BAFE2035-B9A5-8545-B362-6FCF2D8E8889}" srcOrd="0" destOrd="0" presId="urn:microsoft.com/office/officeart/2008/layout/VerticalCurvedList"/>
    <dgm:cxn modelId="{2256B9C4-0114-5649-86EF-AD08910D94F3}" type="presParOf" srcId="{1E9A2D8E-257F-ED4A-B474-D860B9D82DED}" destId="{DD443F47-627F-8646-98D6-FA62624B069B}" srcOrd="5" destOrd="0" presId="urn:microsoft.com/office/officeart/2008/layout/VerticalCurvedList"/>
    <dgm:cxn modelId="{46E3DBCC-D796-B244-9BBC-82F08EFA954B}" type="presParOf" srcId="{1E9A2D8E-257F-ED4A-B474-D860B9D82DED}" destId="{977446C5-C8AC-C741-91EC-9D65A81224D0}" srcOrd="6" destOrd="0" presId="urn:microsoft.com/office/officeart/2008/layout/VerticalCurvedList"/>
    <dgm:cxn modelId="{C6E31C9F-C0D3-2042-91E9-A66E396DCF5F}" type="presParOf" srcId="{977446C5-C8AC-C741-91EC-9D65A81224D0}" destId="{5470019E-6C6A-E645-9731-BF0CDBA32CD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666DEF-85F1-474D-9B5F-705FC0A684BD}"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7616A003-DDA0-BE42-BA43-D1C15B66EBC6}">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$22,992 </a:t>
          </a:r>
          <a:endParaRPr lang="en-US" dirty="0"/>
        </a:p>
      </dgm:t>
    </dgm:pt>
    <dgm:pt modelId="{AFAB0720-B4E9-BD44-8FDC-B57071E75861}" type="parTrans" cxnId="{6B5447D3-146A-CF4A-9CA2-1922123E11C2}">
      <dgm:prSet/>
      <dgm:spPr/>
      <dgm:t>
        <a:bodyPr/>
        <a:lstStyle/>
        <a:p>
          <a:endParaRPr lang="en-US"/>
        </a:p>
      </dgm:t>
    </dgm:pt>
    <dgm:pt modelId="{8FC78B68-EBE3-4945-B1D4-AEEBC688D650}" type="sibTrans" cxnId="{6B5447D3-146A-CF4A-9CA2-1922123E11C2}">
      <dgm:prSet/>
      <dgm:spPr/>
      <dgm:t>
        <a:bodyPr/>
        <a:lstStyle/>
        <a:p>
          <a:endParaRPr lang="en-US"/>
        </a:p>
      </dgm:t>
    </dgm:pt>
    <dgm:pt modelId="{8F1C389A-CB7F-C04E-9C24-E79B84C82B20}">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The </a:t>
          </a:r>
          <a:r>
            <a:rPr lang="en-US" b="1" dirty="0" smtClean="0">
              <a:solidFill>
                <a:srgbClr val="3B6086"/>
              </a:solidFill>
            </a:rPr>
            <a:t>base stipend </a:t>
          </a:r>
          <a:r>
            <a:rPr lang="en-US" dirty="0" smtClean="0"/>
            <a:t>for PhD and MFA students (2014-2015) </a:t>
          </a:r>
          <a:endParaRPr lang="en-US" dirty="0"/>
        </a:p>
      </dgm:t>
    </dgm:pt>
    <dgm:pt modelId="{CF882CD6-D2A4-CB42-B3C2-C2F17C1C36B8}" type="parTrans" cxnId="{BDA080D8-4C49-D247-8FFE-920940B570F1}">
      <dgm:prSet/>
      <dgm:spPr/>
      <dgm:t>
        <a:bodyPr/>
        <a:lstStyle/>
        <a:p>
          <a:endParaRPr lang="en-US"/>
        </a:p>
      </dgm:t>
    </dgm:pt>
    <dgm:pt modelId="{63C3B6F6-EF4A-A543-9263-6DC46FA7C584}" type="sibTrans" cxnId="{BDA080D8-4C49-D247-8FFE-920940B570F1}">
      <dgm:prSet/>
      <dgm:spPr/>
      <dgm:t>
        <a:bodyPr/>
        <a:lstStyle/>
        <a:p>
          <a:endParaRPr lang="en-US"/>
        </a:p>
      </dgm:t>
    </dgm:pt>
    <dgm:pt modelId="{49B17F07-B761-034C-9161-9EF952B5E83A}">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$10,000</a:t>
          </a:r>
        </a:p>
      </dgm:t>
    </dgm:pt>
    <dgm:pt modelId="{F3290C45-AC99-9743-8E87-5566F8C28994}" type="parTrans" cxnId="{F0F2A1B1-1BA9-AC40-9F10-65AF3B61F049}">
      <dgm:prSet/>
      <dgm:spPr/>
      <dgm:t>
        <a:bodyPr/>
        <a:lstStyle/>
        <a:p>
          <a:endParaRPr lang="en-US"/>
        </a:p>
      </dgm:t>
    </dgm:pt>
    <dgm:pt modelId="{40FC073E-DCC7-AB44-804D-B9B2A9ED766C}" type="sibTrans" cxnId="{F0F2A1B1-1BA9-AC40-9F10-65AF3B61F049}">
      <dgm:prSet/>
      <dgm:spPr/>
      <dgm:t>
        <a:bodyPr/>
        <a:lstStyle/>
        <a:p>
          <a:endParaRPr lang="en-US"/>
        </a:p>
      </dgm:t>
    </dgm:pt>
    <dgm:pt modelId="{ED065207-3B58-7147-9729-E3EC717E6B28}">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71% of females and 62% of males spend more than $10,000 per year on </a:t>
          </a:r>
          <a:r>
            <a:rPr lang="en-US" b="1" dirty="0" smtClean="0">
              <a:solidFill>
                <a:srgbClr val="3B6086"/>
              </a:solidFill>
            </a:rPr>
            <a:t>childcare costs</a:t>
          </a:r>
          <a:endParaRPr lang="en-US" b="1" dirty="0">
            <a:solidFill>
              <a:srgbClr val="3B6086"/>
            </a:solidFill>
          </a:endParaRPr>
        </a:p>
      </dgm:t>
    </dgm:pt>
    <dgm:pt modelId="{89211C27-E81C-1B4C-B779-93CE51933CC8}" type="parTrans" cxnId="{D5335833-F2D6-DE4C-A7E7-A5E30635DF1E}">
      <dgm:prSet/>
      <dgm:spPr/>
      <dgm:t>
        <a:bodyPr/>
        <a:lstStyle/>
        <a:p>
          <a:endParaRPr lang="en-US"/>
        </a:p>
      </dgm:t>
    </dgm:pt>
    <dgm:pt modelId="{588ABF59-2C57-3546-9190-EBC47DACD4EC}" type="sibTrans" cxnId="{D5335833-F2D6-DE4C-A7E7-A5E30635DF1E}">
      <dgm:prSet/>
      <dgm:spPr/>
      <dgm:t>
        <a:bodyPr/>
        <a:lstStyle/>
        <a:p>
          <a:endParaRPr lang="en-US"/>
        </a:p>
      </dgm:t>
    </dgm:pt>
    <dgm:pt modelId="{1FA7A604-52C7-9B4D-84FC-CAD598DE8AA8}">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$4,313 </a:t>
          </a:r>
        </a:p>
      </dgm:t>
    </dgm:pt>
    <dgm:pt modelId="{8ABEFFDD-BAE6-2A4C-A5AD-3A36B105B000}" type="parTrans" cxnId="{CFC2A4E0-E83A-7440-A679-09B5E0AFF540}">
      <dgm:prSet/>
      <dgm:spPr/>
      <dgm:t>
        <a:bodyPr/>
        <a:lstStyle/>
        <a:p>
          <a:endParaRPr lang="en-US"/>
        </a:p>
      </dgm:t>
    </dgm:pt>
    <dgm:pt modelId="{4BB86509-C01E-D945-9485-EC06CCB4C97B}" type="sibTrans" cxnId="{CFC2A4E0-E83A-7440-A679-09B5E0AFF540}">
      <dgm:prSet/>
      <dgm:spPr/>
      <dgm:t>
        <a:bodyPr/>
        <a:lstStyle/>
        <a:p>
          <a:endParaRPr lang="en-US"/>
        </a:p>
      </dgm:t>
    </dgm:pt>
    <dgm:pt modelId="{AE5BB1E8-D6BD-334D-A30C-50B0AD9E1280}">
      <dgm:prSet phldrT="[Text]">
        <dgm:style>
          <a:lnRef idx="2">
            <a:schemeClr val="accent4"/>
          </a:lnRef>
          <a:fillRef idx="1">
            <a:schemeClr val="lt1"/>
          </a:fillRef>
          <a:effectRef idx="0">
            <a:schemeClr val="accent4"/>
          </a:effectRef>
          <a:fontRef idx="minor">
            <a:schemeClr val="dk1"/>
          </a:fontRef>
        </dgm:style>
      </dgm:prSet>
      <dgm:spPr>
        <a:noFill/>
        <a:ln w="38100" cmpd="sng"/>
      </dgm:spPr>
      <dgm:t>
        <a:bodyPr/>
        <a:lstStyle/>
        <a:p>
          <a:r>
            <a:rPr lang="en-US" dirty="0" smtClean="0"/>
            <a:t>Cost of adding </a:t>
          </a:r>
          <a:r>
            <a:rPr lang="en-US" b="1" dirty="0" smtClean="0">
              <a:solidFill>
                <a:srgbClr val="3B6086"/>
              </a:solidFill>
            </a:rPr>
            <a:t>one</a:t>
          </a:r>
          <a:r>
            <a:rPr lang="en-US" dirty="0" smtClean="0">
              <a:solidFill>
                <a:srgbClr val="3B6086"/>
              </a:solidFill>
            </a:rPr>
            <a:t> </a:t>
          </a:r>
          <a:r>
            <a:rPr lang="en-US" b="1" dirty="0" smtClean="0">
              <a:solidFill>
                <a:srgbClr val="3B6086"/>
              </a:solidFill>
            </a:rPr>
            <a:t>dependent</a:t>
          </a:r>
          <a:r>
            <a:rPr lang="en-US" dirty="0" smtClean="0"/>
            <a:t> to the </a:t>
          </a:r>
          <a:r>
            <a:rPr lang="en-US" b="0" dirty="0" smtClean="0"/>
            <a:t>student health insurance plan </a:t>
          </a:r>
          <a:endParaRPr lang="en-US" b="0" dirty="0"/>
        </a:p>
      </dgm:t>
    </dgm:pt>
    <dgm:pt modelId="{50267075-6ABD-544E-B987-7DA94C5EC2DA}" type="parTrans" cxnId="{1CFC07B4-5B19-5342-AC20-981635F81792}">
      <dgm:prSet/>
      <dgm:spPr/>
      <dgm:t>
        <a:bodyPr/>
        <a:lstStyle/>
        <a:p>
          <a:endParaRPr lang="en-US"/>
        </a:p>
      </dgm:t>
    </dgm:pt>
    <dgm:pt modelId="{579668A0-BB63-9645-AECC-0ABF978D69CE}" type="sibTrans" cxnId="{1CFC07B4-5B19-5342-AC20-981635F81792}">
      <dgm:prSet/>
      <dgm:spPr/>
      <dgm:t>
        <a:bodyPr/>
        <a:lstStyle/>
        <a:p>
          <a:endParaRPr lang="en-US"/>
        </a:p>
      </dgm:t>
    </dgm:pt>
    <dgm:pt modelId="{E237E9EC-2808-5549-8DA6-F8BEB71BDF3E}" type="pres">
      <dgm:prSet presAssocID="{28666DEF-85F1-474D-9B5F-705FC0A684BD}" presName="Name0" presStyleCnt="0">
        <dgm:presLayoutVars>
          <dgm:dir/>
          <dgm:animLvl val="lvl"/>
          <dgm:resizeHandles val="exact"/>
        </dgm:presLayoutVars>
      </dgm:prSet>
      <dgm:spPr/>
    </dgm:pt>
    <dgm:pt modelId="{48E6BE4E-E972-BA46-9386-84103412E7DE}" type="pres">
      <dgm:prSet presAssocID="{7616A003-DDA0-BE42-BA43-D1C15B66EBC6}" presName="linNode" presStyleCnt="0"/>
      <dgm:spPr/>
    </dgm:pt>
    <dgm:pt modelId="{8D0A432F-5161-F44D-AC11-E41209DE0A37}" type="pres">
      <dgm:prSet presAssocID="{7616A003-DDA0-BE42-BA43-D1C15B66EBC6}" presName="parentText" presStyleLbl="node1" presStyleIdx="0" presStyleCnt="3" custLinFactNeighborX="-590" custLinFactNeighborY="-151">
        <dgm:presLayoutVars>
          <dgm:chMax val="1"/>
          <dgm:bulletEnabled val="1"/>
        </dgm:presLayoutVars>
      </dgm:prSet>
      <dgm:spPr/>
      <dgm:t>
        <a:bodyPr/>
        <a:lstStyle/>
        <a:p>
          <a:endParaRPr lang="en-US"/>
        </a:p>
      </dgm:t>
    </dgm:pt>
    <dgm:pt modelId="{8AE88BA2-58D7-5244-9C74-BCBB74C63E48}" type="pres">
      <dgm:prSet presAssocID="{7616A003-DDA0-BE42-BA43-D1C15B66EBC6}" presName="descendantText" presStyleLbl="alignAccFollowNode1" presStyleIdx="0" presStyleCnt="3">
        <dgm:presLayoutVars>
          <dgm:bulletEnabled val="1"/>
        </dgm:presLayoutVars>
      </dgm:prSet>
      <dgm:spPr/>
      <dgm:t>
        <a:bodyPr/>
        <a:lstStyle/>
        <a:p>
          <a:endParaRPr lang="en-US"/>
        </a:p>
      </dgm:t>
    </dgm:pt>
    <dgm:pt modelId="{29B7C5BE-A31E-1748-B659-699E3A79DD0F}" type="pres">
      <dgm:prSet presAssocID="{8FC78B68-EBE3-4945-B1D4-AEEBC688D650}" presName="sp" presStyleCnt="0"/>
      <dgm:spPr/>
    </dgm:pt>
    <dgm:pt modelId="{70384BCD-DAB3-F040-AFEF-FBFD503DEE80}" type="pres">
      <dgm:prSet presAssocID="{49B17F07-B761-034C-9161-9EF952B5E83A}" presName="linNode" presStyleCnt="0"/>
      <dgm:spPr/>
    </dgm:pt>
    <dgm:pt modelId="{E42E43EA-C58E-9747-A72F-D4FB7506765C}" type="pres">
      <dgm:prSet presAssocID="{49B17F07-B761-034C-9161-9EF952B5E83A}" presName="parentText" presStyleLbl="node1" presStyleIdx="1" presStyleCnt="3">
        <dgm:presLayoutVars>
          <dgm:chMax val="1"/>
          <dgm:bulletEnabled val="1"/>
        </dgm:presLayoutVars>
      </dgm:prSet>
      <dgm:spPr/>
      <dgm:t>
        <a:bodyPr/>
        <a:lstStyle/>
        <a:p>
          <a:endParaRPr lang="en-US"/>
        </a:p>
      </dgm:t>
    </dgm:pt>
    <dgm:pt modelId="{DCDE3B0F-45CD-8E45-997B-5B4F898465CD}" type="pres">
      <dgm:prSet presAssocID="{49B17F07-B761-034C-9161-9EF952B5E83A}" presName="descendantText" presStyleLbl="alignAccFollowNode1" presStyleIdx="1" presStyleCnt="3">
        <dgm:presLayoutVars>
          <dgm:bulletEnabled val="1"/>
        </dgm:presLayoutVars>
      </dgm:prSet>
      <dgm:spPr/>
      <dgm:t>
        <a:bodyPr/>
        <a:lstStyle/>
        <a:p>
          <a:endParaRPr lang="en-US"/>
        </a:p>
      </dgm:t>
    </dgm:pt>
    <dgm:pt modelId="{36E2B61D-B3BE-DC43-9D3E-660873776F31}" type="pres">
      <dgm:prSet presAssocID="{40FC073E-DCC7-AB44-804D-B9B2A9ED766C}" presName="sp" presStyleCnt="0"/>
      <dgm:spPr/>
    </dgm:pt>
    <dgm:pt modelId="{4B111150-E523-A946-A358-795C58555C50}" type="pres">
      <dgm:prSet presAssocID="{1FA7A604-52C7-9B4D-84FC-CAD598DE8AA8}" presName="linNode" presStyleCnt="0"/>
      <dgm:spPr/>
    </dgm:pt>
    <dgm:pt modelId="{3E7AB0EA-5F24-4E4B-B942-9F6CADD974A7}" type="pres">
      <dgm:prSet presAssocID="{1FA7A604-52C7-9B4D-84FC-CAD598DE8AA8}" presName="parentText" presStyleLbl="node1" presStyleIdx="2" presStyleCnt="3">
        <dgm:presLayoutVars>
          <dgm:chMax val="1"/>
          <dgm:bulletEnabled val="1"/>
        </dgm:presLayoutVars>
      </dgm:prSet>
      <dgm:spPr/>
      <dgm:t>
        <a:bodyPr/>
        <a:lstStyle/>
        <a:p>
          <a:endParaRPr lang="en-US"/>
        </a:p>
      </dgm:t>
    </dgm:pt>
    <dgm:pt modelId="{4BE4D685-938E-D541-ACC2-0CFFD22752E6}" type="pres">
      <dgm:prSet presAssocID="{1FA7A604-52C7-9B4D-84FC-CAD598DE8AA8}" presName="descendantText" presStyleLbl="alignAccFollowNode1" presStyleIdx="2" presStyleCnt="3">
        <dgm:presLayoutVars>
          <dgm:bulletEnabled val="1"/>
        </dgm:presLayoutVars>
      </dgm:prSet>
      <dgm:spPr/>
      <dgm:t>
        <a:bodyPr/>
        <a:lstStyle/>
        <a:p>
          <a:endParaRPr lang="en-US"/>
        </a:p>
      </dgm:t>
    </dgm:pt>
  </dgm:ptLst>
  <dgm:cxnLst>
    <dgm:cxn modelId="{1CFC07B4-5B19-5342-AC20-981635F81792}" srcId="{1FA7A604-52C7-9B4D-84FC-CAD598DE8AA8}" destId="{AE5BB1E8-D6BD-334D-A30C-50B0AD9E1280}" srcOrd="0" destOrd="0" parTransId="{50267075-6ABD-544E-B987-7DA94C5EC2DA}" sibTransId="{579668A0-BB63-9645-AECC-0ABF978D69CE}"/>
    <dgm:cxn modelId="{CFC2A4E0-E83A-7440-A679-09B5E0AFF540}" srcId="{28666DEF-85F1-474D-9B5F-705FC0A684BD}" destId="{1FA7A604-52C7-9B4D-84FC-CAD598DE8AA8}" srcOrd="2" destOrd="0" parTransId="{8ABEFFDD-BAE6-2A4C-A5AD-3A36B105B000}" sibTransId="{4BB86509-C01E-D945-9485-EC06CCB4C97B}"/>
    <dgm:cxn modelId="{D5335833-F2D6-DE4C-A7E7-A5E30635DF1E}" srcId="{49B17F07-B761-034C-9161-9EF952B5E83A}" destId="{ED065207-3B58-7147-9729-E3EC717E6B28}" srcOrd="0" destOrd="0" parTransId="{89211C27-E81C-1B4C-B779-93CE51933CC8}" sibTransId="{588ABF59-2C57-3546-9190-EBC47DACD4EC}"/>
    <dgm:cxn modelId="{A10C0BF3-9AA9-8E41-BD04-E77CFAD02CD4}" type="presOf" srcId="{28666DEF-85F1-474D-9B5F-705FC0A684BD}" destId="{E237E9EC-2808-5549-8DA6-F8BEB71BDF3E}" srcOrd="0" destOrd="0" presId="urn:microsoft.com/office/officeart/2005/8/layout/vList5"/>
    <dgm:cxn modelId="{950825DD-7FE0-954A-9950-1AC10C8198CB}" type="presOf" srcId="{7616A003-DDA0-BE42-BA43-D1C15B66EBC6}" destId="{8D0A432F-5161-F44D-AC11-E41209DE0A37}" srcOrd="0" destOrd="0" presId="urn:microsoft.com/office/officeart/2005/8/layout/vList5"/>
    <dgm:cxn modelId="{F0F2A1B1-1BA9-AC40-9F10-65AF3B61F049}" srcId="{28666DEF-85F1-474D-9B5F-705FC0A684BD}" destId="{49B17F07-B761-034C-9161-9EF952B5E83A}" srcOrd="1" destOrd="0" parTransId="{F3290C45-AC99-9743-8E87-5566F8C28994}" sibTransId="{40FC073E-DCC7-AB44-804D-B9B2A9ED766C}"/>
    <dgm:cxn modelId="{6B5447D3-146A-CF4A-9CA2-1922123E11C2}" srcId="{28666DEF-85F1-474D-9B5F-705FC0A684BD}" destId="{7616A003-DDA0-BE42-BA43-D1C15B66EBC6}" srcOrd="0" destOrd="0" parTransId="{AFAB0720-B4E9-BD44-8FDC-B57071E75861}" sibTransId="{8FC78B68-EBE3-4945-B1D4-AEEBC688D650}"/>
    <dgm:cxn modelId="{BA22CE45-4D8A-E840-BB07-5E4A76F22284}" type="presOf" srcId="{AE5BB1E8-D6BD-334D-A30C-50B0AD9E1280}" destId="{4BE4D685-938E-D541-ACC2-0CFFD22752E6}" srcOrd="0" destOrd="0" presId="urn:microsoft.com/office/officeart/2005/8/layout/vList5"/>
    <dgm:cxn modelId="{7239E185-E166-A84C-A100-A34DEFA5F5C6}" type="presOf" srcId="{49B17F07-B761-034C-9161-9EF952B5E83A}" destId="{E42E43EA-C58E-9747-A72F-D4FB7506765C}" srcOrd="0" destOrd="0" presId="urn:microsoft.com/office/officeart/2005/8/layout/vList5"/>
    <dgm:cxn modelId="{BDA080D8-4C49-D247-8FFE-920940B570F1}" srcId="{7616A003-DDA0-BE42-BA43-D1C15B66EBC6}" destId="{8F1C389A-CB7F-C04E-9C24-E79B84C82B20}" srcOrd="0" destOrd="0" parTransId="{CF882CD6-D2A4-CB42-B3C2-C2F17C1C36B8}" sibTransId="{63C3B6F6-EF4A-A543-9263-6DC46FA7C584}"/>
    <dgm:cxn modelId="{69FCCEEC-BEC0-C148-A0A0-C1167867CE2F}" type="presOf" srcId="{8F1C389A-CB7F-C04E-9C24-E79B84C82B20}" destId="{8AE88BA2-58D7-5244-9C74-BCBB74C63E48}" srcOrd="0" destOrd="0" presId="urn:microsoft.com/office/officeart/2005/8/layout/vList5"/>
    <dgm:cxn modelId="{3A5EC8B5-171B-104B-8E2F-27661EC8D456}" type="presOf" srcId="{1FA7A604-52C7-9B4D-84FC-CAD598DE8AA8}" destId="{3E7AB0EA-5F24-4E4B-B942-9F6CADD974A7}" srcOrd="0" destOrd="0" presId="urn:microsoft.com/office/officeart/2005/8/layout/vList5"/>
    <dgm:cxn modelId="{19241B13-6917-E843-B28A-52A04335FADC}" type="presOf" srcId="{ED065207-3B58-7147-9729-E3EC717E6B28}" destId="{DCDE3B0F-45CD-8E45-997B-5B4F898465CD}" srcOrd="0" destOrd="0" presId="urn:microsoft.com/office/officeart/2005/8/layout/vList5"/>
    <dgm:cxn modelId="{FF6FDB1A-FFA8-B94F-B7E0-E2FBD7F8EF5F}" type="presParOf" srcId="{E237E9EC-2808-5549-8DA6-F8BEB71BDF3E}" destId="{48E6BE4E-E972-BA46-9386-84103412E7DE}" srcOrd="0" destOrd="0" presId="urn:microsoft.com/office/officeart/2005/8/layout/vList5"/>
    <dgm:cxn modelId="{33D30F86-E10C-6E4E-93CB-B7B48331EF22}" type="presParOf" srcId="{48E6BE4E-E972-BA46-9386-84103412E7DE}" destId="{8D0A432F-5161-F44D-AC11-E41209DE0A37}" srcOrd="0" destOrd="0" presId="urn:microsoft.com/office/officeart/2005/8/layout/vList5"/>
    <dgm:cxn modelId="{313452F0-4540-2F47-970F-1F12EBF1A26C}" type="presParOf" srcId="{48E6BE4E-E972-BA46-9386-84103412E7DE}" destId="{8AE88BA2-58D7-5244-9C74-BCBB74C63E48}" srcOrd="1" destOrd="0" presId="urn:microsoft.com/office/officeart/2005/8/layout/vList5"/>
    <dgm:cxn modelId="{CB5454D7-D007-694B-8BF0-C7A133830CFF}" type="presParOf" srcId="{E237E9EC-2808-5549-8DA6-F8BEB71BDF3E}" destId="{29B7C5BE-A31E-1748-B659-699E3A79DD0F}" srcOrd="1" destOrd="0" presId="urn:microsoft.com/office/officeart/2005/8/layout/vList5"/>
    <dgm:cxn modelId="{5E87EBB0-3E5E-7F4C-99C9-F87A215DD081}" type="presParOf" srcId="{E237E9EC-2808-5549-8DA6-F8BEB71BDF3E}" destId="{70384BCD-DAB3-F040-AFEF-FBFD503DEE80}" srcOrd="2" destOrd="0" presId="urn:microsoft.com/office/officeart/2005/8/layout/vList5"/>
    <dgm:cxn modelId="{A035A9CE-023B-8345-AF06-F32FD33ED7AD}" type="presParOf" srcId="{70384BCD-DAB3-F040-AFEF-FBFD503DEE80}" destId="{E42E43EA-C58E-9747-A72F-D4FB7506765C}" srcOrd="0" destOrd="0" presId="urn:microsoft.com/office/officeart/2005/8/layout/vList5"/>
    <dgm:cxn modelId="{F46EEA53-927E-AE4A-A226-8D32A12759D1}" type="presParOf" srcId="{70384BCD-DAB3-F040-AFEF-FBFD503DEE80}" destId="{DCDE3B0F-45CD-8E45-997B-5B4F898465CD}" srcOrd="1" destOrd="0" presId="urn:microsoft.com/office/officeart/2005/8/layout/vList5"/>
    <dgm:cxn modelId="{3D431B6C-D799-704F-A50C-1C029087852A}" type="presParOf" srcId="{E237E9EC-2808-5549-8DA6-F8BEB71BDF3E}" destId="{36E2B61D-B3BE-DC43-9D3E-660873776F31}" srcOrd="3" destOrd="0" presId="urn:microsoft.com/office/officeart/2005/8/layout/vList5"/>
    <dgm:cxn modelId="{51967F19-3BC1-A84B-9D7E-49FE60B87B17}" type="presParOf" srcId="{E237E9EC-2808-5549-8DA6-F8BEB71BDF3E}" destId="{4B111150-E523-A946-A358-795C58555C50}" srcOrd="4" destOrd="0" presId="urn:microsoft.com/office/officeart/2005/8/layout/vList5"/>
    <dgm:cxn modelId="{C52559E3-EB31-084E-84DE-9C800C2E16C6}" type="presParOf" srcId="{4B111150-E523-A946-A358-795C58555C50}" destId="{3E7AB0EA-5F24-4E4B-B942-9F6CADD974A7}" srcOrd="0" destOrd="0" presId="urn:microsoft.com/office/officeart/2005/8/layout/vList5"/>
    <dgm:cxn modelId="{1A38E157-45A7-AC47-831D-EF88DA56E980}" type="presParOf" srcId="{4B111150-E523-A946-A358-795C58555C50}" destId="{4BE4D685-938E-D541-ACC2-0CFFD22752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F48C2-447F-6F44-92B0-09A3753B4021}">
      <dsp:nvSpPr>
        <dsp:cNvPr id="0" name=""/>
        <dsp:cNvSpPr/>
      </dsp:nvSpPr>
      <dsp:spPr>
        <a:xfrm>
          <a:off x="0" y="0"/>
          <a:ext cx="8721322" cy="1103931"/>
        </a:xfrm>
        <a:prstGeom prst="roundRect">
          <a:avLst>
            <a:gd name="adj" fmla="val 10000"/>
          </a:avLst>
        </a:prstGeom>
        <a:solidFill>
          <a:schemeClr val="lt1"/>
        </a:solidFill>
        <a:ln w="5715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Theories of Work-Family Conflict and Role Strain</a:t>
          </a:r>
          <a:endParaRPr lang="en-US" sz="2300" b="1" kern="1200" dirty="0"/>
        </a:p>
      </dsp:txBody>
      <dsp:txXfrm>
        <a:off x="1854657" y="0"/>
        <a:ext cx="6866664" cy="1103931"/>
      </dsp:txXfrm>
    </dsp:sp>
    <dsp:sp modelId="{113759FF-18BB-034A-9680-4378F8A74054}">
      <dsp:nvSpPr>
        <dsp:cNvPr id="0" name=""/>
        <dsp:cNvSpPr/>
      </dsp:nvSpPr>
      <dsp:spPr>
        <a:xfrm>
          <a:off x="110393" y="110393"/>
          <a:ext cx="1744264" cy="883144"/>
        </a:xfrm>
        <a:prstGeom prst="roundRect">
          <a:avLst>
            <a:gd name="adj" fmla="val 10000"/>
          </a:avLst>
        </a:prstGeom>
        <a:solidFill>
          <a:srgbClr val="FFFFFF"/>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D3F05BC5-7FE5-2B43-B78A-E44A86F599F9}">
      <dsp:nvSpPr>
        <dsp:cNvPr id="0" name=""/>
        <dsp:cNvSpPr/>
      </dsp:nvSpPr>
      <dsp:spPr>
        <a:xfrm>
          <a:off x="0" y="1214324"/>
          <a:ext cx="8721322" cy="1103931"/>
        </a:xfrm>
        <a:prstGeom prst="roundRect">
          <a:avLst>
            <a:gd name="adj" fmla="val 10000"/>
          </a:avLst>
        </a:prstGeom>
        <a:solidFill>
          <a:schemeClr val="lt1"/>
        </a:solidFill>
        <a:ln w="5715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Student Experiences of Mothers and Fathers</a:t>
          </a:r>
          <a:endParaRPr lang="en-US" sz="2300" b="1" kern="1200" dirty="0"/>
        </a:p>
      </dsp:txBody>
      <dsp:txXfrm>
        <a:off x="1854657" y="1214324"/>
        <a:ext cx="6866664" cy="1103931"/>
      </dsp:txXfrm>
    </dsp:sp>
    <dsp:sp modelId="{1BE12E66-42E2-B645-96CB-57B749CF2A04}">
      <dsp:nvSpPr>
        <dsp:cNvPr id="0" name=""/>
        <dsp:cNvSpPr/>
      </dsp:nvSpPr>
      <dsp:spPr>
        <a:xfrm>
          <a:off x="110393" y="1324717"/>
          <a:ext cx="1744264" cy="883144"/>
        </a:xfrm>
        <a:prstGeom prst="roundRect">
          <a:avLst>
            <a:gd name="adj" fmla="val 10000"/>
          </a:avLst>
        </a:prstGeom>
        <a:solidFill>
          <a:srgbClr val="FFFFFF"/>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ACDFC873-0A94-4748-8B93-93A99C53541B}">
      <dsp:nvSpPr>
        <dsp:cNvPr id="0" name=""/>
        <dsp:cNvSpPr/>
      </dsp:nvSpPr>
      <dsp:spPr>
        <a:xfrm>
          <a:off x="0" y="2428648"/>
          <a:ext cx="8721322" cy="1103931"/>
        </a:xfrm>
        <a:prstGeom prst="roundRect">
          <a:avLst>
            <a:gd name="adj" fmla="val 10000"/>
          </a:avLst>
        </a:prstGeom>
        <a:solidFill>
          <a:schemeClr val="lt1"/>
        </a:solidFill>
        <a:ln w="5715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t>International Graduate Students with Children</a:t>
          </a:r>
        </a:p>
      </dsp:txBody>
      <dsp:txXfrm>
        <a:off x="1854657" y="2428648"/>
        <a:ext cx="6866664" cy="1103931"/>
      </dsp:txXfrm>
    </dsp:sp>
    <dsp:sp modelId="{5B98D40E-35D7-CE4B-AE3F-8A3E4D1EE69D}">
      <dsp:nvSpPr>
        <dsp:cNvPr id="0" name=""/>
        <dsp:cNvSpPr/>
      </dsp:nvSpPr>
      <dsp:spPr>
        <a:xfrm>
          <a:off x="110393" y="2539041"/>
          <a:ext cx="1744264" cy="883144"/>
        </a:xfrm>
        <a:prstGeom prst="roundRect">
          <a:avLst>
            <a:gd name="adj" fmla="val 10000"/>
          </a:avLst>
        </a:prstGeom>
        <a:solidFill>
          <a:srgbClr val="FFFFFF"/>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A513414F-782D-F844-9D67-6B7D818BCF2F}">
      <dsp:nvSpPr>
        <dsp:cNvPr id="0" name=""/>
        <dsp:cNvSpPr/>
      </dsp:nvSpPr>
      <dsp:spPr>
        <a:xfrm>
          <a:off x="0" y="3645754"/>
          <a:ext cx="8721322" cy="1103931"/>
        </a:xfrm>
        <a:prstGeom prst="roundRect">
          <a:avLst>
            <a:gd name="adj" fmla="val 10000"/>
          </a:avLst>
        </a:prstGeom>
        <a:solidFill>
          <a:schemeClr val="lt1"/>
        </a:solidFill>
        <a:ln w="57150" cap="flat" cmpd="sng" algn="ctr">
          <a:solidFill>
            <a:srgbClr val="7F7F7F"/>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endParaRPr lang="en-US" sz="2200" kern="1200" dirty="0" smtClean="0"/>
        </a:p>
        <a:p>
          <a:pPr lvl="0" algn="l" defTabSz="977900">
            <a:lnSpc>
              <a:spcPct val="90000"/>
            </a:lnSpc>
            <a:spcBef>
              <a:spcPct val="0"/>
            </a:spcBef>
            <a:spcAft>
              <a:spcPct val="35000"/>
            </a:spcAft>
          </a:pPr>
          <a:r>
            <a:rPr lang="en-US" sz="2300" b="1" kern="1200" dirty="0" smtClean="0"/>
            <a:t>Best Practices for Supporting Graduate Students with Children</a:t>
          </a:r>
        </a:p>
        <a:p>
          <a:pPr lvl="0" algn="l" defTabSz="977900">
            <a:lnSpc>
              <a:spcPct val="90000"/>
            </a:lnSpc>
            <a:spcBef>
              <a:spcPct val="0"/>
            </a:spcBef>
            <a:spcAft>
              <a:spcPct val="35000"/>
            </a:spcAft>
          </a:pPr>
          <a:endParaRPr lang="en-US" sz="2000" kern="1200" dirty="0"/>
        </a:p>
      </dsp:txBody>
      <dsp:txXfrm>
        <a:off x="1854657" y="3645754"/>
        <a:ext cx="6866664" cy="1103931"/>
      </dsp:txXfrm>
    </dsp:sp>
    <dsp:sp modelId="{7452259D-7EA1-214F-85A2-8CF5B5CEDAAD}">
      <dsp:nvSpPr>
        <dsp:cNvPr id="0" name=""/>
        <dsp:cNvSpPr/>
      </dsp:nvSpPr>
      <dsp:spPr>
        <a:xfrm>
          <a:off x="110393" y="3753365"/>
          <a:ext cx="1744264" cy="883144"/>
        </a:xfrm>
        <a:prstGeom prst="roundRect">
          <a:avLst>
            <a:gd name="adj" fmla="val 10000"/>
          </a:avLst>
        </a:prstGeom>
        <a:solidFill>
          <a:srgbClr val="FFFFFF"/>
        </a:solidFill>
        <a:ln w="25400" cap="flat" cmpd="sng" algn="ctr">
          <a:solidFill>
            <a:srgbClr val="7F7F7F"/>
          </a:solidFill>
          <a:prstDash val="solid"/>
        </a:ln>
        <a:effectLst/>
      </dsp:spPr>
      <dsp:style>
        <a:lnRef idx="2">
          <a:schemeClr val="accent2"/>
        </a:lnRef>
        <a:fillRef idx="1">
          <a:schemeClr val="lt1"/>
        </a:fillRef>
        <a:effectRef idx="0">
          <a:schemeClr val="accent2"/>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420F9-8FFC-964C-AC5F-9439F756FCB6}">
      <dsp:nvSpPr>
        <dsp:cNvPr id="0" name=""/>
        <dsp:cNvSpPr/>
      </dsp:nvSpPr>
      <dsp:spPr>
        <a:xfrm>
          <a:off x="2552703" y="-61232"/>
          <a:ext cx="3120566" cy="1839690"/>
        </a:xfrm>
        <a:prstGeom prst="roundRect">
          <a:avLst>
            <a:gd name="adj" fmla="val 10000"/>
          </a:avLst>
        </a:prstGeom>
        <a:solidFill>
          <a:schemeClr val="lt1"/>
        </a:solidFill>
        <a:ln w="5715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Artifact Analysis</a:t>
          </a:r>
        </a:p>
        <a:p>
          <a:pPr lvl="0" algn="ctr" defTabSz="889000">
            <a:lnSpc>
              <a:spcPct val="90000"/>
            </a:lnSpc>
            <a:spcBef>
              <a:spcPct val="0"/>
            </a:spcBef>
            <a:spcAft>
              <a:spcPct val="35000"/>
            </a:spcAft>
          </a:pPr>
          <a:r>
            <a:rPr lang="en-US" sz="2000" kern="1200" dirty="0" smtClean="0"/>
            <a:t>Web resources for service/ support &amp;</a:t>
          </a:r>
        </a:p>
        <a:p>
          <a:pPr lvl="0" algn="ctr" defTabSz="889000">
            <a:lnSpc>
              <a:spcPct val="90000"/>
            </a:lnSpc>
            <a:spcBef>
              <a:spcPct val="0"/>
            </a:spcBef>
            <a:spcAft>
              <a:spcPct val="35000"/>
            </a:spcAft>
          </a:pPr>
          <a:r>
            <a:rPr lang="en-US" sz="2000" kern="1200" dirty="0" smtClean="0"/>
            <a:t>19 Student Testimonies</a:t>
          </a:r>
          <a:endParaRPr lang="en-US" sz="2000" kern="1200" dirty="0"/>
        </a:p>
      </dsp:txBody>
      <dsp:txXfrm>
        <a:off x="2606586" y="-7349"/>
        <a:ext cx="3012800" cy="1731924"/>
      </dsp:txXfrm>
    </dsp:sp>
    <dsp:sp modelId="{A11F6B35-F612-644C-90A2-46EA46C9F678}">
      <dsp:nvSpPr>
        <dsp:cNvPr id="0" name=""/>
        <dsp:cNvSpPr/>
      </dsp:nvSpPr>
      <dsp:spPr>
        <a:xfrm rot="3027417">
          <a:off x="4767042" y="2003225"/>
          <a:ext cx="910067" cy="397528"/>
        </a:xfrm>
        <a:prstGeom prst="leftRightArrow">
          <a:avLst>
            <a:gd name="adj1" fmla="val 60000"/>
            <a:gd name="adj2" fmla="val 50000"/>
          </a:avLst>
        </a:prstGeom>
        <a:solidFill>
          <a:srgbClr val="A6A6A6"/>
        </a:solidFill>
        <a:ln w="25400" cap="flat" cmpd="sng" algn="ctr">
          <a:solidFill>
            <a:schemeClr val="bg1">
              <a:lumMod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886300" y="2082731"/>
        <a:ext cx="671551" cy="238516"/>
      </dsp:txXfrm>
    </dsp:sp>
    <dsp:sp modelId="{F3D1F591-5BCA-EF49-8A39-B8D63B4B198D}">
      <dsp:nvSpPr>
        <dsp:cNvPr id="0" name=""/>
        <dsp:cNvSpPr/>
      </dsp:nvSpPr>
      <dsp:spPr>
        <a:xfrm>
          <a:off x="4959489" y="2625520"/>
          <a:ext cx="2990115" cy="2138577"/>
        </a:xfrm>
        <a:prstGeom prst="roundRect">
          <a:avLst>
            <a:gd name="adj" fmla="val 10000"/>
          </a:avLst>
        </a:prstGeom>
        <a:solidFill>
          <a:schemeClr val="lt1"/>
        </a:solidFill>
        <a:ln w="5715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Student Interviews</a:t>
          </a:r>
        </a:p>
        <a:p>
          <a:pPr lvl="0" algn="ctr" defTabSz="889000">
            <a:lnSpc>
              <a:spcPct val="90000"/>
            </a:lnSpc>
            <a:spcBef>
              <a:spcPct val="0"/>
            </a:spcBef>
            <a:spcAft>
              <a:spcPct val="35000"/>
            </a:spcAft>
          </a:pPr>
          <a:r>
            <a:rPr lang="en-US" sz="2000" b="0" kern="1200" dirty="0" smtClean="0"/>
            <a:t>8 individual interviews with masters/doctoral students</a:t>
          </a:r>
          <a:endParaRPr lang="en-US" sz="2000" b="0" kern="1200" dirty="0"/>
        </a:p>
      </dsp:txBody>
      <dsp:txXfrm>
        <a:off x="5022126" y="2688157"/>
        <a:ext cx="2864841" cy="2013303"/>
      </dsp:txXfrm>
    </dsp:sp>
    <dsp:sp modelId="{B75C047A-0DA7-F842-A4D1-22D8CFC26F09}">
      <dsp:nvSpPr>
        <dsp:cNvPr id="0" name=""/>
        <dsp:cNvSpPr/>
      </dsp:nvSpPr>
      <dsp:spPr>
        <a:xfrm rot="10772062">
          <a:off x="3661174" y="3483019"/>
          <a:ext cx="1117702" cy="459899"/>
        </a:xfrm>
        <a:prstGeom prst="leftRightArrow">
          <a:avLst>
            <a:gd name="adj1" fmla="val 60000"/>
            <a:gd name="adj2" fmla="val 50000"/>
          </a:avLst>
        </a:prstGeom>
        <a:solidFill>
          <a:srgbClr val="A6A6A6"/>
        </a:solidFill>
        <a:ln w="25400" cap="flat" cmpd="sng" algn="ctr">
          <a:solidFill>
            <a:srgbClr val="7F7F7F"/>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799144" y="3574999"/>
        <a:ext cx="841762" cy="275939"/>
      </dsp:txXfrm>
    </dsp:sp>
    <dsp:sp modelId="{C13817EF-1D11-D84B-B254-2C8AFC247F01}">
      <dsp:nvSpPr>
        <dsp:cNvPr id="0" name=""/>
        <dsp:cNvSpPr/>
      </dsp:nvSpPr>
      <dsp:spPr>
        <a:xfrm>
          <a:off x="497699" y="2661221"/>
          <a:ext cx="2982862" cy="2139756"/>
        </a:xfrm>
        <a:prstGeom prst="roundRect">
          <a:avLst>
            <a:gd name="adj" fmla="val 10000"/>
          </a:avLst>
        </a:prstGeom>
        <a:solidFill>
          <a:schemeClr val="lt1"/>
        </a:solidFill>
        <a:ln w="5715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Existing Survey Data</a:t>
          </a:r>
        </a:p>
        <a:p>
          <a:pPr lvl="0" algn="ctr" defTabSz="889000">
            <a:lnSpc>
              <a:spcPct val="90000"/>
            </a:lnSpc>
            <a:spcBef>
              <a:spcPct val="0"/>
            </a:spcBef>
            <a:spcAft>
              <a:spcPct val="35000"/>
            </a:spcAft>
          </a:pPr>
          <a:r>
            <a:rPr lang="en-US" sz="2000" kern="1200" dirty="0" smtClean="0"/>
            <a:t>2012 Survey on academics, financial, healthcare, parenting (866 responses)</a:t>
          </a:r>
          <a:endParaRPr lang="en-US" sz="2000" kern="1200" dirty="0"/>
        </a:p>
      </dsp:txBody>
      <dsp:txXfrm>
        <a:off x="560370" y="2723892"/>
        <a:ext cx="2857520" cy="2014414"/>
      </dsp:txXfrm>
    </dsp:sp>
    <dsp:sp modelId="{FF3F5ED4-F3DE-284C-BD4A-446110A40415}">
      <dsp:nvSpPr>
        <dsp:cNvPr id="0" name=""/>
        <dsp:cNvSpPr/>
      </dsp:nvSpPr>
      <dsp:spPr>
        <a:xfrm rot="18388707">
          <a:off x="2645276" y="2020556"/>
          <a:ext cx="922495" cy="398567"/>
        </a:xfrm>
        <a:prstGeom prst="leftRightArrow">
          <a:avLst>
            <a:gd name="adj1" fmla="val 60000"/>
            <a:gd name="adj2" fmla="val 50000"/>
          </a:avLst>
        </a:prstGeom>
        <a:solidFill>
          <a:schemeClr val="bg1">
            <a:lumMod val="65000"/>
          </a:schemeClr>
        </a:solidFill>
        <a:ln w="25400" cap="flat" cmpd="sng" algn="ctr">
          <a:solidFill>
            <a:schemeClr val="bg1">
              <a:lumMod val="50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764846" y="2100269"/>
        <a:ext cx="683355" cy="239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0A683-7355-4F46-8FC4-45A5F49641C1}">
      <dsp:nvSpPr>
        <dsp:cNvPr id="0" name=""/>
        <dsp:cNvSpPr/>
      </dsp:nvSpPr>
      <dsp:spPr>
        <a:xfrm>
          <a:off x="-5890185" y="-901622"/>
          <a:ext cx="7013842" cy="7013842"/>
        </a:xfrm>
        <a:prstGeom prst="blockArc">
          <a:avLst>
            <a:gd name="adj1" fmla="val 18900000"/>
            <a:gd name="adj2" fmla="val 2700000"/>
            <a:gd name="adj3" fmla="val 3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DCD68C-8938-7049-AD5C-A47EC4361207}">
      <dsp:nvSpPr>
        <dsp:cNvPr id="0" name=""/>
        <dsp:cNvSpPr/>
      </dsp:nvSpPr>
      <dsp:spPr>
        <a:xfrm>
          <a:off x="723230" y="521059"/>
          <a:ext cx="4000617" cy="1042119"/>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27182" tIns="50800" rIns="50800" bIns="50800" numCol="1" spcCol="1270" anchor="ctr" anchorCtr="0">
          <a:noAutofit/>
        </a:bodyPr>
        <a:lstStyle/>
        <a:p>
          <a:pPr lvl="0" algn="l" defTabSz="889000" rtl="0">
            <a:lnSpc>
              <a:spcPct val="90000"/>
            </a:lnSpc>
            <a:spcBef>
              <a:spcPct val="0"/>
            </a:spcBef>
            <a:spcAft>
              <a:spcPct val="35000"/>
            </a:spcAft>
          </a:pPr>
          <a:r>
            <a:rPr lang="en-US" sz="2000" kern="1200" dirty="0" smtClean="0"/>
            <a:t>of survey participants experienced problems paying for childcare</a:t>
          </a:r>
          <a:endParaRPr lang="en-US" sz="2000" kern="1200" dirty="0"/>
        </a:p>
      </dsp:txBody>
      <dsp:txXfrm>
        <a:off x="723230" y="521059"/>
        <a:ext cx="4000617" cy="1042119"/>
      </dsp:txXfrm>
    </dsp:sp>
    <dsp:sp modelId="{E4C67791-F8D6-B54F-AB3B-1CD443895A25}">
      <dsp:nvSpPr>
        <dsp:cNvPr id="0" name=""/>
        <dsp:cNvSpPr/>
      </dsp:nvSpPr>
      <dsp:spPr>
        <a:xfrm>
          <a:off x="71906" y="390794"/>
          <a:ext cx="1302649" cy="1302649"/>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F56BEA5C-6F0A-CC43-A839-13E2EC4A51C0}">
      <dsp:nvSpPr>
        <dsp:cNvPr id="0" name=""/>
        <dsp:cNvSpPr/>
      </dsp:nvSpPr>
      <dsp:spPr>
        <a:xfrm>
          <a:off x="1102041" y="2084238"/>
          <a:ext cx="3621807" cy="1042119"/>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27182" tIns="50800" rIns="50800" bIns="50800" numCol="1" spcCol="1270" anchor="ctr" anchorCtr="0">
          <a:noAutofit/>
        </a:bodyPr>
        <a:lstStyle/>
        <a:p>
          <a:pPr lvl="0" algn="l" defTabSz="889000" rtl="0">
            <a:lnSpc>
              <a:spcPct val="90000"/>
            </a:lnSpc>
            <a:spcBef>
              <a:spcPct val="0"/>
            </a:spcBef>
            <a:spcAft>
              <a:spcPct val="35000"/>
            </a:spcAft>
          </a:pPr>
          <a:r>
            <a:rPr lang="en-US" sz="2000" kern="1200" dirty="0" smtClean="0"/>
            <a:t>student testimonies mentioned issues with paying for childcare</a:t>
          </a:r>
          <a:endParaRPr lang="en-US" sz="2000" kern="1200" dirty="0"/>
        </a:p>
      </dsp:txBody>
      <dsp:txXfrm>
        <a:off x="1102041" y="2084238"/>
        <a:ext cx="3621807" cy="1042119"/>
      </dsp:txXfrm>
    </dsp:sp>
    <dsp:sp modelId="{BAFE2035-B9A5-8545-B362-6FCF2D8E8889}">
      <dsp:nvSpPr>
        <dsp:cNvPr id="0" name=""/>
        <dsp:cNvSpPr/>
      </dsp:nvSpPr>
      <dsp:spPr>
        <a:xfrm>
          <a:off x="450716" y="1953973"/>
          <a:ext cx="1302649" cy="1302649"/>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DD443F47-627F-8646-98D6-FA62624B069B}">
      <dsp:nvSpPr>
        <dsp:cNvPr id="0" name=""/>
        <dsp:cNvSpPr/>
      </dsp:nvSpPr>
      <dsp:spPr>
        <a:xfrm>
          <a:off x="723230" y="3647417"/>
          <a:ext cx="4000617" cy="1042119"/>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27182" tIns="50800" rIns="50800" bIns="50800" numCol="1" spcCol="1270" anchor="ctr" anchorCtr="0">
          <a:noAutofit/>
        </a:bodyPr>
        <a:lstStyle/>
        <a:p>
          <a:pPr lvl="0" algn="l" defTabSz="889000" rtl="0">
            <a:lnSpc>
              <a:spcPct val="90000"/>
            </a:lnSpc>
            <a:spcBef>
              <a:spcPct val="0"/>
            </a:spcBef>
            <a:spcAft>
              <a:spcPct val="35000"/>
            </a:spcAft>
          </a:pPr>
          <a:r>
            <a:rPr lang="en-US" sz="2000" kern="1200" dirty="0" smtClean="0"/>
            <a:t>interview participants spoke of the cost of childcare</a:t>
          </a:r>
          <a:endParaRPr lang="en-US" sz="2000" kern="1200" dirty="0"/>
        </a:p>
      </dsp:txBody>
      <dsp:txXfrm>
        <a:off x="723230" y="3647417"/>
        <a:ext cx="4000617" cy="1042119"/>
      </dsp:txXfrm>
    </dsp:sp>
    <dsp:sp modelId="{5470019E-6C6A-E645-9731-BF0CDBA32CDC}">
      <dsp:nvSpPr>
        <dsp:cNvPr id="0" name=""/>
        <dsp:cNvSpPr/>
      </dsp:nvSpPr>
      <dsp:spPr>
        <a:xfrm>
          <a:off x="71906" y="3517152"/>
          <a:ext cx="1302649" cy="1302649"/>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88BA2-58D7-5244-9C74-BCBB74C63E48}">
      <dsp:nvSpPr>
        <dsp:cNvPr id="0" name=""/>
        <dsp:cNvSpPr/>
      </dsp:nvSpPr>
      <dsp:spPr>
        <a:xfrm rot="5400000">
          <a:off x="5032348" y="-1926611"/>
          <a:ext cx="1127559" cy="5266944"/>
        </a:xfrm>
        <a:prstGeom prst="round2Same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The </a:t>
          </a:r>
          <a:r>
            <a:rPr lang="en-US" sz="2200" b="1" kern="1200" dirty="0" smtClean="0">
              <a:solidFill>
                <a:srgbClr val="3B6086"/>
              </a:solidFill>
            </a:rPr>
            <a:t>base stipend </a:t>
          </a:r>
          <a:r>
            <a:rPr lang="en-US" sz="2200" kern="1200" dirty="0" smtClean="0"/>
            <a:t>for PhD and MFA students (2014-2015) </a:t>
          </a:r>
          <a:endParaRPr lang="en-US" sz="2200" kern="1200" dirty="0"/>
        </a:p>
      </dsp:txBody>
      <dsp:txXfrm rot="-5400000">
        <a:off x="2962656" y="198124"/>
        <a:ext cx="5211901" cy="1017473"/>
      </dsp:txXfrm>
    </dsp:sp>
    <dsp:sp modelId="{8D0A432F-5161-F44D-AC11-E41209DE0A37}">
      <dsp:nvSpPr>
        <dsp:cNvPr id="0" name=""/>
        <dsp:cNvSpPr/>
      </dsp:nvSpPr>
      <dsp:spPr>
        <a:xfrm>
          <a:off x="0" y="7"/>
          <a:ext cx="2962656" cy="1409449"/>
        </a:xfrm>
        <a:prstGeom prst="round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US" sz="5000" kern="1200" dirty="0" smtClean="0"/>
            <a:t>$22,992 </a:t>
          </a:r>
          <a:endParaRPr lang="en-US" sz="5000" kern="1200" dirty="0"/>
        </a:p>
      </dsp:txBody>
      <dsp:txXfrm>
        <a:off x="68804" y="68811"/>
        <a:ext cx="2825048" cy="1271841"/>
      </dsp:txXfrm>
    </dsp:sp>
    <dsp:sp modelId="{DCDE3B0F-45CD-8E45-997B-5B4F898465CD}">
      <dsp:nvSpPr>
        <dsp:cNvPr id="0" name=""/>
        <dsp:cNvSpPr/>
      </dsp:nvSpPr>
      <dsp:spPr>
        <a:xfrm rot="5400000">
          <a:off x="5032348" y="-446690"/>
          <a:ext cx="1127559" cy="5266944"/>
        </a:xfrm>
        <a:prstGeom prst="round2Same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71% of females and 62% of males spend more than $10,000 per year on </a:t>
          </a:r>
          <a:r>
            <a:rPr lang="en-US" sz="2200" b="1" kern="1200" dirty="0" smtClean="0">
              <a:solidFill>
                <a:srgbClr val="3B6086"/>
              </a:solidFill>
            </a:rPr>
            <a:t>childcare costs</a:t>
          </a:r>
          <a:endParaRPr lang="en-US" sz="2200" b="1" kern="1200" dirty="0">
            <a:solidFill>
              <a:srgbClr val="3B6086"/>
            </a:solidFill>
          </a:endParaRPr>
        </a:p>
      </dsp:txBody>
      <dsp:txXfrm rot="-5400000">
        <a:off x="2962656" y="1678045"/>
        <a:ext cx="5211901" cy="1017473"/>
      </dsp:txXfrm>
    </dsp:sp>
    <dsp:sp modelId="{E42E43EA-C58E-9747-A72F-D4FB7506765C}">
      <dsp:nvSpPr>
        <dsp:cNvPr id="0" name=""/>
        <dsp:cNvSpPr/>
      </dsp:nvSpPr>
      <dsp:spPr>
        <a:xfrm>
          <a:off x="0" y="1482056"/>
          <a:ext cx="2962656" cy="1409449"/>
        </a:xfrm>
        <a:prstGeom prst="round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US" sz="5000" kern="1200" dirty="0" smtClean="0"/>
            <a:t>$10,000</a:t>
          </a:r>
        </a:p>
      </dsp:txBody>
      <dsp:txXfrm>
        <a:off x="68804" y="1550860"/>
        <a:ext cx="2825048" cy="1271841"/>
      </dsp:txXfrm>
    </dsp:sp>
    <dsp:sp modelId="{4BE4D685-938E-D541-ACC2-0CFFD22752E6}">
      <dsp:nvSpPr>
        <dsp:cNvPr id="0" name=""/>
        <dsp:cNvSpPr/>
      </dsp:nvSpPr>
      <dsp:spPr>
        <a:xfrm rot="5400000">
          <a:off x="5032348" y="1033230"/>
          <a:ext cx="1127559" cy="5266944"/>
        </a:xfrm>
        <a:prstGeom prst="round2Same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Cost of adding </a:t>
          </a:r>
          <a:r>
            <a:rPr lang="en-US" sz="2200" b="1" kern="1200" dirty="0" smtClean="0">
              <a:solidFill>
                <a:srgbClr val="3B6086"/>
              </a:solidFill>
            </a:rPr>
            <a:t>one</a:t>
          </a:r>
          <a:r>
            <a:rPr lang="en-US" sz="2200" kern="1200" dirty="0" smtClean="0">
              <a:solidFill>
                <a:srgbClr val="3B6086"/>
              </a:solidFill>
            </a:rPr>
            <a:t> </a:t>
          </a:r>
          <a:r>
            <a:rPr lang="en-US" sz="2200" b="1" kern="1200" dirty="0" smtClean="0">
              <a:solidFill>
                <a:srgbClr val="3B6086"/>
              </a:solidFill>
            </a:rPr>
            <a:t>dependent</a:t>
          </a:r>
          <a:r>
            <a:rPr lang="en-US" sz="2200" kern="1200" dirty="0" smtClean="0"/>
            <a:t> to the </a:t>
          </a:r>
          <a:r>
            <a:rPr lang="en-US" sz="2200" b="0" kern="1200" dirty="0" smtClean="0"/>
            <a:t>student health insurance plan </a:t>
          </a:r>
          <a:endParaRPr lang="en-US" sz="2200" b="0" kern="1200" dirty="0"/>
        </a:p>
      </dsp:txBody>
      <dsp:txXfrm rot="-5400000">
        <a:off x="2962656" y="3157966"/>
        <a:ext cx="5211901" cy="1017473"/>
      </dsp:txXfrm>
    </dsp:sp>
    <dsp:sp modelId="{3E7AB0EA-5F24-4E4B-B942-9F6CADD974A7}">
      <dsp:nvSpPr>
        <dsp:cNvPr id="0" name=""/>
        <dsp:cNvSpPr/>
      </dsp:nvSpPr>
      <dsp:spPr>
        <a:xfrm>
          <a:off x="0" y="2961978"/>
          <a:ext cx="2962656" cy="1409449"/>
        </a:xfrm>
        <a:prstGeom prst="roundRect">
          <a:avLst/>
        </a:prstGeom>
        <a:no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US" sz="5000" kern="1200" dirty="0" smtClean="0"/>
            <a:t>$4,313 </a:t>
          </a:r>
        </a:p>
      </dsp:txBody>
      <dsp:txXfrm>
        <a:off x="68804" y="3030782"/>
        <a:ext cx="2825048" cy="1271841"/>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65FAC-65B1-5146-904D-40151DB2AE85}" type="datetimeFigureOut">
              <a:rPr lang="en-US" smtClean="0"/>
              <a:t>6/1/15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93A69-9D62-7B46-846B-298C64BCDC1D}" type="slidenum">
              <a:rPr lang="en-US" smtClean="0"/>
              <a:t>‹#›</a:t>
            </a:fld>
            <a:endParaRPr lang="en-US"/>
          </a:p>
        </p:txBody>
      </p:sp>
    </p:spTree>
    <p:extLst>
      <p:ext uri="{BB962C8B-B14F-4D97-AF65-F5344CB8AC3E}">
        <p14:creationId xmlns:p14="http://schemas.microsoft.com/office/powerpoint/2010/main" val="1891853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01CDBD-B2DD-A445-B199-3BAB6194D4E5}" type="datetimeFigureOut">
              <a:rPr lang="en-US" smtClean="0"/>
              <a:t>6/1/15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1D9EE-5E3E-8146-BDAE-551A4D9D80DC}" type="slidenum">
              <a:rPr lang="en-US" smtClean="0"/>
              <a:t>‹#›</a:t>
            </a:fld>
            <a:endParaRPr lang="en-US"/>
          </a:p>
        </p:txBody>
      </p:sp>
    </p:spTree>
    <p:extLst>
      <p:ext uri="{BB962C8B-B14F-4D97-AF65-F5344CB8AC3E}">
        <p14:creationId xmlns:p14="http://schemas.microsoft.com/office/powerpoint/2010/main" val="3236573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a:t>
            </a:r>
            <a:r>
              <a:rPr lang="en-US" baseline="0" dirty="0" smtClean="0"/>
              <a:t> the introduction. My Master’s Project explored the experience of graduate students with children.</a:t>
            </a:r>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1</a:t>
            </a:fld>
            <a:endParaRPr lang="en-US"/>
          </a:p>
        </p:txBody>
      </p:sp>
    </p:spTree>
    <p:extLst>
      <p:ext uri="{BB962C8B-B14F-4D97-AF65-F5344CB8AC3E}">
        <p14:creationId xmlns:p14="http://schemas.microsoft.com/office/powerpoint/2010/main" val="245490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GLC survey, 46% of students with children cited difficulties with student health insurance as an issue that they had encountered. Only 33% of their peers without children said this was an issue. </a:t>
            </a:r>
          </a:p>
          <a:p>
            <a:endParaRPr lang="en-US" baseline="0" dirty="0" smtClean="0"/>
          </a:p>
          <a:p>
            <a:r>
              <a:rPr lang="en-US" baseline="0" dirty="0" smtClean="0"/>
              <a:t>The artifact analysis revealed that students can receive coverage for their spouses and children through the university student health plan, however, in the testimonies and interviews, students explained that it was not an affordable option.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10</a:t>
            </a:fld>
            <a:endParaRPr lang="en-US"/>
          </a:p>
        </p:txBody>
      </p:sp>
    </p:spTree>
    <p:extLst>
      <p:ext uri="{BB962C8B-B14F-4D97-AF65-F5344CB8AC3E}">
        <p14:creationId xmlns:p14="http://schemas.microsoft.com/office/powerpoint/2010/main" val="273943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explore the theme of institutional support, I’d like to conclude this section on financial challenges with some figures to capture this issue. </a:t>
            </a:r>
          </a:p>
          <a:p>
            <a:endParaRPr lang="en-US" baseline="0" dirty="0" smtClean="0"/>
          </a:p>
          <a:p>
            <a:r>
              <a:rPr lang="en-US" baseline="0" dirty="0" smtClean="0"/>
              <a:t>Just under $23,000 is the base stipend for PhD and MFA students however many master’s students don’t receive a stipend at all. </a:t>
            </a:r>
          </a:p>
          <a:p>
            <a:endParaRPr lang="en-US" baseline="0" dirty="0" smtClean="0"/>
          </a:p>
          <a:p>
            <a:r>
              <a:rPr lang="en-US" baseline="0" dirty="0" smtClean="0"/>
              <a:t>71% of females and 62% of males indicated on the survey that they spent more than $10,000 per year on childcare costs alone. </a:t>
            </a:r>
          </a:p>
          <a:p>
            <a:endParaRPr lang="en-US" baseline="0" dirty="0" smtClean="0"/>
          </a:p>
          <a:p>
            <a:r>
              <a:rPr lang="en-US" baseline="0" dirty="0" smtClean="0"/>
              <a:t>The artifact analysis demonstrated that it cost over $4,000 each year for each child to be on the student health insurance plan. </a:t>
            </a:r>
          </a:p>
        </p:txBody>
      </p:sp>
      <p:sp>
        <p:nvSpPr>
          <p:cNvPr id="4" name="Slide Number Placeholder 3"/>
          <p:cNvSpPr>
            <a:spLocks noGrp="1"/>
          </p:cNvSpPr>
          <p:nvPr>
            <p:ph type="sldNum" sz="quarter" idx="10"/>
          </p:nvPr>
        </p:nvSpPr>
        <p:spPr/>
        <p:txBody>
          <a:bodyPr/>
          <a:lstStyle/>
          <a:p>
            <a:fld id="{F401D9EE-5E3E-8146-BDAE-551A4D9D80DC}" type="slidenum">
              <a:rPr lang="en-US" smtClean="0"/>
              <a:t>11</a:t>
            </a:fld>
            <a:endParaRPr lang="en-US"/>
          </a:p>
        </p:txBody>
      </p:sp>
    </p:spTree>
    <p:extLst>
      <p:ext uri="{BB962C8B-B14F-4D97-AF65-F5344CB8AC3E}">
        <p14:creationId xmlns:p14="http://schemas.microsoft.com/office/powerpoint/2010/main" val="3718498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this project supports the notion that graduate students</a:t>
            </a:r>
            <a:r>
              <a:rPr lang="en-US" baseline="0" dirty="0" smtClean="0"/>
              <a:t> with children experience work family conflict. </a:t>
            </a:r>
          </a:p>
          <a:p>
            <a:r>
              <a:rPr lang="en-US" baseline="0" dirty="0" smtClean="0"/>
              <a:t>The literature asserted that in dealing with work-family conflict, the support to which an individual has access is critical.  </a:t>
            </a:r>
          </a:p>
          <a:p>
            <a:endParaRPr lang="en-US" dirty="0" smtClean="0"/>
          </a:p>
          <a:p>
            <a:r>
              <a:rPr lang="en-US" dirty="0" smtClean="0"/>
              <a:t>Lastly,</a:t>
            </a:r>
            <a:r>
              <a:rPr lang="en-US" baseline="0" dirty="0" smtClean="0"/>
              <a:t> this research project suggests that students are receiving support from peers and faculty. Students spoke of forming connections with other students who have children and how valuable this was to have others in similar situations to relate to. Students with children also helped one another to find resource such as childcare services, and provided advice on issues such as nursing a newborn child.</a:t>
            </a:r>
          </a:p>
          <a:p>
            <a:endParaRPr lang="en-US" baseline="0" dirty="0" smtClean="0"/>
          </a:p>
          <a:p>
            <a:r>
              <a:rPr lang="en-US" baseline="0" dirty="0" smtClean="0"/>
              <a:t>In spite of these positive interactions, the students did not perceive the university to have be family friendly. </a:t>
            </a:r>
          </a:p>
          <a:p>
            <a:r>
              <a:rPr lang="en-US" baseline="0" dirty="0" smtClean="0"/>
              <a:t>The students felt that the policies were very confusing, and often they heard misleading or contradicting information about things like maternity leave.</a:t>
            </a:r>
          </a:p>
          <a:p>
            <a:endParaRPr lang="en-US" baseline="0" dirty="0" smtClean="0"/>
          </a:p>
          <a:p>
            <a:r>
              <a:rPr lang="en-US" baseline="0" dirty="0" smtClean="0"/>
              <a:t>Testimonies, interviews, and the artifact analysis also suggest that the information is not only confusing but it is difficult to find. The information about resources for student parents is housed on numerous websites of different offices. </a:t>
            </a:r>
          </a:p>
          <a:p>
            <a:endParaRPr lang="en-US" baseline="0" dirty="0" smtClean="0"/>
          </a:p>
          <a:p>
            <a:r>
              <a:rPr lang="en-US" baseline="0" dirty="0" smtClean="0"/>
              <a:t>The primary policy to which students referred was maternity leave. The students perceived the “childbirth accommodation” for students, which is a six week leave for mothers giving birth, as not being inclusive of all graduate students with children. The students proposed a policy more similar to the Birth and Adoption Parental Leave policy for faculty/staff which is a 12 week leave for all genders. </a:t>
            </a:r>
          </a:p>
          <a:p>
            <a:endParaRPr lang="en-US" baseline="0" dirty="0" smtClean="0"/>
          </a:p>
        </p:txBody>
      </p:sp>
      <p:sp>
        <p:nvSpPr>
          <p:cNvPr id="4" name="Slide Number Placeholder 3"/>
          <p:cNvSpPr>
            <a:spLocks noGrp="1"/>
          </p:cNvSpPr>
          <p:nvPr>
            <p:ph type="sldNum" sz="quarter" idx="10"/>
          </p:nvPr>
        </p:nvSpPr>
        <p:spPr/>
        <p:txBody>
          <a:bodyPr/>
          <a:lstStyle/>
          <a:p>
            <a:fld id="{F401D9EE-5E3E-8146-BDAE-551A4D9D80DC}" type="slidenum">
              <a:rPr lang="en-US" smtClean="0"/>
              <a:t>12</a:t>
            </a:fld>
            <a:endParaRPr lang="en-US"/>
          </a:p>
        </p:txBody>
      </p:sp>
    </p:spTree>
    <p:extLst>
      <p:ext uri="{BB962C8B-B14F-4D97-AF65-F5344CB8AC3E}">
        <p14:creationId xmlns:p14="http://schemas.microsoft.com/office/powerpoint/2010/main" val="728243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first recommendation would be to create a comprehensive</a:t>
            </a:r>
            <a:r>
              <a:rPr lang="en-US" baseline="0" dirty="0" smtClean="0"/>
              <a:t> resource guide for students with children. The artifact analysis and interviews shed light on the fact that students with children have to search </a:t>
            </a:r>
          </a:p>
          <a:p>
            <a:endParaRPr lang="en-US" baseline="0" dirty="0" smtClean="0"/>
          </a:p>
          <a:p>
            <a:r>
              <a:rPr lang="en-US" baseline="0" dirty="0" smtClean="0"/>
              <a:t>Additionally, this study suggests that students with children would benefit from a clear point of contact to reach out to with questions. Policies such as maternity leave can be confusing, especially for new parents. </a:t>
            </a:r>
          </a:p>
          <a:p>
            <a:r>
              <a:rPr lang="en-US" baseline="0" dirty="0" smtClean="0"/>
              <a:t>Improved communication about support may help students to feel less stressed and overwhelmed as they try to manage the roles of student and parent. It might also help students to feel more welcome at the institution, perceive the institution as more family friendly, and have an overall improved experience.</a:t>
            </a:r>
          </a:p>
          <a:p>
            <a:endParaRPr lang="en-US" baseline="0" dirty="0" smtClean="0"/>
          </a:p>
          <a:p>
            <a:r>
              <a:rPr lang="en-US" baseline="0" dirty="0" smtClean="0"/>
              <a:t>Many students also indicated that they felt like they needed to educate their departments </a:t>
            </a:r>
          </a:p>
          <a:p>
            <a:endParaRPr lang="en-US" baseline="0" dirty="0" smtClean="0"/>
          </a:p>
          <a:p>
            <a:r>
              <a:rPr lang="en-US" baseline="0" dirty="0" smtClean="0"/>
              <a:t>Finally, this research project proposes that the university reconsider its existing financial assistance for students specifically in the forms of childcare and health insurance. The support that is in place is not sufficient for these students and is an apparent source of stress and frustration.</a:t>
            </a:r>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13</a:t>
            </a:fld>
            <a:endParaRPr lang="en-US"/>
          </a:p>
        </p:txBody>
      </p:sp>
    </p:spTree>
    <p:extLst>
      <p:ext uri="{BB962C8B-B14F-4D97-AF65-F5344CB8AC3E}">
        <p14:creationId xmlns:p14="http://schemas.microsoft.com/office/powerpoint/2010/main" val="678340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14</a:t>
            </a:fld>
            <a:endParaRPr lang="en-US"/>
          </a:p>
        </p:txBody>
      </p:sp>
    </p:spTree>
    <p:extLst>
      <p:ext uri="{BB962C8B-B14F-4D97-AF65-F5344CB8AC3E}">
        <p14:creationId xmlns:p14="http://schemas.microsoft.com/office/powerpoint/2010/main" val="101462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a:t>
            </a:r>
            <a:r>
              <a:rPr lang="en-US" baseline="0" dirty="0" smtClean="0"/>
              <a:t> end with a couple of quotes from the students describing the experience of being a student and a parent.  </a:t>
            </a:r>
          </a:p>
          <a:p>
            <a:r>
              <a:rPr lang="en-US" baseline="0" dirty="0" smtClean="0"/>
              <a:t>I’ll also open up the floor for any comments or questions about my Master’s Project. </a:t>
            </a:r>
          </a:p>
          <a:p>
            <a:endParaRPr lang="en-US" baseline="0" dirty="0" smtClean="0"/>
          </a:p>
          <a:p>
            <a:r>
              <a:rPr lang="en-US" baseline="0" dirty="0" smtClean="0"/>
              <a:t>Thanks! </a:t>
            </a:r>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15</a:t>
            </a:fld>
            <a:endParaRPr lang="en-US"/>
          </a:p>
        </p:txBody>
      </p:sp>
    </p:spTree>
    <p:extLst>
      <p:ext uri="{BB962C8B-B14F-4D97-AF65-F5344CB8AC3E}">
        <p14:creationId xmlns:p14="http://schemas.microsoft.com/office/powerpoint/2010/main" val="168714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 became interested in this topic</a:t>
            </a:r>
            <a:r>
              <a:rPr lang="en-US" b="1" baseline="0" dirty="0" smtClean="0"/>
              <a:t> in the fall after attending a meeting of the Graduate Leadership Council. A couple of students with children gave a presentation and described some of the issues they had encountered. </a:t>
            </a:r>
          </a:p>
          <a:p>
            <a:r>
              <a:rPr lang="en-US" b="1" baseline="0" dirty="0" smtClean="0"/>
              <a:t>I began researching and found that there was research on faculty with children and working professionals with children, but very few studies had addressed the specific needs of students with children, particularly graduate students at highly selective institutions.</a:t>
            </a:r>
          </a:p>
          <a:p>
            <a:endParaRPr lang="en-US" b="1" baseline="0" dirty="0" smtClean="0"/>
          </a:p>
          <a:p>
            <a:r>
              <a:rPr lang="en-US" b="1" baseline="0" dirty="0" smtClean="0"/>
              <a:t>I found that specifically at this institution, 14% of graduate students have a child/children, are expecting their first child, or plan on having a child while in graduate school.</a:t>
            </a:r>
          </a:p>
          <a:p>
            <a:endParaRPr lang="en-US" b="1" baseline="0" dirty="0" smtClean="0"/>
          </a:p>
          <a:p>
            <a:r>
              <a:rPr lang="en-US" b="1" baseline="0" dirty="0" smtClean="0"/>
              <a:t>A study conducted at the University of California found that women more than men felt that graduate school and caregiving were incompatible. </a:t>
            </a:r>
            <a:r>
              <a:rPr lang="en-US" baseline="0" dirty="0" smtClean="0"/>
              <a:t>Additionally two to three times more women than men indicated that they were worried that having a child would be negatively perceived by their professors or future employers.</a:t>
            </a:r>
          </a:p>
          <a:p>
            <a:endParaRPr lang="en-US" b="1" baseline="0" dirty="0" smtClean="0"/>
          </a:p>
          <a:p>
            <a:endParaRPr lang="en-US" baseline="0" dirty="0" smtClean="0"/>
          </a:p>
          <a:p>
            <a:r>
              <a:rPr lang="en-US" baseline="0" dirty="0" smtClean="0"/>
              <a:t>Over 2/3 of women claim that between 28 and 34 would be best time to have their first child. So why aren’t more students having children?</a:t>
            </a:r>
          </a:p>
          <a:p>
            <a:endParaRPr lang="en-US" baseline="0" dirty="0" smtClean="0"/>
          </a:p>
          <a:p>
            <a:r>
              <a:rPr lang="en-US" baseline="0" dirty="0" smtClean="0"/>
              <a:t>A study at the University of California found that 76% of female students and 68% of males cited the work load as the most important reason to wait on having children. The same study found that women were far more likely than men to believe that graduate school and parenthood are fundamentally incompatible.  Additionally two to three times more women than men indicated that they were worried that having a child would be negatively perceived by their professors or future employers.</a:t>
            </a:r>
          </a:p>
          <a:p>
            <a:endParaRPr lang="en-US" baseline="0" dirty="0" smtClean="0"/>
          </a:p>
        </p:txBody>
      </p:sp>
      <p:sp>
        <p:nvSpPr>
          <p:cNvPr id="4" name="Slide Number Placeholder 3"/>
          <p:cNvSpPr>
            <a:spLocks noGrp="1"/>
          </p:cNvSpPr>
          <p:nvPr>
            <p:ph type="sldNum" sz="quarter" idx="10"/>
          </p:nvPr>
        </p:nvSpPr>
        <p:spPr/>
        <p:txBody>
          <a:bodyPr/>
          <a:lstStyle/>
          <a:p>
            <a:fld id="{F401D9EE-5E3E-8146-BDAE-551A4D9D80DC}" type="slidenum">
              <a:rPr lang="en-US" smtClean="0"/>
              <a:t>2</a:t>
            </a:fld>
            <a:endParaRPr lang="en-US"/>
          </a:p>
        </p:txBody>
      </p:sp>
    </p:spTree>
    <p:extLst>
      <p:ext uri="{BB962C8B-B14F-4D97-AF65-F5344CB8AC3E}">
        <p14:creationId xmlns:p14="http://schemas.microsoft.com/office/powerpoint/2010/main" val="217497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Considering this information,</a:t>
            </a:r>
            <a:r>
              <a:rPr lang="en-US" baseline="0" dirty="0" smtClean="0"/>
              <a:t> t</a:t>
            </a:r>
            <a:r>
              <a:rPr lang="en-US" dirty="0" smtClean="0"/>
              <a:t>he question</a:t>
            </a:r>
            <a:r>
              <a:rPr lang="en-US" baseline="0" dirty="0" smtClean="0"/>
              <a:t> that I decided to explore through this research project was, “What support and challenges do graduate students with children encounter at a private, highly selective research university, and how can the institution encourage the academic success of these students? </a:t>
            </a:r>
            <a:endParaRPr lang="en-US" dirty="0" smtClean="0"/>
          </a:p>
        </p:txBody>
      </p:sp>
      <p:sp>
        <p:nvSpPr>
          <p:cNvPr id="4" name="Slide Number Placeholder 3"/>
          <p:cNvSpPr>
            <a:spLocks noGrp="1"/>
          </p:cNvSpPr>
          <p:nvPr>
            <p:ph type="sldNum" sz="quarter" idx="10"/>
          </p:nvPr>
        </p:nvSpPr>
        <p:spPr/>
        <p:txBody>
          <a:bodyPr/>
          <a:lstStyle/>
          <a:p>
            <a:fld id="{F401D9EE-5E3E-8146-BDAE-551A4D9D80DC}" type="slidenum">
              <a:rPr lang="en-US" smtClean="0"/>
              <a:t>3</a:t>
            </a:fld>
            <a:endParaRPr lang="en-US"/>
          </a:p>
        </p:txBody>
      </p:sp>
    </p:spTree>
    <p:extLst>
      <p:ext uri="{BB962C8B-B14F-4D97-AF65-F5344CB8AC3E}">
        <p14:creationId xmlns:p14="http://schemas.microsoft.com/office/powerpoint/2010/main" val="113266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beginning my own data collection, I examined the existing literature on this topic in the following 4 domains. </a:t>
            </a:r>
          </a:p>
          <a:p>
            <a:endParaRPr lang="en-US" baseline="0" dirty="0" smtClean="0"/>
          </a:p>
          <a:p>
            <a:r>
              <a:rPr lang="en-US" baseline="0" dirty="0" smtClean="0"/>
              <a:t>First, I used theories of work-family conflict and role strain as my framework for this study. </a:t>
            </a:r>
          </a:p>
          <a:p>
            <a:r>
              <a:rPr lang="en-US" baseline="0" dirty="0" smtClean="0"/>
              <a:t>Work-family conflict arises when the pressures from the work and family spheres of an individuals life are incompatible.</a:t>
            </a:r>
          </a:p>
          <a:p>
            <a:r>
              <a:rPr lang="en-US" sz="1200" b="1" kern="1200" dirty="0" smtClean="0">
                <a:solidFill>
                  <a:schemeClr val="tx1"/>
                </a:solidFill>
                <a:effectLst/>
                <a:latin typeface="+mn-lt"/>
                <a:ea typeface="+mn-ea"/>
                <a:cs typeface="+mn-cs"/>
              </a:rPr>
              <a:t>While some studies suggest that mothers face the more difficult challenges of balancing dual roles, other studies propose that the gap between men and women is decreasing and the experience of these two groups is more similar now than ever before.</a:t>
            </a:r>
            <a:r>
              <a:rPr lang="en-US" sz="1200" b="1" kern="1200" baseline="0" dirty="0" smtClean="0">
                <a:solidFill>
                  <a:schemeClr val="tx1"/>
                </a:solidFill>
                <a:effectLst/>
                <a:latin typeface="+mn-lt"/>
                <a:ea typeface="+mn-ea"/>
                <a:cs typeface="+mn-cs"/>
              </a:rPr>
              <a:t>  </a:t>
            </a:r>
            <a:r>
              <a:rPr lang="en-US" dirty="0" smtClean="0"/>
              <a:t>Other studies</a:t>
            </a:r>
            <a:r>
              <a:rPr lang="en-US" baseline="0" dirty="0" smtClean="0"/>
              <a:t> propose that the experiences of mothers and fathers are becoming increasingly similar and they face essentially the same challenges as they try to balance the demands of academics and family responsibilities.</a:t>
            </a:r>
          </a:p>
          <a:p>
            <a:endParaRPr lang="en-US" baseline="0" dirty="0" smtClean="0"/>
          </a:p>
          <a:p>
            <a:r>
              <a:rPr lang="en-US" baseline="0" dirty="0" smtClean="0"/>
              <a:t>The literature suggests that international students may face additional obstacles associated with parenting in a new and unfamiliar culture. Some international students with children experience a lack of social connectedness leading to more stress and more work-family conflict. </a:t>
            </a:r>
          </a:p>
          <a:p>
            <a:endParaRPr lang="en-US" baseline="0" dirty="0" smtClean="0"/>
          </a:p>
          <a:p>
            <a:r>
              <a:rPr lang="en-US" baseline="0" dirty="0" smtClean="0"/>
              <a:t>Some institutions provide paid parental leave, subsidized childcare, and affordable dependent health insurance. Flexibility with degree and TA-</a:t>
            </a:r>
            <a:r>
              <a:rPr lang="en-US" baseline="0" dirty="0" err="1" smtClean="0"/>
              <a:t>ing</a:t>
            </a:r>
            <a:r>
              <a:rPr lang="en-US" baseline="0" dirty="0" smtClean="0"/>
              <a:t> requirements.</a:t>
            </a:r>
          </a:p>
        </p:txBody>
      </p:sp>
      <p:sp>
        <p:nvSpPr>
          <p:cNvPr id="4" name="Slide Number Placeholder 3"/>
          <p:cNvSpPr>
            <a:spLocks noGrp="1"/>
          </p:cNvSpPr>
          <p:nvPr>
            <p:ph type="sldNum" sz="quarter" idx="10"/>
          </p:nvPr>
        </p:nvSpPr>
        <p:spPr/>
        <p:txBody>
          <a:bodyPr/>
          <a:lstStyle/>
          <a:p>
            <a:fld id="{F401D9EE-5E3E-8146-BDAE-551A4D9D80DC}" type="slidenum">
              <a:rPr lang="en-US" smtClean="0"/>
              <a:t>4</a:t>
            </a:fld>
            <a:endParaRPr lang="en-US"/>
          </a:p>
        </p:txBody>
      </p:sp>
    </p:spTree>
    <p:extLst>
      <p:ext uri="{BB962C8B-B14F-4D97-AF65-F5344CB8AC3E}">
        <p14:creationId xmlns:p14="http://schemas.microsoft.com/office/powerpoint/2010/main" val="382901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 collection consisted of three separate methodologies. First, I used data from a survey conducted by the Graduate Leadership Council in 2012. This data covered topics such as housing, academics, financial issues, health insurance, parenting and childcare. I compared the responses of students with children to the responses of students without children to understand how this population may be unique.</a:t>
            </a:r>
          </a:p>
          <a:p>
            <a:endParaRPr lang="en-US" baseline="0" dirty="0" smtClean="0"/>
          </a:p>
          <a:p>
            <a:r>
              <a:rPr lang="en-US" baseline="0" dirty="0" smtClean="0"/>
              <a:t>Next, I conducted an artifact analysis of publicly available university websites. I searched for resources, services, and support for students with children. I also analyzed 19 student testimonies found on the website of the NU Student Parent Alliance, a student run organization. These testimonies were narrative accounts of students’ personal experiences and the challenges and forms of support they had encountered.</a:t>
            </a:r>
          </a:p>
          <a:p>
            <a:endParaRPr lang="en-US" baseline="0" dirty="0" smtClean="0"/>
          </a:p>
          <a:p>
            <a:r>
              <a:rPr lang="en-US" baseline="0" dirty="0" smtClean="0"/>
              <a:t>Last, I interviewed 8 masters and doctoral students, all of who have at least 1 child. </a:t>
            </a:r>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5</a:t>
            </a:fld>
            <a:endParaRPr lang="en-US"/>
          </a:p>
        </p:txBody>
      </p:sp>
    </p:spTree>
    <p:extLst>
      <p:ext uri="{BB962C8B-B14F-4D97-AF65-F5344CB8AC3E}">
        <p14:creationId xmlns:p14="http://schemas.microsoft.com/office/powerpoint/2010/main" val="121235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from these three methods suggested that graduate students with children face work-family conflict in the form of time-based strain. EXPLAIN BRIEFLY</a:t>
            </a:r>
          </a:p>
          <a:p>
            <a:endParaRPr lang="en-US" baseline="0" dirty="0" smtClean="0"/>
          </a:p>
          <a:p>
            <a:r>
              <a:rPr lang="en-US" baseline="0" dirty="0" smtClean="0"/>
              <a:t>While graduate school can be a financially challenging time for all students, students with children deal with financial difficulties specifically with the cost of childcare and the cost of health insurance.</a:t>
            </a:r>
          </a:p>
          <a:p>
            <a:endParaRPr lang="en-US" baseline="0" dirty="0" smtClean="0"/>
          </a:p>
          <a:p>
            <a:r>
              <a:rPr lang="en-US" baseline="0" dirty="0" smtClean="0"/>
              <a:t>Lastly, these students encounter support from peers, particularly other students with children, as well as support from faculty members. They did not, however, perceive the institution as a whole to have a “family friendly” culture. The reasons why will be explained in depth in a following section. </a:t>
            </a:r>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6</a:t>
            </a:fld>
            <a:endParaRPr lang="en-US"/>
          </a:p>
        </p:txBody>
      </p:sp>
    </p:spTree>
    <p:extLst>
      <p:ext uri="{BB962C8B-B14F-4D97-AF65-F5344CB8AC3E}">
        <p14:creationId xmlns:p14="http://schemas.microsoft.com/office/powerpoint/2010/main" val="726440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findings of this research study supported</a:t>
            </a:r>
            <a:r>
              <a:rPr lang="en-US" baseline="0" dirty="0" smtClean="0"/>
              <a:t> the existing literature about the challenges faced by graduate students with children in regards to work-family conflict. The student testimonies, survey data, and interviews shed light on the stress faced by students with children</a:t>
            </a:r>
          </a:p>
          <a:p>
            <a:endParaRPr lang="en-US" baseline="0" dirty="0" smtClean="0"/>
          </a:p>
          <a:p>
            <a:r>
              <a:rPr lang="en-US" baseline="0" dirty="0" smtClean="0"/>
              <a:t>The primary form of work-family conflict which grad students with children face is time-based conflict due to the time-consuming demands of their academic programs, and responsibilities of parenthood.</a:t>
            </a:r>
          </a:p>
          <a:p>
            <a:endParaRPr lang="en-US" baseline="0" dirty="0" smtClean="0"/>
          </a:p>
          <a:p>
            <a:r>
              <a:rPr lang="en-US" baseline="0" dirty="0" smtClean="0"/>
              <a:t>In their </a:t>
            </a:r>
          </a:p>
          <a:p>
            <a:endParaRPr lang="en-US" baseline="0" dirty="0" smtClean="0"/>
          </a:p>
          <a:p>
            <a:r>
              <a:rPr lang="en-US" baseline="0" dirty="0" smtClean="0"/>
              <a:t>In addition to being a source of stress, students expressed that time constraints can have social, academic, and career implications. In comparison with their peers without children, students with children explained that they are not able to participate in many social outings with classmates. Additionally, the students explained that prior to having children, they had more time to delve into their research or academics in a deeper way. </a:t>
            </a:r>
          </a:p>
          <a:p>
            <a:endParaRPr lang="en-US" baseline="0" dirty="0" smtClean="0"/>
          </a:p>
          <a:p>
            <a:r>
              <a:rPr lang="en-US" baseline="0" dirty="0" smtClean="0"/>
              <a:t>On a positive note, however, students expressed that having children can help to put the stress of graduate school into a healthy perspective. This idea was supported by the literature which said that </a:t>
            </a:r>
            <a:r>
              <a:rPr lang="en-US" sz="1200" kern="1200" dirty="0" smtClean="0">
                <a:solidFill>
                  <a:schemeClr val="tx1"/>
                </a:solidFill>
                <a:effectLst/>
                <a:latin typeface="+mn-lt"/>
                <a:ea typeface="+mn-ea"/>
                <a:cs typeface="+mn-cs"/>
              </a:rPr>
              <a:t>Since both roles of parent and student, are stressful, graduate students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 between the two spheres and receive a temporary break from one role when focusing on fulfilling duties of the other role </a:t>
            </a:r>
            <a:endParaRPr lang="en-US" baseline="0" dirty="0" smtClean="0"/>
          </a:p>
          <a:p>
            <a:endParaRPr lang="en-US" baseline="0" dirty="0" smtClean="0"/>
          </a:p>
          <a:p>
            <a:r>
              <a:rPr lang="en-US" baseline="0" dirty="0" smtClean="0"/>
              <a:t>This finding was supported by some of the literature that suggested that students with children may be able to keep the pressure of graduate school in perspective more then students who do not have children.</a:t>
            </a:r>
          </a:p>
        </p:txBody>
      </p:sp>
      <p:sp>
        <p:nvSpPr>
          <p:cNvPr id="4" name="Slide Number Placeholder 3"/>
          <p:cNvSpPr>
            <a:spLocks noGrp="1"/>
          </p:cNvSpPr>
          <p:nvPr>
            <p:ph type="sldNum" sz="quarter" idx="10"/>
          </p:nvPr>
        </p:nvSpPr>
        <p:spPr/>
        <p:txBody>
          <a:bodyPr/>
          <a:lstStyle/>
          <a:p>
            <a:fld id="{F401D9EE-5E3E-8146-BDAE-551A4D9D80DC}" type="slidenum">
              <a:rPr lang="en-US" smtClean="0"/>
              <a:t>7</a:t>
            </a:fld>
            <a:endParaRPr lang="en-US"/>
          </a:p>
        </p:txBody>
      </p:sp>
    </p:spTree>
    <p:extLst>
      <p:ext uri="{BB962C8B-B14F-4D97-AF65-F5344CB8AC3E}">
        <p14:creationId xmlns:p14="http://schemas.microsoft.com/office/powerpoint/2010/main" val="105712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cost</a:t>
            </a:r>
            <a:r>
              <a:rPr lang="en-US" baseline="0" dirty="0" smtClean="0"/>
              <a:t> of childcare was the challenge most frequently mentioned throughout the research project.  In the survey, student testimonies, and interviews, students referred to the difficulties of finding affordable childcare options for their families. </a:t>
            </a:r>
          </a:p>
          <a:p>
            <a:endParaRPr lang="en-US" baseline="0" dirty="0" smtClean="0"/>
          </a:p>
          <a:p>
            <a:r>
              <a:rPr lang="en-US" baseline="0" dirty="0" smtClean="0"/>
              <a:t>The artifact analysis revealed that the institution provides some childcare assistance for designated off-campus childcare centers, and the students demonstrated that they are aware of these resources. The students expressed throughout the testimonies and interviews, however, that this existing childcare support is not meeting their needs. Students described how despite the discount, it was still not an affordable option. Furthermore, in order to be eligible for the discounted rate, students must enroll their children full-time Monday through Friday. As students explained, full-time day care is not necessarily what their family requires.</a:t>
            </a:r>
          </a:p>
          <a:p>
            <a:endParaRPr lang="en-US" baseline="0" dirty="0" smtClean="0"/>
          </a:p>
          <a:p>
            <a:r>
              <a:rPr lang="en-US" baseline="0" dirty="0" smtClean="0"/>
              <a:t>Students shared that childcare expenses also make it difficult for their families to pay for rent, food, and other important things. </a:t>
            </a:r>
          </a:p>
          <a:p>
            <a:endParaRPr lang="en-US" baseline="0" dirty="0" smtClean="0"/>
          </a:p>
          <a:p>
            <a:r>
              <a:rPr lang="en-US" baseline="0" dirty="0" smtClean="0"/>
              <a:t>Because of the cost of childcare, many students did not have an adequate childcare arrangement to meet their needs. In the survey 71% of females and 61.6% of males reported spending more than $200 per week on childcare expenses.</a:t>
            </a:r>
          </a:p>
        </p:txBody>
      </p:sp>
      <p:sp>
        <p:nvSpPr>
          <p:cNvPr id="4" name="Slide Number Placeholder 3"/>
          <p:cNvSpPr>
            <a:spLocks noGrp="1"/>
          </p:cNvSpPr>
          <p:nvPr>
            <p:ph type="sldNum" sz="quarter" idx="10"/>
          </p:nvPr>
        </p:nvSpPr>
        <p:spPr/>
        <p:txBody>
          <a:bodyPr/>
          <a:lstStyle/>
          <a:p>
            <a:fld id="{F401D9EE-5E3E-8146-BDAE-551A4D9D80DC}" type="slidenum">
              <a:rPr lang="en-US" smtClean="0"/>
              <a:t>8</a:t>
            </a:fld>
            <a:endParaRPr lang="en-US"/>
          </a:p>
        </p:txBody>
      </p:sp>
    </p:spTree>
    <p:extLst>
      <p:ext uri="{BB962C8B-B14F-4D97-AF65-F5344CB8AC3E}">
        <p14:creationId xmlns:p14="http://schemas.microsoft.com/office/powerpoint/2010/main" val="265148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1D9EE-5E3E-8146-BDAE-551A4D9D80DC}" type="slidenum">
              <a:rPr lang="en-US" smtClean="0"/>
              <a:t>9</a:t>
            </a:fld>
            <a:endParaRPr lang="en-US"/>
          </a:p>
        </p:txBody>
      </p:sp>
    </p:spTree>
    <p:extLst>
      <p:ext uri="{BB962C8B-B14F-4D97-AF65-F5344CB8AC3E}">
        <p14:creationId xmlns:p14="http://schemas.microsoft.com/office/powerpoint/2010/main" val="207074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46CB616-5EFC-F548-B107-BBE0F0CCE0C2}" type="datetimeFigureOut">
              <a:rPr lang="en-US" smtClean="0"/>
              <a:t>5/31/15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81819" y="2220973"/>
            <a:ext cx="8380363" cy="2416055"/>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328204"/>
            <a:ext cx="8145702" cy="208420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671" y="3681366"/>
            <a:ext cx="8061083"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0" y="2439329"/>
            <a:ext cx="8063933" cy="2084204"/>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44671" y="2498304"/>
            <a:ext cx="8063933" cy="983127"/>
          </a:xfrm>
        </p:spPr>
        <p:txBody>
          <a:bodyPr anchor="b" anchorCtr="0">
            <a:noAutofit/>
          </a:bodyPr>
          <a:lstStyle>
            <a:lvl1pPr>
              <a:defRPr sz="4000">
                <a:solidFill>
                  <a:schemeClr val="accent1">
                    <a:lumMod val="50000"/>
                  </a:schemeClr>
                </a:solidFill>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CB616-5EFC-F548-B107-BBE0F0CCE0C2}" type="datetimeFigureOut">
              <a:rPr lang="en-US" smtClean="0"/>
              <a:t>5/31/15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CB616-5EFC-F548-B107-BBE0F0CCE0C2}" type="datetimeFigureOut">
              <a:rPr lang="en-US" smtClean="0"/>
              <a:t>5/31/15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CB616-5EFC-F548-B107-BBE0F0CCE0C2}" type="datetimeFigureOut">
              <a:rPr lang="en-US" smtClean="0"/>
              <a:t>5/31/15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46CB616-5EFC-F548-B107-BBE0F0CCE0C2}" type="datetimeFigureOut">
              <a:rPr lang="en-US" smtClean="0"/>
              <a:t>5/31/15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C5A5-30A5-C14B-A450-00FE63C1F80F}"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6CB616-5EFC-F548-B107-BBE0F0CCE0C2}" type="datetimeFigureOut">
              <a:rPr lang="en-US" smtClean="0"/>
              <a:t>5/31/15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6CB616-5EFC-F548-B107-BBE0F0CCE0C2}" type="datetimeFigureOut">
              <a:rPr lang="en-US" smtClean="0"/>
              <a:t>5/31/15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6CB616-5EFC-F548-B107-BBE0F0CCE0C2}" type="datetimeFigureOut">
              <a:rPr lang="en-US" smtClean="0"/>
              <a:t>5/31/15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46CB616-5EFC-F548-B107-BBE0F0CCE0C2}" type="datetimeFigureOut">
              <a:rPr lang="en-US" smtClean="0"/>
              <a:t>5/31/15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CC5A5-30A5-C14B-A450-00FE63C1F8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6CB616-5EFC-F548-B107-BBE0F0CCE0C2}" type="datetimeFigureOut">
              <a:rPr lang="en-US" smtClean="0"/>
              <a:t>5/31/15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C5A5-30A5-C14B-A450-00FE63C1F80F}"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546CB616-5EFC-F548-B107-BBE0F0CCE0C2}" type="datetimeFigureOut">
              <a:rPr lang="en-US" smtClean="0"/>
              <a:t>5/31/15</a:t>
            </a:fld>
            <a:endParaRPr lang="en-US"/>
          </a:p>
        </p:txBody>
      </p:sp>
      <p:sp>
        <p:nvSpPr>
          <p:cNvPr id="7" name="Slide Number Placeholder 6"/>
          <p:cNvSpPr>
            <a:spLocks noGrp="1"/>
          </p:cNvSpPr>
          <p:nvPr>
            <p:ph type="sldNum" sz="quarter" idx="12"/>
          </p:nvPr>
        </p:nvSpPr>
        <p:spPr/>
        <p:txBody>
          <a:bodyPr/>
          <a:lstStyle/>
          <a:p>
            <a:fld id="{EEDCC5A5-30A5-C14B-A450-00FE63C1F80F}"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40000"/>
          </a:schemeClr>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46CB616-5EFC-F548-B107-BBE0F0CCE0C2}" type="datetimeFigureOut">
              <a:rPr lang="en-US" smtClean="0"/>
              <a:t>5/31/15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EDCC5A5-30A5-C14B-A450-00FE63C1F80F}"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7981" y="3804529"/>
            <a:ext cx="7948371" cy="448234"/>
          </a:xfrm>
          <a:ln w="38100" cmpd="sng">
            <a:noFill/>
          </a:ln>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r>
              <a:rPr lang="en-US" sz="3200" dirty="0" smtClean="0">
                <a:solidFill>
                  <a:schemeClr val="tx1"/>
                </a:solidFill>
                <a:latin typeface="Century Gothic"/>
                <a:cs typeface="Century Gothic"/>
              </a:rPr>
              <a:t>Ann Marie Merrell</a:t>
            </a:r>
          </a:p>
          <a:p>
            <a:endParaRPr lang="en-US" b="1" dirty="0">
              <a:solidFill>
                <a:srgbClr val="5080B2"/>
              </a:solidFill>
              <a:latin typeface="Calibri"/>
              <a:cs typeface="Calibri"/>
            </a:endParaRPr>
          </a:p>
        </p:txBody>
      </p:sp>
      <p:sp>
        <p:nvSpPr>
          <p:cNvPr id="2" name="Title 1"/>
          <p:cNvSpPr>
            <a:spLocks noGrp="1"/>
          </p:cNvSpPr>
          <p:nvPr>
            <p:ph type="ctrTitle"/>
          </p:nvPr>
        </p:nvSpPr>
        <p:spPr>
          <a:xfrm>
            <a:off x="574820" y="2448897"/>
            <a:ext cx="7971530" cy="1120588"/>
          </a:xfrm>
          <a:ln w="57150" cmpd="sng"/>
        </p:spPr>
        <p:style>
          <a:lnRef idx="2">
            <a:schemeClr val="accent5"/>
          </a:lnRef>
          <a:fillRef idx="1">
            <a:schemeClr val="lt1"/>
          </a:fillRef>
          <a:effectRef idx="0">
            <a:schemeClr val="accent5"/>
          </a:effectRef>
          <a:fontRef idx="minor">
            <a:schemeClr val="dk1"/>
          </a:fontRef>
        </p:style>
        <p:txBody>
          <a:bodyPr/>
          <a:lstStyle/>
          <a:p>
            <a:r>
              <a:rPr lang="en-US" sz="3300" b="1" dirty="0" smtClean="0">
                <a:solidFill>
                  <a:schemeClr val="tx2"/>
                </a:solidFill>
                <a:latin typeface="Century Gothic"/>
                <a:cs typeface="Century Gothic"/>
              </a:rPr>
              <a:t>Graduate Students with children:</a:t>
            </a:r>
            <a:r>
              <a:rPr lang="en-US" sz="3300" dirty="0" smtClean="0">
                <a:solidFill>
                  <a:schemeClr val="tx2"/>
                </a:solidFill>
                <a:latin typeface="Century Gothic"/>
                <a:cs typeface="Century Gothic"/>
              </a:rPr>
              <a:t/>
            </a:r>
            <a:br>
              <a:rPr lang="en-US" sz="3300" dirty="0" smtClean="0">
                <a:solidFill>
                  <a:schemeClr val="tx2"/>
                </a:solidFill>
                <a:latin typeface="Century Gothic"/>
                <a:cs typeface="Century Gothic"/>
              </a:rPr>
            </a:br>
            <a:r>
              <a:rPr lang="en-US" sz="2400" dirty="0" smtClean="0">
                <a:solidFill>
                  <a:schemeClr val="tx2"/>
                </a:solidFill>
                <a:latin typeface="Century Gothic"/>
                <a:cs typeface="Century Gothic"/>
              </a:rPr>
              <a:t>Challenges, Support, and Academic Success</a:t>
            </a:r>
            <a:endParaRPr lang="en-US" sz="2400" dirty="0">
              <a:solidFill>
                <a:schemeClr val="tx2"/>
              </a:solidFill>
              <a:latin typeface="Century Gothic"/>
              <a:cs typeface="Century Gothic"/>
            </a:endParaRPr>
          </a:p>
        </p:txBody>
      </p:sp>
    </p:spTree>
    <p:extLst>
      <p:ext uri="{BB962C8B-B14F-4D97-AF65-F5344CB8AC3E}">
        <p14:creationId xmlns:p14="http://schemas.microsoft.com/office/powerpoint/2010/main" val="16800689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3"/>
          </a:lnRef>
          <a:fillRef idx="1">
            <a:schemeClr val="lt1"/>
          </a:fillRef>
          <a:effectRef idx="0">
            <a:schemeClr val="accent3"/>
          </a:effectRef>
          <a:fontRef idx="minor">
            <a:schemeClr val="dk1"/>
          </a:fontRef>
        </p:style>
        <p:txBody>
          <a:bodyPr/>
          <a:lstStyle/>
          <a:p>
            <a:r>
              <a:rPr lang="en-US" dirty="0" smtClean="0"/>
              <a:t>Cost of health insurance</a:t>
            </a:r>
            <a:endParaRPr lang="en-US" dirty="0"/>
          </a:p>
        </p:txBody>
      </p:sp>
      <p:sp>
        <p:nvSpPr>
          <p:cNvPr id="4" name="Content Placeholder 3"/>
          <p:cNvSpPr txBox="1">
            <a:spLocks/>
          </p:cNvSpPr>
          <p:nvPr/>
        </p:nvSpPr>
        <p:spPr>
          <a:xfrm>
            <a:off x="426128" y="1747205"/>
            <a:ext cx="4760763" cy="3791213"/>
          </a:xfrm>
          <a:prstGeom prst="rect">
            <a:avLst/>
          </a:prstGeom>
          <a:noFill/>
          <a:ln w="57150" cmpd="sng"/>
        </p:spPr>
        <p:style>
          <a:lnRef idx="2">
            <a:schemeClr val="accent3"/>
          </a:lnRef>
          <a:fillRef idx="1">
            <a:schemeClr val="lt1"/>
          </a:fillRef>
          <a:effectRef idx="0">
            <a:schemeClr val="accent3"/>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r>
              <a:rPr lang="en-US" sz="2300" b="1" dirty="0" smtClean="0">
                <a:solidFill>
                  <a:srgbClr val="5080B2"/>
                </a:solidFill>
              </a:rPr>
              <a:t>52%</a:t>
            </a:r>
            <a:r>
              <a:rPr lang="en-US" sz="2300" dirty="0" smtClean="0">
                <a:solidFill>
                  <a:srgbClr val="5080B2"/>
                </a:solidFill>
              </a:rPr>
              <a:t> </a:t>
            </a:r>
            <a:r>
              <a:rPr lang="en-US" sz="2300" b="1" dirty="0" smtClean="0">
                <a:solidFill>
                  <a:srgbClr val="5080B2"/>
                </a:solidFill>
              </a:rPr>
              <a:t>of females and 61% of males </a:t>
            </a:r>
            <a:r>
              <a:rPr lang="en-US" sz="2300" dirty="0" smtClean="0"/>
              <a:t>reported problems paying for dependent insurance</a:t>
            </a:r>
          </a:p>
          <a:p>
            <a:pPr marL="114300" indent="0">
              <a:buNone/>
            </a:pPr>
            <a:r>
              <a:rPr lang="en-US" sz="1200" dirty="0" smtClean="0"/>
              <a:t>  </a:t>
            </a:r>
          </a:p>
          <a:p>
            <a:r>
              <a:rPr lang="en-US" sz="2300" dirty="0" smtClean="0"/>
              <a:t>Student health insurance </a:t>
            </a:r>
            <a:br>
              <a:rPr lang="en-US" sz="2300" dirty="0" smtClean="0"/>
            </a:br>
            <a:r>
              <a:rPr lang="en-US" sz="2300" b="1" u="sng" dirty="0" smtClean="0"/>
              <a:t>can</a:t>
            </a:r>
            <a:r>
              <a:rPr lang="en-US" sz="2300" dirty="0" smtClean="0"/>
              <a:t> cover spouses and dependents, however students explained it was </a:t>
            </a:r>
            <a:br>
              <a:rPr lang="en-US" sz="2300" dirty="0" smtClean="0"/>
            </a:br>
            <a:r>
              <a:rPr lang="en-US" sz="2300" b="1" dirty="0" smtClean="0">
                <a:solidFill>
                  <a:srgbClr val="5080B2"/>
                </a:solidFill>
              </a:rPr>
              <a:t>not affordable </a:t>
            </a:r>
          </a:p>
          <a:p>
            <a:pPr marL="114300" indent="0">
              <a:buFont typeface="Arial" pitchFamily="34" charset="0"/>
              <a:buNone/>
            </a:pPr>
            <a:endParaRPr lang="en-US" dirty="0" smtClean="0"/>
          </a:p>
          <a:p>
            <a:endParaRPr lang="en-US" dirty="0"/>
          </a:p>
        </p:txBody>
      </p:sp>
      <p:sp>
        <p:nvSpPr>
          <p:cNvPr id="5" name="Rounded Rectangular Callout 4"/>
          <p:cNvSpPr/>
          <p:nvPr/>
        </p:nvSpPr>
        <p:spPr>
          <a:xfrm>
            <a:off x="5494416" y="1747205"/>
            <a:ext cx="3377088" cy="2754613"/>
          </a:xfrm>
          <a:prstGeom prst="wedgeRoundRectCallout">
            <a:avLst>
              <a:gd name="adj1" fmla="val -70128"/>
              <a:gd name="adj2" fmla="val 44702"/>
              <a:gd name="adj3" fmla="val 16667"/>
            </a:avLst>
          </a:prstGeom>
          <a:solidFill>
            <a:srgbClr val="FFFFFF"/>
          </a:solidFill>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5601519" y="1796166"/>
            <a:ext cx="3269985" cy="2554545"/>
          </a:xfrm>
          <a:prstGeom prst="rect">
            <a:avLst/>
          </a:prstGeom>
          <a:noFill/>
        </p:spPr>
        <p:txBody>
          <a:bodyPr wrap="square" rtlCol="0">
            <a:spAutoFit/>
          </a:bodyPr>
          <a:lstStyle/>
          <a:p>
            <a:r>
              <a:rPr lang="en-US" sz="2000" dirty="0" smtClean="0"/>
              <a:t>“We purchase health insurance through my husband’s employer because </a:t>
            </a:r>
            <a:r>
              <a:rPr lang="en-US" sz="2000" b="1" dirty="0" smtClean="0">
                <a:solidFill>
                  <a:srgbClr val="5080B2"/>
                </a:solidFill>
              </a:rPr>
              <a:t>the cost to insure my entire family through the university is prohibitive</a:t>
            </a:r>
            <a:r>
              <a:rPr lang="en-US" sz="2000" dirty="0" smtClean="0"/>
              <a:t>” </a:t>
            </a:r>
            <a:br>
              <a:rPr lang="en-US" sz="2000" dirty="0" smtClean="0"/>
            </a:br>
            <a:r>
              <a:rPr lang="en-US" sz="2000" dirty="0" smtClean="0"/>
              <a:t>(Student Testimony 4) </a:t>
            </a:r>
            <a:endParaRPr lang="en-US" sz="2000" dirty="0"/>
          </a:p>
        </p:txBody>
      </p:sp>
      <p:sp>
        <p:nvSpPr>
          <p:cNvPr id="7" name="Rounded Rectangular Callout 6"/>
          <p:cNvSpPr/>
          <p:nvPr/>
        </p:nvSpPr>
        <p:spPr>
          <a:xfrm>
            <a:off x="4492622" y="4663631"/>
            <a:ext cx="4378884" cy="2028488"/>
          </a:xfrm>
          <a:prstGeom prst="wedgeRoundRectCallout">
            <a:avLst>
              <a:gd name="adj1" fmla="val -64472"/>
              <a:gd name="adj2" fmla="val -27627"/>
              <a:gd name="adj3" fmla="val 16667"/>
            </a:avLst>
          </a:prstGeom>
          <a:solidFill>
            <a:srgbClr val="FFFFFF"/>
          </a:solidFill>
          <a:ln w="57150" cmpd="sng"/>
        </p:spPr>
        <p:style>
          <a:lnRef idx="2">
            <a:schemeClr val="accent1"/>
          </a:lnRef>
          <a:fillRef idx="1">
            <a:schemeClr val="lt1"/>
          </a:fillRef>
          <a:effectRef idx="0">
            <a:schemeClr val="accent1"/>
          </a:effectRef>
          <a:fontRef idx="minor">
            <a:schemeClr val="dk1"/>
          </a:fontRef>
        </p:style>
        <p:txBody>
          <a:bodyPr rtlCol="0" anchor="ctr"/>
          <a:lstStyle/>
          <a:p>
            <a:r>
              <a:rPr lang="en-US" sz="2000" dirty="0" smtClean="0"/>
              <a:t>“</a:t>
            </a:r>
            <a:r>
              <a:rPr lang="en-US" sz="2000" b="1" dirty="0" smtClean="0">
                <a:solidFill>
                  <a:schemeClr val="bg2"/>
                </a:solidFill>
              </a:rPr>
              <a:t>I have resorted to paying for Medicaid </a:t>
            </a:r>
            <a:r>
              <a:rPr lang="en-US" sz="2000" dirty="0" smtClean="0"/>
              <a:t>for my child because I cannot afford the [university] healthcare coverage for him as a dependent” </a:t>
            </a:r>
            <a:br>
              <a:rPr lang="en-US" sz="2000" dirty="0" smtClean="0"/>
            </a:br>
            <a:r>
              <a:rPr lang="en-US" sz="2000" dirty="0" smtClean="0"/>
              <a:t>(Student Testimony 11) </a:t>
            </a:r>
            <a:endParaRPr lang="en-US" sz="2000" dirty="0"/>
          </a:p>
        </p:txBody>
      </p:sp>
    </p:spTree>
    <p:extLst>
      <p:ext uri="{BB962C8B-B14F-4D97-AF65-F5344CB8AC3E}">
        <p14:creationId xmlns:p14="http://schemas.microsoft.com/office/powerpoint/2010/main" val="21796082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1"/>
          </a:lnRef>
          <a:fillRef idx="1">
            <a:schemeClr val="lt1"/>
          </a:fillRef>
          <a:effectRef idx="0">
            <a:schemeClr val="accent1"/>
          </a:effectRef>
          <a:fontRef idx="minor">
            <a:schemeClr val="dk1"/>
          </a:fontRef>
        </p:style>
        <p:txBody>
          <a:bodyPr/>
          <a:lstStyle/>
          <a:p>
            <a:r>
              <a:rPr lang="en-US" dirty="0" smtClean="0"/>
              <a:t>Financial Challenges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0647391"/>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06766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2"/>
          </a:lnRef>
          <a:fillRef idx="1">
            <a:schemeClr val="lt1"/>
          </a:fillRef>
          <a:effectRef idx="0">
            <a:schemeClr val="accent2"/>
          </a:effectRef>
          <a:fontRef idx="minor">
            <a:schemeClr val="dk1"/>
          </a:fontRef>
        </p:style>
        <p:txBody>
          <a:bodyPr/>
          <a:lstStyle/>
          <a:p>
            <a:r>
              <a:rPr lang="en-US" dirty="0" smtClean="0"/>
              <a:t>INSTITUTIONAL SUPPORT</a:t>
            </a:r>
            <a:endParaRPr lang="en-US" dirty="0"/>
          </a:p>
        </p:txBody>
      </p:sp>
      <p:sp>
        <p:nvSpPr>
          <p:cNvPr id="3" name="Content Placeholder 2"/>
          <p:cNvSpPr>
            <a:spLocks noGrp="1"/>
          </p:cNvSpPr>
          <p:nvPr>
            <p:ph idx="1"/>
          </p:nvPr>
        </p:nvSpPr>
        <p:spPr>
          <a:xfrm>
            <a:off x="4743173" y="1781062"/>
            <a:ext cx="3943626" cy="3053579"/>
          </a:xfrm>
          <a:noFill/>
          <a:ln w="57150" cmpd="sng"/>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Support from Peers and Faculty</a:t>
            </a:r>
          </a:p>
          <a:p>
            <a:r>
              <a:rPr lang="en-US" b="1" dirty="0" smtClean="0"/>
              <a:t>Institution as a whole not “family friendly”</a:t>
            </a:r>
          </a:p>
          <a:p>
            <a:pPr marL="917575" lvl="1"/>
            <a:r>
              <a:rPr lang="en-US" sz="2200" dirty="0" smtClean="0"/>
              <a:t>Confusing policies</a:t>
            </a:r>
          </a:p>
          <a:p>
            <a:pPr marL="917575" lvl="1"/>
            <a:r>
              <a:rPr lang="en-US" sz="2200" dirty="0" smtClean="0"/>
              <a:t>Difficult to find information</a:t>
            </a:r>
            <a:endParaRPr lang="en-US" sz="2200" dirty="0"/>
          </a:p>
        </p:txBody>
      </p:sp>
      <p:sp>
        <p:nvSpPr>
          <p:cNvPr id="4" name="Rounded Rectangular Callout 3"/>
          <p:cNvSpPr/>
          <p:nvPr/>
        </p:nvSpPr>
        <p:spPr>
          <a:xfrm>
            <a:off x="1226852" y="4399254"/>
            <a:ext cx="3932370" cy="2187828"/>
          </a:xfrm>
          <a:prstGeom prst="wedgeRoundRectCallout">
            <a:avLst>
              <a:gd name="adj1" fmla="val 52860"/>
              <a:gd name="adj2" fmla="val -75575"/>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1316555" y="4433527"/>
            <a:ext cx="3825265" cy="1938992"/>
          </a:xfrm>
          <a:prstGeom prst="rect">
            <a:avLst/>
          </a:prstGeom>
        </p:spPr>
        <p:txBody>
          <a:bodyPr wrap="square">
            <a:spAutoFit/>
          </a:bodyPr>
          <a:lstStyle/>
          <a:p>
            <a:r>
              <a:rPr lang="en-US" sz="2000" dirty="0" smtClean="0"/>
              <a:t>“</a:t>
            </a:r>
            <a:r>
              <a:rPr lang="en-US" sz="2000" b="1" dirty="0" smtClean="0">
                <a:solidFill>
                  <a:srgbClr val="5080B2"/>
                </a:solidFill>
              </a:rPr>
              <a:t>I never got any maternity leave </a:t>
            </a:r>
            <a:r>
              <a:rPr lang="en-US" sz="2000" dirty="0" smtClean="0"/>
              <a:t>because of miscommunication with the department and TGS.</a:t>
            </a:r>
            <a:r>
              <a:rPr lang="en-US" sz="2000" b="1" dirty="0" smtClean="0">
                <a:solidFill>
                  <a:srgbClr val="5080B2"/>
                </a:solidFill>
              </a:rPr>
              <a:t> It was very confusing </a:t>
            </a:r>
            <a:r>
              <a:rPr lang="en-US" sz="2000" dirty="0" smtClean="0"/>
              <a:t>about what I could ask for” (Liz). </a:t>
            </a:r>
            <a:endParaRPr lang="en-US" sz="2000" dirty="0"/>
          </a:p>
        </p:txBody>
      </p:sp>
      <p:sp>
        <p:nvSpPr>
          <p:cNvPr id="6" name="Rounded Rectangular Callout 5"/>
          <p:cNvSpPr/>
          <p:nvPr/>
        </p:nvSpPr>
        <p:spPr>
          <a:xfrm>
            <a:off x="426128" y="1747492"/>
            <a:ext cx="3811119" cy="2423234"/>
          </a:xfrm>
          <a:prstGeom prst="wedgeRoundRectCallout">
            <a:avLst>
              <a:gd name="adj1" fmla="val 68458"/>
              <a:gd name="adj2" fmla="val 9825"/>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54213" y="1823324"/>
            <a:ext cx="3683033" cy="2227811"/>
          </a:xfrm>
          <a:prstGeom prst="rect">
            <a:avLst/>
          </a:prstGeom>
        </p:spPr>
        <p:txBody>
          <a:bodyPr wrap="square">
            <a:spAutoFit/>
          </a:bodyPr>
          <a:lstStyle/>
          <a:p>
            <a:r>
              <a:rPr lang="en-US" sz="2000" dirty="0" smtClean="0"/>
              <a:t>“</a:t>
            </a:r>
            <a:r>
              <a:rPr lang="en-US" sz="2000" b="1" dirty="0" smtClean="0">
                <a:solidFill>
                  <a:srgbClr val="5080B2"/>
                </a:solidFill>
              </a:rPr>
              <a:t>I think grad students are overlooked. </a:t>
            </a:r>
            <a:r>
              <a:rPr lang="en-US" sz="2000" dirty="0" smtClean="0"/>
              <a:t>My impression is that the policies for faculty and staff are pretty good here, but there’s not a huge amount of trickle down” (Diana)</a:t>
            </a:r>
            <a:endParaRPr lang="en-US" sz="2000" dirty="0"/>
          </a:p>
        </p:txBody>
      </p:sp>
    </p:spTree>
    <p:extLst>
      <p:ext uri="{BB962C8B-B14F-4D97-AF65-F5344CB8AC3E}">
        <p14:creationId xmlns:p14="http://schemas.microsoft.com/office/powerpoint/2010/main" val="28345145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a:solidFill>
              <a:schemeClr val="tx2"/>
            </a:solidFill>
          </a:ln>
        </p:spPr>
        <p:style>
          <a:lnRef idx="2">
            <a:schemeClr val="accent4"/>
          </a:lnRef>
          <a:fillRef idx="1">
            <a:schemeClr val="lt1"/>
          </a:fillRef>
          <a:effectRef idx="0">
            <a:schemeClr val="accent4"/>
          </a:effectRef>
          <a:fontRef idx="minor">
            <a:schemeClr val="dk1"/>
          </a:fontRef>
        </p:style>
        <p:txBody>
          <a:bodyPr>
            <a:normAutofit/>
          </a:bodyPr>
          <a:lstStyle/>
          <a:p>
            <a:r>
              <a:rPr lang="en-US" sz="3600" dirty="0" smtClean="0"/>
              <a:t>Conclusions</a:t>
            </a:r>
            <a:endParaRPr lang="en-US" dirty="0"/>
          </a:p>
        </p:txBody>
      </p:sp>
      <p:sp>
        <p:nvSpPr>
          <p:cNvPr id="4" name="Content Placeholder 3"/>
          <p:cNvSpPr txBox="1">
            <a:spLocks/>
          </p:cNvSpPr>
          <p:nvPr/>
        </p:nvSpPr>
        <p:spPr>
          <a:xfrm>
            <a:off x="5486694" y="2052819"/>
            <a:ext cx="3200106" cy="3710366"/>
          </a:xfrm>
          <a:prstGeom prst="rect">
            <a:avLst/>
          </a:prstGeom>
          <a:noFill/>
          <a:ln w="57150" cmpd="sng">
            <a:solidFill>
              <a:schemeClr val="accent4"/>
            </a:solidFill>
          </a:ln>
        </p:spPr>
        <p:style>
          <a:lnRef idx="2">
            <a:schemeClr val="accent2"/>
          </a:lnRef>
          <a:fillRef idx="1">
            <a:schemeClr val="lt1"/>
          </a:fillRef>
          <a:effectRef idx="0">
            <a:schemeClr val="accent2"/>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pPr marL="114300" indent="0">
              <a:buFont typeface="Arial" pitchFamily="34" charset="0"/>
              <a:buNone/>
            </a:pPr>
            <a:r>
              <a:rPr lang="en-US" sz="3000" b="1" dirty="0" smtClean="0"/>
              <a:t>LIMITATIONS</a:t>
            </a:r>
          </a:p>
          <a:p>
            <a:r>
              <a:rPr lang="en-US" sz="2700" dirty="0" smtClean="0"/>
              <a:t>Study conducted at </a:t>
            </a:r>
            <a:r>
              <a:rPr lang="en-US" sz="2700" b="1" dirty="0" smtClean="0">
                <a:solidFill>
                  <a:srgbClr val="5080B2"/>
                </a:solidFill>
              </a:rPr>
              <a:t>one site</a:t>
            </a:r>
          </a:p>
          <a:p>
            <a:r>
              <a:rPr lang="en-US" sz="2700" dirty="0" smtClean="0"/>
              <a:t>Limited population</a:t>
            </a:r>
          </a:p>
          <a:p>
            <a:r>
              <a:rPr lang="en-US" sz="2700" dirty="0" smtClean="0"/>
              <a:t>Researcher </a:t>
            </a:r>
            <a:r>
              <a:rPr lang="en-US" sz="2700" b="1" dirty="0" smtClean="0"/>
              <a:t>bias</a:t>
            </a:r>
          </a:p>
          <a:p>
            <a:pPr marL="114300" indent="0">
              <a:buFont typeface="Arial" pitchFamily="34" charset="0"/>
              <a:buNone/>
            </a:pPr>
            <a:endParaRPr lang="en-US" sz="2200" dirty="0" smtClean="0"/>
          </a:p>
          <a:p>
            <a:endParaRPr lang="en-US" sz="2200" dirty="0"/>
          </a:p>
        </p:txBody>
      </p:sp>
      <p:sp>
        <p:nvSpPr>
          <p:cNvPr id="5" name="Content Placeholder 3"/>
          <p:cNvSpPr txBox="1">
            <a:spLocks/>
          </p:cNvSpPr>
          <p:nvPr/>
        </p:nvSpPr>
        <p:spPr>
          <a:xfrm>
            <a:off x="426128" y="2052819"/>
            <a:ext cx="4815757" cy="3710366"/>
          </a:xfrm>
          <a:prstGeom prst="rect">
            <a:avLst/>
          </a:prstGeom>
          <a:noFill/>
          <a:ln w="57150" cmpd="sng"/>
        </p:spPr>
        <p:style>
          <a:lnRef idx="2">
            <a:schemeClr val="accent3"/>
          </a:lnRef>
          <a:fillRef idx="1">
            <a:schemeClr val="lt1"/>
          </a:fillRef>
          <a:effectRef idx="0">
            <a:schemeClr val="accent3"/>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pPr marL="114300" indent="0">
              <a:buNone/>
            </a:pPr>
            <a:r>
              <a:rPr lang="en-US" sz="3000" b="1" dirty="0" smtClean="0"/>
              <a:t>NEXT STEPS</a:t>
            </a:r>
          </a:p>
          <a:p>
            <a:r>
              <a:rPr lang="en-US" b="1" dirty="0" smtClean="0">
                <a:solidFill>
                  <a:srgbClr val="5080B2"/>
                </a:solidFill>
              </a:rPr>
              <a:t>Comprehensive resource guide </a:t>
            </a:r>
          </a:p>
          <a:p>
            <a:r>
              <a:rPr lang="en-US" dirty="0" smtClean="0"/>
              <a:t>Designated </a:t>
            </a:r>
            <a:r>
              <a:rPr lang="en-US" b="1" dirty="0" smtClean="0"/>
              <a:t>point of contact</a:t>
            </a:r>
          </a:p>
          <a:p>
            <a:r>
              <a:rPr lang="en-US" dirty="0"/>
              <a:t>Information for </a:t>
            </a:r>
            <a:r>
              <a:rPr lang="en-US" dirty="0" smtClean="0"/>
              <a:t>faculty and administrators </a:t>
            </a:r>
          </a:p>
          <a:p>
            <a:r>
              <a:rPr lang="en-US" dirty="0" smtClean="0"/>
              <a:t>Reevaluate financial assistance </a:t>
            </a:r>
          </a:p>
          <a:p>
            <a:pPr marL="114300" indent="0">
              <a:buNone/>
            </a:pPr>
            <a:endParaRPr lang="en-US" sz="2800" dirty="0" smtClean="0"/>
          </a:p>
          <a:p>
            <a:pPr marL="114300" indent="0">
              <a:buNone/>
            </a:pPr>
            <a:endParaRPr lang="en-US" sz="2800" dirty="0"/>
          </a:p>
        </p:txBody>
      </p:sp>
    </p:spTree>
    <p:extLst>
      <p:ext uri="{BB962C8B-B14F-4D97-AF65-F5344CB8AC3E}">
        <p14:creationId xmlns:p14="http://schemas.microsoft.com/office/powerpoint/2010/main" val="11849174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2"/>
          </a:lnRef>
          <a:fillRef idx="1">
            <a:schemeClr val="lt1"/>
          </a:fillRef>
          <a:effectRef idx="0">
            <a:schemeClr val="accent2"/>
          </a:effectRef>
          <a:fontRef idx="minor">
            <a:schemeClr val="dk1"/>
          </a:fontRef>
        </p:style>
        <p:txBody>
          <a:bodyPr/>
          <a:lstStyle/>
          <a:p>
            <a:r>
              <a:rPr lang="en-US" dirty="0" smtClean="0"/>
              <a:t>FUTURE RESEARCH </a:t>
            </a:r>
            <a:endParaRPr lang="en-US" dirty="0"/>
          </a:p>
        </p:txBody>
      </p:sp>
      <p:sp>
        <p:nvSpPr>
          <p:cNvPr id="4" name="Content Placeholder 3"/>
          <p:cNvSpPr txBox="1">
            <a:spLocks noGrp="1"/>
          </p:cNvSpPr>
          <p:nvPr>
            <p:ph idx="1"/>
          </p:nvPr>
        </p:nvSpPr>
        <p:spPr>
          <a:xfrm>
            <a:off x="457200" y="1980096"/>
            <a:ext cx="8229600" cy="3953710"/>
          </a:xfrm>
          <a:prstGeom prst="rect">
            <a:avLst/>
          </a:prstGeom>
          <a:noFill/>
          <a:ln w="57150" cmpd="sng"/>
        </p:spPr>
        <p:style>
          <a:lnRef idx="2">
            <a:schemeClr val="accent4"/>
          </a:lnRef>
          <a:fillRef idx="1">
            <a:schemeClr val="lt1"/>
          </a:fillRef>
          <a:effectRef idx="0">
            <a:schemeClr val="accent4"/>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r>
              <a:rPr lang="en-US" sz="2800" b="1" dirty="0" smtClean="0">
                <a:solidFill>
                  <a:srgbClr val="5080B2"/>
                </a:solidFill>
              </a:rPr>
              <a:t>Longitudinal study </a:t>
            </a:r>
            <a:r>
              <a:rPr lang="en-US" sz="2800" dirty="0" smtClean="0"/>
              <a:t>of the impact of being a graduate student with children</a:t>
            </a:r>
          </a:p>
          <a:p>
            <a:pPr marL="114300" indent="0">
              <a:buNone/>
            </a:pPr>
            <a:r>
              <a:rPr lang="en-US" sz="1200" dirty="0" smtClean="0"/>
              <a:t>  </a:t>
            </a:r>
          </a:p>
          <a:p>
            <a:r>
              <a:rPr lang="en-US" sz="2800" dirty="0" smtClean="0"/>
              <a:t>Students with children who </a:t>
            </a:r>
            <a:r>
              <a:rPr lang="en-US" sz="2800" b="1" dirty="0" smtClean="0">
                <a:solidFill>
                  <a:srgbClr val="5080B2"/>
                </a:solidFill>
              </a:rPr>
              <a:t>discontinued</a:t>
            </a:r>
            <a:r>
              <a:rPr lang="en-US" sz="2800" dirty="0" smtClean="0"/>
              <a:t> their degree programs</a:t>
            </a:r>
          </a:p>
          <a:p>
            <a:pPr marL="114300" indent="0">
              <a:buNone/>
            </a:pPr>
            <a:endParaRPr lang="en-US" sz="1200" dirty="0" smtClean="0"/>
          </a:p>
          <a:p>
            <a:r>
              <a:rPr lang="en-US" sz="2800" dirty="0" smtClean="0"/>
              <a:t>Multiple institutions to determine</a:t>
            </a:r>
            <a:r>
              <a:rPr lang="en-US" sz="2800" b="1" dirty="0" smtClean="0">
                <a:solidFill>
                  <a:schemeClr val="bg2"/>
                </a:solidFill>
              </a:rPr>
              <a:t> how different forms of support</a:t>
            </a:r>
            <a:r>
              <a:rPr lang="en-US" sz="2800" dirty="0" smtClean="0"/>
              <a:t> may change the experience</a:t>
            </a:r>
          </a:p>
          <a:p>
            <a:endParaRPr lang="en-US" sz="2800" dirty="0" smtClean="0"/>
          </a:p>
          <a:p>
            <a:pPr marL="114300" indent="0">
              <a:buFont typeface="Arial" pitchFamily="34" charset="0"/>
              <a:buNone/>
            </a:pPr>
            <a:endParaRPr lang="en-US" sz="2200" dirty="0" smtClean="0"/>
          </a:p>
          <a:p>
            <a:endParaRPr lang="en-US" sz="2200" dirty="0"/>
          </a:p>
        </p:txBody>
      </p:sp>
    </p:spTree>
    <p:extLst>
      <p:ext uri="{BB962C8B-B14F-4D97-AF65-F5344CB8AC3E}">
        <p14:creationId xmlns:p14="http://schemas.microsoft.com/office/powerpoint/2010/main" val="31201481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1836850" y="2551473"/>
            <a:ext cx="5470301" cy="1755055"/>
          </a:xfrm>
          <a:prstGeom prst="rect">
            <a:avLst/>
          </a:prstGeom>
          <a:noFill/>
          <a:ln w="57150" cmpd="sng"/>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pPr marL="114300" indent="0" algn="ctr">
              <a:buFont typeface="Arial" pitchFamily="34" charset="0"/>
              <a:buNone/>
            </a:pPr>
            <a:r>
              <a:rPr lang="en-US" sz="5000" b="1" dirty="0" smtClean="0">
                <a:effectLst/>
              </a:rPr>
              <a:t>Questions and Answers</a:t>
            </a:r>
            <a:endParaRPr lang="en-US" sz="5000" b="1" dirty="0">
              <a:effectLst/>
            </a:endParaRPr>
          </a:p>
        </p:txBody>
      </p:sp>
      <p:sp>
        <p:nvSpPr>
          <p:cNvPr id="3" name="Rounded Rectangular Callout 2"/>
          <p:cNvSpPr/>
          <p:nvPr/>
        </p:nvSpPr>
        <p:spPr>
          <a:xfrm>
            <a:off x="4617997" y="4631764"/>
            <a:ext cx="4109875" cy="1748118"/>
          </a:xfrm>
          <a:prstGeom prst="wedgeRoundRectCallout">
            <a:avLst>
              <a:gd name="adj1" fmla="val -21872"/>
              <a:gd name="adj2" fmla="val -61738"/>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4722586" y="4670994"/>
            <a:ext cx="4005286" cy="1631216"/>
          </a:xfrm>
          <a:prstGeom prst="rect">
            <a:avLst/>
          </a:prstGeom>
        </p:spPr>
        <p:txBody>
          <a:bodyPr wrap="square">
            <a:spAutoFit/>
          </a:bodyPr>
          <a:lstStyle/>
          <a:p>
            <a:r>
              <a:rPr lang="en-US" sz="2000" dirty="0" smtClean="0"/>
              <a:t>“what we have encountered is </a:t>
            </a:r>
            <a:r>
              <a:rPr lang="en-US" sz="2000" b="1" dirty="0" smtClean="0"/>
              <a:t>a system that is not friendly to families</a:t>
            </a:r>
            <a:r>
              <a:rPr lang="en-US" sz="2000" dirty="0" smtClean="0"/>
              <a:t>, that in general </a:t>
            </a:r>
            <a:r>
              <a:rPr lang="en-US" sz="2000" b="1" dirty="0" smtClean="0">
                <a:solidFill>
                  <a:schemeClr val="bg2"/>
                </a:solidFill>
              </a:rPr>
              <a:t>makes little effort to help families</a:t>
            </a:r>
            <a:r>
              <a:rPr lang="en-US" sz="2000" dirty="0" smtClean="0"/>
              <a:t>” (Student Testimony 9). </a:t>
            </a:r>
            <a:endParaRPr lang="en-US" sz="2000" dirty="0"/>
          </a:p>
        </p:txBody>
      </p:sp>
      <p:sp>
        <p:nvSpPr>
          <p:cNvPr id="5" name="Rounded Rectangular Callout 4"/>
          <p:cNvSpPr/>
          <p:nvPr/>
        </p:nvSpPr>
        <p:spPr>
          <a:xfrm>
            <a:off x="536832" y="435071"/>
            <a:ext cx="5504653" cy="1748118"/>
          </a:xfrm>
          <a:prstGeom prst="wedgeRoundRectCallout">
            <a:avLst>
              <a:gd name="adj1" fmla="val 21198"/>
              <a:gd name="adj2" fmla="val 65958"/>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41420" y="447521"/>
            <a:ext cx="5400065" cy="1631216"/>
          </a:xfrm>
          <a:prstGeom prst="rect">
            <a:avLst/>
          </a:prstGeom>
        </p:spPr>
        <p:txBody>
          <a:bodyPr wrap="square">
            <a:spAutoFit/>
          </a:bodyPr>
          <a:lstStyle/>
          <a:p>
            <a:r>
              <a:rPr lang="en-US" sz="2000" dirty="0" smtClean="0"/>
              <a:t>“Whe</a:t>
            </a:r>
            <a:r>
              <a:rPr lang="en-US" sz="2000" dirty="0" smtClean="0"/>
              <a:t>n I study at home, my child picks up her notebook and tries to write […] so you can </a:t>
            </a:r>
            <a:r>
              <a:rPr lang="en-US" sz="2000" b="1" dirty="0" smtClean="0">
                <a:solidFill>
                  <a:srgbClr val="5080B2"/>
                </a:solidFill>
              </a:rPr>
              <a:t>be a good example for your children. </a:t>
            </a:r>
            <a:r>
              <a:rPr lang="en-US" sz="2000" dirty="0" smtClean="0"/>
              <a:t>Look at the positive side of it</a:t>
            </a:r>
            <a:r>
              <a:rPr lang="en-US" sz="2000" b="1" dirty="0" smtClean="0"/>
              <a:t>. It’s good for you and your family</a:t>
            </a:r>
            <a:r>
              <a:rPr lang="en-US" sz="2000" dirty="0" smtClean="0"/>
              <a:t>” (Christina ). </a:t>
            </a:r>
            <a:endParaRPr lang="en-US" sz="2000" dirty="0"/>
          </a:p>
        </p:txBody>
      </p:sp>
    </p:spTree>
    <p:extLst>
      <p:ext uri="{BB962C8B-B14F-4D97-AF65-F5344CB8AC3E}">
        <p14:creationId xmlns:p14="http://schemas.microsoft.com/office/powerpoint/2010/main" val="1940349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244810" y="265409"/>
            <a:ext cx="8690720" cy="1748341"/>
          </a:xfrm>
          <a:prstGeom prst="rect">
            <a:avLst/>
          </a:prstGeom>
          <a:solidFill>
            <a:srgbClr val="FFFFFF"/>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pPr marL="114300" indent="0">
              <a:buNone/>
            </a:pPr>
            <a:r>
              <a:rPr lang="en-US" b="1" dirty="0" smtClean="0"/>
              <a:t>RATIONALE</a:t>
            </a:r>
          </a:p>
          <a:p>
            <a:r>
              <a:rPr lang="en-US" sz="2200" dirty="0" smtClean="0"/>
              <a:t>Presentation in September from a group of students with children </a:t>
            </a:r>
          </a:p>
          <a:p>
            <a:r>
              <a:rPr lang="en-US" sz="2200" dirty="0"/>
              <a:t>Few studies address the needs of </a:t>
            </a:r>
            <a:r>
              <a:rPr lang="en-US" sz="2200" dirty="0" smtClean="0"/>
              <a:t>this student population</a:t>
            </a:r>
            <a:endParaRPr lang="en-US" sz="2200" dirty="0"/>
          </a:p>
          <a:p>
            <a:pPr marL="571500" indent="-457200">
              <a:buFont typeface="Arial" pitchFamily="34" charset="0"/>
              <a:buAutoNum type="arabicPeriod"/>
            </a:pPr>
            <a:endParaRPr lang="en-US" dirty="0"/>
          </a:p>
        </p:txBody>
      </p:sp>
      <p:pic>
        <p:nvPicPr>
          <p:cNvPr id="11" name="Picture 10" descr="female102.png"/>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00552" y="2146457"/>
            <a:ext cx="3253608" cy="3253608"/>
          </a:xfrm>
          <a:prstGeom prst="rect">
            <a:avLst/>
          </a:prstGeom>
        </p:spPr>
      </p:pic>
      <p:sp>
        <p:nvSpPr>
          <p:cNvPr id="12" name="TextBox 11"/>
          <p:cNvSpPr txBox="1"/>
          <p:nvPr/>
        </p:nvSpPr>
        <p:spPr>
          <a:xfrm>
            <a:off x="5753147" y="3059677"/>
            <a:ext cx="749875" cy="446276"/>
          </a:xfrm>
          <a:prstGeom prst="rect">
            <a:avLst/>
          </a:prstGeom>
          <a:noFill/>
        </p:spPr>
        <p:txBody>
          <a:bodyPr wrap="square" rtlCol="0">
            <a:spAutoFit/>
          </a:bodyPr>
          <a:lstStyle/>
          <a:p>
            <a:pPr algn="ctr"/>
            <a:r>
              <a:rPr lang="en-US" sz="2300" dirty="0" smtClean="0">
                <a:solidFill>
                  <a:schemeClr val="bg1"/>
                </a:solidFill>
              </a:rPr>
              <a:t>54%</a:t>
            </a:r>
            <a:endParaRPr lang="en-US" sz="2300" dirty="0">
              <a:solidFill>
                <a:schemeClr val="bg1"/>
              </a:solidFill>
            </a:endParaRPr>
          </a:p>
        </p:txBody>
      </p:sp>
      <p:sp>
        <p:nvSpPr>
          <p:cNvPr id="13" name="Rectangle 12"/>
          <p:cNvSpPr/>
          <p:nvPr/>
        </p:nvSpPr>
        <p:spPr>
          <a:xfrm>
            <a:off x="7677989" y="3059677"/>
            <a:ext cx="715999" cy="430887"/>
          </a:xfrm>
          <a:prstGeom prst="rect">
            <a:avLst/>
          </a:prstGeom>
        </p:spPr>
        <p:txBody>
          <a:bodyPr wrap="none">
            <a:spAutoFit/>
          </a:bodyPr>
          <a:lstStyle/>
          <a:p>
            <a:pPr algn="ctr"/>
            <a:r>
              <a:rPr lang="en-US" sz="2200" dirty="0" smtClean="0">
                <a:solidFill>
                  <a:srgbClr val="FFFFFF"/>
                </a:solidFill>
              </a:rPr>
              <a:t>36% </a:t>
            </a:r>
            <a:endParaRPr lang="en-US" sz="2200" dirty="0">
              <a:solidFill>
                <a:srgbClr val="FFFFFF"/>
              </a:solidFill>
            </a:endParaRPr>
          </a:p>
        </p:txBody>
      </p:sp>
      <p:sp>
        <p:nvSpPr>
          <p:cNvPr id="14" name="TextBox 13"/>
          <p:cNvSpPr txBox="1"/>
          <p:nvPr/>
        </p:nvSpPr>
        <p:spPr>
          <a:xfrm>
            <a:off x="5250870" y="5400065"/>
            <a:ext cx="3741528" cy="110799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a:r>
              <a:rPr lang="en-US" sz="2200" dirty="0" smtClean="0">
                <a:solidFill>
                  <a:schemeClr val="tx1"/>
                </a:solidFill>
              </a:rPr>
              <a:t>feel that graduate programs and caregiving are </a:t>
            </a:r>
            <a:r>
              <a:rPr lang="en-US" sz="2200" b="1" dirty="0" smtClean="0">
                <a:solidFill>
                  <a:schemeClr val="bg2"/>
                </a:solidFill>
              </a:rPr>
              <a:t>incompatible</a:t>
            </a:r>
            <a:endParaRPr lang="en-US" sz="2200" b="1" dirty="0">
              <a:solidFill>
                <a:schemeClr val="bg2"/>
              </a:solidFill>
            </a:endParaRPr>
          </a:p>
        </p:txBody>
      </p:sp>
      <p:grpSp>
        <p:nvGrpSpPr>
          <p:cNvPr id="16" name="Group 15"/>
          <p:cNvGrpSpPr/>
          <p:nvPr/>
        </p:nvGrpSpPr>
        <p:grpSpPr>
          <a:xfrm>
            <a:off x="373529" y="2606155"/>
            <a:ext cx="3705412" cy="3416320"/>
            <a:chOff x="373529" y="2099216"/>
            <a:chExt cx="3705412" cy="3416320"/>
          </a:xfrm>
        </p:grpSpPr>
        <p:sp>
          <p:nvSpPr>
            <p:cNvPr id="9" name="Rectangle 8"/>
            <p:cNvSpPr/>
            <p:nvPr/>
          </p:nvSpPr>
          <p:spPr>
            <a:xfrm>
              <a:off x="373529" y="2099216"/>
              <a:ext cx="3705412" cy="34163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			</a:t>
              </a:r>
              <a:r>
                <a:rPr lang="en-US" sz="2400" dirty="0" smtClean="0"/>
                <a:t>of </a:t>
              </a:r>
              <a:r>
                <a:rPr lang="en-US" sz="2400" dirty="0"/>
                <a:t>graduate </a:t>
              </a:r>
              <a:r>
                <a:rPr lang="en-US" sz="2400" dirty="0" smtClean="0"/>
                <a:t>			students </a:t>
              </a:r>
              <a:r>
                <a:rPr lang="en-US" sz="2400" dirty="0"/>
                <a:t>have a child/children, </a:t>
              </a:r>
              <a:r>
                <a:rPr lang="en-US" sz="2400" dirty="0" smtClean="0"/>
                <a:t>are </a:t>
              </a:r>
              <a:r>
                <a:rPr lang="en-US" sz="2400" dirty="0"/>
                <a:t>expecting their first child, </a:t>
              </a:r>
              <a:r>
                <a:rPr lang="en-US" sz="2400" dirty="0" smtClean="0"/>
                <a:t>or </a:t>
              </a:r>
              <a:r>
                <a:rPr lang="en-US" sz="2400" dirty="0"/>
                <a:t>plan to have a child in graduate </a:t>
              </a:r>
              <a:r>
                <a:rPr lang="en-US" sz="2400" dirty="0" smtClean="0"/>
                <a:t>school</a:t>
              </a:r>
            </a:p>
            <a:p>
              <a:r>
                <a:rPr lang="en-US" dirty="0" smtClean="0"/>
                <a:t>(GLC Survey, 2012)</a:t>
              </a:r>
              <a:endParaRPr lang="en-US" dirty="0"/>
            </a:p>
            <a:p>
              <a:endParaRPr lang="en-US" sz="2400" dirty="0"/>
            </a:p>
          </p:txBody>
        </p:sp>
        <p:sp>
          <p:nvSpPr>
            <p:cNvPr id="15" name="Rectangle 14"/>
            <p:cNvSpPr/>
            <p:nvPr/>
          </p:nvSpPr>
          <p:spPr>
            <a:xfrm>
              <a:off x="403411" y="2099216"/>
              <a:ext cx="1822824" cy="769441"/>
            </a:xfrm>
            <a:prstGeom prst="rect">
              <a:avLst/>
            </a:prstGeom>
          </p:spPr>
          <p:txBody>
            <a:bodyPr wrap="square">
              <a:spAutoFit/>
            </a:bodyPr>
            <a:lstStyle/>
            <a:p>
              <a:r>
                <a:rPr lang="en-US" sz="4400" b="1" dirty="0" smtClean="0">
                  <a:solidFill>
                    <a:schemeClr val="bg2"/>
                  </a:solidFill>
                </a:rPr>
                <a:t>14% </a:t>
              </a:r>
              <a:endParaRPr lang="en-US" sz="4400" b="1" dirty="0" smtClean="0">
                <a:solidFill>
                  <a:schemeClr val="bg2"/>
                </a:solidFill>
              </a:endParaRPr>
            </a:p>
          </p:txBody>
        </p:sp>
      </p:grpSp>
    </p:spTree>
    <p:extLst>
      <p:ext uri="{BB962C8B-B14F-4D97-AF65-F5344CB8AC3E}">
        <p14:creationId xmlns:p14="http://schemas.microsoft.com/office/powerpoint/2010/main" val="39961450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2"/>
          </a:lnRef>
          <a:fillRef idx="1">
            <a:schemeClr val="lt1"/>
          </a:fillRef>
          <a:effectRef idx="0">
            <a:schemeClr val="accent2"/>
          </a:effectRef>
          <a:fontRef idx="minor">
            <a:schemeClr val="dk1"/>
          </a:fontRef>
        </p:style>
        <p:txBody>
          <a:bodyPr>
            <a:normAutofit/>
          </a:bodyPr>
          <a:lstStyle/>
          <a:p>
            <a:r>
              <a:rPr lang="en-US" sz="3600" dirty="0"/>
              <a:t>Research </a:t>
            </a:r>
            <a:r>
              <a:rPr lang="en-US" sz="3600" dirty="0" smtClean="0"/>
              <a:t>Question</a:t>
            </a:r>
            <a:endParaRPr lang="en-US" dirty="0"/>
          </a:p>
        </p:txBody>
      </p:sp>
      <p:sp>
        <p:nvSpPr>
          <p:cNvPr id="4" name="Content Placeholder 2"/>
          <p:cNvSpPr txBox="1">
            <a:spLocks noGrp="1"/>
          </p:cNvSpPr>
          <p:nvPr>
            <p:ph idx="1"/>
          </p:nvPr>
        </p:nvSpPr>
        <p:spPr>
          <a:xfrm>
            <a:off x="457200" y="1897136"/>
            <a:ext cx="8229600" cy="3656581"/>
          </a:xfrm>
          <a:prstGeom prst="rect">
            <a:avLst/>
          </a:prstGeom>
          <a:noFill/>
          <a:ln w="57150" cmpd="sng">
            <a:noFill/>
          </a:ln>
        </p:spPr>
        <p:style>
          <a:lnRef idx="2">
            <a:schemeClr val="accent3"/>
          </a:lnRef>
          <a:fillRef idx="1">
            <a:schemeClr val="lt1"/>
          </a:fillRef>
          <a:effectRef idx="0">
            <a:schemeClr val="accent3"/>
          </a:effectRef>
          <a:fontRef idx="minor">
            <a:schemeClr val="dk1"/>
          </a:fontRef>
        </p:style>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dk1"/>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dk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dk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dk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dk1"/>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dk1"/>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dk1"/>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dk1"/>
                </a:solidFill>
                <a:latin typeface="+mn-lt"/>
                <a:ea typeface="+mn-ea"/>
                <a:cs typeface="+mn-cs"/>
              </a:defRPr>
            </a:lvl9pPr>
          </a:lstStyle>
          <a:p>
            <a:pPr marL="114300" indent="0" algn="ctr">
              <a:lnSpc>
                <a:spcPct val="120000"/>
              </a:lnSpc>
              <a:buFont typeface="Arial" pitchFamily="34" charset="0"/>
              <a:buNone/>
            </a:pPr>
            <a:r>
              <a:rPr lang="en-US" sz="3200" dirty="0" smtClean="0"/>
              <a:t>What </a:t>
            </a:r>
            <a:r>
              <a:rPr lang="en-US" sz="3200" b="1" dirty="0" smtClean="0">
                <a:solidFill>
                  <a:schemeClr val="bg2"/>
                </a:solidFill>
              </a:rPr>
              <a:t>support and challenges </a:t>
            </a:r>
            <a:r>
              <a:rPr lang="en-US" sz="3200" dirty="0" smtClean="0"/>
              <a:t>do graduate students with children encounter at a private, highly selective research university, and how can the </a:t>
            </a:r>
            <a:r>
              <a:rPr lang="en-US" sz="3200" b="1" dirty="0" smtClean="0">
                <a:solidFill>
                  <a:srgbClr val="5080B2"/>
                </a:solidFill>
              </a:rPr>
              <a:t>institution encourage the academic success </a:t>
            </a:r>
            <a:r>
              <a:rPr lang="en-US" sz="3200" dirty="0" smtClean="0"/>
              <a:t>of these students? </a:t>
            </a:r>
            <a:endParaRPr lang="en-US" sz="3200" dirty="0"/>
          </a:p>
        </p:txBody>
      </p:sp>
    </p:spTree>
    <p:extLst>
      <p:ext uri="{BB962C8B-B14F-4D97-AF65-F5344CB8AC3E}">
        <p14:creationId xmlns:p14="http://schemas.microsoft.com/office/powerpoint/2010/main" val="1130962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2"/>
          </a:lnRef>
          <a:fillRef idx="1">
            <a:schemeClr val="lt1"/>
          </a:fillRef>
          <a:effectRef idx="0">
            <a:schemeClr val="accent2"/>
          </a:effectRef>
          <a:fontRef idx="minor">
            <a:schemeClr val="dk1"/>
          </a:fontRef>
        </p:style>
        <p:txBody>
          <a:bodyPr>
            <a:normAutofit/>
          </a:bodyPr>
          <a:lstStyle/>
          <a:p>
            <a:r>
              <a:rPr lang="en-US" sz="3600" dirty="0"/>
              <a:t>Literature </a:t>
            </a:r>
            <a:r>
              <a:rPr lang="en-US" sz="3600" dirty="0" smtClean="0"/>
              <a:t>Review</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452433288"/>
              </p:ext>
            </p:extLst>
          </p:nvPr>
        </p:nvGraphicFramePr>
        <p:xfrm>
          <a:off x="214208" y="1752600"/>
          <a:ext cx="8721322" cy="47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books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269" y="1854006"/>
            <a:ext cx="914991" cy="914991"/>
          </a:xfrm>
          <a:prstGeom prst="rect">
            <a:avLst/>
          </a:prstGeom>
        </p:spPr>
      </p:pic>
      <p:pic>
        <p:nvPicPr>
          <p:cNvPr id="6" name="Picture 5" descr="male14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7172" y="3097464"/>
            <a:ext cx="842356" cy="842356"/>
          </a:xfrm>
          <a:prstGeom prst="rect">
            <a:avLst/>
          </a:prstGeom>
        </p:spPr>
      </p:pic>
      <p:pic>
        <p:nvPicPr>
          <p:cNvPr id="7" name="Picture 6" descr="flyin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905" y="4372427"/>
            <a:ext cx="723818" cy="723818"/>
          </a:xfrm>
          <a:prstGeom prst="rect">
            <a:avLst/>
          </a:prstGeom>
        </p:spPr>
      </p:pic>
      <p:pic>
        <p:nvPicPr>
          <p:cNvPr id="8" name="Picture 7" descr="baby137.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1457" y="5567756"/>
            <a:ext cx="796868" cy="796868"/>
          </a:xfrm>
          <a:prstGeom prst="rect">
            <a:avLst/>
          </a:prstGeom>
        </p:spPr>
      </p:pic>
    </p:spTree>
    <p:extLst>
      <p:ext uri="{BB962C8B-B14F-4D97-AF65-F5344CB8AC3E}">
        <p14:creationId xmlns:p14="http://schemas.microsoft.com/office/powerpoint/2010/main" val="41538682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lt1">
              <a:alpha val="0"/>
            </a:schemeClr>
          </a:solidFill>
          <a:ln w="57150"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a:lstStyle/>
          <a:p>
            <a:r>
              <a:rPr lang="en-US" dirty="0" smtClean="0">
                <a:solidFill>
                  <a:schemeClr val="tx1"/>
                </a:solidFill>
              </a:rPr>
              <a:t>DATA COLLECTION</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9366329"/>
              </p:ext>
            </p:extLst>
          </p:nvPr>
        </p:nvGraphicFramePr>
        <p:xfrm>
          <a:off x="457200" y="1776357"/>
          <a:ext cx="8229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75223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2"/>
          </a:lnRef>
          <a:fillRef idx="1">
            <a:schemeClr val="lt1"/>
          </a:fillRef>
          <a:effectRef idx="0">
            <a:schemeClr val="accent2"/>
          </a:effectRef>
          <a:fontRef idx="minor">
            <a:schemeClr val="dk1"/>
          </a:fontRef>
        </p:style>
        <p:txBody>
          <a:bodyPr/>
          <a:lstStyle/>
          <a:p>
            <a:r>
              <a:rPr lang="en-US" dirty="0" smtClean="0"/>
              <a:t>Key findings</a:t>
            </a:r>
            <a:endParaRPr lang="en-US" dirty="0"/>
          </a:p>
        </p:txBody>
      </p:sp>
      <p:sp>
        <p:nvSpPr>
          <p:cNvPr id="3" name="Content Placeholder 2"/>
          <p:cNvSpPr>
            <a:spLocks noGrp="1"/>
          </p:cNvSpPr>
          <p:nvPr>
            <p:ph idx="1"/>
          </p:nvPr>
        </p:nvSpPr>
        <p:spPr>
          <a:xfrm>
            <a:off x="666376" y="1752600"/>
            <a:ext cx="7850094" cy="4373563"/>
          </a:xfrm>
          <a:noFill/>
          <a:ln w="57150" cmpd="sng">
            <a:solidFill>
              <a:schemeClr val="bg2"/>
            </a:solidFill>
          </a:ln>
        </p:spPr>
        <p:style>
          <a:lnRef idx="2">
            <a:schemeClr val="accent1"/>
          </a:lnRef>
          <a:fillRef idx="1">
            <a:schemeClr val="lt1"/>
          </a:fillRef>
          <a:effectRef idx="0">
            <a:schemeClr val="accent1"/>
          </a:effectRef>
          <a:fontRef idx="minor">
            <a:schemeClr val="dk1"/>
          </a:fontRef>
        </p:style>
        <p:txBody>
          <a:bodyPr>
            <a:normAutofit/>
          </a:bodyPr>
          <a:lstStyle/>
          <a:p>
            <a:r>
              <a:rPr lang="en-US" sz="2800" dirty="0"/>
              <a:t>Time-based Work-Family </a:t>
            </a:r>
            <a:r>
              <a:rPr lang="en-US" sz="2800" dirty="0" smtClean="0"/>
              <a:t>Conflict</a:t>
            </a:r>
            <a:endParaRPr lang="en-US" dirty="0" smtClean="0"/>
          </a:p>
          <a:p>
            <a:r>
              <a:rPr lang="en-US" sz="2800" dirty="0" smtClean="0"/>
              <a:t>Financial Challenges</a:t>
            </a:r>
          </a:p>
          <a:p>
            <a:pPr marL="906463" lvl="1" indent="-217488"/>
            <a:r>
              <a:rPr lang="en-US" sz="2400" dirty="0" smtClean="0">
                <a:solidFill>
                  <a:schemeClr val="tx2"/>
                </a:solidFill>
              </a:rPr>
              <a:t>Cost of Childcare</a:t>
            </a:r>
          </a:p>
          <a:p>
            <a:pPr marL="906463" lvl="1" indent="-217488"/>
            <a:r>
              <a:rPr lang="en-US" sz="2400" dirty="0" smtClean="0">
                <a:solidFill>
                  <a:schemeClr val="tx2"/>
                </a:solidFill>
              </a:rPr>
              <a:t>Cost of Health Insurance</a:t>
            </a:r>
          </a:p>
          <a:p>
            <a:r>
              <a:rPr lang="en-US" sz="2800" dirty="0" smtClean="0"/>
              <a:t>Institutional Support</a:t>
            </a:r>
          </a:p>
          <a:p>
            <a:pPr marL="906463" lvl="1" indent="-217488"/>
            <a:r>
              <a:rPr lang="en-US" sz="2400" dirty="0">
                <a:solidFill>
                  <a:srgbClr val="62234D"/>
                </a:solidFill>
              </a:rPr>
              <a:t>Peer Support and Faculty </a:t>
            </a:r>
            <a:r>
              <a:rPr lang="en-US" sz="2400" dirty="0" smtClean="0">
                <a:solidFill>
                  <a:srgbClr val="62234D"/>
                </a:solidFill>
              </a:rPr>
              <a:t>Support</a:t>
            </a:r>
          </a:p>
          <a:p>
            <a:pPr marL="906463" lvl="1" indent="-217488"/>
            <a:r>
              <a:rPr lang="en-US" sz="2400" dirty="0" smtClean="0">
                <a:solidFill>
                  <a:srgbClr val="62234D"/>
                </a:solidFill>
              </a:rPr>
              <a:t>Campus Climate</a:t>
            </a:r>
          </a:p>
          <a:p>
            <a:pPr marL="906463" lvl="1" indent="-217488"/>
            <a:r>
              <a:rPr lang="en-US" sz="2400" dirty="0" smtClean="0">
                <a:solidFill>
                  <a:srgbClr val="62234D"/>
                </a:solidFill>
              </a:rPr>
              <a:t>Lack of Communication about Available Support</a:t>
            </a:r>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39020431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3"/>
          </a:lnRef>
          <a:fillRef idx="1">
            <a:schemeClr val="lt1"/>
          </a:fillRef>
          <a:effectRef idx="0">
            <a:schemeClr val="accent3"/>
          </a:effectRef>
          <a:fontRef idx="minor">
            <a:schemeClr val="dk1"/>
          </a:fontRef>
        </p:style>
        <p:txBody>
          <a:bodyPr>
            <a:normAutofit/>
          </a:bodyPr>
          <a:lstStyle/>
          <a:p>
            <a:r>
              <a:rPr lang="en-US" dirty="0" smtClean="0"/>
              <a:t>Time-based work-Family Conflict</a:t>
            </a:r>
            <a:endParaRPr lang="en-US" dirty="0"/>
          </a:p>
        </p:txBody>
      </p:sp>
      <p:sp>
        <p:nvSpPr>
          <p:cNvPr id="3" name="Content Placeholder 2"/>
          <p:cNvSpPr>
            <a:spLocks noGrp="1"/>
          </p:cNvSpPr>
          <p:nvPr>
            <p:ph idx="1"/>
          </p:nvPr>
        </p:nvSpPr>
        <p:spPr>
          <a:xfrm>
            <a:off x="457201" y="3615764"/>
            <a:ext cx="4458446" cy="2889847"/>
          </a:xfrm>
          <a:noFill/>
          <a:ln w="57150" cmpd="sng"/>
        </p:spPr>
        <p:style>
          <a:lnRef idx="2">
            <a:schemeClr val="accent3"/>
          </a:lnRef>
          <a:fillRef idx="1">
            <a:schemeClr val="lt1"/>
          </a:fillRef>
          <a:effectRef idx="0">
            <a:schemeClr val="accent3"/>
          </a:effectRef>
          <a:fontRef idx="minor">
            <a:schemeClr val="dk1"/>
          </a:fontRef>
        </p:style>
        <p:txBody>
          <a:bodyPr>
            <a:normAutofit/>
          </a:bodyPr>
          <a:lstStyle/>
          <a:p>
            <a:r>
              <a:rPr lang="en-US" b="1" dirty="0"/>
              <a:t>Daily</a:t>
            </a:r>
            <a:r>
              <a:rPr lang="en-US" dirty="0"/>
              <a:t> </a:t>
            </a:r>
            <a:r>
              <a:rPr lang="en-US" dirty="0" smtClean="0"/>
              <a:t>stress</a:t>
            </a:r>
          </a:p>
          <a:p>
            <a:r>
              <a:rPr lang="en-US" dirty="0" smtClean="0"/>
              <a:t>Not having time to </a:t>
            </a:r>
            <a:r>
              <a:rPr lang="en-US" b="1" dirty="0" smtClean="0">
                <a:solidFill>
                  <a:srgbClr val="3B6086"/>
                </a:solidFill>
              </a:rPr>
              <a:t>socialize</a:t>
            </a:r>
          </a:p>
          <a:p>
            <a:r>
              <a:rPr lang="en-US" dirty="0" smtClean="0"/>
              <a:t>Not enough time to complete all </a:t>
            </a:r>
            <a:r>
              <a:rPr lang="en-US" b="1" dirty="0" smtClean="0">
                <a:solidFill>
                  <a:srgbClr val="3B6086"/>
                </a:solidFill>
              </a:rPr>
              <a:t>assignments</a:t>
            </a:r>
          </a:p>
          <a:p>
            <a:r>
              <a:rPr lang="en-US" dirty="0" smtClean="0"/>
              <a:t>The timing of many university events </a:t>
            </a:r>
          </a:p>
          <a:p>
            <a:endParaRPr lang="en-US" dirty="0"/>
          </a:p>
        </p:txBody>
      </p:sp>
      <p:sp>
        <p:nvSpPr>
          <p:cNvPr id="4" name="Rounded Rectangular Callout 3"/>
          <p:cNvSpPr/>
          <p:nvPr/>
        </p:nvSpPr>
        <p:spPr>
          <a:xfrm>
            <a:off x="2886351" y="1751940"/>
            <a:ext cx="3385366" cy="1673413"/>
          </a:xfrm>
          <a:prstGeom prst="wedgeRoundRectCallout">
            <a:avLst>
              <a:gd name="adj1" fmla="val -49226"/>
              <a:gd name="adj2" fmla="val 77579"/>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ounded Rectangular Callout 4"/>
          <p:cNvSpPr/>
          <p:nvPr/>
        </p:nvSpPr>
        <p:spPr>
          <a:xfrm>
            <a:off x="5010221" y="4113852"/>
            <a:ext cx="3676579" cy="2391760"/>
          </a:xfrm>
          <a:prstGeom prst="wedgeRoundRectCallout">
            <a:avLst>
              <a:gd name="adj1" fmla="val -72174"/>
              <a:gd name="adj2" fmla="val 30395"/>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5174514" y="4132811"/>
            <a:ext cx="3512286" cy="2246769"/>
          </a:xfrm>
          <a:prstGeom prst="rect">
            <a:avLst/>
          </a:prstGeom>
          <a:noFill/>
        </p:spPr>
        <p:txBody>
          <a:bodyPr wrap="square" rtlCol="0">
            <a:spAutoFit/>
          </a:bodyPr>
          <a:lstStyle/>
          <a:p>
            <a:r>
              <a:rPr lang="en-US" sz="2000" dirty="0" smtClean="0"/>
              <a:t>“Tons of stuff that would be interesting, educational, and beneficial […] happens </a:t>
            </a:r>
            <a:r>
              <a:rPr lang="en-US" sz="2000" b="1" dirty="0" smtClean="0">
                <a:solidFill>
                  <a:schemeClr val="bg2"/>
                </a:solidFill>
              </a:rPr>
              <a:t>after five o’clock,</a:t>
            </a:r>
            <a:r>
              <a:rPr lang="en-US" sz="2000" dirty="0" smtClean="0"/>
              <a:t> which makes it challenging for me” (Diana)</a:t>
            </a:r>
            <a:endParaRPr lang="en-US" sz="2000" dirty="0"/>
          </a:p>
        </p:txBody>
      </p:sp>
      <p:sp>
        <p:nvSpPr>
          <p:cNvPr id="9" name="TextBox 8"/>
          <p:cNvSpPr txBox="1"/>
          <p:nvPr/>
        </p:nvSpPr>
        <p:spPr>
          <a:xfrm>
            <a:off x="3005881" y="1751940"/>
            <a:ext cx="3265836" cy="1631216"/>
          </a:xfrm>
          <a:prstGeom prst="rect">
            <a:avLst/>
          </a:prstGeom>
          <a:noFill/>
        </p:spPr>
        <p:txBody>
          <a:bodyPr wrap="square" rtlCol="0">
            <a:spAutoFit/>
          </a:bodyPr>
          <a:lstStyle/>
          <a:p>
            <a:r>
              <a:rPr lang="en-US" sz="2000" dirty="0" smtClean="0"/>
              <a:t>“There’s stress every day, it’s kind of constant. [There is] just </a:t>
            </a:r>
            <a:r>
              <a:rPr lang="en-US" sz="2000" b="1" dirty="0" smtClean="0">
                <a:solidFill>
                  <a:srgbClr val="5080B2"/>
                </a:solidFill>
              </a:rPr>
              <a:t>always something competing</a:t>
            </a:r>
            <a:r>
              <a:rPr lang="en-US" sz="2000" dirty="0" smtClean="0"/>
              <a:t>” (John)</a:t>
            </a:r>
            <a:endParaRPr lang="en-US" sz="2000" dirty="0"/>
          </a:p>
        </p:txBody>
      </p:sp>
    </p:spTree>
    <p:extLst>
      <p:ext uri="{BB962C8B-B14F-4D97-AF65-F5344CB8AC3E}">
        <p14:creationId xmlns:p14="http://schemas.microsoft.com/office/powerpoint/2010/main" val="25645683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cmpd="sng"/>
        </p:spPr>
        <p:style>
          <a:lnRef idx="2">
            <a:schemeClr val="accent1"/>
          </a:lnRef>
          <a:fillRef idx="1">
            <a:schemeClr val="lt1"/>
          </a:fillRef>
          <a:effectRef idx="0">
            <a:schemeClr val="accent1"/>
          </a:effectRef>
          <a:fontRef idx="minor">
            <a:schemeClr val="dk1"/>
          </a:fontRef>
        </p:style>
        <p:txBody>
          <a:bodyPr/>
          <a:lstStyle/>
          <a:p>
            <a:pPr lvl="0"/>
            <a:r>
              <a:rPr lang="en-US" dirty="0"/>
              <a:t>COST OF CHILDCARE</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790449833"/>
              </p:ext>
            </p:extLst>
          </p:nvPr>
        </p:nvGraphicFramePr>
        <p:xfrm>
          <a:off x="246595" y="1447799"/>
          <a:ext cx="4795755" cy="5210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ular Callout 5"/>
          <p:cNvSpPr/>
          <p:nvPr/>
        </p:nvSpPr>
        <p:spPr>
          <a:xfrm>
            <a:off x="5248398" y="2218428"/>
            <a:ext cx="3438402" cy="1473922"/>
          </a:xfrm>
          <a:prstGeom prst="wedgeRoundRectCallout">
            <a:avLst>
              <a:gd name="adj1" fmla="val -61409"/>
              <a:gd name="adj2" fmla="val 57763"/>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ounded Rectangular Callout 6"/>
          <p:cNvSpPr/>
          <p:nvPr/>
        </p:nvSpPr>
        <p:spPr>
          <a:xfrm rot="10800000">
            <a:off x="5312542" y="3962188"/>
            <a:ext cx="3374258" cy="2696203"/>
          </a:xfrm>
          <a:prstGeom prst="wedgeRoundRectCallout">
            <a:avLst>
              <a:gd name="adj1" fmla="val 64589"/>
              <a:gd name="adj2" fmla="val -20081"/>
              <a:gd name="adj3" fmla="val 16667"/>
            </a:avLst>
          </a:prstGeom>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5361341" y="2280436"/>
            <a:ext cx="3268591" cy="1323439"/>
          </a:xfrm>
          <a:prstGeom prst="rect">
            <a:avLst/>
          </a:prstGeom>
          <a:noFill/>
        </p:spPr>
        <p:txBody>
          <a:bodyPr wrap="square" rtlCol="0">
            <a:spAutoFit/>
          </a:bodyPr>
          <a:lstStyle/>
          <a:p>
            <a:r>
              <a:rPr lang="en-US" sz="2000" dirty="0" smtClean="0"/>
              <a:t>“We hand </a:t>
            </a:r>
            <a:r>
              <a:rPr lang="en-US" sz="2000" b="1" dirty="0" smtClean="0">
                <a:solidFill>
                  <a:srgbClr val="3B6086"/>
                </a:solidFill>
              </a:rPr>
              <a:t>over 80% of my monthly stipend </a:t>
            </a:r>
            <a:r>
              <a:rPr lang="en-US" sz="2000" dirty="0" smtClean="0"/>
              <a:t>for childcare costs alone” </a:t>
            </a:r>
            <a:br>
              <a:rPr lang="en-US" sz="2000" dirty="0" smtClean="0"/>
            </a:br>
            <a:r>
              <a:rPr lang="en-US" sz="2000" dirty="0" smtClean="0"/>
              <a:t>(Student Testimony 2) </a:t>
            </a:r>
            <a:endParaRPr lang="en-US" sz="2000" dirty="0"/>
          </a:p>
        </p:txBody>
      </p:sp>
      <p:sp>
        <p:nvSpPr>
          <p:cNvPr id="10" name="TextBox 9"/>
          <p:cNvSpPr txBox="1"/>
          <p:nvPr/>
        </p:nvSpPr>
        <p:spPr>
          <a:xfrm>
            <a:off x="5342385" y="4001920"/>
            <a:ext cx="3374258" cy="2554545"/>
          </a:xfrm>
          <a:prstGeom prst="rect">
            <a:avLst/>
          </a:prstGeom>
          <a:noFill/>
        </p:spPr>
        <p:txBody>
          <a:bodyPr wrap="square" rtlCol="0">
            <a:spAutoFit/>
          </a:bodyPr>
          <a:lstStyle/>
          <a:p>
            <a:r>
              <a:rPr lang="en-US" sz="2000" dirty="0" smtClean="0"/>
              <a:t>“I’m really lucky that I have a working spouse. Even with that it’s hard for us to be able to afford childcare. </a:t>
            </a:r>
            <a:r>
              <a:rPr lang="en-US" sz="2000" b="1" dirty="0" smtClean="0">
                <a:solidFill>
                  <a:srgbClr val="3B6086"/>
                </a:solidFill>
              </a:rPr>
              <a:t>I pay $700 a month in childcare only for part-time care</a:t>
            </a:r>
            <a:r>
              <a:rPr lang="en-US" sz="2000" dirty="0" smtClean="0"/>
              <a:t>, three days a week” (Mary)</a:t>
            </a:r>
            <a:endParaRPr lang="en-US" sz="2000" dirty="0"/>
          </a:p>
        </p:txBody>
      </p:sp>
      <p:sp>
        <p:nvSpPr>
          <p:cNvPr id="12" name="TextBox 11"/>
          <p:cNvSpPr txBox="1"/>
          <p:nvPr/>
        </p:nvSpPr>
        <p:spPr>
          <a:xfrm>
            <a:off x="426128" y="2142596"/>
            <a:ext cx="1134530" cy="646331"/>
          </a:xfrm>
          <a:prstGeom prst="rect">
            <a:avLst/>
          </a:prstGeom>
          <a:noFill/>
        </p:spPr>
        <p:txBody>
          <a:bodyPr wrap="square" rtlCol="0">
            <a:spAutoFit/>
          </a:bodyPr>
          <a:lstStyle/>
          <a:p>
            <a:r>
              <a:rPr lang="en-US" sz="3600" b="1" dirty="0" smtClean="0">
                <a:solidFill>
                  <a:schemeClr val="accent3"/>
                </a:solidFill>
              </a:rPr>
              <a:t>76%</a:t>
            </a:r>
            <a:endParaRPr lang="en-US" sz="3600" b="1" dirty="0">
              <a:solidFill>
                <a:schemeClr val="accent3"/>
              </a:solidFill>
            </a:endParaRPr>
          </a:p>
        </p:txBody>
      </p:sp>
      <p:sp>
        <p:nvSpPr>
          <p:cNvPr id="13" name="TextBox 12"/>
          <p:cNvSpPr txBox="1"/>
          <p:nvPr/>
        </p:nvSpPr>
        <p:spPr>
          <a:xfrm>
            <a:off x="619200" y="3679707"/>
            <a:ext cx="1416815" cy="646331"/>
          </a:xfrm>
          <a:prstGeom prst="rect">
            <a:avLst/>
          </a:prstGeom>
          <a:noFill/>
        </p:spPr>
        <p:txBody>
          <a:bodyPr wrap="square" rtlCol="0">
            <a:spAutoFit/>
          </a:bodyPr>
          <a:lstStyle/>
          <a:p>
            <a:pPr algn="ctr"/>
            <a:r>
              <a:rPr lang="en-US" sz="3600" b="1" spc="-300" dirty="0" smtClean="0">
                <a:solidFill>
                  <a:srgbClr val="83A8BD"/>
                </a:solidFill>
              </a:rPr>
              <a:t>14/19</a:t>
            </a:r>
            <a:endParaRPr lang="en-US" sz="3600" b="1" spc="-300" dirty="0">
              <a:solidFill>
                <a:srgbClr val="83A8BD"/>
              </a:solidFill>
            </a:endParaRPr>
          </a:p>
        </p:txBody>
      </p:sp>
      <p:sp>
        <p:nvSpPr>
          <p:cNvPr id="14" name="TextBox 13"/>
          <p:cNvSpPr txBox="1"/>
          <p:nvPr/>
        </p:nvSpPr>
        <p:spPr>
          <a:xfrm>
            <a:off x="487519" y="5264373"/>
            <a:ext cx="963643" cy="646331"/>
          </a:xfrm>
          <a:prstGeom prst="rect">
            <a:avLst/>
          </a:prstGeom>
          <a:noFill/>
        </p:spPr>
        <p:txBody>
          <a:bodyPr wrap="square" rtlCol="0">
            <a:spAutoFit/>
          </a:bodyPr>
          <a:lstStyle/>
          <a:p>
            <a:r>
              <a:rPr lang="en-US" sz="3600" b="1" dirty="0">
                <a:solidFill>
                  <a:srgbClr val="83A8BD"/>
                </a:solidFill>
              </a:rPr>
              <a:t>7</a:t>
            </a:r>
            <a:r>
              <a:rPr lang="en-US" sz="3600" b="1" dirty="0" smtClean="0">
                <a:solidFill>
                  <a:srgbClr val="83A8BD"/>
                </a:solidFill>
              </a:rPr>
              <a:t>/8</a:t>
            </a:r>
            <a:endParaRPr lang="en-US" sz="3600" b="1" dirty="0">
              <a:solidFill>
                <a:srgbClr val="83A8BD"/>
              </a:solidFill>
            </a:endParaRPr>
          </a:p>
        </p:txBody>
      </p:sp>
    </p:spTree>
    <p:extLst>
      <p:ext uri="{BB962C8B-B14F-4D97-AF65-F5344CB8AC3E}">
        <p14:creationId xmlns:p14="http://schemas.microsoft.com/office/powerpoint/2010/main" val="2779540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971184222"/>
              </p:ext>
            </p:extLst>
          </p:nvPr>
        </p:nvGraphicFramePr>
        <p:xfrm>
          <a:off x="250125" y="173194"/>
          <a:ext cx="8715901" cy="648515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116443" y="469626"/>
            <a:ext cx="4964023" cy="461665"/>
          </a:xfrm>
          <a:prstGeom prst="rect">
            <a:avLst/>
          </a:prstGeom>
          <a:solidFill>
            <a:srgbClr val="FFFFFF"/>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400" dirty="0" smtClean="0">
                <a:solidFill>
                  <a:schemeClr val="tx1"/>
                </a:solidFill>
              </a:rPr>
              <a:t>IMPACT OF CHILDCARE ISSUES</a:t>
            </a:r>
            <a:endParaRPr lang="en-US" sz="2400" dirty="0">
              <a:solidFill>
                <a:schemeClr val="tx1"/>
              </a:solidFill>
            </a:endParaRPr>
          </a:p>
        </p:txBody>
      </p:sp>
    </p:spTree>
    <p:extLst>
      <p:ext uri="{BB962C8B-B14F-4D97-AF65-F5344CB8AC3E}">
        <p14:creationId xmlns:p14="http://schemas.microsoft.com/office/powerpoint/2010/main" val="27941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4">
  <a:themeElements>
    <a:clrScheme name="Custom 6">
      <a:dk1>
        <a:sysClr val="windowText" lastClr="000000"/>
      </a:dk1>
      <a:lt1>
        <a:sysClr val="window" lastClr="FFFFFF"/>
      </a:lt1>
      <a:dk2>
        <a:srgbClr val="62234D"/>
      </a:dk2>
      <a:lt2>
        <a:srgbClr val="5080B2"/>
      </a:lt2>
      <a:accent1>
        <a:srgbClr val="C3A27A"/>
      </a:accent1>
      <a:accent2>
        <a:srgbClr val="62234D"/>
      </a:accent2>
      <a:accent3>
        <a:srgbClr val="83A8BD"/>
      </a:accent3>
      <a:accent4>
        <a:srgbClr val="A98599"/>
      </a:accent4>
      <a:accent5>
        <a:srgbClr val="C3A27A"/>
      </a:accent5>
      <a:accent6>
        <a:srgbClr val="FFFFFE"/>
      </a:accent6>
      <a:hlink>
        <a:srgbClr val="000000"/>
      </a:hlink>
      <a:folHlink>
        <a:srgbClr val="000000"/>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Theme4.thmx</Template>
  <TotalTime>4035</TotalTime>
  <Words>2729</Words>
  <Application>Microsoft Macintosh PowerPoint</Application>
  <PresentationFormat>On-screen Show (4:3)</PresentationFormat>
  <Paragraphs>192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Theme4</vt:lpstr>
      <vt:lpstr>Graduate Students with children: Challenges, Support, and Academic Success</vt:lpstr>
      <vt:lpstr>PowerPoint Presentation</vt:lpstr>
      <vt:lpstr>Research Question</vt:lpstr>
      <vt:lpstr>Literature Review</vt:lpstr>
      <vt:lpstr>DATA COLLECTION</vt:lpstr>
      <vt:lpstr>Key findings</vt:lpstr>
      <vt:lpstr>Time-based work-Family Conflict</vt:lpstr>
      <vt:lpstr>COST OF CHILDCARE</vt:lpstr>
      <vt:lpstr>PowerPoint Presentation</vt:lpstr>
      <vt:lpstr>Cost of health insurance</vt:lpstr>
      <vt:lpstr>Financial Challenges</vt:lpstr>
      <vt:lpstr>INSTITUTIONAL SUPPORT</vt:lpstr>
      <vt:lpstr>Conclusions</vt:lpstr>
      <vt:lpstr>FUTURE RESEARCH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Students with children</dc:title>
  <dc:creator>Ann Merrell</dc:creator>
  <cp:lastModifiedBy>Ann Merrell</cp:lastModifiedBy>
  <cp:revision>119</cp:revision>
  <dcterms:created xsi:type="dcterms:W3CDTF">2015-06-01T02:05:19Z</dcterms:created>
  <dcterms:modified xsi:type="dcterms:W3CDTF">2015-06-03T21:20:30Z</dcterms:modified>
</cp:coreProperties>
</file>