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9" r:id="rId3"/>
    <p:sldId id="258" r:id="rId4"/>
    <p:sldId id="260" r:id="rId5"/>
    <p:sldId id="267" r:id="rId6"/>
    <p:sldId id="262" r:id="rId7"/>
    <p:sldId id="273" r:id="rId8"/>
    <p:sldId id="263" r:id="rId9"/>
    <p:sldId id="268" r:id="rId10"/>
    <p:sldId id="269" r:id="rId11"/>
    <p:sldId id="270" r:id="rId12"/>
    <p:sldId id="271" r:id="rId13"/>
    <p:sldId id="274" r:id="rId14"/>
    <p:sldId id="265" r:id="rId15"/>
    <p:sldId id="272"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15" autoAdjust="0"/>
  </p:normalViewPr>
  <p:slideViewPr>
    <p:cSldViewPr snapToGrid="0" snapToObjects="1" showGuides="1">
      <p:cViewPr>
        <p:scale>
          <a:sx n="90" d="100"/>
          <a:sy n="90" d="100"/>
        </p:scale>
        <p:origin x="-88" y="-72"/>
      </p:cViewPr>
      <p:guideLst>
        <p:guide orient="horz" pos="3991"/>
        <p:guide pos="1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ji:Downloads:Data%20Analysis_042315.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Reverse!$BM$45</c:f>
              <c:strCache>
                <c:ptCount val="1"/>
                <c:pt idx="0">
                  <c:v>MIN</c:v>
                </c:pt>
              </c:strCache>
            </c:strRef>
          </c:tx>
          <c:spPr>
            <a:noFill/>
            <a:ln>
              <a:noFill/>
            </a:ln>
            <a:effectLst/>
          </c:spPr>
          <c:invertIfNegative val="0"/>
          <c:cat>
            <c:strRef>
              <c:f>Reverse!$BO$44:$BW$44</c:f>
              <c:strCache>
                <c:ptCount val="9"/>
                <c:pt idx="0">
                  <c:v>Collectivism</c:v>
                </c:pt>
                <c:pt idx="2">
                  <c:v>Conformity to Norms</c:v>
                </c:pt>
                <c:pt idx="4">
                  <c:v>Emotional Self-Control</c:v>
                </c:pt>
                <c:pt idx="6">
                  <c:v>Family Recognition through Achievement</c:v>
                </c:pt>
                <c:pt idx="8">
                  <c:v>Humility</c:v>
                </c:pt>
              </c:strCache>
            </c:strRef>
          </c:cat>
          <c:val>
            <c:numRef>
              <c:f>Reverse!$BO$45:$BW$45</c:f>
              <c:numCache>
                <c:formatCode>General</c:formatCode>
                <c:ptCount val="9"/>
                <c:pt idx="0" formatCode="0.00">
                  <c:v>2.285714285714286</c:v>
                </c:pt>
                <c:pt idx="2" formatCode="0.00">
                  <c:v>1.857142857142857</c:v>
                </c:pt>
                <c:pt idx="4" formatCode="0.00">
                  <c:v>1.125</c:v>
                </c:pt>
                <c:pt idx="6" formatCode="0.00">
                  <c:v>2.857142857142857</c:v>
                </c:pt>
                <c:pt idx="8" formatCode="0.00">
                  <c:v>2.0</c:v>
                </c:pt>
              </c:numCache>
            </c:numRef>
          </c:val>
        </c:ser>
        <c:ser>
          <c:idx val="1"/>
          <c:order val="1"/>
          <c:tx>
            <c:strRef>
              <c:f>Reverse!$BM$46</c:f>
              <c:strCache>
                <c:ptCount val="1"/>
                <c:pt idx="0">
                  <c:v>RANGE</c:v>
                </c:pt>
              </c:strCache>
            </c:strRef>
          </c:tx>
          <c:spPr>
            <a:solidFill>
              <a:schemeClr val="accent2"/>
            </a:solidFill>
            <a:ln>
              <a:solidFill>
                <a:schemeClr val="tx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cat>
            <c:strRef>
              <c:f>Reverse!$BO$44:$BW$44</c:f>
              <c:strCache>
                <c:ptCount val="9"/>
                <c:pt idx="0">
                  <c:v>Collectivism</c:v>
                </c:pt>
                <c:pt idx="2">
                  <c:v>Conformity to Norms</c:v>
                </c:pt>
                <c:pt idx="4">
                  <c:v>Emotional Self-Control</c:v>
                </c:pt>
                <c:pt idx="6">
                  <c:v>Family Recognition through Achievement</c:v>
                </c:pt>
                <c:pt idx="8">
                  <c:v>Humility</c:v>
                </c:pt>
              </c:strCache>
            </c:strRef>
          </c:cat>
          <c:val>
            <c:numRef>
              <c:f>Reverse!$BO$46:$BW$46</c:f>
              <c:numCache>
                <c:formatCode>General</c:formatCode>
                <c:ptCount val="9"/>
                <c:pt idx="0" formatCode="0.00">
                  <c:v>3.714285714285714</c:v>
                </c:pt>
                <c:pt idx="2" formatCode="0.00">
                  <c:v>3.857142857142857</c:v>
                </c:pt>
                <c:pt idx="4" formatCode="0.00">
                  <c:v>4.5</c:v>
                </c:pt>
                <c:pt idx="6" formatCode="0.00">
                  <c:v>3.357142857142857</c:v>
                </c:pt>
                <c:pt idx="8" formatCode="0.00">
                  <c:v>3.666666666666667</c:v>
                </c:pt>
              </c:numCache>
            </c:numRef>
          </c:val>
        </c:ser>
        <c:dLbls>
          <c:showLegendKey val="0"/>
          <c:showVal val="0"/>
          <c:showCatName val="0"/>
          <c:showSerName val="0"/>
          <c:showPercent val="0"/>
          <c:showBubbleSize val="0"/>
        </c:dLbls>
        <c:gapWidth val="150"/>
        <c:overlap val="100"/>
        <c:axId val="1811189464"/>
        <c:axId val="1811812728"/>
      </c:barChart>
      <c:scatterChart>
        <c:scatterStyle val="lineMarker"/>
        <c:varyColors val="0"/>
        <c:ser>
          <c:idx val="2"/>
          <c:order val="2"/>
          <c:tx>
            <c:v>Average</c:v>
          </c:tx>
          <c:spPr>
            <a:ln w="6350" cmpd="sng">
              <a:solidFill>
                <a:schemeClr val="tx1"/>
              </a:solidFill>
            </a:ln>
          </c:spPr>
          <c:marker>
            <c:symbol val="square"/>
            <c:size val="5"/>
            <c:spPr>
              <a:solidFill>
                <a:srgbClr val="520063"/>
              </a:solidFill>
              <a:ln w="6350" cmpd="sng">
                <a:solidFill>
                  <a:schemeClr val="tx1"/>
                </a:solidFill>
              </a:ln>
            </c:spPr>
          </c:marker>
          <c:dLbls>
            <c:dLbl>
              <c:idx val="0"/>
              <c:layout>
                <c:manualLayout>
                  <c:x val="0.00857311060416513"/>
                  <c:y val="-0.0475728155339806"/>
                </c:manualLayout>
              </c:layout>
              <c:dLblPos val="r"/>
              <c:showLegendKey val="0"/>
              <c:showVal val="1"/>
              <c:showCatName val="0"/>
              <c:showSerName val="0"/>
              <c:showPercent val="0"/>
              <c:showBubbleSize val="0"/>
            </c:dLbl>
            <c:dLbl>
              <c:idx val="2"/>
              <c:layout>
                <c:manualLayout>
                  <c:x val="0.00857311060416513"/>
                  <c:y val="-0.0548543689320389"/>
                </c:manualLayout>
              </c:layout>
              <c:dLblPos val="r"/>
              <c:showLegendKey val="0"/>
              <c:showVal val="1"/>
              <c:showCatName val="0"/>
              <c:showSerName val="0"/>
              <c:showPercent val="0"/>
              <c:showBubbleSize val="0"/>
            </c:dLbl>
            <c:dLbl>
              <c:idx val="4"/>
              <c:layout>
                <c:manualLayout>
                  <c:x val="0.0116883754016729"/>
                  <c:y val="0.00582524271844669"/>
                </c:manualLayout>
              </c:layout>
              <c:dLblPos val="r"/>
              <c:showLegendKey val="0"/>
              <c:showVal val="1"/>
              <c:showCatName val="0"/>
              <c:showSerName val="0"/>
              <c:showPercent val="0"/>
              <c:showBubbleSize val="0"/>
            </c:dLbl>
            <c:dLbl>
              <c:idx val="6"/>
              <c:layout>
                <c:manualLayout>
                  <c:x val="0.010130743002919"/>
                  <c:y val="-0.0354368932038835"/>
                </c:manualLayout>
              </c:layout>
              <c:dLblPos val="r"/>
              <c:showLegendKey val="0"/>
              <c:showVal val="1"/>
              <c:showCatName val="0"/>
              <c:showSerName val="0"/>
              <c:showPercent val="0"/>
              <c:showBubbleSize val="0"/>
            </c:dLbl>
            <c:dLbl>
              <c:idx val="8"/>
              <c:layout>
                <c:manualLayout>
                  <c:x val="0.010130743002919"/>
                  <c:y val="-0.0427184466019418"/>
                </c:manualLayout>
              </c:layout>
              <c:dLblPos val="r"/>
              <c:showLegendKey val="0"/>
              <c:showVal val="1"/>
              <c:showCatName val="0"/>
              <c:showSerName val="0"/>
              <c:showPercent val="0"/>
              <c:showBubbleSize val="0"/>
            </c:dLbl>
            <c:txPr>
              <a:bodyPr/>
              <a:lstStyle/>
              <a:p>
                <a:pPr>
                  <a:defRPr sz="1400" b="1"/>
                </a:pPr>
                <a:endParaRPr lang="en-US"/>
              </a:p>
            </c:txPr>
            <c:dLblPos val="t"/>
            <c:showLegendKey val="0"/>
            <c:showVal val="1"/>
            <c:showCatName val="0"/>
            <c:showSerName val="0"/>
            <c:showPercent val="0"/>
            <c:showBubbleSize val="0"/>
            <c:showLeaderLines val="0"/>
          </c:dLbls>
          <c:yVal>
            <c:numRef>
              <c:f>Reverse!$BO$48:$BW$48</c:f>
              <c:numCache>
                <c:formatCode>General</c:formatCode>
                <c:ptCount val="9"/>
                <c:pt idx="0" formatCode="0.00">
                  <c:v>4.142857142857141</c:v>
                </c:pt>
                <c:pt idx="2" formatCode="0.00">
                  <c:v>4.0</c:v>
                </c:pt>
                <c:pt idx="4" formatCode="0.00">
                  <c:v>3.25</c:v>
                </c:pt>
                <c:pt idx="6" formatCode="0.00">
                  <c:v>5.142857142857141</c:v>
                </c:pt>
                <c:pt idx="8" formatCode="0.00">
                  <c:v>3.958333333333333</c:v>
                </c:pt>
              </c:numCache>
            </c:numRef>
          </c:yVal>
          <c:smooth val="0"/>
        </c:ser>
        <c:dLbls>
          <c:showLegendKey val="0"/>
          <c:showVal val="0"/>
          <c:showCatName val="0"/>
          <c:showSerName val="0"/>
          <c:showPercent val="0"/>
          <c:showBubbleSize val="0"/>
        </c:dLbls>
        <c:axId val="1811189464"/>
        <c:axId val="1811812728"/>
      </c:scatterChart>
      <c:catAx>
        <c:axId val="1811189464"/>
        <c:scaling>
          <c:orientation val="minMax"/>
        </c:scaling>
        <c:delete val="0"/>
        <c:axPos val="b"/>
        <c:numFmt formatCode="0.00" sourceLinked="1"/>
        <c:majorTickMark val="out"/>
        <c:minorTickMark val="none"/>
        <c:tickLblPos val="nextTo"/>
        <c:txPr>
          <a:bodyPr/>
          <a:lstStyle/>
          <a:p>
            <a:pPr>
              <a:defRPr sz="1050"/>
            </a:pPr>
            <a:endParaRPr lang="en-US"/>
          </a:p>
        </c:txPr>
        <c:crossAx val="1811812728"/>
        <c:crosses val="autoZero"/>
        <c:auto val="1"/>
        <c:lblAlgn val="ctr"/>
        <c:lblOffset val="100"/>
        <c:noMultiLvlLbl val="0"/>
      </c:catAx>
      <c:valAx>
        <c:axId val="1811812728"/>
        <c:scaling>
          <c:orientation val="minMax"/>
          <c:max val="7.0"/>
          <c:min val="1.0"/>
        </c:scaling>
        <c:delete val="0"/>
        <c:axPos val="l"/>
        <c:majorGridlines/>
        <c:minorGridlines/>
        <c:numFmt formatCode="0.00" sourceLinked="1"/>
        <c:majorTickMark val="out"/>
        <c:minorTickMark val="none"/>
        <c:tickLblPos val="nextTo"/>
        <c:txPr>
          <a:bodyPr/>
          <a:lstStyle/>
          <a:p>
            <a:pPr>
              <a:defRPr sz="1200"/>
            </a:pPr>
            <a:endParaRPr lang="en-US"/>
          </a:p>
        </c:txPr>
        <c:crossAx val="1811189464"/>
        <c:crosses val="autoZero"/>
        <c:crossBetween val="between"/>
        <c:minorUnit val="0.5"/>
      </c:valAx>
    </c:plotArea>
    <c:legend>
      <c:legendPos val="r"/>
      <c:legendEntry>
        <c:idx val="0"/>
        <c:delete val="1"/>
      </c:legendEntry>
      <c:legendEntry>
        <c:idx val="1"/>
        <c:delete val="1"/>
      </c:legendEntry>
      <c:layout>
        <c:manualLayout>
          <c:xMode val="edge"/>
          <c:yMode val="edge"/>
          <c:x val="0.859693888353983"/>
          <c:y val="0.514591075644095"/>
          <c:w val="0.131270494788342"/>
          <c:h val="0.072335365389266"/>
        </c:manualLayout>
      </c:layout>
      <c:overlay val="0"/>
    </c:legend>
    <c:plotVisOnly val="1"/>
    <c:dispBlanksAs val="span"/>
    <c:showDLblsOverMax val="0"/>
  </c:chart>
  <c:txPr>
    <a:bodyPr/>
    <a:lstStyle/>
    <a:p>
      <a:pPr>
        <a:defRPr>
          <a:latin typeface="+mn-lt"/>
          <a:cs typeface="Times New Roman"/>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0.46061</cdr:x>
      <cdr:y>0.74349</cdr:y>
    </cdr:from>
    <cdr:to>
      <cdr:x>0.5558</cdr:x>
      <cdr:y>0.81429</cdr:y>
    </cdr:to>
    <cdr:sp macro="" textlink="">
      <cdr:nvSpPr>
        <cdr:cNvPr id="2" name="TextBox 1"/>
        <cdr:cNvSpPr txBox="1"/>
      </cdr:nvSpPr>
      <cdr:spPr>
        <a:xfrm xmlns:a="http://schemas.openxmlformats.org/drawingml/2006/main">
          <a:off x="3589380" y="3450859"/>
          <a:ext cx="741782" cy="32861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400" dirty="0" smtClean="0">
              <a:solidFill>
                <a:srgbClr val="000000"/>
              </a:solidFill>
            </a:rPr>
            <a:t>1.13</a:t>
          </a:r>
          <a:endParaRPr lang="en-US" sz="1400" dirty="0">
            <a:solidFill>
              <a:srgbClr val="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02343-1DC6-724B-88E5-867D4428F706}" type="datetimeFigureOut">
              <a:rPr lang="en-US" smtClean="0"/>
              <a:t>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4509A6-6C2A-0B4C-A278-3D173072BE2F}" type="slidenum">
              <a:rPr lang="en-US" smtClean="0"/>
              <a:t>‹#›</a:t>
            </a:fld>
            <a:endParaRPr lang="en-US"/>
          </a:p>
        </p:txBody>
      </p:sp>
    </p:spTree>
    <p:extLst>
      <p:ext uri="{BB962C8B-B14F-4D97-AF65-F5344CB8AC3E}">
        <p14:creationId xmlns:p14="http://schemas.microsoft.com/office/powerpoint/2010/main" val="1449085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C23ECB-04A8-EE4E-8AEE-2644A0450F13}" type="datetimeFigureOut">
              <a:rPr lang="en-US" smtClean="0"/>
              <a:t>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EF267-F4B8-304B-B69E-B596DF36D8F4}" type="slidenum">
              <a:rPr lang="en-US" smtClean="0"/>
              <a:t>‹#›</a:t>
            </a:fld>
            <a:endParaRPr lang="en-US" dirty="0"/>
          </a:p>
        </p:txBody>
      </p:sp>
    </p:spTree>
    <p:extLst>
      <p:ext uri="{BB962C8B-B14F-4D97-AF65-F5344CB8AC3E}">
        <p14:creationId xmlns:p14="http://schemas.microsoft.com/office/powerpoint/2010/main" val="14016034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Asian American</a:t>
            </a:r>
            <a:r>
              <a:rPr lang="en-US" baseline="0" dirty="0" smtClean="0"/>
              <a:t> </a:t>
            </a:r>
            <a:r>
              <a:rPr lang="en-US" dirty="0" smtClean="0"/>
              <a:t>represent 15-25% of highly selective institutions.</a:t>
            </a:r>
            <a:r>
              <a:rPr lang="en-US" baseline="0" dirty="0" smtClean="0"/>
              <a:t> They’re securing jobs after graduation and attaining middle-management jobs, but somehow don’t make it to the top whereas you see the opposite with the rest of the U.S. population and other races. </a:t>
            </a:r>
          </a:p>
          <a:p>
            <a:endParaRPr lang="en-US" baseline="0" dirty="0" smtClean="0"/>
          </a:p>
        </p:txBody>
      </p:sp>
      <p:sp>
        <p:nvSpPr>
          <p:cNvPr id="4" name="Slide Number Placeholder 3"/>
          <p:cNvSpPr>
            <a:spLocks noGrp="1"/>
          </p:cNvSpPr>
          <p:nvPr>
            <p:ph type="sldNum" sz="quarter" idx="10"/>
          </p:nvPr>
        </p:nvSpPr>
        <p:spPr/>
        <p:txBody>
          <a:bodyPr/>
          <a:lstStyle/>
          <a:p>
            <a:fld id="{087EF267-F4B8-304B-B69E-B596DF36D8F4}" type="slidenum">
              <a:rPr lang="en-US" smtClean="0"/>
              <a:t>2</a:t>
            </a:fld>
            <a:endParaRPr lang="en-US" dirty="0"/>
          </a:p>
        </p:txBody>
      </p:sp>
    </p:spTree>
    <p:extLst>
      <p:ext uri="{BB962C8B-B14F-4D97-AF65-F5344CB8AC3E}">
        <p14:creationId xmlns:p14="http://schemas.microsoft.com/office/powerpoint/2010/main" val="3387118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Leadership hurdles is where we really examine why students are,</a:t>
            </a:r>
            <a:r>
              <a:rPr lang="en-US" baseline="0" dirty="0" smtClean="0"/>
              <a:t> overall, in the middle of the scale. Each student and staff member spoke about the ongoing to battle to be Asian and American. There’s some overlap amongst these themes, but the main point I want to drive is that at least half the students felt the need to rebel against the stereotype and shared that their emotions “ran wild” as one student which may be why we see a low emotional self-control score. However, these students constantly though about their parents or what others though before their own as it related to leadership. </a:t>
            </a:r>
          </a:p>
          <a:p>
            <a:endParaRPr lang="en-US" baseline="0" dirty="0" smtClean="0"/>
          </a:p>
          <a:p>
            <a:r>
              <a:rPr lang="en-US" baseline="0" dirty="0" smtClean="0"/>
              <a:t>In this category, all the AVS values are considered.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11</a:t>
            </a:fld>
            <a:endParaRPr lang="en-US" dirty="0"/>
          </a:p>
        </p:txBody>
      </p:sp>
    </p:spTree>
    <p:extLst>
      <p:ext uri="{BB962C8B-B14F-4D97-AF65-F5344CB8AC3E}">
        <p14:creationId xmlns:p14="http://schemas.microsoft.com/office/powerpoint/2010/main" val="400104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much the discussion on support was talking about areas of the institution were more than supportive of leadership, particularly for Asian Americans, but that there needs be a greater focus on coddling students less. This is came from students and staff. That they need a more realistic idea of what they will face post graduation.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12</a:t>
            </a:fld>
            <a:endParaRPr lang="en-US" dirty="0"/>
          </a:p>
        </p:txBody>
      </p:sp>
    </p:spTree>
    <p:extLst>
      <p:ext uri="{BB962C8B-B14F-4D97-AF65-F5344CB8AC3E}">
        <p14:creationId xmlns:p14="http://schemas.microsoft.com/office/powerpoint/2010/main" val="340254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interpreting my data,</a:t>
            </a:r>
            <a:r>
              <a:rPr lang="en-US" baseline="0" dirty="0" smtClean="0"/>
              <a:t> I broke it down into internal and external factors. Internal factors include the personal perspectives and experiences of students as it relates to their involvement and the </a:t>
            </a:r>
            <a:r>
              <a:rPr lang="en-US" baseline="0" dirty="0" err="1" smtClean="0"/>
              <a:t>asian</a:t>
            </a:r>
            <a:r>
              <a:rPr lang="en-US" baseline="0" dirty="0" smtClean="0"/>
              <a:t> </a:t>
            </a:r>
            <a:r>
              <a:rPr lang="en-US" baseline="0" dirty="0" err="1" smtClean="0"/>
              <a:t>american</a:t>
            </a:r>
            <a:r>
              <a:rPr lang="en-US" baseline="0" dirty="0" smtClean="0"/>
              <a:t> experience. External factors considers how the model minority stereotype and the glass ceiling are contributing to the lack of Asian American leaders.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13</a:t>
            </a:fld>
            <a:endParaRPr lang="en-US" dirty="0"/>
          </a:p>
        </p:txBody>
      </p:sp>
    </p:spTree>
    <p:extLst>
      <p:ext uri="{BB962C8B-B14F-4D97-AF65-F5344CB8AC3E}">
        <p14:creationId xmlns:p14="http://schemas.microsoft.com/office/powerpoint/2010/main" val="37183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data collected and interpreted, I have concluded</a:t>
            </a:r>
            <a:r>
              <a:rPr lang="en-US" baseline="0" dirty="0" smtClean="0"/>
              <a:t> that the model minority stereotype is still in play today. Students need more Asian American role models on and off campus to provide their perspectives and share their experiences. While cultural organizations are a good entry into leadership opportunities, it is not reflective of the environments students will enter after college, but they need the encouragement to explore campus-wide organizations or take advantage of leadership development opportunities and classes.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14</a:t>
            </a:fld>
            <a:endParaRPr lang="en-US" dirty="0"/>
          </a:p>
        </p:txBody>
      </p:sp>
    </p:spTree>
    <p:extLst>
      <p:ext uri="{BB962C8B-B14F-4D97-AF65-F5344CB8AC3E}">
        <p14:creationId xmlns:p14="http://schemas.microsoft.com/office/powerpoint/2010/main" val="2188030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AVS was</a:t>
            </a:r>
            <a:r>
              <a:rPr lang="en-US" baseline="0" dirty="0" smtClean="0"/>
              <a:t> a great foundational tool for this study, it has not been updated in 15 years and was primarily based on first-generation Asian Americans. </a:t>
            </a:r>
          </a:p>
          <a:p>
            <a:r>
              <a:rPr lang="en-US" baseline="0" dirty="0" smtClean="0"/>
              <a:t>As far as gender goes: it was about 50/50</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15</a:t>
            </a:fld>
            <a:endParaRPr lang="en-US" dirty="0"/>
          </a:p>
        </p:txBody>
      </p:sp>
    </p:spTree>
    <p:extLst>
      <p:ext uri="{BB962C8B-B14F-4D97-AF65-F5344CB8AC3E}">
        <p14:creationId xmlns:p14="http://schemas.microsoft.com/office/powerpoint/2010/main" val="348677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harsh fact coupled</a:t>
            </a:r>
            <a:r>
              <a:rPr lang="en-US" sz="1200" kern="1200" baseline="0" dirty="0" smtClean="0">
                <a:solidFill>
                  <a:schemeClr val="tx1"/>
                </a:solidFill>
                <a:effectLst/>
                <a:latin typeface="+mn-lt"/>
                <a:ea typeface="+mn-ea"/>
                <a:cs typeface="+mn-cs"/>
              </a:rPr>
              <a:t> with my experience as an Asian American at a private institution and my experience in the corporate led me to explore this topic. </a:t>
            </a:r>
            <a:r>
              <a:rPr lang="en-US" sz="1200" kern="1200" dirty="0" smtClean="0">
                <a:solidFill>
                  <a:schemeClr val="tx1"/>
                </a:solidFill>
                <a:effectLst/>
                <a:latin typeface="+mn-lt"/>
                <a:ea typeface="+mn-ea"/>
                <a:cs typeface="+mn-cs"/>
              </a:rPr>
              <a:t> </a:t>
            </a:r>
          </a:p>
          <a:p>
            <a:pPr marL="171450" indent="-171450">
              <a:buFont typeface="Arial"/>
              <a:buChar char="•"/>
            </a:pPr>
            <a:r>
              <a:rPr lang="en-US" sz="1200" kern="1200" dirty="0" smtClean="0">
                <a:solidFill>
                  <a:schemeClr val="tx1"/>
                </a:solidFill>
                <a:effectLst/>
                <a:latin typeface="+mn-lt"/>
                <a:ea typeface="+mn-ea"/>
                <a:cs typeface="+mn-cs"/>
              </a:rPr>
              <a:t>50% of Asian Americans over age 25 earning at least a bachelor’s degree</a:t>
            </a:r>
          </a:p>
          <a:p>
            <a:pPr marL="171450" indent="-171450">
              <a:buFont typeface="Arial"/>
              <a:buChar char="•"/>
            </a:pPr>
            <a:r>
              <a:rPr lang="en-US" sz="1200" kern="1200" dirty="0" smtClean="0">
                <a:solidFill>
                  <a:schemeClr val="tx1"/>
                </a:solidFill>
                <a:effectLst/>
                <a:latin typeface="+mn-lt"/>
                <a:ea typeface="+mn-ea"/>
                <a:cs typeface="+mn-cs"/>
              </a:rPr>
              <a:t>overall for the U.S</a:t>
            </a:r>
            <a:r>
              <a:rPr lang="en-US" sz="1200" kern="1200" baseline="0" dirty="0" smtClean="0">
                <a:solidFill>
                  <a:schemeClr val="tx1"/>
                </a:solidFill>
                <a:effectLst/>
                <a:latin typeface="+mn-lt"/>
                <a:ea typeface="+mn-ea"/>
                <a:cs typeface="+mn-cs"/>
              </a:rPr>
              <a:t>. its 30.4% </a:t>
            </a:r>
          </a:p>
          <a:p>
            <a:pPr marL="171450" indent="-171450">
              <a:buFont typeface="Arial"/>
              <a:buChar char="•"/>
            </a:pPr>
            <a:r>
              <a:rPr lang="en-US" sz="1200" b="1" kern="1200" dirty="0" smtClean="0">
                <a:solidFill>
                  <a:schemeClr val="tx1"/>
                </a:solidFill>
                <a:effectLst/>
                <a:latin typeface="+mn-lt"/>
                <a:ea typeface="+mn-ea"/>
                <a:cs typeface="+mn-cs"/>
              </a:rPr>
              <a:t>And yet they are barely represented in leadership positions making up only 2.6 percent of the corporate leadership of Fortune 500 companies.</a:t>
            </a:r>
            <a:r>
              <a:rPr lang="en-US" sz="1200" b="1" kern="1200" baseline="0" dirty="0" smtClean="0">
                <a:solidFill>
                  <a:schemeClr val="tx1"/>
                </a:solidFill>
                <a:effectLst/>
                <a:latin typeface="+mn-lt"/>
                <a:ea typeface="+mn-ea"/>
                <a:cs typeface="+mn-cs"/>
              </a:rPr>
              <a:t> This also applies to other fields where Asian Americans are highly represented.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I began to wonder what can be don</a:t>
            </a:r>
            <a:r>
              <a:rPr lang="fr-F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t about this? Thus my question….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Other Facts: </a:t>
            </a:r>
            <a:r>
              <a:rPr lang="en-US" sz="1200" kern="1200" dirty="0" smtClean="0">
                <a:solidFill>
                  <a:schemeClr val="tx1"/>
                </a:solidFill>
                <a:effectLst/>
                <a:latin typeface="+mn-lt"/>
                <a:ea typeface="+mn-ea"/>
                <a:cs typeface="+mn-cs"/>
              </a:rPr>
              <a:t>Asian Americans consist of approximately 5.6 % of the US population, yet they </a:t>
            </a:r>
            <a:endParaRPr lang="en-US" dirty="0" smtClean="0"/>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87EF267-F4B8-304B-B69E-B596DF36D8F4}" type="slidenum">
              <a:rPr lang="en-US" smtClean="0"/>
              <a:t>3</a:t>
            </a:fld>
            <a:endParaRPr lang="en-US" dirty="0"/>
          </a:p>
        </p:txBody>
      </p:sp>
    </p:spTree>
    <p:extLst>
      <p:ext uri="{BB962C8B-B14F-4D97-AF65-F5344CB8AC3E}">
        <p14:creationId xmlns:p14="http://schemas.microsoft.com/office/powerpoint/2010/main" val="1266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undergraduate Asian American students at a highly selective research institution perceive their personal leadership involvement, and how can the institution support their development as leaders? Please</a:t>
            </a:r>
            <a:r>
              <a:rPr lang="en-US" sz="1200" kern="1200" baseline="0" dirty="0" smtClean="0">
                <a:solidFill>
                  <a:schemeClr val="tx1"/>
                </a:solidFill>
                <a:effectLst/>
                <a:latin typeface="+mn-lt"/>
                <a:ea typeface="+mn-ea"/>
                <a:cs typeface="+mn-cs"/>
              </a:rPr>
              <a:t> keep in mind that for this study I defined Asian Americans as the U.S. Census defined it in 2010 which includes all Asian ethnicities such as Indian, Chinese and Filipino and not Pacific Islanders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4</a:t>
            </a:fld>
            <a:endParaRPr lang="en-US" dirty="0"/>
          </a:p>
        </p:txBody>
      </p:sp>
    </p:spTree>
    <p:extLst>
      <p:ext uri="{BB962C8B-B14F-4D97-AF65-F5344CB8AC3E}">
        <p14:creationId xmlns:p14="http://schemas.microsoft.com/office/powerpoint/2010/main" val="82007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literature review</a:t>
            </a:r>
            <a:r>
              <a:rPr lang="en-US" baseline="0" dirty="0" smtClean="0"/>
              <a:t> explored four domains: </a:t>
            </a:r>
          </a:p>
          <a:p>
            <a:pPr marL="171450" indent="-171450">
              <a:buFont typeface="Arial"/>
              <a:buChar char="•"/>
            </a:pPr>
            <a:r>
              <a:rPr lang="en-US" baseline="0" dirty="0" smtClean="0"/>
              <a:t>model minority myth and the glass </a:t>
            </a:r>
            <a:r>
              <a:rPr lang="en-US" baseline="0" dirty="0" err="1" smtClean="0"/>
              <a:t>ceilling</a:t>
            </a:r>
            <a:r>
              <a:rPr lang="en-US" baseline="0" dirty="0" smtClean="0"/>
              <a:t>. </a:t>
            </a:r>
          </a:p>
          <a:p>
            <a:pPr marL="171450" indent="-171450">
              <a:buFont typeface="Arial"/>
              <a:buChar char="•"/>
            </a:pPr>
            <a:r>
              <a:rPr lang="en-US" baseline="0" dirty="0" smtClean="0"/>
              <a:t>Second, Asian American identity frameworks such as the model of acculturation and the Asian values scale</a:t>
            </a:r>
          </a:p>
          <a:p>
            <a:pPr marL="171450" indent="-171450">
              <a:buFont typeface="Arial"/>
              <a:buChar char="•"/>
            </a:pPr>
            <a:r>
              <a:rPr lang="en-US" baseline="0" dirty="0" smtClean="0"/>
              <a:t> The next domain looked at student involvement in general bringing in </a:t>
            </a:r>
            <a:r>
              <a:rPr lang="en-US" baseline="0" dirty="0" err="1" smtClean="0"/>
              <a:t>Komives</a:t>
            </a:r>
            <a:r>
              <a:rPr lang="en-US" baseline="0" dirty="0" smtClean="0"/>
              <a:t> research among others. Within this section I focused on the research on Asian American leadership/ One of those researchers includes Corinne </a:t>
            </a:r>
            <a:r>
              <a:rPr lang="en-US" baseline="0" dirty="0" err="1" smtClean="0"/>
              <a:t>Ko-doma</a:t>
            </a:r>
            <a:r>
              <a:rPr lang="en-US" baseline="0" dirty="0" smtClean="0"/>
              <a:t> at Loyola</a:t>
            </a:r>
          </a:p>
          <a:p>
            <a:pPr marL="171450" indent="-171450">
              <a:buFont typeface="Arial"/>
              <a:buChar char="•"/>
            </a:pPr>
            <a:r>
              <a:rPr lang="en-US" baseline="0" dirty="0" smtClean="0"/>
              <a:t>Lastly, the lit review explore the use of critical race theory, particularly its tenet of counter-storytelling to understand individual racism and how it applies to Asian Americans</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5</a:t>
            </a:fld>
            <a:endParaRPr lang="en-US" dirty="0"/>
          </a:p>
        </p:txBody>
      </p:sp>
    </p:spTree>
    <p:extLst>
      <p:ext uri="{BB962C8B-B14F-4D97-AF65-F5344CB8AC3E}">
        <p14:creationId xmlns:p14="http://schemas.microsoft.com/office/powerpoint/2010/main" val="206500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utilized</a:t>
            </a:r>
            <a:r>
              <a:rPr lang="en-US" baseline="0" dirty="0" smtClean="0"/>
              <a:t> both quantitative and qualitative methods in my study. I surveyed students adherence to asian values and collected demographic information. I recruited students who  interviewed students to </a:t>
            </a:r>
            <a:r>
              <a:rPr lang="en-US" sz="1200" kern="1200" dirty="0" smtClean="0">
                <a:solidFill>
                  <a:schemeClr val="tx1"/>
                </a:solidFill>
                <a:effectLst/>
                <a:latin typeface="+mn-lt"/>
                <a:ea typeface="+mn-ea"/>
                <a:cs typeface="+mn-cs"/>
              </a:rPr>
              <a:t>explore the their participation as student leaders</a:t>
            </a:r>
            <a:r>
              <a:rPr lang="en-US" dirty="0" smtClean="0">
                <a:effectLst/>
              </a:rPr>
              <a:t> and staff members to provide cross-validation</a:t>
            </a:r>
            <a:r>
              <a:rPr lang="en-US" baseline="0" dirty="0" smtClean="0">
                <a:effectLst/>
              </a:rPr>
              <a:t> of students’ perceptions.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6</a:t>
            </a:fld>
            <a:endParaRPr lang="en-US" dirty="0"/>
          </a:p>
        </p:txBody>
      </p:sp>
    </p:spTree>
    <p:extLst>
      <p:ext uri="{BB962C8B-B14F-4D97-AF65-F5344CB8AC3E}">
        <p14:creationId xmlns:p14="http://schemas.microsoft.com/office/powerpoint/2010/main" val="183593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AVS</a:t>
            </a:r>
            <a:r>
              <a:rPr lang="en-US" baseline="0" dirty="0" smtClean="0"/>
              <a:t> was the survey distributed to students. It consisted of 42 questions based on 7-point </a:t>
            </a:r>
            <a:r>
              <a:rPr lang="en-US" baseline="0" dirty="0" err="1" smtClean="0"/>
              <a:t>likert</a:t>
            </a:r>
            <a:r>
              <a:rPr lang="en-US" baseline="0" dirty="0" smtClean="0"/>
              <a:t> scale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1-strongly disagree  to 7 – strongly agree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average AVS score was 3.89 for students surveyed.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looks at five values or subscales</a:t>
            </a:r>
            <a:r>
              <a:rPr lang="en-US" baseline="0" dirty="0" smtClean="0"/>
              <a:t> that are rooted in Confucius principles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Collectivism refers to placing the family or group’s well-being before oneself</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Conformity to norms refers</a:t>
            </a:r>
            <a:r>
              <a:rPr lang="en-US" baseline="0" dirty="0" smtClean="0"/>
              <a:t> to following the expectations of one’s family and/ or society; not to be disruptive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Emotional self-control - </a:t>
            </a:r>
            <a:r>
              <a:rPr lang="en-US" dirty="0" smtClean="0"/>
              <a:t>discouraged from expressing strong emotions.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Family recognition through achievement is related to feelings of “pride or shame‟ parents may experience depending on how their children fair academically and professionally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Humility: modest or low estimate of one's own importance, rank,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 you can see</a:t>
            </a:r>
            <a:r>
              <a:rPr lang="en-US" baseline="0" dirty="0" smtClean="0"/>
              <a:t> three of the values fall in the middle of the scale while students adhered to emotional self-control the least and family recognition through achievement the most. You will that these scores correlate to the themes in this study.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7</a:t>
            </a:fld>
            <a:endParaRPr lang="en-US" dirty="0"/>
          </a:p>
        </p:txBody>
      </p:sp>
    </p:spTree>
    <p:extLst>
      <p:ext uri="{BB962C8B-B14F-4D97-AF65-F5344CB8AC3E}">
        <p14:creationId xmlns:p14="http://schemas.microsoft.com/office/powerpoint/2010/main" val="406498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themes emerged</a:t>
            </a:r>
            <a:r>
              <a:rPr lang="en-US" baseline="0" dirty="0" smtClean="0"/>
              <a:t> from the student and staff interviews and were grouped into four categories:</a:t>
            </a:r>
          </a:p>
          <a:p>
            <a:pPr marL="228600" indent="-228600">
              <a:buAutoNum type="arabicParenR"/>
            </a:pPr>
            <a:r>
              <a:rPr lang="en-US" baseline="0" dirty="0" smtClean="0"/>
              <a:t>Reasons for involvement</a:t>
            </a:r>
          </a:p>
          <a:p>
            <a:pPr marL="228600" indent="-228600">
              <a:buAutoNum type="arabicParenR"/>
            </a:pPr>
            <a:r>
              <a:rPr lang="en-US" baseline="0" dirty="0" smtClean="0"/>
              <a:t>Reasons for leadership</a:t>
            </a:r>
          </a:p>
          <a:p>
            <a:pPr marL="228600" indent="-228600">
              <a:buAutoNum type="arabicParenR"/>
            </a:pPr>
            <a:r>
              <a:rPr lang="en-US" baseline="0" dirty="0" smtClean="0"/>
              <a:t>Leadership hurdles</a:t>
            </a:r>
          </a:p>
          <a:p>
            <a:pPr marL="228600" indent="-228600">
              <a:buAutoNum type="arabicParenR"/>
            </a:pPr>
            <a:r>
              <a:rPr lang="en-US" baseline="0" dirty="0" smtClean="0"/>
              <a:t>Beyond </a:t>
            </a:r>
            <a:r>
              <a:rPr lang="en-US" baseline="0" dirty="0" err="1" smtClean="0"/>
              <a:t>colelge</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8</a:t>
            </a:fld>
            <a:endParaRPr lang="en-US" dirty="0"/>
          </a:p>
        </p:txBody>
      </p:sp>
    </p:spTree>
    <p:extLst>
      <p:ext uri="{BB962C8B-B14F-4D97-AF65-F5344CB8AC3E}">
        <p14:creationId xmlns:p14="http://schemas.microsoft.com/office/powerpoint/2010/main" val="399027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students were asked why they got involved two themes emerged </a:t>
            </a:r>
          </a:p>
          <a:p>
            <a:pPr marL="228600" indent="-228600">
              <a:buAutoNum type="arabicParenR"/>
            </a:pPr>
            <a:r>
              <a:rPr lang="en-US" baseline="0" dirty="0" smtClean="0"/>
              <a:t>Encouragement from friends and </a:t>
            </a:r>
          </a:p>
          <a:p>
            <a:pPr marL="228600" indent="-228600">
              <a:buAutoNum type="arabicParenR"/>
            </a:pPr>
            <a:r>
              <a:rPr lang="en-US" baseline="0" dirty="0" smtClean="0"/>
              <a:t>2) passion for an issue </a:t>
            </a:r>
          </a:p>
          <a:p>
            <a:pPr marL="0" indent="0">
              <a:buNone/>
            </a:pPr>
            <a:endParaRPr lang="en-US" baseline="0" dirty="0" smtClean="0"/>
          </a:p>
          <a:p>
            <a:pPr marL="0" indent="0">
              <a:buNone/>
            </a:pPr>
            <a:r>
              <a:rPr lang="en-US" baseline="0" dirty="0" smtClean="0"/>
              <a:t>Kevin wasn’t involved in high school and had no plans of joining any organization but the friends he made in those first few weeks convinced him otherwise. This is in line with conforming to norms</a:t>
            </a:r>
          </a:p>
          <a:p>
            <a:pPr marL="0" indent="0">
              <a:buNone/>
            </a:pPr>
            <a:endParaRPr lang="en-US" baseline="0" dirty="0" smtClean="0"/>
          </a:p>
          <a:p>
            <a:pPr marL="0" indent="0">
              <a:buNone/>
            </a:pPr>
            <a:r>
              <a:rPr lang="en-US" baseline="0" dirty="0" smtClean="0"/>
              <a:t>Harper on the other hand was motivated by the issue or concern for Filipino people. This is in line with the Asian value of collectivism </a:t>
            </a: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9</a:t>
            </a:fld>
            <a:endParaRPr lang="en-US" dirty="0"/>
          </a:p>
        </p:txBody>
      </p:sp>
    </p:spTree>
    <p:extLst>
      <p:ext uri="{BB962C8B-B14F-4D97-AF65-F5344CB8AC3E}">
        <p14:creationId xmlns:p14="http://schemas.microsoft.com/office/powerpoint/2010/main" val="3860613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the interviews I explored why students were motivated to pursue a leadership position and three themes emerged:</a:t>
            </a:r>
          </a:p>
          <a:p>
            <a:pPr marL="228600" indent="-228600">
              <a:buAutoNum type="arabicParenR"/>
            </a:pPr>
            <a:r>
              <a:rPr lang="en-US" baseline="0" dirty="0" smtClean="0"/>
              <a:t>Giving back: John was involved in a number of organizations but decided to focus on the one where he could assist a larger population. He said that personal achievement is reflective of the achievement of an entire group, a very collectivistic trait. </a:t>
            </a:r>
          </a:p>
          <a:p>
            <a:pPr marL="228600" indent="-228600">
              <a:buAutoNum type="arabicParenR"/>
            </a:pPr>
            <a:r>
              <a:rPr lang="en-US" baseline="0" dirty="0" smtClean="0"/>
              <a:t>Campus culture: students at campus are involved and flaunt it. Every student noted that the campus culture is a huge impact. The value of emphasis here is conformity to norms</a:t>
            </a:r>
          </a:p>
          <a:p>
            <a:pPr marL="228600" indent="-228600">
              <a:buAutoNum type="arabicParenR"/>
            </a:pPr>
            <a:r>
              <a:rPr lang="en-US" baseline="0" dirty="0" smtClean="0"/>
              <a:t>Future career: Laura said that going to law school was the main motivator and as long as she could tie the activities back to it then her parents would be fine with it. A good example of the family recognition through achievement value. </a:t>
            </a:r>
          </a:p>
          <a:p>
            <a:pPr marL="0" indent="0">
              <a:buNone/>
            </a:pPr>
            <a:endParaRPr lang="en-US" dirty="0"/>
          </a:p>
        </p:txBody>
      </p:sp>
      <p:sp>
        <p:nvSpPr>
          <p:cNvPr id="4" name="Slide Number Placeholder 3"/>
          <p:cNvSpPr>
            <a:spLocks noGrp="1"/>
          </p:cNvSpPr>
          <p:nvPr>
            <p:ph type="sldNum" sz="quarter" idx="10"/>
          </p:nvPr>
        </p:nvSpPr>
        <p:spPr/>
        <p:txBody>
          <a:bodyPr/>
          <a:lstStyle/>
          <a:p>
            <a:fld id="{087EF267-F4B8-304B-B69E-B596DF36D8F4}" type="slidenum">
              <a:rPr lang="en-US" smtClean="0"/>
              <a:t>10</a:t>
            </a:fld>
            <a:endParaRPr lang="en-US" dirty="0"/>
          </a:p>
        </p:txBody>
      </p:sp>
    </p:spTree>
    <p:extLst>
      <p:ext uri="{BB962C8B-B14F-4D97-AF65-F5344CB8AC3E}">
        <p14:creationId xmlns:p14="http://schemas.microsoft.com/office/powerpoint/2010/main" val="80469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58CFEB4A-5B21-EF4B-A0AD-8B4C58E68508}" type="datetime1">
              <a:rPr lang="en-US" smtClean="0"/>
              <a:t>5/20/15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EB51FC61-38E1-9C46-9701-103A1084AB5C}" type="datetime1">
              <a:rPr lang="en-US" smtClean="0"/>
              <a:t>5/20/15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5C871E8E-8677-3841-B11D-E50BFCDAE215}" type="datetime1">
              <a:rPr lang="en-US" smtClean="0"/>
              <a:t>5/20/15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5AD80617-0BF2-364B-A0C4-C193AC0307EE}" type="datetime1">
              <a:rPr lang="en-US" smtClean="0"/>
              <a:t>5/20/15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endParaRPr kumimoji="0" lang="en-US"/>
          </a:p>
        </p:txBody>
      </p:sp>
      <p:sp>
        <p:nvSpPr>
          <p:cNvPr id="12" name="Date Placeholder 11"/>
          <p:cNvSpPr>
            <a:spLocks noGrp="1"/>
          </p:cNvSpPr>
          <p:nvPr>
            <p:ph type="dt" sz="half" idx="10"/>
          </p:nvPr>
        </p:nvSpPr>
        <p:spPr/>
        <p:txBody>
          <a:bodyPr/>
          <a:lstStyle/>
          <a:p>
            <a:pPr eaLnBrk="1" latinLnBrk="0" hangingPunct="1"/>
            <a:fld id="{2C1DA9EF-559F-F845-9C58-78FB22245709}" type="datetime1">
              <a:rPr lang="en-US" smtClean="0"/>
              <a:t>5/20/15</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fld id="{A4331E5C-37C6-764D-BE9B-97D96721BCFF}" type="datetime1">
              <a:rPr lang="en-US" smtClean="0"/>
              <a:t>5/20/15</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fld id="{89FAF4D1-4B89-C74A-B1E1-478C208BD943}" type="datetime1">
              <a:rPr lang="en-US" smtClean="0"/>
              <a:t>5/20/15</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fld id="{C6AEFA0D-D342-964B-A220-6CEBB2C939ED}" type="datetime1">
              <a:rPr lang="en-US" smtClean="0"/>
              <a:t>5/20/15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0F7F9D35-30C5-704F-B76D-5B22D9CAD9D4}" type="datetime1">
              <a:rPr lang="en-US" smtClean="0"/>
              <a:t>5/20/15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endParaRPr kumimoji="0" lang="en-US"/>
          </a:p>
        </p:txBody>
      </p:sp>
      <p:sp>
        <p:nvSpPr>
          <p:cNvPr id="5" name="Date Placeholder 4"/>
          <p:cNvSpPr>
            <a:spLocks noGrp="1"/>
          </p:cNvSpPr>
          <p:nvPr>
            <p:ph type="dt" sz="half" idx="10"/>
          </p:nvPr>
        </p:nvSpPr>
        <p:spPr/>
        <p:txBody>
          <a:bodyPr/>
          <a:lstStyle/>
          <a:p>
            <a:pPr eaLnBrk="1" latinLnBrk="0" hangingPunct="1"/>
            <a:fld id="{B294999C-B093-5242-A770-15BF3EF6BD87}" type="datetime1">
              <a:rPr lang="en-US" smtClean="0"/>
              <a:t>5/20/15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241FA3E-4334-5646-9CE3-ABFBE639569B}" type="datetime1">
              <a:rPr lang="en-US" smtClean="0"/>
              <a:t>5/20/15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A1E3B3A3-353A-0C49-B9A1-49374DBCB6B5}" type="datetime1">
              <a:rPr lang="en-US" smtClean="0"/>
              <a:t>5/20/15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Asian American College leadership</a:t>
            </a:r>
            <a:endParaRPr lang="en-US" dirty="0"/>
          </a:p>
        </p:txBody>
      </p:sp>
      <p:sp>
        <p:nvSpPr>
          <p:cNvPr id="3" name="Subtitle 2"/>
          <p:cNvSpPr>
            <a:spLocks noGrp="1"/>
          </p:cNvSpPr>
          <p:nvPr>
            <p:ph type="subTitle" idx="1"/>
          </p:nvPr>
        </p:nvSpPr>
        <p:spPr/>
        <p:txBody>
          <a:bodyPr>
            <a:normAutofit/>
          </a:bodyPr>
          <a:lstStyle/>
          <a:p>
            <a:r>
              <a:rPr lang="en-US" dirty="0" smtClean="0"/>
              <a:t>ALICE JI				</a:t>
            </a:r>
            <a:endParaRPr lang="en-US" dirty="0"/>
          </a:p>
        </p:txBody>
      </p:sp>
    </p:spTree>
    <p:extLst>
      <p:ext uri="{BB962C8B-B14F-4D97-AF65-F5344CB8AC3E}">
        <p14:creationId xmlns:p14="http://schemas.microsoft.com/office/powerpoint/2010/main" val="24619262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704884" y="1713010"/>
            <a:ext cx="1737360" cy="4767197"/>
            <a:chOff x="2664124" y="1713010"/>
            <a:chExt cx="1737360" cy="4767197"/>
          </a:xfrm>
          <a:effectLst/>
        </p:grpSpPr>
        <p:sp>
          <p:nvSpPr>
            <p:cNvPr id="16" name="Rectangle 15"/>
            <p:cNvSpPr/>
            <p:nvPr/>
          </p:nvSpPr>
          <p:spPr>
            <a:xfrm>
              <a:off x="2664124" y="1713010"/>
              <a:ext cx="1737360" cy="4767197"/>
            </a:xfrm>
            <a:prstGeom prst="rect">
              <a:avLst/>
            </a:prstGeom>
            <a:solidFill>
              <a:schemeClr val="accent2"/>
            </a:solidFill>
            <a:ln>
              <a:solidFill>
                <a:srgbClr val="0000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2797216" y="3010759"/>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Giving Back</a:t>
              </a:r>
              <a:endParaRPr lang="en-US" spc="-100" dirty="0">
                <a:cs typeface="Times New Roman"/>
              </a:endParaRPr>
            </a:p>
          </p:txBody>
        </p:sp>
        <p:sp>
          <p:nvSpPr>
            <p:cNvPr id="18" name="Rectangle 17"/>
            <p:cNvSpPr/>
            <p:nvPr/>
          </p:nvSpPr>
          <p:spPr>
            <a:xfrm>
              <a:off x="2797216" y="4181943"/>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Campus Culture</a:t>
              </a:r>
              <a:endParaRPr lang="en-US" spc="-100" dirty="0">
                <a:cs typeface="Times New Roman"/>
              </a:endParaRPr>
            </a:p>
          </p:txBody>
        </p:sp>
        <p:sp>
          <p:nvSpPr>
            <p:cNvPr id="19" name="TextBox 18"/>
            <p:cNvSpPr txBox="1"/>
            <p:nvPr/>
          </p:nvSpPr>
          <p:spPr>
            <a:xfrm>
              <a:off x="2664124" y="1892281"/>
              <a:ext cx="1737360" cy="707886"/>
            </a:xfrm>
            <a:prstGeom prst="rect">
              <a:avLst/>
            </a:prstGeom>
            <a:noFill/>
          </p:spPr>
          <p:txBody>
            <a:bodyPr wrap="square" rtlCol="0">
              <a:spAutoFit/>
            </a:bodyPr>
            <a:lstStyle/>
            <a:p>
              <a:pPr algn="ctr"/>
              <a:r>
                <a:rPr lang="en-US" sz="2000" dirty="0" smtClean="0">
                  <a:solidFill>
                    <a:srgbClr val="000000"/>
                  </a:solidFill>
                  <a:cs typeface="Times New Roman"/>
                </a:rPr>
                <a:t>Reasons for Leadership</a:t>
              </a:r>
              <a:endParaRPr lang="en-US" sz="2000" dirty="0">
                <a:solidFill>
                  <a:srgbClr val="000000"/>
                </a:solidFill>
                <a:cs typeface="Times New Roman"/>
              </a:endParaRPr>
            </a:p>
          </p:txBody>
        </p:sp>
        <p:sp>
          <p:nvSpPr>
            <p:cNvPr id="20" name="Rectangle 19"/>
            <p:cNvSpPr/>
            <p:nvPr/>
          </p:nvSpPr>
          <p:spPr>
            <a:xfrm>
              <a:off x="2797216" y="5385110"/>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Future Career</a:t>
              </a:r>
              <a:endParaRPr lang="en-US" spc="-100" dirty="0">
                <a:cs typeface="Times New Roman"/>
              </a:endParaRPr>
            </a:p>
          </p:txBody>
        </p:sp>
      </p:grpSp>
      <p:sp>
        <p:nvSpPr>
          <p:cNvPr id="2" name="Title 1"/>
          <p:cNvSpPr>
            <a:spLocks noGrp="1"/>
          </p:cNvSpPr>
          <p:nvPr>
            <p:ph type="title"/>
          </p:nvPr>
        </p:nvSpPr>
        <p:spPr/>
        <p:txBody>
          <a:bodyPr/>
          <a:lstStyle/>
          <a:p>
            <a:r>
              <a:rPr lang="en-US" dirty="0" smtClean="0">
                <a:solidFill>
                  <a:srgbClr val="000000"/>
                </a:solidFill>
              </a:rPr>
              <a:t>REASONS FOR LEADERSHIP</a:t>
            </a:r>
            <a:endParaRPr lang="en-US" dirty="0">
              <a:solidFill>
                <a:srgbClr val="000000"/>
              </a:solidFill>
            </a:endParaRPr>
          </a:p>
        </p:txBody>
      </p:sp>
      <p:sp>
        <p:nvSpPr>
          <p:cNvPr id="11" name="Rectangular Callout 10"/>
          <p:cNvSpPr/>
          <p:nvPr/>
        </p:nvSpPr>
        <p:spPr>
          <a:xfrm>
            <a:off x="5856395" y="1735328"/>
            <a:ext cx="2116768" cy="1522891"/>
          </a:xfrm>
          <a:prstGeom prst="wedgeRectCallout">
            <a:avLst>
              <a:gd name="adj1" fmla="val -86321"/>
              <a:gd name="adj2" fmla="val 131820"/>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It’s like you can’t graduate unless you’ve been the secretary or the PR chair of an organization.” </a:t>
            </a:r>
            <a:r>
              <a:rPr lang="en-US" sz="1600" dirty="0" smtClean="0">
                <a:solidFill>
                  <a:srgbClr val="000000"/>
                </a:solidFill>
              </a:rPr>
              <a:t> - Sarah</a:t>
            </a:r>
            <a:endParaRPr lang="en-US" sz="1600" dirty="0">
              <a:solidFill>
                <a:srgbClr val="000000"/>
              </a:solidFill>
            </a:endParaRPr>
          </a:p>
        </p:txBody>
      </p:sp>
      <p:sp>
        <p:nvSpPr>
          <p:cNvPr id="12" name="Rectangular Callout 11"/>
          <p:cNvSpPr/>
          <p:nvPr/>
        </p:nvSpPr>
        <p:spPr>
          <a:xfrm>
            <a:off x="6720741" y="4181943"/>
            <a:ext cx="2045307" cy="2298264"/>
          </a:xfrm>
          <a:prstGeom prst="wedgeRectCallout">
            <a:avLst>
              <a:gd name="adj1" fmla="val -132310"/>
              <a:gd name="adj2" fmla="val 14742"/>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 want to get into a top ten law school. I’ve been told to seek out leadership opportunities to make my resume better. That pretty much got me into the position I’m in today</a:t>
            </a:r>
            <a:r>
              <a:rPr lang="en-US" sz="1600" dirty="0" smtClean="0">
                <a:solidFill>
                  <a:srgbClr val="000000"/>
                </a:solidFill>
              </a:rPr>
              <a:t>.” - Laura</a:t>
            </a:r>
            <a:endParaRPr lang="en-US" sz="1600" dirty="0">
              <a:solidFill>
                <a:srgbClr val="000000"/>
              </a:solidFill>
            </a:endParaRPr>
          </a:p>
        </p:txBody>
      </p:sp>
      <p:sp>
        <p:nvSpPr>
          <p:cNvPr id="13" name="Rectangular Callout 12"/>
          <p:cNvSpPr/>
          <p:nvPr/>
        </p:nvSpPr>
        <p:spPr>
          <a:xfrm>
            <a:off x="471530" y="3010759"/>
            <a:ext cx="2386108" cy="2468933"/>
          </a:xfrm>
          <a:prstGeom prst="wedgeRectCallout">
            <a:avLst>
              <a:gd name="adj1" fmla="val 93168"/>
              <a:gd name="adj2" fmla="val -20984"/>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 really wanted to address larger student needs. I wanted to take all those experiences I had in other organizations and pour them into one </a:t>
            </a:r>
            <a:r>
              <a:rPr lang="en-US" sz="1600" dirty="0" smtClean="0">
                <a:solidFill>
                  <a:srgbClr val="000000"/>
                </a:solidFill>
              </a:rPr>
              <a:t>organization [ASG]. </a:t>
            </a:r>
            <a:r>
              <a:rPr lang="en-US" sz="1600" dirty="0">
                <a:solidFill>
                  <a:srgbClr val="000000"/>
                </a:solidFill>
              </a:rPr>
              <a:t>That’s how I ended up as an exec member. </a:t>
            </a:r>
            <a:r>
              <a:rPr lang="en-US" sz="1600" dirty="0" smtClean="0">
                <a:solidFill>
                  <a:srgbClr val="000000"/>
                </a:solidFill>
              </a:rPr>
              <a:t>“ - John</a:t>
            </a:r>
            <a:endParaRPr lang="en-US" sz="1600" dirty="0">
              <a:solidFill>
                <a:srgbClr val="000000"/>
              </a:solidFill>
            </a:endParaRPr>
          </a:p>
        </p:txBody>
      </p:sp>
      <p:sp>
        <p:nvSpPr>
          <p:cNvPr id="22"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10</a:t>
            </a:fld>
            <a:endParaRPr lang="en-US" dirty="0">
              <a:solidFill>
                <a:srgbClr val="000000"/>
              </a:solidFill>
            </a:endParaRPr>
          </a:p>
        </p:txBody>
      </p:sp>
    </p:spTree>
    <p:extLst>
      <p:ext uri="{BB962C8B-B14F-4D97-AF65-F5344CB8AC3E}">
        <p14:creationId xmlns:p14="http://schemas.microsoft.com/office/powerpoint/2010/main" val="30015654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822408" y="1708692"/>
            <a:ext cx="1737361" cy="4767197"/>
            <a:chOff x="4691089" y="1713010"/>
            <a:chExt cx="1737361" cy="4767197"/>
          </a:xfrm>
        </p:grpSpPr>
        <p:grpSp>
          <p:nvGrpSpPr>
            <p:cNvPr id="28" name="Group 27"/>
            <p:cNvGrpSpPr/>
            <p:nvPr/>
          </p:nvGrpSpPr>
          <p:grpSpPr>
            <a:xfrm>
              <a:off x="4691089" y="1713010"/>
              <a:ext cx="1737361" cy="4767197"/>
              <a:chOff x="4691089" y="1713010"/>
              <a:chExt cx="1737361" cy="4767197"/>
            </a:xfrm>
          </p:grpSpPr>
          <p:sp>
            <p:nvSpPr>
              <p:cNvPr id="30" name="Rectangle 29"/>
              <p:cNvSpPr/>
              <p:nvPr/>
            </p:nvSpPr>
            <p:spPr>
              <a:xfrm>
                <a:off x="4691089" y="1713010"/>
                <a:ext cx="1737360" cy="4767197"/>
              </a:xfrm>
              <a:prstGeom prst="rect">
                <a:avLst/>
              </a:prstGeom>
              <a:solidFill>
                <a:schemeClr val="accent5"/>
              </a:solidFill>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4691090" y="1877547"/>
                <a:ext cx="1737360" cy="707886"/>
              </a:xfrm>
              <a:prstGeom prst="rect">
                <a:avLst/>
              </a:prstGeom>
              <a:noFill/>
            </p:spPr>
            <p:txBody>
              <a:bodyPr wrap="square" rtlCol="0">
                <a:spAutoFit/>
              </a:bodyPr>
              <a:lstStyle/>
              <a:p>
                <a:pPr algn="ctr"/>
                <a:r>
                  <a:rPr lang="en-US" sz="2000" dirty="0" smtClean="0">
                    <a:solidFill>
                      <a:srgbClr val="000000"/>
                    </a:solidFill>
                    <a:cs typeface="Times New Roman"/>
                  </a:rPr>
                  <a:t>Leadership Hurdles</a:t>
                </a:r>
                <a:endParaRPr lang="en-US" sz="2000" dirty="0">
                  <a:solidFill>
                    <a:srgbClr val="000000"/>
                  </a:solidFill>
                  <a:cs typeface="Times New Roman"/>
                </a:endParaRPr>
              </a:p>
            </p:txBody>
          </p:sp>
          <p:sp>
            <p:nvSpPr>
              <p:cNvPr id="32" name="Rectangle 31"/>
              <p:cNvSpPr/>
              <p:nvPr/>
            </p:nvSpPr>
            <p:spPr>
              <a:xfrm>
                <a:off x="4835062" y="3010759"/>
                <a:ext cx="1463040" cy="729166"/>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Asian vs. American</a:t>
                </a:r>
                <a:endParaRPr lang="en-US" spc="-100" dirty="0">
                  <a:cs typeface="Times New Roman"/>
                </a:endParaRPr>
              </a:p>
            </p:txBody>
          </p:sp>
          <p:sp>
            <p:nvSpPr>
              <p:cNvPr id="33" name="Rectangle 32"/>
              <p:cNvSpPr/>
              <p:nvPr/>
            </p:nvSpPr>
            <p:spPr>
              <a:xfrm>
                <a:off x="4835062" y="3882046"/>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Model Minority Stereotype</a:t>
                </a:r>
                <a:endParaRPr lang="en-US" spc="-100" dirty="0">
                  <a:cs typeface="Times New Roman"/>
                </a:endParaRPr>
              </a:p>
            </p:txBody>
          </p:sp>
          <p:sp>
            <p:nvSpPr>
              <p:cNvPr id="34" name="Rectangle 33"/>
              <p:cNvSpPr/>
              <p:nvPr/>
            </p:nvSpPr>
            <p:spPr>
              <a:xfrm>
                <a:off x="4835062" y="5786300"/>
                <a:ext cx="1463040" cy="513209"/>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Parents</a:t>
                </a:r>
                <a:endParaRPr lang="en-US" spc="-100" dirty="0">
                  <a:cs typeface="Times New Roman"/>
                </a:endParaRPr>
              </a:p>
            </p:txBody>
          </p:sp>
        </p:grpSp>
        <p:sp>
          <p:nvSpPr>
            <p:cNvPr id="29" name="Rectangle 28"/>
            <p:cNvSpPr/>
            <p:nvPr/>
          </p:nvSpPr>
          <p:spPr>
            <a:xfrm>
              <a:off x="4835062" y="5013371"/>
              <a:ext cx="1463040" cy="578876"/>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Confidence</a:t>
              </a:r>
              <a:endParaRPr lang="en-US" spc="-100" dirty="0">
                <a:cs typeface="Times New Roman"/>
              </a:endParaRPr>
            </a:p>
          </p:txBody>
        </p:sp>
      </p:grpSp>
      <p:sp>
        <p:nvSpPr>
          <p:cNvPr id="2" name="Title 1"/>
          <p:cNvSpPr>
            <a:spLocks noGrp="1"/>
          </p:cNvSpPr>
          <p:nvPr>
            <p:ph type="title"/>
          </p:nvPr>
        </p:nvSpPr>
        <p:spPr/>
        <p:txBody>
          <a:bodyPr/>
          <a:lstStyle/>
          <a:p>
            <a:r>
              <a:rPr lang="en-US" dirty="0" smtClean="0">
                <a:solidFill>
                  <a:srgbClr val="000000"/>
                </a:solidFill>
              </a:rPr>
              <a:t>LEADERSHIP HURDLES</a:t>
            </a:r>
            <a:endParaRPr lang="en-US" dirty="0">
              <a:solidFill>
                <a:srgbClr val="000000"/>
              </a:solidFill>
            </a:endParaRPr>
          </a:p>
        </p:txBody>
      </p:sp>
      <p:sp>
        <p:nvSpPr>
          <p:cNvPr id="11" name="Rectangular Callout 10"/>
          <p:cNvSpPr/>
          <p:nvPr/>
        </p:nvSpPr>
        <p:spPr>
          <a:xfrm>
            <a:off x="6332667" y="1587705"/>
            <a:ext cx="2575401" cy="2594238"/>
          </a:xfrm>
          <a:prstGeom prst="wedgeRectCallout">
            <a:avLst>
              <a:gd name="adj1" fmla="val -86676"/>
              <a:gd name="adj2" fmla="val 68201"/>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There’s so many different pressures that Asian American students face. I think the pressure to perform, the pressure to succeed. For many of the students I interact with, that involves going to professional school or having very very stable jobs</a:t>
            </a:r>
            <a:r>
              <a:rPr lang="en-US" sz="1600" dirty="0" smtClean="0">
                <a:solidFill>
                  <a:srgbClr val="000000"/>
                </a:solidFill>
              </a:rPr>
              <a:t>.” – Andrew (staff)</a:t>
            </a:r>
            <a:endParaRPr lang="en-US" sz="1600" dirty="0">
              <a:solidFill>
                <a:srgbClr val="000000"/>
              </a:solidFill>
            </a:endParaRPr>
          </a:p>
        </p:txBody>
      </p:sp>
      <p:sp>
        <p:nvSpPr>
          <p:cNvPr id="12" name="Rectangular Callout 11"/>
          <p:cNvSpPr/>
          <p:nvPr/>
        </p:nvSpPr>
        <p:spPr>
          <a:xfrm>
            <a:off x="7091175" y="4727829"/>
            <a:ext cx="1534657" cy="1569877"/>
          </a:xfrm>
          <a:prstGeom prst="wedgeRectCallout">
            <a:avLst>
              <a:gd name="adj1" fmla="val -169596"/>
              <a:gd name="adj2" fmla="val 40417"/>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As long as I get my work done, I can still have involvement. </a:t>
            </a:r>
            <a:r>
              <a:rPr lang="en-US" sz="1600" dirty="0" smtClean="0">
                <a:solidFill>
                  <a:srgbClr val="000000"/>
                </a:solidFill>
              </a:rPr>
              <a:t>“ </a:t>
            </a:r>
          </a:p>
          <a:p>
            <a:r>
              <a:rPr lang="en-US" sz="1600" dirty="0" smtClean="0">
                <a:solidFill>
                  <a:srgbClr val="000000"/>
                </a:solidFill>
              </a:rPr>
              <a:t>- Jessica</a:t>
            </a:r>
            <a:endParaRPr lang="en-US" sz="1600" dirty="0">
              <a:solidFill>
                <a:srgbClr val="000000"/>
              </a:solidFill>
            </a:endParaRPr>
          </a:p>
        </p:txBody>
      </p:sp>
      <p:sp>
        <p:nvSpPr>
          <p:cNvPr id="13" name="Rectangular Callout 12"/>
          <p:cNvSpPr/>
          <p:nvPr/>
        </p:nvSpPr>
        <p:spPr>
          <a:xfrm>
            <a:off x="612647" y="1587705"/>
            <a:ext cx="2721263" cy="2594238"/>
          </a:xfrm>
          <a:prstGeom prst="wedgeRectCallout">
            <a:avLst>
              <a:gd name="adj1" fmla="val 80871"/>
              <a:gd name="adj2" fmla="val 14165"/>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I’m so grateful that I was raised to love my culture, to be proud of being Korean. I’m very thankful for that, but I also felt trapped because I also felt like I wasn’t having the American experience that I know that this world, really when it comes down to it, is white-centric. </a:t>
            </a:r>
            <a:r>
              <a:rPr lang="en-US" sz="1600" dirty="0" smtClean="0">
                <a:solidFill>
                  <a:srgbClr val="000000"/>
                </a:solidFill>
              </a:rPr>
              <a:t>“ - Kevin</a:t>
            </a:r>
            <a:endParaRPr lang="en-US" sz="1600" dirty="0">
              <a:solidFill>
                <a:srgbClr val="000000"/>
              </a:solidFill>
            </a:endParaRPr>
          </a:p>
        </p:txBody>
      </p:sp>
      <p:sp>
        <p:nvSpPr>
          <p:cNvPr id="14" name="Rectangular Callout 13"/>
          <p:cNvSpPr/>
          <p:nvPr/>
        </p:nvSpPr>
        <p:spPr>
          <a:xfrm>
            <a:off x="793787" y="4498494"/>
            <a:ext cx="2141324" cy="2204283"/>
          </a:xfrm>
          <a:prstGeom prst="wedgeRectCallout">
            <a:avLst>
              <a:gd name="adj1" fmla="val 106644"/>
              <a:gd name="adj2" fmla="val -19986"/>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 was not comfortable enough to list my qualifications as a leader that specifically </a:t>
            </a:r>
            <a:r>
              <a:rPr lang="en-US" sz="1600" dirty="0" smtClean="0">
                <a:solidFill>
                  <a:srgbClr val="000000"/>
                </a:solidFill>
              </a:rPr>
              <a:t>stated what </a:t>
            </a:r>
            <a:r>
              <a:rPr lang="en-US" sz="1600" dirty="0">
                <a:solidFill>
                  <a:srgbClr val="000000"/>
                </a:solidFill>
              </a:rPr>
              <a:t>people want to hear, your experience, why you're qualified</a:t>
            </a:r>
            <a:r>
              <a:rPr lang="en-US" sz="1600" dirty="0" smtClean="0">
                <a:solidFill>
                  <a:srgbClr val="000000"/>
                </a:solidFill>
              </a:rPr>
              <a:t>.” </a:t>
            </a:r>
          </a:p>
          <a:p>
            <a:r>
              <a:rPr lang="en-US" sz="1600" dirty="0" smtClean="0">
                <a:solidFill>
                  <a:srgbClr val="000000"/>
                </a:solidFill>
              </a:rPr>
              <a:t>- Brian</a:t>
            </a:r>
            <a:endParaRPr lang="en-US" sz="1600" dirty="0">
              <a:solidFill>
                <a:srgbClr val="000000"/>
              </a:solidFill>
            </a:endParaRPr>
          </a:p>
        </p:txBody>
      </p:sp>
      <p:sp>
        <p:nvSpPr>
          <p:cNvPr id="18" name="Slide Number Placeholder 5"/>
          <p:cNvSpPr txBox="1">
            <a:spLocks/>
          </p:cNvSpPr>
          <p:nvPr/>
        </p:nvSpPr>
        <p:spPr>
          <a:xfrm>
            <a:off x="8232775" y="63357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
        <p:nvSpPr>
          <p:cNvPr id="19"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4124187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696793" y="1703897"/>
            <a:ext cx="1737360" cy="4767197"/>
            <a:chOff x="6734922" y="1713010"/>
            <a:chExt cx="1737360" cy="4767197"/>
          </a:xfrm>
          <a:effectLst/>
        </p:grpSpPr>
        <p:sp>
          <p:nvSpPr>
            <p:cNvPr id="16" name="Rectangle 15"/>
            <p:cNvSpPr/>
            <p:nvPr/>
          </p:nvSpPr>
          <p:spPr>
            <a:xfrm>
              <a:off x="6734922" y="1713010"/>
              <a:ext cx="1737360" cy="4767197"/>
            </a:xfrm>
            <a:prstGeom prst="rect">
              <a:avLst/>
            </a:prstGeom>
            <a:solidFill>
              <a:schemeClr val="accent2"/>
            </a:solidFill>
            <a:ln>
              <a:solidFill>
                <a:srgbClr val="0000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6758093" y="1881070"/>
              <a:ext cx="1704870" cy="707886"/>
            </a:xfrm>
            <a:prstGeom prst="rect">
              <a:avLst/>
            </a:prstGeom>
            <a:noFill/>
          </p:spPr>
          <p:txBody>
            <a:bodyPr wrap="square" rtlCol="0">
              <a:spAutoFit/>
            </a:bodyPr>
            <a:lstStyle/>
            <a:p>
              <a:pPr algn="ctr"/>
              <a:r>
                <a:rPr lang="en-US" sz="2000" dirty="0" smtClean="0">
                  <a:solidFill>
                    <a:srgbClr val="000000"/>
                  </a:solidFill>
                  <a:cs typeface="Times New Roman"/>
                </a:rPr>
                <a:t>Beyond </a:t>
              </a:r>
            </a:p>
            <a:p>
              <a:pPr algn="ctr"/>
              <a:r>
                <a:rPr lang="en-US" sz="2000" dirty="0" smtClean="0">
                  <a:solidFill>
                    <a:srgbClr val="000000"/>
                  </a:solidFill>
                  <a:cs typeface="Times New Roman"/>
                </a:rPr>
                <a:t>College</a:t>
              </a:r>
              <a:endParaRPr lang="en-US" sz="2000" dirty="0">
                <a:solidFill>
                  <a:srgbClr val="000000"/>
                </a:solidFill>
                <a:cs typeface="Times New Roman"/>
              </a:endParaRPr>
            </a:p>
          </p:txBody>
        </p:sp>
        <p:sp>
          <p:nvSpPr>
            <p:cNvPr id="18" name="Rectangle 17"/>
            <p:cNvSpPr/>
            <p:nvPr/>
          </p:nvSpPr>
          <p:spPr>
            <a:xfrm>
              <a:off x="6875837" y="3003599"/>
              <a:ext cx="1463040" cy="1550577"/>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“Be Realistic”</a:t>
              </a:r>
              <a:endParaRPr lang="en-US" spc="-100" dirty="0">
                <a:cs typeface="Times New Roman"/>
              </a:endParaRPr>
            </a:p>
          </p:txBody>
        </p:sp>
        <p:sp>
          <p:nvSpPr>
            <p:cNvPr id="19" name="Rectangle 18"/>
            <p:cNvSpPr/>
            <p:nvPr/>
          </p:nvSpPr>
          <p:spPr>
            <a:xfrm>
              <a:off x="6875837" y="4768617"/>
              <a:ext cx="1463040" cy="1518338"/>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Support vs. Challenge</a:t>
              </a:r>
              <a:endParaRPr lang="en-US" spc="-100" dirty="0">
                <a:cs typeface="Times New Roman"/>
              </a:endParaRPr>
            </a:p>
          </p:txBody>
        </p:sp>
      </p:grpSp>
      <p:sp>
        <p:nvSpPr>
          <p:cNvPr id="2" name="Title 1"/>
          <p:cNvSpPr>
            <a:spLocks noGrp="1"/>
          </p:cNvSpPr>
          <p:nvPr>
            <p:ph type="title"/>
          </p:nvPr>
        </p:nvSpPr>
        <p:spPr/>
        <p:txBody>
          <a:bodyPr/>
          <a:lstStyle/>
          <a:p>
            <a:r>
              <a:rPr lang="en-US" dirty="0" smtClean="0">
                <a:solidFill>
                  <a:srgbClr val="000000"/>
                </a:solidFill>
              </a:rPr>
              <a:t>BEYOND COLLEGE</a:t>
            </a:r>
            <a:endParaRPr lang="en-US" dirty="0">
              <a:solidFill>
                <a:srgbClr val="000000"/>
              </a:solidFill>
            </a:endParaRPr>
          </a:p>
        </p:txBody>
      </p:sp>
      <p:sp>
        <p:nvSpPr>
          <p:cNvPr id="11" name="Rectangular Callout 10"/>
          <p:cNvSpPr/>
          <p:nvPr/>
        </p:nvSpPr>
        <p:spPr>
          <a:xfrm>
            <a:off x="5962233" y="3152588"/>
            <a:ext cx="2928196" cy="2405530"/>
          </a:xfrm>
          <a:prstGeom prst="wedgeRectCallout">
            <a:avLst>
              <a:gd name="adj1" fmla="val -78179"/>
              <a:gd name="adj2" fmla="val 48711"/>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 don’t think we’re preparing our students with enough realistic outside the real world challenges that they’re going to face. They’re protected in this bubble called a university</a:t>
            </a:r>
            <a:r>
              <a:rPr lang="en-US" sz="1600" dirty="0" smtClean="0">
                <a:solidFill>
                  <a:srgbClr val="000000"/>
                </a:solidFill>
              </a:rPr>
              <a:t>. We need to challenge them more.”  - Charlie (staff)</a:t>
            </a:r>
            <a:endParaRPr lang="en-US" sz="1600" dirty="0">
              <a:solidFill>
                <a:srgbClr val="000000"/>
              </a:solidFill>
            </a:endParaRPr>
          </a:p>
        </p:txBody>
      </p:sp>
      <p:sp>
        <p:nvSpPr>
          <p:cNvPr id="13" name="Rectangular Callout 12"/>
          <p:cNvSpPr/>
          <p:nvPr/>
        </p:nvSpPr>
        <p:spPr>
          <a:xfrm>
            <a:off x="612648" y="1786077"/>
            <a:ext cx="2156791" cy="2128511"/>
          </a:xfrm>
          <a:prstGeom prst="wedgeRectCallout">
            <a:avLst>
              <a:gd name="adj1" fmla="val 107120"/>
              <a:gd name="adj2" fmla="val 56372"/>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t>
            </a:r>
            <a:r>
              <a:rPr lang="en-US" sz="1600" dirty="0">
                <a:solidFill>
                  <a:srgbClr val="000000"/>
                </a:solidFill>
              </a:rPr>
              <a:t>It’s hard to break beyond the teacher-student barrier. I wish I could discuss things with them beyond the classroom. To discuss real life things</a:t>
            </a:r>
            <a:r>
              <a:rPr lang="en-US" sz="1600" dirty="0" smtClean="0">
                <a:solidFill>
                  <a:srgbClr val="000000"/>
                </a:solidFill>
              </a:rPr>
              <a:t>.” - John</a:t>
            </a:r>
            <a:endParaRPr lang="en-US" sz="1600" dirty="0">
              <a:solidFill>
                <a:srgbClr val="000000"/>
              </a:solidFill>
            </a:endParaRPr>
          </a:p>
        </p:txBody>
      </p:sp>
      <p:sp>
        <p:nvSpPr>
          <p:cNvPr id="14" name="Slide Number Placeholder 5"/>
          <p:cNvSpPr txBox="1">
            <a:spLocks/>
          </p:cNvSpPr>
          <p:nvPr/>
        </p:nvSpPr>
        <p:spPr>
          <a:xfrm>
            <a:off x="8232775" y="63357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
        <p:nvSpPr>
          <p:cNvPr id="20"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6795327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97847" y="2840227"/>
            <a:ext cx="2868201" cy="2540326"/>
          </a:xfrm>
          <a:prstGeom prst="rect">
            <a:avLst/>
          </a:prstGeom>
          <a:solidFill>
            <a:srgbClr val="C2E8C4"/>
          </a:solidFill>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754313" y="2272765"/>
            <a:ext cx="3657600" cy="3657600"/>
          </a:xfrm>
          <a:prstGeom prst="ellipse">
            <a:avLst/>
          </a:prstGeom>
          <a:solidFill>
            <a:schemeClr val="accent2"/>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solidFill>
                  <a:srgbClr val="000000"/>
                </a:solidFill>
              </a:rPr>
              <a:t>DATA INTERPRETATION</a:t>
            </a:r>
            <a:endParaRPr lang="en-US" dirty="0">
              <a:solidFill>
                <a:srgbClr val="000000"/>
              </a:solidFill>
            </a:endParaRPr>
          </a:p>
        </p:txBody>
      </p:sp>
      <p:sp>
        <p:nvSpPr>
          <p:cNvPr id="6" name="Rectangle 5"/>
          <p:cNvSpPr/>
          <p:nvPr/>
        </p:nvSpPr>
        <p:spPr>
          <a:xfrm>
            <a:off x="612648" y="3193044"/>
            <a:ext cx="3970465" cy="1828800"/>
          </a:xfrm>
          <a:prstGeom prst="rect">
            <a:avLst/>
          </a:prstGeom>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000000"/>
              </a:solidFill>
            </a:endParaRPr>
          </a:p>
        </p:txBody>
      </p:sp>
      <p:sp>
        <p:nvSpPr>
          <p:cNvPr id="4" name="Oval 3"/>
          <p:cNvSpPr/>
          <p:nvPr/>
        </p:nvSpPr>
        <p:spPr>
          <a:xfrm>
            <a:off x="3698612" y="3193044"/>
            <a:ext cx="1828800" cy="1828800"/>
          </a:xfrm>
          <a:prstGeom prst="ellipse">
            <a:avLst/>
          </a:prstGeom>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Internal Factors</a:t>
            </a:r>
            <a:endParaRPr lang="en-US" sz="2400" dirty="0">
              <a:solidFill>
                <a:srgbClr val="000000"/>
              </a:solidFill>
            </a:endParaRPr>
          </a:p>
        </p:txBody>
      </p:sp>
      <p:sp>
        <p:nvSpPr>
          <p:cNvPr id="8" name="TextBox 7"/>
          <p:cNvSpPr txBox="1"/>
          <p:nvPr/>
        </p:nvSpPr>
        <p:spPr>
          <a:xfrm>
            <a:off x="3715717" y="2331116"/>
            <a:ext cx="1805426" cy="830997"/>
          </a:xfrm>
          <a:prstGeom prst="rect">
            <a:avLst/>
          </a:prstGeom>
          <a:noFill/>
        </p:spPr>
        <p:txBody>
          <a:bodyPr wrap="square" rtlCol="0">
            <a:spAutoFit/>
          </a:bodyPr>
          <a:lstStyle/>
          <a:p>
            <a:pPr algn="ctr"/>
            <a:r>
              <a:rPr lang="en-US" sz="2400" dirty="0" smtClean="0"/>
              <a:t>External Factors</a:t>
            </a:r>
            <a:endParaRPr lang="en-US" sz="2400" dirty="0"/>
          </a:p>
        </p:txBody>
      </p:sp>
      <p:sp>
        <p:nvSpPr>
          <p:cNvPr id="3" name="TextBox 2"/>
          <p:cNvSpPr txBox="1"/>
          <p:nvPr/>
        </p:nvSpPr>
        <p:spPr>
          <a:xfrm>
            <a:off x="684245" y="3374579"/>
            <a:ext cx="3014367" cy="1477328"/>
          </a:xfrm>
          <a:prstGeom prst="rect">
            <a:avLst/>
          </a:prstGeom>
          <a:noFill/>
        </p:spPr>
        <p:txBody>
          <a:bodyPr wrap="square" rtlCol="0">
            <a:spAutoFit/>
          </a:bodyPr>
          <a:lstStyle/>
          <a:p>
            <a:pPr marL="285750" indent="-285750">
              <a:buFont typeface="Arial"/>
              <a:buChar char="•"/>
            </a:pPr>
            <a:r>
              <a:rPr lang="en-US" dirty="0" smtClean="0"/>
              <a:t>Student involvement and leadership</a:t>
            </a:r>
          </a:p>
          <a:p>
            <a:pPr marL="285750" indent="-285750">
              <a:buFont typeface="Arial"/>
              <a:buChar char="•"/>
            </a:pPr>
            <a:r>
              <a:rPr lang="en-US" dirty="0" smtClean="0"/>
              <a:t>Support for student leadership</a:t>
            </a:r>
          </a:p>
          <a:p>
            <a:pPr marL="285750" indent="-285750">
              <a:buFont typeface="Arial"/>
              <a:buChar char="•"/>
            </a:pPr>
            <a:r>
              <a:rPr lang="en-US" dirty="0" smtClean="0"/>
              <a:t>Asian American experience</a:t>
            </a:r>
            <a:endParaRPr lang="en-US" dirty="0"/>
          </a:p>
        </p:txBody>
      </p:sp>
      <p:sp>
        <p:nvSpPr>
          <p:cNvPr id="17" name="TextBox 16"/>
          <p:cNvSpPr txBox="1"/>
          <p:nvPr/>
        </p:nvSpPr>
        <p:spPr>
          <a:xfrm>
            <a:off x="6577363" y="3226340"/>
            <a:ext cx="2058638" cy="1754327"/>
          </a:xfrm>
          <a:prstGeom prst="rect">
            <a:avLst/>
          </a:prstGeom>
          <a:noFill/>
        </p:spPr>
        <p:txBody>
          <a:bodyPr wrap="square" rtlCol="0">
            <a:spAutoFit/>
          </a:bodyPr>
          <a:lstStyle/>
          <a:p>
            <a:pPr marL="285750" indent="-285750">
              <a:buFont typeface="Arial"/>
              <a:buChar char="•"/>
            </a:pPr>
            <a:r>
              <a:rPr lang="en-US" dirty="0" smtClean="0"/>
              <a:t>Fight against model minority stereotype</a:t>
            </a:r>
          </a:p>
          <a:p>
            <a:endParaRPr lang="en-US" dirty="0" smtClean="0"/>
          </a:p>
          <a:p>
            <a:pPr marL="285750" indent="-285750">
              <a:buFont typeface="Arial"/>
              <a:buChar char="•"/>
            </a:pPr>
            <a:r>
              <a:rPr lang="en-US" dirty="0" smtClean="0"/>
              <a:t>Glass ceiling and representation</a:t>
            </a:r>
            <a:endParaRPr lang="en-US" dirty="0"/>
          </a:p>
        </p:txBody>
      </p:sp>
      <p:sp>
        <p:nvSpPr>
          <p:cNvPr id="13" name="Slide Number Placeholder 5"/>
          <p:cNvSpPr txBox="1">
            <a:spLocks/>
          </p:cNvSpPr>
          <p:nvPr/>
        </p:nvSpPr>
        <p:spPr>
          <a:xfrm>
            <a:off x="8232775" y="63357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
        <p:nvSpPr>
          <p:cNvPr id="14"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32888221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CONCLUSIONS</a:t>
            </a:r>
            <a:endParaRPr lang="en-US" dirty="0">
              <a:solidFill>
                <a:srgbClr val="000000"/>
              </a:solidFill>
            </a:endParaRPr>
          </a:p>
        </p:txBody>
      </p:sp>
      <p:sp>
        <p:nvSpPr>
          <p:cNvPr id="3" name="Content Placeholder 2"/>
          <p:cNvSpPr>
            <a:spLocks noGrp="1"/>
          </p:cNvSpPr>
          <p:nvPr>
            <p:ph sz="quarter" idx="1"/>
          </p:nvPr>
        </p:nvSpPr>
        <p:spPr/>
        <p:txBody>
          <a:bodyPr>
            <a:normAutofit/>
          </a:bodyPr>
          <a:lstStyle/>
          <a:p>
            <a:r>
              <a:rPr lang="en-US" sz="3200" dirty="0" smtClean="0"/>
              <a:t>Model minority stereotype is a barrier</a:t>
            </a:r>
          </a:p>
          <a:p>
            <a:r>
              <a:rPr lang="en-US" sz="3200" dirty="0" smtClean="0"/>
              <a:t>More role models on and off campus</a:t>
            </a:r>
          </a:p>
          <a:p>
            <a:r>
              <a:rPr lang="en-US" sz="3200" dirty="0" smtClean="0"/>
              <a:t>Encouragement from staff, faculty, and peers is needed</a:t>
            </a:r>
          </a:p>
          <a:p>
            <a:r>
              <a:rPr lang="en-US" sz="3200" dirty="0" smtClean="0"/>
              <a:t>Future career impacts involvement</a:t>
            </a:r>
          </a:p>
          <a:p>
            <a:pPr marL="0" indent="0">
              <a:buNone/>
            </a:pPr>
            <a:endParaRPr lang="en-US" sz="3200" dirty="0"/>
          </a:p>
        </p:txBody>
      </p:sp>
      <p:sp>
        <p:nvSpPr>
          <p:cNvPr id="9"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10961861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MOVING FORWARD</a:t>
            </a:r>
            <a:endParaRPr lang="en-US" dirty="0">
              <a:solidFill>
                <a:srgbClr val="000000"/>
              </a:solidFill>
            </a:endParaRPr>
          </a:p>
        </p:txBody>
      </p:sp>
      <p:sp>
        <p:nvSpPr>
          <p:cNvPr id="3" name="Content Placeholder 2"/>
          <p:cNvSpPr>
            <a:spLocks noGrp="1"/>
          </p:cNvSpPr>
          <p:nvPr>
            <p:ph sz="quarter" idx="1"/>
          </p:nvPr>
        </p:nvSpPr>
        <p:spPr/>
        <p:txBody>
          <a:bodyPr>
            <a:normAutofit lnSpcReduction="10000"/>
          </a:bodyPr>
          <a:lstStyle/>
          <a:p>
            <a:r>
              <a:rPr lang="en-US" sz="3200" dirty="0" smtClean="0"/>
              <a:t>Limitations</a:t>
            </a:r>
          </a:p>
          <a:p>
            <a:pPr lvl="1"/>
            <a:r>
              <a:rPr lang="en-US" sz="2800" dirty="0" smtClean="0"/>
              <a:t>Only one institution</a:t>
            </a:r>
          </a:p>
          <a:p>
            <a:pPr lvl="1"/>
            <a:r>
              <a:rPr lang="en-US" sz="2800" dirty="0" smtClean="0"/>
              <a:t>Sample size and lack of ethnic diversity </a:t>
            </a:r>
          </a:p>
          <a:p>
            <a:pPr lvl="1"/>
            <a:r>
              <a:rPr lang="en-US" sz="2800" dirty="0" smtClean="0"/>
              <a:t>Researcher bias</a:t>
            </a:r>
          </a:p>
          <a:p>
            <a:pPr lvl="1"/>
            <a:r>
              <a:rPr lang="en-US" sz="2800" dirty="0" smtClean="0"/>
              <a:t>Positional leadership only</a:t>
            </a:r>
          </a:p>
          <a:p>
            <a:r>
              <a:rPr lang="en-US" sz="3200" dirty="0" smtClean="0"/>
              <a:t>Future Research</a:t>
            </a:r>
          </a:p>
          <a:p>
            <a:pPr lvl="1"/>
            <a:r>
              <a:rPr lang="en-US" sz="2800" dirty="0" smtClean="0"/>
              <a:t>Involved students vs. non-involved students</a:t>
            </a:r>
          </a:p>
          <a:p>
            <a:pPr lvl="1"/>
            <a:r>
              <a:rPr lang="en-US" sz="2800" dirty="0" smtClean="0"/>
              <a:t>Longitudinal study</a:t>
            </a:r>
          </a:p>
          <a:p>
            <a:pPr lvl="1"/>
            <a:r>
              <a:rPr lang="en-US" sz="2800" dirty="0" smtClean="0"/>
              <a:t>Updated AVS </a:t>
            </a:r>
          </a:p>
        </p:txBody>
      </p:sp>
      <p:sp>
        <p:nvSpPr>
          <p:cNvPr id="10"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338259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QUESTIONS?</a:t>
            </a:r>
            <a:endParaRPr lang="en-US" dirty="0">
              <a:solidFill>
                <a:srgbClr val="000000"/>
              </a:solidFill>
            </a:endParaRPr>
          </a:p>
        </p:txBody>
      </p:sp>
      <p:sp>
        <p:nvSpPr>
          <p:cNvPr id="6"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154942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DID YOU KNOW?</a:t>
            </a:r>
            <a:endParaRPr lang="en-US" dirty="0">
              <a:solidFill>
                <a:srgbClr val="000000"/>
              </a:solidFill>
            </a:endParaRPr>
          </a:p>
        </p:txBody>
      </p:sp>
      <p:sp>
        <p:nvSpPr>
          <p:cNvPr id="3" name="Text Placeholder 2"/>
          <p:cNvSpPr>
            <a:spLocks noGrp="1"/>
          </p:cNvSpPr>
          <p:nvPr>
            <p:ph type="body" idx="2"/>
          </p:nvPr>
        </p:nvSpPr>
        <p:spPr/>
        <p:txBody>
          <a:bodyPr/>
          <a:lstStyle/>
          <a:p>
            <a:r>
              <a:rPr lang="en-US" dirty="0" smtClean="0">
                <a:solidFill>
                  <a:schemeClr val="tx1"/>
                </a:solidFill>
              </a:rPr>
              <a:t>Despite high academic achievement and qualifications, Asian Americans’ career and leadership attainment declines after graduation.</a:t>
            </a:r>
            <a:r>
              <a:rPr lang="en-US" baseline="30000" dirty="0" smtClean="0">
                <a:solidFill>
                  <a:schemeClr val="tx1"/>
                </a:solidFill>
              </a:rPr>
              <a:t>1</a:t>
            </a:r>
            <a:endParaRPr lang="en-US" baseline="30000" dirty="0">
              <a:solidFill>
                <a:schemeClr val="tx1"/>
              </a:solidFill>
            </a:endParaRPr>
          </a:p>
        </p:txBody>
      </p:sp>
      <p:sp>
        <p:nvSpPr>
          <p:cNvPr id="17" name="Line 3"/>
          <p:cNvSpPr>
            <a:spLocks noChangeShapeType="1"/>
          </p:cNvSpPr>
          <p:nvPr/>
        </p:nvSpPr>
        <p:spPr bwMode="auto">
          <a:xfrm>
            <a:off x="2768604" y="2173433"/>
            <a:ext cx="0" cy="3505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8" name="Line 4"/>
          <p:cNvSpPr>
            <a:spLocks noChangeShapeType="1"/>
          </p:cNvSpPr>
          <p:nvPr/>
        </p:nvSpPr>
        <p:spPr bwMode="auto">
          <a:xfrm rot="16200000">
            <a:off x="5245104" y="3202133"/>
            <a:ext cx="0" cy="495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 name="Text Box 5"/>
          <p:cNvSpPr txBox="1">
            <a:spLocks noChangeArrowheads="1"/>
          </p:cNvSpPr>
          <p:nvPr/>
        </p:nvSpPr>
        <p:spPr bwMode="auto">
          <a:xfrm>
            <a:off x="3911604" y="575483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b="0" dirty="0">
                <a:latin typeface="+mn-lt"/>
              </a:rPr>
              <a:t>Time</a:t>
            </a:r>
          </a:p>
        </p:txBody>
      </p:sp>
      <p:sp>
        <p:nvSpPr>
          <p:cNvPr id="20" name="Text Box 6"/>
          <p:cNvSpPr txBox="1">
            <a:spLocks noChangeArrowheads="1"/>
          </p:cNvSpPr>
          <p:nvPr/>
        </p:nvSpPr>
        <p:spPr bwMode="auto">
          <a:xfrm rot="16200000">
            <a:off x="1168404" y="3498996"/>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b="0" dirty="0">
                <a:latin typeface="+mn-lt"/>
              </a:rPr>
              <a:t>Achievement</a:t>
            </a:r>
          </a:p>
        </p:txBody>
      </p:sp>
      <p:sp>
        <p:nvSpPr>
          <p:cNvPr id="21" name="Freeform 20"/>
          <p:cNvSpPr>
            <a:spLocks/>
          </p:cNvSpPr>
          <p:nvPr/>
        </p:nvSpPr>
        <p:spPr bwMode="auto">
          <a:xfrm>
            <a:off x="2768604" y="3214833"/>
            <a:ext cx="5029200" cy="2463800"/>
          </a:xfrm>
          <a:custGeom>
            <a:avLst/>
            <a:gdLst>
              <a:gd name="T0" fmla="*/ 0 w 3168"/>
              <a:gd name="T1" fmla="*/ 1552 h 1552"/>
              <a:gd name="T2" fmla="*/ 1296 w 3168"/>
              <a:gd name="T3" fmla="*/ 400 h 1552"/>
              <a:gd name="T4" fmla="*/ 2208 w 3168"/>
              <a:gd name="T5" fmla="*/ 64 h 1552"/>
              <a:gd name="T6" fmla="*/ 3168 w 3168"/>
              <a:gd name="T7" fmla="*/ 16 h 1552"/>
              <a:gd name="T8" fmla="*/ 0 60000 65536"/>
              <a:gd name="T9" fmla="*/ 0 60000 65536"/>
              <a:gd name="T10" fmla="*/ 0 60000 65536"/>
              <a:gd name="T11" fmla="*/ 0 60000 65536"/>
              <a:gd name="T12" fmla="*/ 0 w 3168"/>
              <a:gd name="T13" fmla="*/ 0 h 1552"/>
              <a:gd name="T14" fmla="*/ 3168 w 3168"/>
              <a:gd name="T15" fmla="*/ 1552 h 1552"/>
            </a:gdLst>
            <a:ahLst/>
            <a:cxnLst>
              <a:cxn ang="T8">
                <a:pos x="T0" y="T1"/>
              </a:cxn>
              <a:cxn ang="T9">
                <a:pos x="T2" y="T3"/>
              </a:cxn>
              <a:cxn ang="T10">
                <a:pos x="T4" y="T5"/>
              </a:cxn>
              <a:cxn ang="T11">
                <a:pos x="T6" y="T7"/>
              </a:cxn>
            </a:cxnLst>
            <a:rect l="T12" t="T13" r="T14" b="T15"/>
            <a:pathLst>
              <a:path w="3168" h="1552">
                <a:moveTo>
                  <a:pt x="0" y="1552"/>
                </a:moveTo>
                <a:cubicBezTo>
                  <a:pt x="464" y="1100"/>
                  <a:pt x="928" y="648"/>
                  <a:pt x="1296" y="400"/>
                </a:cubicBezTo>
                <a:cubicBezTo>
                  <a:pt x="1664" y="152"/>
                  <a:pt x="1896" y="128"/>
                  <a:pt x="2208" y="64"/>
                </a:cubicBezTo>
                <a:cubicBezTo>
                  <a:pt x="2520" y="0"/>
                  <a:pt x="3008" y="24"/>
                  <a:pt x="3168" y="16"/>
                </a:cubicBezTo>
              </a:path>
            </a:pathLst>
          </a:custGeom>
          <a:noFill/>
          <a:ln w="50800">
            <a:solidFill>
              <a:schemeClr val="accent2">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2" name="Freeform 21"/>
          <p:cNvSpPr>
            <a:spLocks/>
          </p:cNvSpPr>
          <p:nvPr/>
        </p:nvSpPr>
        <p:spPr bwMode="auto">
          <a:xfrm>
            <a:off x="2797179" y="2097233"/>
            <a:ext cx="5029200" cy="3581400"/>
          </a:xfrm>
          <a:custGeom>
            <a:avLst/>
            <a:gdLst>
              <a:gd name="T0" fmla="*/ 0 w 3168"/>
              <a:gd name="T1" fmla="*/ 2256 h 2256"/>
              <a:gd name="T2" fmla="*/ 768 w 3168"/>
              <a:gd name="T3" fmla="*/ 1536 h 2256"/>
              <a:gd name="T4" fmla="*/ 1728 w 3168"/>
              <a:gd name="T5" fmla="*/ 1056 h 2256"/>
              <a:gd name="T6" fmla="*/ 2352 w 3168"/>
              <a:gd name="T7" fmla="*/ 672 h 2256"/>
              <a:gd name="T8" fmla="*/ 3168 w 3168"/>
              <a:gd name="T9" fmla="*/ 0 h 2256"/>
              <a:gd name="T10" fmla="*/ 0 60000 65536"/>
              <a:gd name="T11" fmla="*/ 0 60000 65536"/>
              <a:gd name="T12" fmla="*/ 0 60000 65536"/>
              <a:gd name="T13" fmla="*/ 0 60000 65536"/>
              <a:gd name="T14" fmla="*/ 0 60000 65536"/>
              <a:gd name="T15" fmla="*/ 0 w 3168"/>
              <a:gd name="T16" fmla="*/ 0 h 2256"/>
              <a:gd name="T17" fmla="*/ 3168 w 3168"/>
              <a:gd name="T18" fmla="*/ 2256 h 2256"/>
            </a:gdLst>
            <a:ahLst/>
            <a:cxnLst>
              <a:cxn ang="T10">
                <a:pos x="T0" y="T1"/>
              </a:cxn>
              <a:cxn ang="T11">
                <a:pos x="T2" y="T3"/>
              </a:cxn>
              <a:cxn ang="T12">
                <a:pos x="T4" y="T5"/>
              </a:cxn>
              <a:cxn ang="T13">
                <a:pos x="T6" y="T7"/>
              </a:cxn>
              <a:cxn ang="T14">
                <a:pos x="T8" y="T9"/>
              </a:cxn>
            </a:cxnLst>
            <a:rect l="T15" t="T16" r="T17" b="T18"/>
            <a:pathLst>
              <a:path w="3168" h="2256">
                <a:moveTo>
                  <a:pt x="0" y="2256"/>
                </a:moveTo>
                <a:cubicBezTo>
                  <a:pt x="240" y="1996"/>
                  <a:pt x="480" y="1736"/>
                  <a:pt x="768" y="1536"/>
                </a:cubicBezTo>
                <a:cubicBezTo>
                  <a:pt x="1056" y="1336"/>
                  <a:pt x="1464" y="1200"/>
                  <a:pt x="1728" y="1056"/>
                </a:cubicBezTo>
                <a:cubicBezTo>
                  <a:pt x="1992" y="912"/>
                  <a:pt x="2112" y="848"/>
                  <a:pt x="2352" y="672"/>
                </a:cubicBezTo>
                <a:cubicBezTo>
                  <a:pt x="2592" y="496"/>
                  <a:pt x="3032" y="112"/>
                  <a:pt x="3168" y="0"/>
                </a:cubicBezTo>
              </a:path>
            </a:pathLst>
          </a:custGeom>
          <a:noFill/>
          <a:ln w="50800" cap="rnd">
            <a:solidFill>
              <a:schemeClr val="accent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3" name="Line 9"/>
          <p:cNvSpPr>
            <a:spLocks noChangeShapeType="1"/>
          </p:cNvSpPr>
          <p:nvPr/>
        </p:nvSpPr>
        <p:spPr bwMode="auto">
          <a:xfrm>
            <a:off x="5130804" y="2478233"/>
            <a:ext cx="0" cy="30480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Text Box 10"/>
          <p:cNvSpPr txBox="1">
            <a:spLocks noChangeArrowheads="1"/>
          </p:cNvSpPr>
          <p:nvPr/>
        </p:nvSpPr>
        <p:spPr bwMode="auto">
          <a:xfrm>
            <a:off x="3835404" y="1976583"/>
            <a:ext cx="2627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b="0" dirty="0">
                <a:latin typeface="+mn-lt"/>
              </a:rPr>
              <a:t>Point of Demarcation</a:t>
            </a:r>
          </a:p>
        </p:txBody>
      </p:sp>
      <p:sp>
        <p:nvSpPr>
          <p:cNvPr id="25" name="Text Box 11"/>
          <p:cNvSpPr txBox="1">
            <a:spLocks noChangeArrowheads="1"/>
          </p:cNvSpPr>
          <p:nvPr/>
        </p:nvSpPr>
        <p:spPr bwMode="auto">
          <a:xfrm>
            <a:off x="3530604" y="2478233"/>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r"/>
            <a:r>
              <a:rPr lang="en-US" sz="1800" b="0" dirty="0">
                <a:latin typeface="+mn-lt"/>
              </a:rPr>
              <a:t>Educational Trend</a:t>
            </a:r>
          </a:p>
        </p:txBody>
      </p:sp>
      <p:sp>
        <p:nvSpPr>
          <p:cNvPr id="26" name="Text Box 12"/>
          <p:cNvSpPr txBox="1">
            <a:spLocks noChangeArrowheads="1"/>
          </p:cNvSpPr>
          <p:nvPr/>
        </p:nvSpPr>
        <p:spPr bwMode="auto">
          <a:xfrm>
            <a:off x="5130804" y="2462358"/>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sz="1800" b="0" dirty="0">
                <a:latin typeface="+mn-lt"/>
              </a:rPr>
              <a:t>Career/Leadership</a:t>
            </a:r>
            <a:br>
              <a:rPr lang="en-US" sz="1800" b="0" dirty="0">
                <a:latin typeface="+mn-lt"/>
              </a:rPr>
            </a:br>
            <a:r>
              <a:rPr lang="en-US" sz="1800" b="0" dirty="0">
                <a:latin typeface="+mn-lt"/>
              </a:rPr>
              <a:t>Trend</a:t>
            </a:r>
          </a:p>
        </p:txBody>
      </p:sp>
      <p:sp>
        <p:nvSpPr>
          <p:cNvPr id="27" name="Text Box 13"/>
          <p:cNvSpPr txBox="1">
            <a:spLocks noChangeArrowheads="1"/>
          </p:cNvSpPr>
          <p:nvPr/>
        </p:nvSpPr>
        <p:spPr bwMode="auto">
          <a:xfrm>
            <a:off x="7112004" y="2883046"/>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sz="1800" b="0" dirty="0">
                <a:latin typeface="+mn-lt"/>
              </a:rPr>
              <a:t>Asian</a:t>
            </a:r>
          </a:p>
        </p:txBody>
      </p:sp>
      <p:sp>
        <p:nvSpPr>
          <p:cNvPr id="28" name="Text Box 14"/>
          <p:cNvSpPr txBox="1">
            <a:spLocks noChangeArrowheads="1"/>
          </p:cNvSpPr>
          <p:nvPr/>
        </p:nvSpPr>
        <p:spPr bwMode="auto">
          <a:xfrm>
            <a:off x="7493004" y="2263921"/>
            <a:ext cx="141940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sz="1800" b="0" dirty="0">
                <a:latin typeface="+mn-lt"/>
              </a:rPr>
              <a:t>Mainstream</a:t>
            </a:r>
          </a:p>
        </p:txBody>
      </p:sp>
      <p:sp>
        <p:nvSpPr>
          <p:cNvPr id="29" name="Text Box 16"/>
          <p:cNvSpPr txBox="1">
            <a:spLocks noChangeArrowheads="1"/>
          </p:cNvSpPr>
          <p:nvPr/>
        </p:nvSpPr>
        <p:spPr bwMode="auto">
          <a:xfrm>
            <a:off x="566856" y="6359340"/>
            <a:ext cx="81199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sz="1000" b="0" baseline="30000" dirty="0">
                <a:latin typeface="+mn-lt"/>
              </a:rPr>
              <a:t>1</a:t>
            </a:r>
            <a:r>
              <a:rPr lang="en-US" sz="1000" b="0" dirty="0">
                <a:latin typeface="+mn-lt"/>
              </a:rPr>
              <a:t>Source: Cabezas &amp; Kawaguch, 1988; Chen, 2004; Committee 100, 2005; Federal Glass Ceiling Commission, 1995; Kuo, 1979; Landau, 1995; Oyserman &amp; Sakamoto, 1997; Schmid &amp; Nobe, 1965; Tang, 1993; U.S. Commission on Civil Rights, 1988, 1992; Wong, 1982; Woo, 2001</a:t>
            </a:r>
          </a:p>
        </p:txBody>
      </p:sp>
      <p:sp>
        <p:nvSpPr>
          <p:cNvPr id="4" name="TextBox 3"/>
          <p:cNvSpPr txBox="1"/>
          <p:nvPr/>
        </p:nvSpPr>
        <p:spPr>
          <a:xfrm>
            <a:off x="7840494" y="5526233"/>
            <a:ext cx="1800408" cy="276999"/>
          </a:xfrm>
          <a:prstGeom prst="rect">
            <a:avLst/>
          </a:prstGeom>
          <a:noFill/>
        </p:spPr>
        <p:txBody>
          <a:bodyPr wrap="square" rtlCol="0">
            <a:spAutoFit/>
          </a:bodyPr>
          <a:lstStyle/>
          <a:p>
            <a:r>
              <a:rPr lang="en-US" sz="1200" i="1" dirty="0" smtClean="0"/>
              <a:t>ILLUSTRATIVE</a:t>
            </a:r>
            <a:endParaRPr lang="en-US" sz="1200" i="1" dirty="0"/>
          </a:p>
        </p:txBody>
      </p:sp>
      <p:sp>
        <p:nvSpPr>
          <p:cNvPr id="30"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2</a:t>
            </a:fld>
            <a:endParaRPr lang="en-US" dirty="0">
              <a:solidFill>
                <a:srgbClr val="000000"/>
              </a:solidFill>
            </a:endParaRPr>
          </a:p>
        </p:txBody>
      </p:sp>
    </p:spTree>
    <p:extLst>
      <p:ext uri="{BB962C8B-B14F-4D97-AF65-F5344CB8AC3E}">
        <p14:creationId xmlns:p14="http://schemas.microsoft.com/office/powerpoint/2010/main" val="8860992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RATIONALE</a:t>
            </a:r>
            <a:endParaRPr lang="en-US" dirty="0">
              <a:solidFill>
                <a:srgbClr val="000000"/>
              </a:solidFill>
            </a:endParaRPr>
          </a:p>
        </p:txBody>
      </p:sp>
      <p:sp>
        <p:nvSpPr>
          <p:cNvPr id="3" name="Content Placeholder 2"/>
          <p:cNvSpPr>
            <a:spLocks noGrp="1"/>
          </p:cNvSpPr>
          <p:nvPr>
            <p:ph sz="quarter" idx="1"/>
          </p:nvPr>
        </p:nvSpPr>
        <p:spPr/>
        <p:txBody>
          <a:bodyPr>
            <a:normAutofit/>
          </a:bodyPr>
          <a:lstStyle/>
          <a:p>
            <a:r>
              <a:rPr lang="en-US" sz="3200" dirty="0" smtClean="0"/>
              <a:t>Personal experience</a:t>
            </a:r>
          </a:p>
          <a:p>
            <a:pPr lvl="1"/>
            <a:r>
              <a:rPr lang="en-US" sz="2800" dirty="0" smtClean="0"/>
              <a:t>Experience working with Asian American college students </a:t>
            </a:r>
          </a:p>
          <a:p>
            <a:pPr lvl="1"/>
            <a:r>
              <a:rPr lang="en-US" sz="2800" dirty="0" smtClean="0"/>
              <a:t>Personal benefit from leadership roles</a:t>
            </a:r>
          </a:p>
          <a:p>
            <a:pPr lvl="1"/>
            <a:r>
              <a:rPr lang="en-US" sz="2800" dirty="0" smtClean="0"/>
              <a:t>Corporate work experience</a:t>
            </a:r>
          </a:p>
          <a:p>
            <a:r>
              <a:rPr lang="en-US" sz="2800" dirty="0"/>
              <a:t>50% of Asian Americans over age 25 have at least a bachelor’s </a:t>
            </a:r>
            <a:r>
              <a:rPr lang="en-US" sz="2800" dirty="0" smtClean="0"/>
              <a:t>degree</a:t>
            </a:r>
            <a:r>
              <a:rPr lang="en-US" sz="2800" baseline="30000" dirty="0" smtClean="0"/>
              <a:t>2</a:t>
            </a:r>
            <a:endParaRPr lang="en-US" sz="2800" baseline="30000" dirty="0"/>
          </a:p>
          <a:p>
            <a:r>
              <a:rPr lang="en-US" sz="2800" dirty="0"/>
              <a:t>2.6% of Asian Americans hold an executive position at Fortune 500 </a:t>
            </a:r>
            <a:r>
              <a:rPr lang="en-US" sz="2800" dirty="0" smtClean="0"/>
              <a:t>companies</a:t>
            </a:r>
            <a:r>
              <a:rPr lang="en-US" sz="2800" baseline="30000" dirty="0"/>
              <a:t>2</a:t>
            </a:r>
          </a:p>
          <a:p>
            <a:endParaRPr lang="en-US" sz="2800" dirty="0">
              <a:solidFill>
                <a:srgbClr val="FF0000"/>
              </a:solidFill>
            </a:endParaRPr>
          </a:p>
          <a:p>
            <a:pPr marL="0" indent="0">
              <a:buNone/>
            </a:pPr>
            <a:endParaRPr lang="en-US" dirty="0" smtClean="0"/>
          </a:p>
        </p:txBody>
      </p:sp>
      <p:sp>
        <p:nvSpPr>
          <p:cNvPr id="4" name="Text Box 16"/>
          <p:cNvSpPr txBox="1">
            <a:spLocks noChangeArrowheads="1"/>
          </p:cNvSpPr>
          <p:nvPr/>
        </p:nvSpPr>
        <p:spPr bwMode="auto">
          <a:xfrm>
            <a:off x="566856" y="6373451"/>
            <a:ext cx="81199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r>
              <a:rPr lang="en-US" sz="1000" b="0" baseline="30000" dirty="0">
                <a:latin typeface="+mn-lt"/>
              </a:rPr>
              <a:t>2</a:t>
            </a:r>
            <a:r>
              <a:rPr lang="en-US" sz="1000" b="0" dirty="0" smtClean="0">
                <a:latin typeface="+mn-lt"/>
              </a:rPr>
              <a:t>Source</a:t>
            </a:r>
            <a:r>
              <a:rPr lang="en-US" sz="1000" b="0" dirty="0">
                <a:latin typeface="+mn-lt"/>
              </a:rPr>
              <a:t>: </a:t>
            </a:r>
            <a:r>
              <a:rPr lang="en-US" sz="1000" b="0" dirty="0" smtClean="0">
                <a:latin typeface="+mn-lt"/>
              </a:rPr>
              <a:t>U.S. Census, 2000</a:t>
            </a:r>
            <a:endParaRPr lang="en-US" sz="1000" b="0" dirty="0">
              <a:latin typeface="+mn-lt"/>
            </a:endParaRPr>
          </a:p>
        </p:txBody>
      </p:sp>
      <p:sp>
        <p:nvSpPr>
          <p:cNvPr id="8"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3</a:t>
            </a:fld>
            <a:endParaRPr lang="en-US" dirty="0">
              <a:solidFill>
                <a:srgbClr val="000000"/>
              </a:solidFill>
            </a:endParaRPr>
          </a:p>
        </p:txBody>
      </p:sp>
    </p:spTree>
    <p:extLst>
      <p:ext uri="{BB962C8B-B14F-4D97-AF65-F5344CB8AC3E}">
        <p14:creationId xmlns:p14="http://schemas.microsoft.com/office/powerpoint/2010/main" val="1630666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QUESTION</a:t>
            </a:r>
            <a:endParaRPr lang="en-US" dirty="0">
              <a:solidFill>
                <a:srgbClr val="000000"/>
              </a:solidFill>
            </a:endParaRPr>
          </a:p>
        </p:txBody>
      </p:sp>
      <p:sp>
        <p:nvSpPr>
          <p:cNvPr id="3" name="Content Placeholder 2"/>
          <p:cNvSpPr>
            <a:spLocks noGrp="1"/>
          </p:cNvSpPr>
          <p:nvPr>
            <p:ph sz="quarter" idx="1"/>
          </p:nvPr>
        </p:nvSpPr>
        <p:spPr/>
        <p:txBody>
          <a:bodyPr>
            <a:normAutofit/>
          </a:bodyPr>
          <a:lstStyle/>
          <a:p>
            <a:pPr marL="0" indent="0">
              <a:buNone/>
            </a:pPr>
            <a:r>
              <a:rPr lang="en-US" sz="3200" dirty="0" smtClean="0"/>
              <a:t>How do undergraduate Asian American students at a highly selective institution perceive their personal leadership involvement, and how can the institution support their development as leaders?</a:t>
            </a:r>
            <a:endParaRPr lang="en-US" sz="3200" dirty="0"/>
          </a:p>
        </p:txBody>
      </p:sp>
      <p:sp>
        <p:nvSpPr>
          <p:cNvPr id="7"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4</a:t>
            </a:fld>
            <a:endParaRPr lang="en-US" dirty="0">
              <a:solidFill>
                <a:srgbClr val="000000"/>
              </a:solidFill>
            </a:endParaRPr>
          </a:p>
        </p:txBody>
      </p:sp>
    </p:spTree>
    <p:extLst>
      <p:ext uri="{BB962C8B-B14F-4D97-AF65-F5344CB8AC3E}">
        <p14:creationId xmlns:p14="http://schemas.microsoft.com/office/powerpoint/2010/main" val="13934558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LITERATURE REVIEW </a:t>
            </a:r>
            <a:endParaRPr lang="en-US" dirty="0">
              <a:solidFill>
                <a:srgbClr val="000000"/>
              </a:solidFill>
            </a:endParaRPr>
          </a:p>
        </p:txBody>
      </p:sp>
      <p:sp>
        <p:nvSpPr>
          <p:cNvPr id="3" name="Content Placeholder 2"/>
          <p:cNvSpPr>
            <a:spLocks noGrp="1"/>
          </p:cNvSpPr>
          <p:nvPr>
            <p:ph sz="quarter" idx="1"/>
          </p:nvPr>
        </p:nvSpPr>
        <p:spPr/>
        <p:txBody>
          <a:bodyPr/>
          <a:lstStyle/>
          <a:p>
            <a:r>
              <a:rPr lang="en-US" sz="3200" dirty="0" smtClean="0"/>
              <a:t>Model minority myth</a:t>
            </a:r>
          </a:p>
          <a:p>
            <a:pPr lvl="1"/>
            <a:r>
              <a:rPr lang="en-US" sz="2800" dirty="0" smtClean="0"/>
              <a:t>Glass ceiling</a:t>
            </a:r>
          </a:p>
          <a:p>
            <a:r>
              <a:rPr lang="en-US" sz="3200" dirty="0" smtClean="0"/>
              <a:t>Asian American identity and trait approaches</a:t>
            </a:r>
          </a:p>
          <a:p>
            <a:r>
              <a:rPr lang="en-US" sz="3200" dirty="0" smtClean="0"/>
              <a:t>Student leadership involvement</a:t>
            </a:r>
          </a:p>
          <a:p>
            <a:pPr lvl="1"/>
            <a:r>
              <a:rPr lang="en-US" sz="2800" dirty="0" smtClean="0"/>
              <a:t>Asian American leadership</a:t>
            </a:r>
          </a:p>
          <a:p>
            <a:r>
              <a:rPr lang="en-US" sz="3200" dirty="0" smtClean="0"/>
              <a:t>Race, racism, and critical race theory</a:t>
            </a:r>
            <a:endParaRPr lang="en-US" sz="3200" dirty="0"/>
          </a:p>
        </p:txBody>
      </p:sp>
      <p:sp>
        <p:nvSpPr>
          <p:cNvPr id="7"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5</a:t>
            </a:fld>
            <a:endParaRPr lang="en-US" dirty="0">
              <a:solidFill>
                <a:srgbClr val="000000"/>
              </a:solidFill>
            </a:endParaRPr>
          </a:p>
        </p:txBody>
      </p:sp>
    </p:spTree>
    <p:extLst>
      <p:ext uri="{BB962C8B-B14F-4D97-AF65-F5344CB8AC3E}">
        <p14:creationId xmlns:p14="http://schemas.microsoft.com/office/powerpoint/2010/main" val="3340798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DATA COLLECTION</a:t>
            </a:r>
            <a:endParaRPr lang="en-US" dirty="0">
              <a:solidFill>
                <a:srgbClr val="000000"/>
              </a:solidFill>
            </a:endParaRPr>
          </a:p>
        </p:txBody>
      </p:sp>
      <p:sp>
        <p:nvSpPr>
          <p:cNvPr id="50" name="Isosceles Triangle 49"/>
          <p:cNvSpPr/>
          <p:nvPr/>
        </p:nvSpPr>
        <p:spPr>
          <a:xfrm>
            <a:off x="1709224" y="1701450"/>
            <a:ext cx="2896836" cy="3746936"/>
          </a:xfrm>
          <a:custGeom>
            <a:avLst/>
            <a:gdLst>
              <a:gd name="connsiteX0" fmla="*/ 0 w 2840969"/>
              <a:gd name="connsiteY0" fmla="*/ 3768438 h 3768438"/>
              <a:gd name="connsiteX1" fmla="*/ 2840969 w 2840969"/>
              <a:gd name="connsiteY1" fmla="*/ 0 h 3768438"/>
              <a:gd name="connsiteX2" fmla="*/ 2840969 w 2840969"/>
              <a:gd name="connsiteY2" fmla="*/ 3768438 h 3768438"/>
              <a:gd name="connsiteX3" fmla="*/ 0 w 2840969"/>
              <a:gd name="connsiteY3" fmla="*/ 3768438 h 3768438"/>
              <a:gd name="connsiteX0" fmla="*/ 0 w 2840969"/>
              <a:gd name="connsiteY0" fmla="*/ 3768438 h 3768438"/>
              <a:gd name="connsiteX1" fmla="*/ 2840969 w 2840969"/>
              <a:gd name="connsiteY1" fmla="*/ 0 h 3768438"/>
              <a:gd name="connsiteX2" fmla="*/ 2314473 w 2840969"/>
              <a:gd name="connsiteY2" fmla="*/ 3334730 h 3768438"/>
              <a:gd name="connsiteX3" fmla="*/ 0 w 2840969"/>
              <a:gd name="connsiteY3" fmla="*/ 3768438 h 3768438"/>
              <a:gd name="connsiteX0" fmla="*/ 0 w 2871940"/>
              <a:gd name="connsiteY0" fmla="*/ 3768438 h 3768438"/>
              <a:gd name="connsiteX1" fmla="*/ 2840969 w 2871940"/>
              <a:gd name="connsiteY1" fmla="*/ 0 h 3768438"/>
              <a:gd name="connsiteX2" fmla="*/ 2871940 w 2871940"/>
              <a:gd name="connsiteY2" fmla="*/ 2312419 h 3768438"/>
              <a:gd name="connsiteX3" fmla="*/ 0 w 2871940"/>
              <a:gd name="connsiteY3" fmla="*/ 3768438 h 3768438"/>
              <a:gd name="connsiteX0" fmla="*/ 0 w 2902909"/>
              <a:gd name="connsiteY0" fmla="*/ 3737459 h 3737459"/>
              <a:gd name="connsiteX1" fmla="*/ 2902909 w 2902909"/>
              <a:gd name="connsiteY1" fmla="*/ 0 h 3737459"/>
              <a:gd name="connsiteX2" fmla="*/ 2871940 w 2902909"/>
              <a:gd name="connsiteY2" fmla="*/ 2281440 h 3737459"/>
              <a:gd name="connsiteX3" fmla="*/ 0 w 2902909"/>
              <a:gd name="connsiteY3" fmla="*/ 3737459 h 3737459"/>
              <a:gd name="connsiteX0" fmla="*/ 0 w 2912387"/>
              <a:gd name="connsiteY0" fmla="*/ 3746936 h 3746936"/>
              <a:gd name="connsiteX1" fmla="*/ 2912387 w 2912387"/>
              <a:gd name="connsiteY1" fmla="*/ 0 h 3746936"/>
              <a:gd name="connsiteX2" fmla="*/ 2871940 w 2912387"/>
              <a:gd name="connsiteY2" fmla="*/ 2290917 h 3746936"/>
              <a:gd name="connsiteX3" fmla="*/ 0 w 2912387"/>
              <a:gd name="connsiteY3" fmla="*/ 3746936 h 3746936"/>
              <a:gd name="connsiteX0" fmla="*/ 0 w 2913003"/>
              <a:gd name="connsiteY0" fmla="*/ 3746936 h 3746936"/>
              <a:gd name="connsiteX1" fmla="*/ 2912387 w 2913003"/>
              <a:gd name="connsiteY1" fmla="*/ 0 h 3746936"/>
              <a:gd name="connsiteX2" fmla="*/ 2871940 w 2913003"/>
              <a:gd name="connsiteY2" fmla="*/ 2290917 h 3746936"/>
              <a:gd name="connsiteX3" fmla="*/ 0 w 2913003"/>
              <a:gd name="connsiteY3" fmla="*/ 3746936 h 3746936"/>
              <a:gd name="connsiteX0" fmla="*/ 0 w 2912387"/>
              <a:gd name="connsiteY0" fmla="*/ 3746936 h 3746936"/>
              <a:gd name="connsiteX1" fmla="*/ 2912387 w 2912387"/>
              <a:gd name="connsiteY1" fmla="*/ 0 h 3746936"/>
              <a:gd name="connsiteX2" fmla="*/ 2871940 w 2912387"/>
              <a:gd name="connsiteY2" fmla="*/ 2290917 h 3746936"/>
              <a:gd name="connsiteX3" fmla="*/ 0 w 2912387"/>
              <a:gd name="connsiteY3" fmla="*/ 3746936 h 3746936"/>
              <a:gd name="connsiteX0" fmla="*/ 0 w 2896836"/>
              <a:gd name="connsiteY0" fmla="*/ 3746936 h 3746936"/>
              <a:gd name="connsiteX1" fmla="*/ 2896836 w 2896836"/>
              <a:gd name="connsiteY1" fmla="*/ 0 h 3746936"/>
              <a:gd name="connsiteX2" fmla="*/ 2871940 w 2896836"/>
              <a:gd name="connsiteY2" fmla="*/ 2290917 h 3746936"/>
              <a:gd name="connsiteX3" fmla="*/ 0 w 2896836"/>
              <a:gd name="connsiteY3" fmla="*/ 3746936 h 3746936"/>
            </a:gdLst>
            <a:ahLst/>
            <a:cxnLst>
              <a:cxn ang="0">
                <a:pos x="connsiteX0" y="connsiteY0"/>
              </a:cxn>
              <a:cxn ang="0">
                <a:pos x="connsiteX1" y="connsiteY1"/>
              </a:cxn>
              <a:cxn ang="0">
                <a:pos x="connsiteX2" y="connsiteY2"/>
              </a:cxn>
              <a:cxn ang="0">
                <a:pos x="connsiteX3" y="connsiteY3"/>
              </a:cxn>
            </a:cxnLst>
            <a:rect l="l" t="t" r="r" b="b"/>
            <a:pathLst>
              <a:path w="2896836" h="3746936">
                <a:moveTo>
                  <a:pt x="0" y="3746936"/>
                </a:moveTo>
                <a:lnTo>
                  <a:pt x="2896836" y="0"/>
                </a:lnTo>
                <a:cubicBezTo>
                  <a:pt x="2854920" y="2298959"/>
                  <a:pt x="2885422" y="1527278"/>
                  <a:pt x="2871940" y="2290917"/>
                </a:cubicBezTo>
                <a:lnTo>
                  <a:pt x="0" y="3746936"/>
                </a:lnTo>
                <a:close/>
              </a:path>
            </a:pathLst>
          </a:custGeom>
          <a:solidFill>
            <a:srgbClr val="9FDAFB"/>
          </a:solidFill>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Isosceles Triangle 49"/>
          <p:cNvSpPr/>
          <p:nvPr/>
        </p:nvSpPr>
        <p:spPr>
          <a:xfrm flipH="1">
            <a:off x="4555031" y="1696266"/>
            <a:ext cx="2921982" cy="3751769"/>
          </a:xfrm>
          <a:custGeom>
            <a:avLst/>
            <a:gdLst>
              <a:gd name="connsiteX0" fmla="*/ 0 w 2840969"/>
              <a:gd name="connsiteY0" fmla="*/ 3768438 h 3768438"/>
              <a:gd name="connsiteX1" fmla="*/ 2840969 w 2840969"/>
              <a:gd name="connsiteY1" fmla="*/ 0 h 3768438"/>
              <a:gd name="connsiteX2" fmla="*/ 2840969 w 2840969"/>
              <a:gd name="connsiteY2" fmla="*/ 3768438 h 3768438"/>
              <a:gd name="connsiteX3" fmla="*/ 0 w 2840969"/>
              <a:gd name="connsiteY3" fmla="*/ 3768438 h 3768438"/>
              <a:gd name="connsiteX0" fmla="*/ 0 w 2840969"/>
              <a:gd name="connsiteY0" fmla="*/ 3768438 h 3768438"/>
              <a:gd name="connsiteX1" fmla="*/ 2840969 w 2840969"/>
              <a:gd name="connsiteY1" fmla="*/ 0 h 3768438"/>
              <a:gd name="connsiteX2" fmla="*/ 2314473 w 2840969"/>
              <a:gd name="connsiteY2" fmla="*/ 3334730 h 3768438"/>
              <a:gd name="connsiteX3" fmla="*/ 0 w 2840969"/>
              <a:gd name="connsiteY3" fmla="*/ 3768438 h 3768438"/>
              <a:gd name="connsiteX0" fmla="*/ 0 w 2871940"/>
              <a:gd name="connsiteY0" fmla="*/ 3768438 h 3768438"/>
              <a:gd name="connsiteX1" fmla="*/ 2840969 w 2871940"/>
              <a:gd name="connsiteY1" fmla="*/ 0 h 3768438"/>
              <a:gd name="connsiteX2" fmla="*/ 2871940 w 2871940"/>
              <a:gd name="connsiteY2" fmla="*/ 2312419 h 3768438"/>
              <a:gd name="connsiteX3" fmla="*/ 0 w 2871940"/>
              <a:gd name="connsiteY3" fmla="*/ 3768438 h 3768438"/>
              <a:gd name="connsiteX0" fmla="*/ 0 w 2871940"/>
              <a:gd name="connsiteY0" fmla="*/ 3777979 h 3777979"/>
              <a:gd name="connsiteX1" fmla="*/ 2840969 w 2871940"/>
              <a:gd name="connsiteY1" fmla="*/ 0 h 3777979"/>
              <a:gd name="connsiteX2" fmla="*/ 2871940 w 2871940"/>
              <a:gd name="connsiteY2" fmla="*/ 2312419 h 3777979"/>
              <a:gd name="connsiteX3" fmla="*/ 0 w 2871940"/>
              <a:gd name="connsiteY3" fmla="*/ 3777979 h 3777979"/>
              <a:gd name="connsiteX0" fmla="*/ 0 w 2901247"/>
              <a:gd name="connsiteY0" fmla="*/ 3777979 h 3777979"/>
              <a:gd name="connsiteX1" fmla="*/ 2840969 w 2901247"/>
              <a:gd name="connsiteY1" fmla="*/ 0 h 3777979"/>
              <a:gd name="connsiteX2" fmla="*/ 2901247 w 2901247"/>
              <a:gd name="connsiteY2" fmla="*/ 2322255 h 3777979"/>
              <a:gd name="connsiteX3" fmla="*/ 0 w 2901247"/>
              <a:gd name="connsiteY3" fmla="*/ 3777979 h 3777979"/>
              <a:gd name="connsiteX0" fmla="*/ 0 w 2901247"/>
              <a:gd name="connsiteY0" fmla="*/ 3777979 h 3777979"/>
              <a:gd name="connsiteX1" fmla="*/ 2840969 w 2901247"/>
              <a:gd name="connsiteY1" fmla="*/ 0 h 3777979"/>
              <a:gd name="connsiteX2" fmla="*/ 2901247 w 2901247"/>
              <a:gd name="connsiteY2" fmla="*/ 2301433 h 3777979"/>
              <a:gd name="connsiteX3" fmla="*/ 0 w 2901247"/>
              <a:gd name="connsiteY3" fmla="*/ 3777979 h 3777979"/>
              <a:gd name="connsiteX0" fmla="*/ 0 w 2921981"/>
              <a:gd name="connsiteY0" fmla="*/ 3788391 h 3788391"/>
              <a:gd name="connsiteX1" fmla="*/ 2861703 w 2921981"/>
              <a:gd name="connsiteY1" fmla="*/ 0 h 3788391"/>
              <a:gd name="connsiteX2" fmla="*/ 2921981 w 2921981"/>
              <a:gd name="connsiteY2" fmla="*/ 2301433 h 3788391"/>
              <a:gd name="connsiteX3" fmla="*/ 0 w 2921981"/>
              <a:gd name="connsiteY3" fmla="*/ 3788391 h 3788391"/>
              <a:gd name="connsiteX0" fmla="*/ 0 w 2942716"/>
              <a:gd name="connsiteY0" fmla="*/ 3783185 h 3783185"/>
              <a:gd name="connsiteX1" fmla="*/ 2882438 w 2942716"/>
              <a:gd name="connsiteY1" fmla="*/ 0 h 3783185"/>
              <a:gd name="connsiteX2" fmla="*/ 2942716 w 2942716"/>
              <a:gd name="connsiteY2" fmla="*/ 2301433 h 3783185"/>
              <a:gd name="connsiteX3" fmla="*/ 0 w 2942716"/>
              <a:gd name="connsiteY3" fmla="*/ 3783185 h 3783185"/>
              <a:gd name="connsiteX0" fmla="*/ 0 w 2921982"/>
              <a:gd name="connsiteY0" fmla="*/ 3767569 h 3767569"/>
              <a:gd name="connsiteX1" fmla="*/ 2861704 w 2921982"/>
              <a:gd name="connsiteY1" fmla="*/ 0 h 3767569"/>
              <a:gd name="connsiteX2" fmla="*/ 2921982 w 2921982"/>
              <a:gd name="connsiteY2" fmla="*/ 2301433 h 3767569"/>
              <a:gd name="connsiteX3" fmla="*/ 0 w 2921982"/>
              <a:gd name="connsiteY3" fmla="*/ 3767569 h 3767569"/>
            </a:gdLst>
            <a:ahLst/>
            <a:cxnLst>
              <a:cxn ang="0">
                <a:pos x="connsiteX0" y="connsiteY0"/>
              </a:cxn>
              <a:cxn ang="0">
                <a:pos x="connsiteX1" y="connsiteY1"/>
              </a:cxn>
              <a:cxn ang="0">
                <a:pos x="connsiteX2" y="connsiteY2"/>
              </a:cxn>
              <a:cxn ang="0">
                <a:pos x="connsiteX3" y="connsiteY3"/>
              </a:cxn>
            </a:cxnLst>
            <a:rect l="l" t="t" r="r" b="b"/>
            <a:pathLst>
              <a:path w="2921982" h="3767569">
                <a:moveTo>
                  <a:pt x="0" y="3767569"/>
                </a:moveTo>
                <a:lnTo>
                  <a:pt x="2861704" y="0"/>
                </a:lnTo>
                <a:lnTo>
                  <a:pt x="2921982" y="2301433"/>
                </a:lnTo>
                <a:lnTo>
                  <a:pt x="0" y="3767569"/>
                </a:lnTo>
                <a:close/>
              </a:path>
            </a:pathLst>
          </a:custGeom>
          <a:solidFill>
            <a:schemeClr val="accent2"/>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Isosceles Triangle 8"/>
          <p:cNvSpPr/>
          <p:nvPr/>
        </p:nvSpPr>
        <p:spPr>
          <a:xfrm>
            <a:off x="1714408" y="3996044"/>
            <a:ext cx="5758807" cy="1454969"/>
          </a:xfrm>
          <a:custGeom>
            <a:avLst/>
            <a:gdLst>
              <a:gd name="connsiteX0" fmla="*/ 0 w 5757421"/>
              <a:gd name="connsiteY0" fmla="*/ 1459161 h 1459161"/>
              <a:gd name="connsiteX1" fmla="*/ 2833745 w 5757421"/>
              <a:gd name="connsiteY1" fmla="*/ 0 h 1459161"/>
              <a:gd name="connsiteX2" fmla="*/ 5757421 w 5757421"/>
              <a:gd name="connsiteY2" fmla="*/ 1459161 h 1459161"/>
              <a:gd name="connsiteX3" fmla="*/ 0 w 5757421"/>
              <a:gd name="connsiteY3" fmla="*/ 1459161 h 1459161"/>
              <a:gd name="connsiteX0" fmla="*/ 0 w 5757421"/>
              <a:gd name="connsiteY0" fmla="*/ 1443609 h 1459161"/>
              <a:gd name="connsiteX1" fmla="*/ 2833745 w 5757421"/>
              <a:gd name="connsiteY1" fmla="*/ 0 h 1459161"/>
              <a:gd name="connsiteX2" fmla="*/ 5757421 w 5757421"/>
              <a:gd name="connsiteY2" fmla="*/ 1459161 h 1459161"/>
              <a:gd name="connsiteX3" fmla="*/ 0 w 5757421"/>
              <a:gd name="connsiteY3" fmla="*/ 1443609 h 1459161"/>
              <a:gd name="connsiteX0" fmla="*/ 0 w 5767788"/>
              <a:gd name="connsiteY0" fmla="*/ 1443609 h 1459161"/>
              <a:gd name="connsiteX1" fmla="*/ 2833745 w 5767788"/>
              <a:gd name="connsiteY1" fmla="*/ 0 h 1459161"/>
              <a:gd name="connsiteX2" fmla="*/ 5767788 w 5767788"/>
              <a:gd name="connsiteY2" fmla="*/ 1459161 h 1459161"/>
              <a:gd name="connsiteX3" fmla="*/ 0 w 5767788"/>
              <a:gd name="connsiteY3" fmla="*/ 1443609 h 1459161"/>
              <a:gd name="connsiteX0" fmla="*/ 0 w 5767788"/>
              <a:gd name="connsiteY0" fmla="*/ 1447800 h 1463352"/>
              <a:gd name="connsiteX1" fmla="*/ 2812952 w 5767788"/>
              <a:gd name="connsiteY1" fmla="*/ 0 h 1463352"/>
              <a:gd name="connsiteX2" fmla="*/ 5767788 w 5767788"/>
              <a:gd name="connsiteY2" fmla="*/ 1463352 h 1463352"/>
              <a:gd name="connsiteX3" fmla="*/ 0 w 5767788"/>
              <a:gd name="connsiteY3" fmla="*/ 1447800 h 1463352"/>
              <a:gd name="connsiteX0" fmla="*/ 0 w 5767788"/>
              <a:gd name="connsiteY0" fmla="*/ 1447800 h 1463352"/>
              <a:gd name="connsiteX1" fmla="*/ 2829585 w 5767788"/>
              <a:gd name="connsiteY1" fmla="*/ 0 h 1463352"/>
              <a:gd name="connsiteX2" fmla="*/ 5767788 w 5767788"/>
              <a:gd name="connsiteY2" fmla="*/ 1463352 h 1463352"/>
              <a:gd name="connsiteX3" fmla="*/ 0 w 5767788"/>
              <a:gd name="connsiteY3" fmla="*/ 1447800 h 1463352"/>
              <a:gd name="connsiteX0" fmla="*/ 0 w 5717886"/>
              <a:gd name="connsiteY0" fmla="*/ 1447800 h 1463352"/>
              <a:gd name="connsiteX1" fmla="*/ 2829585 w 5717886"/>
              <a:gd name="connsiteY1" fmla="*/ 0 h 1463352"/>
              <a:gd name="connsiteX2" fmla="*/ 5717886 w 5717886"/>
              <a:gd name="connsiteY2" fmla="*/ 1463352 h 1463352"/>
              <a:gd name="connsiteX3" fmla="*/ 0 w 5717886"/>
              <a:gd name="connsiteY3" fmla="*/ 1447800 h 1463352"/>
              <a:gd name="connsiteX0" fmla="*/ 0 w 5713728"/>
              <a:gd name="connsiteY0" fmla="*/ 1447800 h 1450778"/>
              <a:gd name="connsiteX1" fmla="*/ 2829585 w 5713728"/>
              <a:gd name="connsiteY1" fmla="*/ 0 h 1450778"/>
              <a:gd name="connsiteX2" fmla="*/ 5713728 w 5713728"/>
              <a:gd name="connsiteY2" fmla="*/ 1450778 h 1450778"/>
              <a:gd name="connsiteX3" fmla="*/ 0 w 5713728"/>
              <a:gd name="connsiteY3" fmla="*/ 1447800 h 1450778"/>
              <a:gd name="connsiteX0" fmla="*/ 0 w 5713728"/>
              <a:gd name="connsiteY0" fmla="*/ 1439417 h 1442395"/>
              <a:gd name="connsiteX1" fmla="*/ 2817109 w 5713728"/>
              <a:gd name="connsiteY1" fmla="*/ 0 h 1442395"/>
              <a:gd name="connsiteX2" fmla="*/ 5713728 w 5713728"/>
              <a:gd name="connsiteY2" fmla="*/ 1442395 h 1442395"/>
              <a:gd name="connsiteX3" fmla="*/ 0 w 5713728"/>
              <a:gd name="connsiteY3" fmla="*/ 1439417 h 1442395"/>
              <a:gd name="connsiteX0" fmla="*/ 0 w 5713728"/>
              <a:gd name="connsiteY0" fmla="*/ 1451991 h 1454969"/>
              <a:gd name="connsiteX1" fmla="*/ 2833744 w 5713728"/>
              <a:gd name="connsiteY1" fmla="*/ 0 h 1454969"/>
              <a:gd name="connsiteX2" fmla="*/ 5713728 w 5713728"/>
              <a:gd name="connsiteY2" fmla="*/ 1454969 h 1454969"/>
              <a:gd name="connsiteX3" fmla="*/ 0 w 5713728"/>
              <a:gd name="connsiteY3" fmla="*/ 1451991 h 1454969"/>
              <a:gd name="connsiteX0" fmla="*/ 0 w 5713728"/>
              <a:gd name="connsiteY0" fmla="*/ 1451991 h 1454969"/>
              <a:gd name="connsiteX1" fmla="*/ 2817109 w 5713728"/>
              <a:gd name="connsiteY1" fmla="*/ 0 h 1454969"/>
              <a:gd name="connsiteX2" fmla="*/ 5713728 w 5713728"/>
              <a:gd name="connsiteY2" fmla="*/ 1454969 h 1454969"/>
              <a:gd name="connsiteX3" fmla="*/ 0 w 5713728"/>
              <a:gd name="connsiteY3" fmla="*/ 1451991 h 1454969"/>
            </a:gdLst>
            <a:ahLst/>
            <a:cxnLst>
              <a:cxn ang="0">
                <a:pos x="connsiteX0" y="connsiteY0"/>
              </a:cxn>
              <a:cxn ang="0">
                <a:pos x="connsiteX1" y="connsiteY1"/>
              </a:cxn>
              <a:cxn ang="0">
                <a:pos x="connsiteX2" y="connsiteY2"/>
              </a:cxn>
              <a:cxn ang="0">
                <a:pos x="connsiteX3" y="connsiteY3"/>
              </a:cxn>
            </a:cxnLst>
            <a:rect l="l" t="t" r="r" b="b"/>
            <a:pathLst>
              <a:path w="5713728" h="1454969">
                <a:moveTo>
                  <a:pt x="0" y="1451991"/>
                </a:moveTo>
                <a:lnTo>
                  <a:pt x="2817109" y="0"/>
                </a:lnTo>
                <a:lnTo>
                  <a:pt x="5713728" y="1454969"/>
                </a:lnTo>
                <a:lnTo>
                  <a:pt x="0" y="1451991"/>
                </a:lnTo>
                <a:close/>
              </a:path>
            </a:pathLst>
          </a:custGeom>
          <a:ln>
            <a:solidFill>
              <a:srgbClr val="000000"/>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 Box 14"/>
          <p:cNvSpPr txBox="1">
            <a:spLocks noChangeArrowheads="1"/>
          </p:cNvSpPr>
          <p:nvPr/>
        </p:nvSpPr>
        <p:spPr bwMode="auto">
          <a:xfrm rot="18434678">
            <a:off x="1045595" y="3488854"/>
            <a:ext cx="4729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sz="2800" dirty="0" smtClean="0">
                <a:latin typeface="+mn-lt"/>
              </a:rPr>
              <a:t>32</a:t>
            </a:r>
            <a:r>
              <a:rPr lang="en-US" sz="2800" b="0" dirty="0" smtClean="0">
                <a:latin typeface="+mn-lt"/>
              </a:rPr>
              <a:t> Surveys</a:t>
            </a:r>
            <a:endParaRPr lang="en-US" sz="2800" b="0" dirty="0">
              <a:latin typeface="+mn-lt"/>
            </a:endParaRPr>
          </a:p>
        </p:txBody>
      </p:sp>
      <p:sp>
        <p:nvSpPr>
          <p:cNvPr id="53" name="Text Box 14"/>
          <p:cNvSpPr txBox="1">
            <a:spLocks noChangeArrowheads="1"/>
          </p:cNvSpPr>
          <p:nvPr/>
        </p:nvSpPr>
        <p:spPr bwMode="auto">
          <a:xfrm rot="3156681" flipH="1">
            <a:off x="3378831" y="3322832"/>
            <a:ext cx="470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sz="2800" dirty="0" smtClean="0">
                <a:latin typeface="+mn-lt"/>
              </a:rPr>
              <a:t>2</a:t>
            </a:r>
            <a:r>
              <a:rPr lang="en-US" sz="2800" b="0" dirty="0" smtClean="0">
                <a:latin typeface="+mn-lt"/>
              </a:rPr>
              <a:t> Staff Interviews</a:t>
            </a:r>
            <a:endParaRPr lang="en-US" sz="2800" b="0" dirty="0">
              <a:latin typeface="+mn-lt"/>
            </a:endParaRPr>
          </a:p>
        </p:txBody>
      </p:sp>
      <p:sp>
        <p:nvSpPr>
          <p:cNvPr id="54" name="Text Box 14"/>
          <p:cNvSpPr txBox="1">
            <a:spLocks noChangeArrowheads="1"/>
          </p:cNvSpPr>
          <p:nvPr/>
        </p:nvSpPr>
        <p:spPr bwMode="auto">
          <a:xfrm flipH="1">
            <a:off x="2223551" y="4871079"/>
            <a:ext cx="470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sz="2800" dirty="0" smtClean="0">
                <a:latin typeface="+mn-lt"/>
              </a:rPr>
              <a:t>9</a:t>
            </a:r>
            <a:r>
              <a:rPr lang="en-US" sz="2800" b="0" dirty="0" smtClean="0">
                <a:latin typeface="+mn-lt"/>
              </a:rPr>
              <a:t> Student Interviews</a:t>
            </a:r>
            <a:endParaRPr lang="en-US" sz="2800" b="0" dirty="0">
              <a:latin typeface="+mn-lt"/>
            </a:endParaRPr>
          </a:p>
        </p:txBody>
      </p:sp>
      <p:sp>
        <p:nvSpPr>
          <p:cNvPr id="58" name="Process 57"/>
          <p:cNvSpPr/>
          <p:nvPr/>
        </p:nvSpPr>
        <p:spPr>
          <a:xfrm>
            <a:off x="2200511" y="5809928"/>
            <a:ext cx="4754104" cy="914400"/>
          </a:xfrm>
          <a:prstGeom prst="flowChartProcess">
            <a:avLst/>
          </a:prstGeom>
          <a:ln w="31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p:cNvCxnSpPr>
            <a:stCxn id="56" idx="2"/>
          </p:cNvCxnSpPr>
          <p:nvPr/>
        </p:nvCxnSpPr>
        <p:spPr>
          <a:xfrm>
            <a:off x="1991337" y="2775995"/>
            <a:ext cx="1146775" cy="816137"/>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7" idx="2"/>
          </p:cNvCxnSpPr>
          <p:nvPr/>
        </p:nvCxnSpPr>
        <p:spPr>
          <a:xfrm flipH="1">
            <a:off x="5978215" y="2775995"/>
            <a:ext cx="1110869" cy="719109"/>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Process 56"/>
          <p:cNvSpPr/>
          <p:nvPr/>
        </p:nvSpPr>
        <p:spPr>
          <a:xfrm>
            <a:off x="5786643" y="1861595"/>
            <a:ext cx="2604882" cy="914400"/>
          </a:xfrm>
          <a:prstGeom prst="flowChartProcess">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114300" indent="-114300">
              <a:buFont typeface="Arial"/>
              <a:buChar char="•"/>
            </a:pPr>
            <a:r>
              <a:rPr lang="en-US" dirty="0" smtClean="0">
                <a:solidFill>
                  <a:srgbClr val="000000"/>
                </a:solidFill>
              </a:rPr>
              <a:t>Experience</a:t>
            </a:r>
          </a:p>
          <a:p>
            <a:pPr marL="114300" indent="-114300">
              <a:buFont typeface="Arial"/>
              <a:buChar char="•"/>
            </a:pPr>
            <a:r>
              <a:rPr lang="en-US" dirty="0" smtClean="0">
                <a:solidFill>
                  <a:srgbClr val="000000"/>
                </a:solidFill>
              </a:rPr>
              <a:t>Student Leadership</a:t>
            </a:r>
          </a:p>
          <a:p>
            <a:pPr marL="114300" indent="-114300">
              <a:buFont typeface="Arial"/>
              <a:buChar char="•"/>
            </a:pPr>
            <a:r>
              <a:rPr lang="en-US" dirty="0" smtClean="0">
                <a:solidFill>
                  <a:srgbClr val="000000"/>
                </a:solidFill>
              </a:rPr>
              <a:t>Support Services</a:t>
            </a:r>
            <a:endParaRPr lang="en-US" dirty="0">
              <a:solidFill>
                <a:srgbClr val="000000"/>
              </a:solidFill>
            </a:endParaRPr>
          </a:p>
        </p:txBody>
      </p:sp>
      <p:sp>
        <p:nvSpPr>
          <p:cNvPr id="56" name="Process 55"/>
          <p:cNvSpPr/>
          <p:nvPr/>
        </p:nvSpPr>
        <p:spPr>
          <a:xfrm>
            <a:off x="688896" y="1861595"/>
            <a:ext cx="2604882" cy="914400"/>
          </a:xfrm>
          <a:prstGeom prst="flowChartProcess">
            <a:avLst/>
          </a:prstGeom>
          <a:solidFill>
            <a:schemeClr val="accent5"/>
          </a:solidFill>
          <a:ln w="31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119063" indent="-119063">
              <a:buFont typeface="Arial"/>
              <a:buChar char="•"/>
            </a:pPr>
            <a:r>
              <a:rPr lang="en-US" dirty="0" smtClean="0">
                <a:solidFill>
                  <a:srgbClr val="000000"/>
                </a:solidFill>
              </a:rPr>
              <a:t>Asian Values Scale</a:t>
            </a:r>
          </a:p>
          <a:p>
            <a:pPr marL="119063" indent="-119063">
              <a:buFont typeface="Arial"/>
              <a:buChar char="•"/>
            </a:pPr>
            <a:r>
              <a:rPr lang="en-US" dirty="0" smtClean="0">
                <a:solidFill>
                  <a:srgbClr val="000000"/>
                </a:solidFill>
              </a:rPr>
              <a:t>Demographic Information</a:t>
            </a:r>
            <a:endParaRPr lang="en-US" dirty="0">
              <a:solidFill>
                <a:srgbClr val="000000"/>
              </a:solidFill>
            </a:endParaRPr>
          </a:p>
        </p:txBody>
      </p:sp>
      <p:cxnSp>
        <p:nvCxnSpPr>
          <p:cNvPr id="69" name="Straight Connector 68"/>
          <p:cNvCxnSpPr/>
          <p:nvPr/>
        </p:nvCxnSpPr>
        <p:spPr>
          <a:xfrm>
            <a:off x="4587931" y="5463586"/>
            <a:ext cx="0" cy="346342"/>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2226237" y="5818515"/>
            <a:ext cx="4572000" cy="923330"/>
          </a:xfrm>
          <a:prstGeom prst="rect">
            <a:avLst/>
          </a:prstGeom>
        </p:spPr>
        <p:txBody>
          <a:bodyPr>
            <a:spAutoFit/>
          </a:bodyPr>
          <a:lstStyle/>
          <a:p>
            <a:pPr marL="119063" indent="-119063">
              <a:buFont typeface="Arial"/>
              <a:buChar char="•"/>
            </a:pPr>
            <a:r>
              <a:rPr lang="en-US" dirty="0">
                <a:solidFill>
                  <a:srgbClr val="000000"/>
                </a:solidFill>
              </a:rPr>
              <a:t>Defining Leadership</a:t>
            </a:r>
          </a:p>
          <a:p>
            <a:pPr marL="119063" indent="-119063">
              <a:buFont typeface="Arial"/>
              <a:buChar char="•"/>
            </a:pPr>
            <a:r>
              <a:rPr lang="en-US" dirty="0">
                <a:solidFill>
                  <a:srgbClr val="000000"/>
                </a:solidFill>
              </a:rPr>
              <a:t>Motivation for Involvement</a:t>
            </a:r>
          </a:p>
          <a:p>
            <a:pPr marL="119063" indent="-119063">
              <a:buFont typeface="Arial"/>
              <a:buChar char="•"/>
            </a:pPr>
            <a:r>
              <a:rPr lang="en-US" dirty="0">
                <a:solidFill>
                  <a:srgbClr val="000000"/>
                </a:solidFill>
              </a:rPr>
              <a:t>Leadership &amp; College </a:t>
            </a:r>
            <a:r>
              <a:rPr lang="en-US" dirty="0" smtClean="0">
                <a:solidFill>
                  <a:srgbClr val="000000"/>
                </a:solidFill>
              </a:rPr>
              <a:t>Experience</a:t>
            </a:r>
            <a:endParaRPr lang="en-US" dirty="0">
              <a:solidFill>
                <a:srgbClr val="000000"/>
              </a:solidFill>
            </a:endParaRPr>
          </a:p>
        </p:txBody>
      </p:sp>
      <p:sp>
        <p:nvSpPr>
          <p:cNvPr id="76" name="Rectangle 75"/>
          <p:cNvSpPr/>
          <p:nvPr/>
        </p:nvSpPr>
        <p:spPr>
          <a:xfrm>
            <a:off x="4878231" y="5809928"/>
            <a:ext cx="4572000" cy="646331"/>
          </a:xfrm>
          <a:prstGeom prst="rect">
            <a:avLst/>
          </a:prstGeom>
        </p:spPr>
        <p:txBody>
          <a:bodyPr>
            <a:spAutoFit/>
          </a:bodyPr>
          <a:lstStyle/>
          <a:p>
            <a:pPr marL="285750" indent="-285750">
              <a:buFont typeface="Arial"/>
              <a:buChar char="•"/>
            </a:pPr>
            <a:r>
              <a:rPr lang="en-US" dirty="0" smtClean="0">
                <a:solidFill>
                  <a:srgbClr val="000000"/>
                </a:solidFill>
              </a:rPr>
              <a:t>Self </a:t>
            </a:r>
            <a:r>
              <a:rPr lang="en-US" dirty="0">
                <a:solidFill>
                  <a:srgbClr val="000000"/>
                </a:solidFill>
              </a:rPr>
              <a:t>as Leader</a:t>
            </a:r>
          </a:p>
          <a:p>
            <a:pPr marL="285750" indent="-285750">
              <a:buFont typeface="Arial"/>
              <a:buChar char="•"/>
            </a:pPr>
            <a:r>
              <a:rPr lang="en-US" dirty="0">
                <a:solidFill>
                  <a:srgbClr val="000000"/>
                </a:solidFill>
              </a:rPr>
              <a:t>Support Services</a:t>
            </a:r>
          </a:p>
        </p:txBody>
      </p:sp>
      <p:sp>
        <p:nvSpPr>
          <p:cNvPr id="20"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6</a:t>
            </a:fld>
            <a:endParaRPr lang="en-US" dirty="0">
              <a:solidFill>
                <a:srgbClr val="000000"/>
              </a:solidFill>
            </a:endParaRPr>
          </a:p>
        </p:txBody>
      </p:sp>
    </p:spTree>
    <p:extLst>
      <p:ext uri="{BB962C8B-B14F-4D97-AF65-F5344CB8AC3E}">
        <p14:creationId xmlns:p14="http://schemas.microsoft.com/office/powerpoint/2010/main" val="591906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ASIAN VALUES SCALE (AVS)</a:t>
            </a:r>
            <a:endParaRPr lang="en-US" dirty="0">
              <a:solidFill>
                <a:srgbClr val="000000"/>
              </a:solidFill>
            </a:endParaRPr>
          </a:p>
        </p:txBody>
      </p:sp>
      <p:grpSp>
        <p:nvGrpSpPr>
          <p:cNvPr id="3" name="Group 2"/>
          <p:cNvGrpSpPr/>
          <p:nvPr/>
        </p:nvGrpSpPr>
        <p:grpSpPr>
          <a:xfrm>
            <a:off x="1215288" y="1815849"/>
            <a:ext cx="7792647" cy="4641433"/>
            <a:chOff x="-151984" y="1265945"/>
            <a:chExt cx="8153400" cy="5232400"/>
          </a:xfrm>
        </p:grpSpPr>
        <p:graphicFrame>
          <p:nvGraphicFramePr>
            <p:cNvPr id="6" name="Chart 5"/>
            <p:cNvGraphicFramePr>
              <a:graphicFrameLocks/>
            </p:cNvGraphicFramePr>
            <p:nvPr>
              <p:extLst>
                <p:ext uri="{D42A27DB-BD31-4B8C-83A1-F6EECF244321}">
                  <p14:modId xmlns:p14="http://schemas.microsoft.com/office/powerpoint/2010/main" val="282421132"/>
                </p:ext>
              </p:extLst>
            </p:nvPr>
          </p:nvGraphicFramePr>
          <p:xfrm>
            <a:off x="-151984" y="1265945"/>
            <a:ext cx="8153400" cy="52324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47340" y="1791073"/>
              <a:ext cx="776149" cy="370432"/>
            </a:xfrm>
            <a:prstGeom prst="rect">
              <a:avLst/>
            </a:prstGeom>
            <a:noFill/>
          </p:spPr>
          <p:txBody>
            <a:bodyPr wrap="square" rtlCol="0">
              <a:spAutoFit/>
            </a:bodyPr>
            <a:lstStyle/>
            <a:p>
              <a:pPr algn="ctr"/>
              <a:r>
                <a:rPr lang="en-US" sz="1400" dirty="0" smtClean="0">
                  <a:solidFill>
                    <a:srgbClr val="000000"/>
                  </a:solidFill>
                </a:rPr>
                <a:t>6.00</a:t>
              </a:r>
              <a:endParaRPr lang="en-US" sz="1400" dirty="0">
                <a:solidFill>
                  <a:srgbClr val="000000"/>
                </a:solidFill>
              </a:endParaRPr>
            </a:p>
          </p:txBody>
        </p:sp>
        <p:sp>
          <p:nvSpPr>
            <p:cNvPr id="8" name="TextBox 7"/>
            <p:cNvSpPr txBox="1"/>
            <p:nvPr/>
          </p:nvSpPr>
          <p:spPr>
            <a:xfrm>
              <a:off x="347340" y="4746078"/>
              <a:ext cx="776149" cy="370432"/>
            </a:xfrm>
            <a:prstGeom prst="rect">
              <a:avLst/>
            </a:prstGeom>
            <a:noFill/>
          </p:spPr>
          <p:txBody>
            <a:bodyPr wrap="square" rtlCol="0">
              <a:spAutoFit/>
            </a:bodyPr>
            <a:lstStyle/>
            <a:p>
              <a:pPr algn="ctr"/>
              <a:r>
                <a:rPr lang="en-US" sz="1400" dirty="0" smtClean="0">
                  <a:solidFill>
                    <a:srgbClr val="000000"/>
                  </a:solidFill>
                </a:rPr>
                <a:t>2.29</a:t>
              </a:r>
              <a:endParaRPr lang="en-US" sz="1400" dirty="0">
                <a:solidFill>
                  <a:srgbClr val="000000"/>
                </a:solidFill>
              </a:endParaRPr>
            </a:p>
          </p:txBody>
        </p:sp>
        <p:sp>
          <p:nvSpPr>
            <p:cNvPr id="9" name="TextBox 8"/>
            <p:cNvSpPr txBox="1"/>
            <p:nvPr/>
          </p:nvSpPr>
          <p:spPr>
            <a:xfrm>
              <a:off x="1805082" y="1960352"/>
              <a:ext cx="776149" cy="370432"/>
            </a:xfrm>
            <a:prstGeom prst="rect">
              <a:avLst/>
            </a:prstGeom>
            <a:noFill/>
          </p:spPr>
          <p:txBody>
            <a:bodyPr wrap="square" rtlCol="0">
              <a:spAutoFit/>
            </a:bodyPr>
            <a:lstStyle/>
            <a:p>
              <a:pPr algn="ctr"/>
              <a:r>
                <a:rPr lang="en-US" sz="1400" dirty="0" smtClean="0">
                  <a:solidFill>
                    <a:srgbClr val="000000"/>
                  </a:solidFill>
                </a:rPr>
                <a:t>5.71</a:t>
              </a:r>
              <a:endParaRPr lang="en-US" sz="1400" dirty="0">
                <a:solidFill>
                  <a:srgbClr val="000000"/>
                </a:solidFill>
              </a:endParaRPr>
            </a:p>
          </p:txBody>
        </p:sp>
        <p:sp>
          <p:nvSpPr>
            <p:cNvPr id="10" name="TextBox 9"/>
            <p:cNvSpPr txBox="1"/>
            <p:nvPr/>
          </p:nvSpPr>
          <p:spPr>
            <a:xfrm>
              <a:off x="1805082" y="5022626"/>
              <a:ext cx="776149" cy="370432"/>
            </a:xfrm>
            <a:prstGeom prst="rect">
              <a:avLst/>
            </a:prstGeom>
            <a:noFill/>
          </p:spPr>
          <p:txBody>
            <a:bodyPr wrap="square" rtlCol="0">
              <a:spAutoFit/>
            </a:bodyPr>
            <a:lstStyle/>
            <a:p>
              <a:pPr algn="ctr"/>
              <a:r>
                <a:rPr lang="en-US" sz="1400" dirty="0" smtClean="0">
                  <a:solidFill>
                    <a:srgbClr val="000000"/>
                  </a:solidFill>
                </a:rPr>
                <a:t>1.86</a:t>
              </a:r>
              <a:endParaRPr lang="en-US" sz="1400" dirty="0">
                <a:solidFill>
                  <a:srgbClr val="000000"/>
                </a:solidFill>
              </a:endParaRPr>
            </a:p>
          </p:txBody>
        </p:sp>
        <p:sp>
          <p:nvSpPr>
            <p:cNvPr id="11" name="TextBox 10"/>
            <p:cNvSpPr txBox="1"/>
            <p:nvPr/>
          </p:nvSpPr>
          <p:spPr>
            <a:xfrm>
              <a:off x="3215475" y="2066195"/>
              <a:ext cx="776149" cy="370432"/>
            </a:xfrm>
            <a:prstGeom prst="rect">
              <a:avLst/>
            </a:prstGeom>
            <a:noFill/>
          </p:spPr>
          <p:txBody>
            <a:bodyPr wrap="square" rtlCol="0">
              <a:spAutoFit/>
            </a:bodyPr>
            <a:lstStyle/>
            <a:p>
              <a:pPr algn="ctr"/>
              <a:r>
                <a:rPr lang="en-US" sz="1400" dirty="0" smtClean="0">
                  <a:solidFill>
                    <a:srgbClr val="000000"/>
                  </a:solidFill>
                </a:rPr>
                <a:t>5.63</a:t>
              </a:r>
              <a:endParaRPr lang="en-US" sz="1400" dirty="0">
                <a:solidFill>
                  <a:srgbClr val="000000"/>
                </a:solidFill>
              </a:endParaRPr>
            </a:p>
          </p:txBody>
        </p:sp>
        <p:sp>
          <p:nvSpPr>
            <p:cNvPr id="12" name="TextBox 11"/>
            <p:cNvSpPr txBox="1"/>
            <p:nvPr/>
          </p:nvSpPr>
          <p:spPr>
            <a:xfrm>
              <a:off x="4668708" y="1599633"/>
              <a:ext cx="776149" cy="370432"/>
            </a:xfrm>
            <a:prstGeom prst="rect">
              <a:avLst/>
            </a:prstGeom>
            <a:noFill/>
          </p:spPr>
          <p:txBody>
            <a:bodyPr wrap="square" rtlCol="0">
              <a:spAutoFit/>
            </a:bodyPr>
            <a:lstStyle/>
            <a:p>
              <a:pPr algn="ctr"/>
              <a:r>
                <a:rPr lang="en-US" sz="1400" dirty="0" smtClean="0">
                  <a:solidFill>
                    <a:srgbClr val="000000"/>
                  </a:solidFill>
                </a:rPr>
                <a:t>6.21</a:t>
              </a:r>
              <a:endParaRPr lang="en-US" sz="1400" dirty="0">
                <a:solidFill>
                  <a:srgbClr val="000000"/>
                </a:solidFill>
              </a:endParaRPr>
            </a:p>
          </p:txBody>
        </p:sp>
        <p:sp>
          <p:nvSpPr>
            <p:cNvPr id="13" name="TextBox 12"/>
            <p:cNvSpPr txBox="1"/>
            <p:nvPr/>
          </p:nvSpPr>
          <p:spPr>
            <a:xfrm>
              <a:off x="4668708" y="4326736"/>
              <a:ext cx="776149" cy="370432"/>
            </a:xfrm>
            <a:prstGeom prst="rect">
              <a:avLst/>
            </a:prstGeom>
            <a:noFill/>
          </p:spPr>
          <p:txBody>
            <a:bodyPr wrap="square" rtlCol="0">
              <a:spAutoFit/>
            </a:bodyPr>
            <a:lstStyle/>
            <a:p>
              <a:pPr algn="ctr"/>
              <a:r>
                <a:rPr lang="en-US" sz="1400" dirty="0" smtClean="0">
                  <a:solidFill>
                    <a:srgbClr val="000000"/>
                  </a:solidFill>
                </a:rPr>
                <a:t>2.86</a:t>
              </a:r>
              <a:endParaRPr lang="en-US" sz="1400" dirty="0">
                <a:solidFill>
                  <a:srgbClr val="000000"/>
                </a:solidFill>
              </a:endParaRPr>
            </a:p>
          </p:txBody>
        </p:sp>
        <p:sp>
          <p:nvSpPr>
            <p:cNvPr id="14" name="TextBox 13"/>
            <p:cNvSpPr txBox="1"/>
            <p:nvPr/>
          </p:nvSpPr>
          <p:spPr>
            <a:xfrm>
              <a:off x="6099381" y="2013273"/>
              <a:ext cx="776149" cy="370432"/>
            </a:xfrm>
            <a:prstGeom prst="rect">
              <a:avLst/>
            </a:prstGeom>
            <a:noFill/>
          </p:spPr>
          <p:txBody>
            <a:bodyPr wrap="square" rtlCol="0">
              <a:spAutoFit/>
            </a:bodyPr>
            <a:lstStyle/>
            <a:p>
              <a:pPr algn="ctr"/>
              <a:r>
                <a:rPr lang="en-US" sz="1400" dirty="0" smtClean="0">
                  <a:solidFill>
                    <a:srgbClr val="000000"/>
                  </a:solidFill>
                </a:rPr>
                <a:t>5.67</a:t>
              </a:r>
              <a:endParaRPr lang="en-US" sz="1400" dirty="0">
                <a:solidFill>
                  <a:srgbClr val="000000"/>
                </a:solidFill>
              </a:endParaRPr>
            </a:p>
          </p:txBody>
        </p:sp>
        <p:sp>
          <p:nvSpPr>
            <p:cNvPr id="15" name="TextBox 14"/>
            <p:cNvSpPr txBox="1"/>
            <p:nvPr/>
          </p:nvSpPr>
          <p:spPr>
            <a:xfrm>
              <a:off x="6099381" y="4957181"/>
              <a:ext cx="776149" cy="370432"/>
            </a:xfrm>
            <a:prstGeom prst="rect">
              <a:avLst/>
            </a:prstGeom>
            <a:noFill/>
          </p:spPr>
          <p:txBody>
            <a:bodyPr wrap="square" rtlCol="0">
              <a:spAutoFit/>
            </a:bodyPr>
            <a:lstStyle/>
            <a:p>
              <a:pPr algn="ctr"/>
              <a:r>
                <a:rPr lang="en-US" sz="1400" dirty="0" smtClean="0">
                  <a:solidFill>
                    <a:srgbClr val="000000"/>
                  </a:solidFill>
                </a:rPr>
                <a:t>2.00</a:t>
              </a:r>
              <a:endParaRPr lang="en-US" sz="1400" dirty="0">
                <a:solidFill>
                  <a:srgbClr val="000000"/>
                </a:solidFill>
              </a:endParaRPr>
            </a:p>
          </p:txBody>
        </p:sp>
      </p:grpSp>
      <p:sp>
        <p:nvSpPr>
          <p:cNvPr id="17" name="Text Box 14"/>
          <p:cNvSpPr txBox="1">
            <a:spLocks noChangeArrowheads="1"/>
          </p:cNvSpPr>
          <p:nvPr/>
        </p:nvSpPr>
        <p:spPr bwMode="auto">
          <a:xfrm>
            <a:off x="4286798" y="6457282"/>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sz="1600" b="0" dirty="0" smtClean="0">
                <a:latin typeface="+mn-lt"/>
              </a:rPr>
              <a:t>AVS Subscales</a:t>
            </a:r>
            <a:endParaRPr lang="en-US" sz="1600" b="0" dirty="0">
              <a:latin typeface="+mn-lt"/>
            </a:endParaRPr>
          </a:p>
        </p:txBody>
      </p:sp>
      <p:sp>
        <p:nvSpPr>
          <p:cNvPr id="18" name="Text Box 14"/>
          <p:cNvSpPr txBox="1">
            <a:spLocks noChangeArrowheads="1"/>
          </p:cNvSpPr>
          <p:nvPr/>
        </p:nvSpPr>
        <p:spPr bwMode="auto">
          <a:xfrm rot="16200000">
            <a:off x="-233849" y="3607693"/>
            <a:ext cx="23632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2000" b="1">
                <a:solidFill>
                  <a:schemeClr val="tx1"/>
                </a:solidFill>
                <a:latin typeface="Arial" charset="0"/>
                <a:ea typeface="ＭＳ Ｐゴシック" charset="0"/>
              </a:defRPr>
            </a:lvl1pPr>
            <a:lvl2pPr marL="742950" indent="-285750">
              <a:spcBef>
                <a:spcPct val="50000"/>
              </a:spcBef>
              <a:defRPr sz="2000" b="1">
                <a:solidFill>
                  <a:schemeClr val="tx1"/>
                </a:solidFill>
                <a:latin typeface="Arial" charset="0"/>
                <a:ea typeface="ＭＳ Ｐゴシック" charset="0"/>
              </a:defRPr>
            </a:lvl2pPr>
            <a:lvl3pPr marL="1143000" indent="-228600">
              <a:spcBef>
                <a:spcPct val="50000"/>
              </a:spcBef>
              <a:defRPr sz="2000" b="1">
                <a:solidFill>
                  <a:schemeClr val="tx1"/>
                </a:solidFill>
                <a:latin typeface="Arial" charset="0"/>
                <a:ea typeface="ＭＳ Ｐゴシック" charset="0"/>
              </a:defRPr>
            </a:lvl3pPr>
            <a:lvl4pPr marL="1600200" indent="-228600">
              <a:spcBef>
                <a:spcPct val="50000"/>
              </a:spcBef>
              <a:defRPr sz="2000" b="1">
                <a:solidFill>
                  <a:schemeClr val="tx1"/>
                </a:solidFill>
                <a:latin typeface="Arial" charset="0"/>
                <a:ea typeface="ＭＳ Ｐゴシック" charset="0"/>
              </a:defRPr>
            </a:lvl4pPr>
            <a:lvl5pPr marL="2057400" indent="-228600">
              <a:spcBef>
                <a:spcPct val="50000"/>
              </a:spcBef>
              <a:defRPr sz="2000" b="1">
                <a:solidFill>
                  <a:schemeClr val="tx1"/>
                </a:solidFill>
                <a:latin typeface="Arial" charset="0"/>
                <a:ea typeface="ＭＳ Ｐゴシック" charset="0"/>
              </a:defRPr>
            </a:lvl5pPr>
            <a:lvl6pPr marL="2514600" indent="-228600" fontAlgn="base">
              <a:spcBef>
                <a:spcPct val="50000"/>
              </a:spcBef>
              <a:spcAft>
                <a:spcPct val="0"/>
              </a:spcAft>
              <a:defRPr sz="2000" b="1">
                <a:solidFill>
                  <a:schemeClr val="tx1"/>
                </a:solidFill>
                <a:latin typeface="Arial" charset="0"/>
                <a:ea typeface="ＭＳ Ｐゴシック" charset="0"/>
              </a:defRPr>
            </a:lvl6pPr>
            <a:lvl7pPr marL="2971800" indent="-228600" fontAlgn="base">
              <a:spcBef>
                <a:spcPct val="50000"/>
              </a:spcBef>
              <a:spcAft>
                <a:spcPct val="0"/>
              </a:spcAft>
              <a:defRPr sz="2000" b="1">
                <a:solidFill>
                  <a:schemeClr val="tx1"/>
                </a:solidFill>
                <a:latin typeface="Arial" charset="0"/>
                <a:ea typeface="ＭＳ Ｐゴシック" charset="0"/>
              </a:defRPr>
            </a:lvl7pPr>
            <a:lvl8pPr marL="3429000" indent="-228600" fontAlgn="base">
              <a:spcBef>
                <a:spcPct val="50000"/>
              </a:spcBef>
              <a:spcAft>
                <a:spcPct val="0"/>
              </a:spcAft>
              <a:defRPr sz="2000" b="1">
                <a:solidFill>
                  <a:schemeClr val="tx1"/>
                </a:solidFill>
                <a:latin typeface="Arial" charset="0"/>
                <a:ea typeface="ＭＳ Ｐゴシック" charset="0"/>
              </a:defRPr>
            </a:lvl8pPr>
            <a:lvl9pPr marL="3886200" indent="-228600" fontAlgn="base">
              <a:spcBef>
                <a:spcPct val="50000"/>
              </a:spcBef>
              <a:spcAft>
                <a:spcPct val="0"/>
              </a:spcAft>
              <a:defRPr sz="2000" b="1">
                <a:solidFill>
                  <a:schemeClr val="tx1"/>
                </a:solidFill>
                <a:latin typeface="Arial" charset="0"/>
                <a:ea typeface="ＭＳ Ｐゴシック" charset="0"/>
              </a:defRPr>
            </a:lvl9pPr>
          </a:lstStyle>
          <a:p>
            <a:pPr algn="ctr"/>
            <a:r>
              <a:rPr lang="en-US" sz="1600" b="0" dirty="0" smtClean="0">
                <a:latin typeface="+mn-lt"/>
              </a:rPr>
              <a:t>Adherence to Asian Value</a:t>
            </a:r>
            <a:endParaRPr lang="en-US" sz="1600" b="0" dirty="0">
              <a:latin typeface="+mn-lt"/>
            </a:endParaRPr>
          </a:p>
        </p:txBody>
      </p:sp>
      <p:sp>
        <p:nvSpPr>
          <p:cNvPr id="19"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7</a:t>
            </a:fld>
            <a:endParaRPr lang="en-US" dirty="0">
              <a:solidFill>
                <a:srgbClr val="000000"/>
              </a:solidFill>
            </a:endParaRPr>
          </a:p>
        </p:txBody>
      </p:sp>
      <p:sp>
        <p:nvSpPr>
          <p:cNvPr id="4" name="TextBox 3"/>
          <p:cNvSpPr txBox="1"/>
          <p:nvPr/>
        </p:nvSpPr>
        <p:spPr>
          <a:xfrm>
            <a:off x="227261" y="5542219"/>
            <a:ext cx="1354667" cy="246221"/>
          </a:xfrm>
          <a:prstGeom prst="rect">
            <a:avLst/>
          </a:prstGeom>
          <a:noFill/>
        </p:spPr>
        <p:txBody>
          <a:bodyPr wrap="square" rtlCol="0">
            <a:spAutoFit/>
          </a:bodyPr>
          <a:lstStyle/>
          <a:p>
            <a:r>
              <a:rPr lang="en-US" sz="1000" dirty="0" smtClean="0"/>
              <a:t>Strongly Disagree</a:t>
            </a:r>
            <a:endParaRPr lang="en-US" sz="1000" dirty="0"/>
          </a:p>
        </p:txBody>
      </p:sp>
      <p:sp>
        <p:nvSpPr>
          <p:cNvPr id="20" name="TextBox 19"/>
          <p:cNvSpPr txBox="1"/>
          <p:nvPr/>
        </p:nvSpPr>
        <p:spPr>
          <a:xfrm>
            <a:off x="224440" y="1865628"/>
            <a:ext cx="1354667" cy="246221"/>
          </a:xfrm>
          <a:prstGeom prst="rect">
            <a:avLst/>
          </a:prstGeom>
          <a:noFill/>
        </p:spPr>
        <p:txBody>
          <a:bodyPr wrap="square" rtlCol="0">
            <a:spAutoFit/>
          </a:bodyPr>
          <a:lstStyle/>
          <a:p>
            <a:r>
              <a:rPr lang="en-US" sz="1000" dirty="0" smtClean="0"/>
              <a:t>Strongly Agree</a:t>
            </a:r>
            <a:endParaRPr lang="en-US" sz="1000" dirty="0"/>
          </a:p>
        </p:txBody>
      </p:sp>
    </p:spTree>
    <p:extLst>
      <p:ext uri="{BB962C8B-B14F-4D97-AF65-F5344CB8AC3E}">
        <p14:creationId xmlns:p14="http://schemas.microsoft.com/office/powerpoint/2010/main" val="4152189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INTERVIEW THEMES</a:t>
            </a:r>
            <a:endParaRPr lang="en-US" dirty="0">
              <a:solidFill>
                <a:srgbClr val="000000"/>
              </a:solidFill>
            </a:endParaRPr>
          </a:p>
        </p:txBody>
      </p:sp>
      <p:sp>
        <p:nvSpPr>
          <p:cNvPr id="4" name="Rectangle 3"/>
          <p:cNvSpPr/>
          <p:nvPr/>
        </p:nvSpPr>
        <p:spPr>
          <a:xfrm>
            <a:off x="646266" y="1713010"/>
            <a:ext cx="1737360" cy="4767197"/>
          </a:xfrm>
          <a:prstGeom prst="rect">
            <a:avLst/>
          </a:prstGeom>
          <a:solidFill>
            <a:srgbClr val="9FDAFB"/>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Rectangle 7"/>
          <p:cNvSpPr/>
          <p:nvPr/>
        </p:nvSpPr>
        <p:spPr>
          <a:xfrm>
            <a:off x="779359" y="3016154"/>
            <a:ext cx="1463040" cy="1550577"/>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Encouragement from Friends</a:t>
            </a:r>
            <a:endParaRPr lang="en-US" spc="-100" dirty="0">
              <a:cs typeface="Times New Roman"/>
            </a:endParaRPr>
          </a:p>
        </p:txBody>
      </p:sp>
      <p:sp>
        <p:nvSpPr>
          <p:cNvPr id="9" name="Rectangle 8"/>
          <p:cNvSpPr/>
          <p:nvPr/>
        </p:nvSpPr>
        <p:spPr>
          <a:xfrm>
            <a:off x="796999" y="4781172"/>
            <a:ext cx="1463040" cy="1518338"/>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spc="-100" dirty="0" smtClean="0">
                <a:cs typeface="Times New Roman"/>
              </a:rPr>
              <a:t>Passion for an Issue</a:t>
            </a:r>
            <a:endParaRPr lang="en-US" sz="1600" spc="-100" dirty="0">
              <a:cs typeface="Times New Roman"/>
            </a:endParaRPr>
          </a:p>
        </p:txBody>
      </p:sp>
      <p:sp>
        <p:nvSpPr>
          <p:cNvPr id="10" name="TextBox 9"/>
          <p:cNvSpPr txBox="1"/>
          <p:nvPr/>
        </p:nvSpPr>
        <p:spPr>
          <a:xfrm>
            <a:off x="646267" y="1897676"/>
            <a:ext cx="1737359" cy="707886"/>
          </a:xfrm>
          <a:prstGeom prst="rect">
            <a:avLst/>
          </a:prstGeom>
          <a:noFill/>
        </p:spPr>
        <p:txBody>
          <a:bodyPr wrap="square" rtlCol="0">
            <a:spAutoFit/>
          </a:bodyPr>
          <a:lstStyle/>
          <a:p>
            <a:pPr algn="ctr"/>
            <a:r>
              <a:rPr lang="en-US" sz="2000" dirty="0" smtClean="0">
                <a:solidFill>
                  <a:srgbClr val="000000"/>
                </a:solidFill>
                <a:cs typeface="Times New Roman"/>
              </a:rPr>
              <a:t>Reasons for Involvement</a:t>
            </a:r>
            <a:endParaRPr lang="en-US" sz="2000" dirty="0">
              <a:solidFill>
                <a:srgbClr val="000000"/>
              </a:solidFill>
              <a:cs typeface="Times New Roman"/>
            </a:endParaRPr>
          </a:p>
        </p:txBody>
      </p:sp>
      <p:grpSp>
        <p:nvGrpSpPr>
          <p:cNvPr id="23" name="Group 22"/>
          <p:cNvGrpSpPr/>
          <p:nvPr/>
        </p:nvGrpSpPr>
        <p:grpSpPr>
          <a:xfrm>
            <a:off x="2664124" y="1713010"/>
            <a:ext cx="1737360" cy="4767197"/>
            <a:chOff x="2664124" y="1713010"/>
            <a:chExt cx="1737360" cy="4767197"/>
          </a:xfrm>
          <a:effectLst/>
        </p:grpSpPr>
        <p:sp>
          <p:nvSpPr>
            <p:cNvPr id="5" name="Rectangle 4"/>
            <p:cNvSpPr/>
            <p:nvPr/>
          </p:nvSpPr>
          <p:spPr>
            <a:xfrm>
              <a:off x="2664124" y="1713010"/>
              <a:ext cx="1737360" cy="4767197"/>
            </a:xfrm>
            <a:prstGeom prst="rect">
              <a:avLst/>
            </a:prstGeom>
            <a:solidFill>
              <a:schemeClr val="accent2"/>
            </a:solidFill>
            <a:ln>
              <a:solidFill>
                <a:srgbClr val="0000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797216" y="3010759"/>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Giving Back</a:t>
              </a:r>
              <a:endParaRPr lang="en-US" spc="-100" dirty="0">
                <a:cs typeface="Times New Roman"/>
              </a:endParaRPr>
            </a:p>
          </p:txBody>
        </p:sp>
        <p:sp>
          <p:nvSpPr>
            <p:cNvPr id="12" name="Rectangle 11"/>
            <p:cNvSpPr/>
            <p:nvPr/>
          </p:nvSpPr>
          <p:spPr>
            <a:xfrm>
              <a:off x="2797216" y="4181943"/>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Campus Culture</a:t>
              </a:r>
              <a:endParaRPr lang="en-US" spc="-100" dirty="0">
                <a:cs typeface="Times New Roman"/>
              </a:endParaRPr>
            </a:p>
          </p:txBody>
        </p:sp>
        <p:sp>
          <p:nvSpPr>
            <p:cNvPr id="13" name="TextBox 12"/>
            <p:cNvSpPr txBox="1"/>
            <p:nvPr/>
          </p:nvSpPr>
          <p:spPr>
            <a:xfrm>
              <a:off x="2664124" y="1892281"/>
              <a:ext cx="1737360" cy="707886"/>
            </a:xfrm>
            <a:prstGeom prst="rect">
              <a:avLst/>
            </a:prstGeom>
            <a:noFill/>
          </p:spPr>
          <p:txBody>
            <a:bodyPr wrap="square" rtlCol="0">
              <a:spAutoFit/>
            </a:bodyPr>
            <a:lstStyle/>
            <a:p>
              <a:pPr algn="ctr"/>
              <a:r>
                <a:rPr lang="en-US" sz="2000" dirty="0" smtClean="0">
                  <a:solidFill>
                    <a:srgbClr val="000000"/>
                  </a:solidFill>
                  <a:cs typeface="Times New Roman"/>
                </a:rPr>
                <a:t>Reasons for Leadership</a:t>
              </a:r>
              <a:endParaRPr lang="en-US" sz="2000" dirty="0">
                <a:solidFill>
                  <a:srgbClr val="000000"/>
                </a:solidFill>
                <a:cs typeface="Times New Roman"/>
              </a:endParaRPr>
            </a:p>
          </p:txBody>
        </p:sp>
        <p:sp>
          <p:nvSpPr>
            <p:cNvPr id="16" name="Rectangle 15"/>
            <p:cNvSpPr/>
            <p:nvPr/>
          </p:nvSpPr>
          <p:spPr>
            <a:xfrm>
              <a:off x="2797216" y="5385110"/>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Future Career</a:t>
              </a:r>
              <a:endParaRPr lang="en-US" spc="-100" dirty="0">
                <a:cs typeface="Times New Roman"/>
              </a:endParaRPr>
            </a:p>
          </p:txBody>
        </p:sp>
      </p:grpSp>
      <p:grpSp>
        <p:nvGrpSpPr>
          <p:cNvPr id="25" name="Group 24"/>
          <p:cNvGrpSpPr/>
          <p:nvPr/>
        </p:nvGrpSpPr>
        <p:grpSpPr>
          <a:xfrm>
            <a:off x="6734922" y="1713010"/>
            <a:ext cx="1737360" cy="4767197"/>
            <a:chOff x="6734922" y="1713010"/>
            <a:chExt cx="1737360" cy="4767197"/>
          </a:xfrm>
          <a:effectLst/>
        </p:grpSpPr>
        <p:sp>
          <p:nvSpPr>
            <p:cNvPr id="7" name="Rectangle 6"/>
            <p:cNvSpPr/>
            <p:nvPr/>
          </p:nvSpPr>
          <p:spPr>
            <a:xfrm>
              <a:off x="6734922" y="1713010"/>
              <a:ext cx="1737360" cy="4767197"/>
            </a:xfrm>
            <a:prstGeom prst="rect">
              <a:avLst/>
            </a:prstGeom>
            <a:solidFill>
              <a:schemeClr val="accent2"/>
            </a:solidFill>
            <a:ln>
              <a:solidFill>
                <a:srgbClr val="0000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6758093" y="1881070"/>
              <a:ext cx="1704870" cy="707886"/>
            </a:xfrm>
            <a:prstGeom prst="rect">
              <a:avLst/>
            </a:prstGeom>
            <a:noFill/>
          </p:spPr>
          <p:txBody>
            <a:bodyPr wrap="square" rtlCol="0">
              <a:spAutoFit/>
            </a:bodyPr>
            <a:lstStyle/>
            <a:p>
              <a:pPr algn="ctr"/>
              <a:r>
                <a:rPr lang="en-US" sz="2000" dirty="0" smtClean="0">
                  <a:solidFill>
                    <a:srgbClr val="000000"/>
                  </a:solidFill>
                  <a:cs typeface="Times New Roman"/>
                </a:rPr>
                <a:t>Beyond </a:t>
              </a:r>
            </a:p>
            <a:p>
              <a:pPr algn="ctr"/>
              <a:r>
                <a:rPr lang="en-US" sz="2000" dirty="0" smtClean="0">
                  <a:solidFill>
                    <a:srgbClr val="000000"/>
                  </a:solidFill>
                  <a:cs typeface="Times New Roman"/>
                </a:rPr>
                <a:t>College</a:t>
              </a:r>
              <a:endParaRPr lang="en-US" sz="2000" dirty="0">
                <a:solidFill>
                  <a:srgbClr val="000000"/>
                </a:solidFill>
                <a:cs typeface="Times New Roman"/>
              </a:endParaRPr>
            </a:p>
          </p:txBody>
        </p:sp>
        <p:sp>
          <p:nvSpPr>
            <p:cNvPr id="20" name="Rectangle 19"/>
            <p:cNvSpPr/>
            <p:nvPr/>
          </p:nvSpPr>
          <p:spPr>
            <a:xfrm>
              <a:off x="6875837" y="3003599"/>
              <a:ext cx="1463040" cy="1550577"/>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“Be Realistic”</a:t>
              </a:r>
              <a:endParaRPr lang="en-US" spc="-100" dirty="0">
                <a:cs typeface="Times New Roman"/>
              </a:endParaRPr>
            </a:p>
          </p:txBody>
        </p:sp>
        <p:sp>
          <p:nvSpPr>
            <p:cNvPr id="21" name="Rectangle 20"/>
            <p:cNvSpPr/>
            <p:nvPr/>
          </p:nvSpPr>
          <p:spPr>
            <a:xfrm>
              <a:off x="6875837" y="4768617"/>
              <a:ext cx="1463040" cy="1518338"/>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Support vs. Challenge</a:t>
              </a:r>
              <a:endParaRPr lang="en-US" spc="-100" dirty="0">
                <a:cs typeface="Times New Roman"/>
              </a:endParaRPr>
            </a:p>
          </p:txBody>
        </p:sp>
      </p:grpSp>
      <p:grpSp>
        <p:nvGrpSpPr>
          <p:cNvPr id="27" name="Group 26"/>
          <p:cNvGrpSpPr/>
          <p:nvPr/>
        </p:nvGrpSpPr>
        <p:grpSpPr>
          <a:xfrm>
            <a:off x="4691089" y="1713010"/>
            <a:ext cx="1737361" cy="4767197"/>
            <a:chOff x="4691089" y="1713010"/>
            <a:chExt cx="1737361" cy="4767197"/>
          </a:xfrm>
          <a:effectLst/>
        </p:grpSpPr>
        <p:grpSp>
          <p:nvGrpSpPr>
            <p:cNvPr id="24" name="Group 23"/>
            <p:cNvGrpSpPr/>
            <p:nvPr/>
          </p:nvGrpSpPr>
          <p:grpSpPr>
            <a:xfrm>
              <a:off x="4691089" y="1713010"/>
              <a:ext cx="1737361" cy="4767197"/>
              <a:chOff x="4691089" y="1713010"/>
              <a:chExt cx="1737361" cy="4767197"/>
            </a:xfrm>
          </p:grpSpPr>
          <p:sp>
            <p:nvSpPr>
              <p:cNvPr id="6" name="Rectangle 5"/>
              <p:cNvSpPr/>
              <p:nvPr/>
            </p:nvSpPr>
            <p:spPr>
              <a:xfrm>
                <a:off x="4691089" y="1713010"/>
                <a:ext cx="1737360" cy="4767197"/>
              </a:xfrm>
              <a:prstGeom prst="rect">
                <a:avLst/>
              </a:prstGeom>
              <a:solidFill>
                <a:schemeClr val="accent5"/>
              </a:solidFill>
              <a:ln>
                <a:solidFill>
                  <a:srgbClr val="0000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691090" y="1877547"/>
                <a:ext cx="1737360" cy="707886"/>
              </a:xfrm>
              <a:prstGeom prst="rect">
                <a:avLst/>
              </a:prstGeom>
              <a:noFill/>
            </p:spPr>
            <p:txBody>
              <a:bodyPr wrap="square" rtlCol="0">
                <a:spAutoFit/>
              </a:bodyPr>
              <a:lstStyle/>
              <a:p>
                <a:pPr algn="ctr"/>
                <a:r>
                  <a:rPr lang="en-US" sz="2000" dirty="0" smtClean="0">
                    <a:solidFill>
                      <a:srgbClr val="000000"/>
                    </a:solidFill>
                    <a:cs typeface="Times New Roman"/>
                  </a:rPr>
                  <a:t>Leadership Hurdles</a:t>
                </a:r>
                <a:endParaRPr lang="en-US" sz="2000" dirty="0">
                  <a:solidFill>
                    <a:srgbClr val="000000"/>
                  </a:solidFill>
                  <a:cs typeface="Times New Roman"/>
                </a:endParaRPr>
              </a:p>
            </p:txBody>
          </p:sp>
          <p:sp>
            <p:nvSpPr>
              <p:cNvPr id="17" name="Rectangle 16"/>
              <p:cNvSpPr/>
              <p:nvPr/>
            </p:nvSpPr>
            <p:spPr>
              <a:xfrm>
                <a:off x="4835062" y="3010759"/>
                <a:ext cx="1463040" cy="729166"/>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Asian vs. American</a:t>
                </a:r>
                <a:endParaRPr lang="en-US" spc="-100" dirty="0">
                  <a:cs typeface="Times New Roman"/>
                </a:endParaRPr>
              </a:p>
            </p:txBody>
          </p:sp>
          <p:sp>
            <p:nvSpPr>
              <p:cNvPr id="18" name="Rectangle 17"/>
              <p:cNvSpPr/>
              <p:nvPr/>
            </p:nvSpPr>
            <p:spPr>
              <a:xfrm>
                <a:off x="4835062" y="3882046"/>
                <a:ext cx="1463040" cy="914400"/>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Model Minority Stereotype</a:t>
                </a:r>
                <a:endParaRPr lang="en-US" spc="-100" dirty="0">
                  <a:cs typeface="Times New Roman"/>
                </a:endParaRPr>
              </a:p>
            </p:txBody>
          </p:sp>
          <p:sp>
            <p:nvSpPr>
              <p:cNvPr id="19" name="Rectangle 18"/>
              <p:cNvSpPr/>
              <p:nvPr/>
            </p:nvSpPr>
            <p:spPr>
              <a:xfrm>
                <a:off x="4835062" y="5786300"/>
                <a:ext cx="1463040" cy="513209"/>
              </a:xfrm>
              <a:prstGeom prst="rect">
                <a:avLst/>
              </a:prstGeom>
              <a:solidFill>
                <a:schemeClr val="bg1"/>
              </a:solidFill>
              <a:ln>
                <a:solidFill>
                  <a:srgbClr val="000000"/>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Parents</a:t>
                </a:r>
                <a:endParaRPr lang="en-US" spc="-100" dirty="0">
                  <a:cs typeface="Times New Roman"/>
                </a:endParaRPr>
              </a:p>
            </p:txBody>
          </p:sp>
        </p:grpSp>
        <p:sp>
          <p:nvSpPr>
            <p:cNvPr id="26" name="Rectangle 25"/>
            <p:cNvSpPr/>
            <p:nvPr/>
          </p:nvSpPr>
          <p:spPr>
            <a:xfrm>
              <a:off x="4835062" y="5013371"/>
              <a:ext cx="1463040" cy="578876"/>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Confidence</a:t>
              </a:r>
              <a:endParaRPr lang="en-US" spc="-100" dirty="0">
                <a:cs typeface="Times New Roman"/>
              </a:endParaRPr>
            </a:p>
          </p:txBody>
        </p:sp>
      </p:grpSp>
      <p:sp>
        <p:nvSpPr>
          <p:cNvPr id="30"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13324820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REASONS FOR INVOLVEMENT</a:t>
            </a:r>
            <a:endParaRPr lang="en-US" dirty="0">
              <a:solidFill>
                <a:srgbClr val="000000"/>
              </a:solidFill>
            </a:endParaRPr>
          </a:p>
        </p:txBody>
      </p:sp>
      <p:grpSp>
        <p:nvGrpSpPr>
          <p:cNvPr id="10" name="Group 9"/>
          <p:cNvGrpSpPr/>
          <p:nvPr/>
        </p:nvGrpSpPr>
        <p:grpSpPr>
          <a:xfrm>
            <a:off x="3715584" y="1712092"/>
            <a:ext cx="1737360" cy="4767197"/>
            <a:chOff x="646267" y="1713010"/>
            <a:chExt cx="1737360" cy="4767197"/>
          </a:xfrm>
        </p:grpSpPr>
        <p:sp>
          <p:nvSpPr>
            <p:cNvPr id="4" name="Rectangle 3"/>
            <p:cNvSpPr/>
            <p:nvPr/>
          </p:nvSpPr>
          <p:spPr>
            <a:xfrm>
              <a:off x="646267" y="1713010"/>
              <a:ext cx="1737360" cy="4767197"/>
            </a:xfrm>
            <a:prstGeom prst="rect">
              <a:avLst/>
            </a:prstGeom>
            <a:solidFill>
              <a:srgbClr val="9FDAFB"/>
            </a:solidFill>
            <a:ln>
              <a:solidFill>
                <a:schemeClr val="tx1"/>
              </a:solid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5" name="Rectangle 4"/>
            <p:cNvSpPr/>
            <p:nvPr/>
          </p:nvSpPr>
          <p:spPr>
            <a:xfrm>
              <a:off x="779359" y="3016154"/>
              <a:ext cx="1463040" cy="1550577"/>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100" dirty="0" smtClean="0">
                  <a:cs typeface="Times New Roman"/>
                </a:rPr>
                <a:t>Encouragement from Friends</a:t>
              </a:r>
              <a:endParaRPr lang="en-US" spc="-100" dirty="0">
                <a:cs typeface="Times New Roman"/>
              </a:endParaRPr>
            </a:p>
          </p:txBody>
        </p:sp>
        <p:sp>
          <p:nvSpPr>
            <p:cNvPr id="6" name="Rectangle 5"/>
            <p:cNvSpPr/>
            <p:nvPr/>
          </p:nvSpPr>
          <p:spPr>
            <a:xfrm>
              <a:off x="796999" y="4781172"/>
              <a:ext cx="1463040" cy="1518338"/>
            </a:xfrm>
            <a:prstGeom prst="rect">
              <a:avLst/>
            </a:prstGeom>
            <a:solidFill>
              <a:schemeClr val="bg1"/>
            </a:solidFill>
            <a:ln>
              <a:solidFill>
                <a:srgbClr val="000000"/>
              </a:solidFill>
            </a:ln>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spc="-100" dirty="0" smtClean="0">
                  <a:cs typeface="Times New Roman"/>
                </a:rPr>
                <a:t>Passion for an Issue</a:t>
              </a:r>
              <a:endParaRPr lang="en-US" sz="1600" spc="-100" dirty="0">
                <a:cs typeface="Times New Roman"/>
              </a:endParaRPr>
            </a:p>
          </p:txBody>
        </p:sp>
        <p:sp>
          <p:nvSpPr>
            <p:cNvPr id="7" name="TextBox 6"/>
            <p:cNvSpPr txBox="1"/>
            <p:nvPr/>
          </p:nvSpPr>
          <p:spPr>
            <a:xfrm>
              <a:off x="646267" y="1897676"/>
              <a:ext cx="1737359" cy="707886"/>
            </a:xfrm>
            <a:prstGeom prst="rect">
              <a:avLst/>
            </a:prstGeom>
            <a:noFill/>
          </p:spPr>
          <p:txBody>
            <a:bodyPr wrap="square" rtlCol="0">
              <a:spAutoFit/>
            </a:bodyPr>
            <a:lstStyle/>
            <a:p>
              <a:pPr algn="ctr"/>
              <a:r>
                <a:rPr lang="en-US" sz="2000" dirty="0" smtClean="0">
                  <a:solidFill>
                    <a:srgbClr val="000000"/>
                  </a:solidFill>
                  <a:cs typeface="Times New Roman"/>
                </a:rPr>
                <a:t>Reasons for Involvement</a:t>
              </a:r>
              <a:endParaRPr lang="en-US" sz="2000" dirty="0">
                <a:solidFill>
                  <a:srgbClr val="000000"/>
                </a:solidFill>
                <a:cs typeface="Times New Roman"/>
              </a:endParaRPr>
            </a:p>
          </p:txBody>
        </p:sp>
      </p:grpSp>
      <p:sp>
        <p:nvSpPr>
          <p:cNvPr id="12" name="Rectangular Callout 11"/>
          <p:cNvSpPr/>
          <p:nvPr/>
        </p:nvSpPr>
        <p:spPr>
          <a:xfrm>
            <a:off x="6350307" y="3351820"/>
            <a:ext cx="2275526" cy="2976598"/>
          </a:xfrm>
          <a:prstGeom prst="wedgeRectCallout">
            <a:avLst>
              <a:gd name="adj1" fmla="val -98476"/>
              <a:gd name="adj2" fmla="val 36391"/>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rPr>
              <a:t>“I get a sense of self-fulfillment making sure that people who do identify, the same way I do, as a Filipino person, to make sure that they are able to take advantage of everything that’s available.</a:t>
            </a:r>
            <a:r>
              <a:rPr lang="en-US" sz="1600" dirty="0" smtClean="0">
                <a:solidFill>
                  <a:srgbClr val="000000"/>
                </a:solidFill>
              </a:rPr>
              <a:t>” </a:t>
            </a:r>
          </a:p>
          <a:p>
            <a:r>
              <a:rPr lang="en-US" sz="1600" dirty="0" smtClean="0">
                <a:solidFill>
                  <a:srgbClr val="000000"/>
                </a:solidFill>
              </a:rPr>
              <a:t>- Harper</a:t>
            </a:r>
            <a:endParaRPr lang="en-US" sz="1600" dirty="0">
              <a:solidFill>
                <a:srgbClr val="000000"/>
              </a:solidFill>
            </a:endParaRPr>
          </a:p>
        </p:txBody>
      </p:sp>
      <p:sp>
        <p:nvSpPr>
          <p:cNvPr id="13" name="Rectangular Callout 12"/>
          <p:cNvSpPr/>
          <p:nvPr/>
        </p:nvSpPr>
        <p:spPr>
          <a:xfrm>
            <a:off x="612647" y="1778508"/>
            <a:ext cx="2403747" cy="3241727"/>
          </a:xfrm>
          <a:prstGeom prst="wedgeRectCallout">
            <a:avLst>
              <a:gd name="adj1" fmla="val 94855"/>
              <a:gd name="adj2" fmla="val 31799"/>
            </a:avLst>
          </a:prstGeom>
          <a:solidFill>
            <a:srgbClr val="D9D9D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 </a:t>
            </a:r>
            <a:r>
              <a:rPr lang="en-US" sz="1600" dirty="0">
                <a:solidFill>
                  <a:srgbClr val="000000"/>
                </a:solidFill>
              </a:rPr>
              <a:t>hadn’t planned to be involved [in student organizations] my freshmen year. I just wanted to focus on my classes, but then I met someone who was a part of APAC [Asian Pacific American Coalition]. I went to one event and others convinced me to apply to be on the junior exec board.” </a:t>
            </a:r>
            <a:r>
              <a:rPr lang="en-US" sz="1600" dirty="0" smtClean="0">
                <a:solidFill>
                  <a:srgbClr val="000000"/>
                </a:solidFill>
              </a:rPr>
              <a:t>- Kevin</a:t>
            </a:r>
            <a:endParaRPr lang="en-US" sz="1600" dirty="0">
              <a:solidFill>
                <a:srgbClr val="000000"/>
              </a:solidFill>
            </a:endParaRPr>
          </a:p>
        </p:txBody>
      </p:sp>
      <p:sp>
        <p:nvSpPr>
          <p:cNvPr id="15" name="Slide Number Placeholder 5"/>
          <p:cNvSpPr txBox="1">
            <a:spLocks/>
          </p:cNvSpPr>
          <p:nvPr/>
        </p:nvSpPr>
        <p:spPr>
          <a:xfrm>
            <a:off x="8499348" y="6488113"/>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solidFill>
                  <a:srgbClr val="000000"/>
                </a:solidFill>
              </a:rPr>
              <a:pPr/>
              <a:t>9</a:t>
            </a:fld>
            <a:endParaRPr lang="en-US" dirty="0">
              <a:solidFill>
                <a:srgbClr val="000000"/>
              </a:solidFill>
            </a:endParaRPr>
          </a:p>
        </p:txBody>
      </p:sp>
    </p:spTree>
    <p:extLst>
      <p:ext uri="{BB962C8B-B14F-4D97-AF65-F5344CB8AC3E}">
        <p14:creationId xmlns:p14="http://schemas.microsoft.com/office/powerpoint/2010/main" val="27931755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2092</TotalTime>
  <Words>2156</Words>
  <Application>Microsoft Macintosh PowerPoint</Application>
  <PresentationFormat>On-screen Show (4:3)</PresentationFormat>
  <Paragraphs>222</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Asian American College leadership</vt:lpstr>
      <vt:lpstr>DID YOU KNOW?</vt:lpstr>
      <vt:lpstr>RATIONALE</vt:lpstr>
      <vt:lpstr>QUESTION</vt:lpstr>
      <vt:lpstr>LITERATURE REVIEW </vt:lpstr>
      <vt:lpstr>DATA COLLECTION</vt:lpstr>
      <vt:lpstr>ASIAN VALUES SCALE (AVS)</vt:lpstr>
      <vt:lpstr>INTERVIEW THEMES</vt:lpstr>
      <vt:lpstr>REASONS FOR INVOLVEMENT</vt:lpstr>
      <vt:lpstr>REASONS FOR LEADERSHIP</vt:lpstr>
      <vt:lpstr>LEADERSHIP HURDLES</vt:lpstr>
      <vt:lpstr>BEYOND COLLEGE</vt:lpstr>
      <vt:lpstr>DATA INTERPRETATION</vt:lpstr>
      <vt:lpstr>CONCLUSIONS</vt:lpstr>
      <vt:lpstr>MOVING FORWARD</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American College leadership</dc:title>
  <dc:creator>Alice Ji</dc:creator>
  <cp:lastModifiedBy>Alice Ji</cp:lastModifiedBy>
  <cp:revision>56</cp:revision>
  <dcterms:created xsi:type="dcterms:W3CDTF">2015-05-17T18:06:30Z</dcterms:created>
  <dcterms:modified xsi:type="dcterms:W3CDTF">2015-05-21T03:15:06Z</dcterms:modified>
</cp:coreProperties>
</file>